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1" r:id="rId2"/>
    <p:sldId id="440" r:id="rId3"/>
    <p:sldId id="419" r:id="rId4"/>
    <p:sldId id="420" r:id="rId5"/>
    <p:sldId id="421" r:id="rId6"/>
    <p:sldId id="422" r:id="rId7"/>
    <p:sldId id="423" r:id="rId8"/>
    <p:sldId id="424" r:id="rId9"/>
    <p:sldId id="425" r:id="rId10"/>
    <p:sldId id="426" r:id="rId11"/>
    <p:sldId id="441" r:id="rId12"/>
    <p:sldId id="443" r:id="rId13"/>
    <p:sldId id="444" r:id="rId14"/>
    <p:sldId id="445" r:id="rId15"/>
    <p:sldId id="446" r:id="rId16"/>
    <p:sldId id="447" r:id="rId17"/>
    <p:sldId id="448" r:id="rId18"/>
    <p:sldId id="449" r:id="rId19"/>
    <p:sldId id="450" r:id="rId20"/>
    <p:sldId id="451" r:id="rId21"/>
    <p:sldId id="463" r:id="rId22"/>
    <p:sldId id="461" r:id="rId23"/>
    <p:sldId id="380" r:id="rId24"/>
    <p:sldId id="462" r:id="rId25"/>
    <p:sldId id="454" r:id="rId26"/>
    <p:sldId id="464" r:id="rId27"/>
    <p:sldId id="465" r:id="rId28"/>
    <p:sldId id="466" r:id="rId29"/>
    <p:sldId id="467" r:id="rId30"/>
    <p:sldId id="455" r:id="rId31"/>
    <p:sldId id="468" r:id="rId32"/>
    <p:sldId id="469" r:id="rId33"/>
    <p:sldId id="456" r:id="rId34"/>
    <p:sldId id="470" r:id="rId35"/>
    <p:sldId id="471" r:id="rId36"/>
    <p:sldId id="472" r:id="rId37"/>
    <p:sldId id="473" r:id="rId38"/>
    <p:sldId id="382" r:id="rId39"/>
    <p:sldId id="384" r:id="rId40"/>
    <p:sldId id="385" r:id="rId41"/>
    <p:sldId id="474" r:id="rId42"/>
    <p:sldId id="324" r:id="rId43"/>
    <p:sldId id="475" r:id="rId44"/>
    <p:sldId id="320" r:id="rId45"/>
    <p:sldId id="476" r:id="rId46"/>
    <p:sldId id="458" r:id="rId47"/>
    <p:sldId id="386" r:id="rId48"/>
    <p:sldId id="459" r:id="rId49"/>
    <p:sldId id="477" r:id="rId50"/>
    <p:sldId id="478" r:id="rId51"/>
    <p:sldId id="479" r:id="rId52"/>
    <p:sldId id="480" r:id="rId53"/>
    <p:sldId id="351" r:id="rId54"/>
    <p:sldId id="452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0402" autoAdjust="0"/>
  </p:normalViewPr>
  <p:slideViewPr>
    <p:cSldViewPr snapToGrid="0">
      <p:cViewPr varScale="1">
        <p:scale>
          <a:sx n="50" d="100"/>
          <a:sy n="50" d="100"/>
        </p:scale>
        <p:origin x="83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9" d="100"/>
        <a:sy n="59" d="100"/>
      </p:scale>
      <p:origin x="0" y="-40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wmf"/><Relationship Id="rId1" Type="http://schemas.openxmlformats.org/officeDocument/2006/relationships/image" Target="../media/image6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7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1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04712CD-E8C6-4D9E-96F2-F6049DB304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03B0A17-BDC5-4D91-8334-FBF7F2439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F9EE5A4-1386-4511-A5E5-F43C34B87E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smtClean="0"/>
            </a:lvl1pPr>
          </a:lstStyle>
          <a:p>
            <a:pPr>
              <a:defRPr/>
            </a:pPr>
            <a:fld id="{6269B47F-47DE-45B9-BFFE-41770702A3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91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9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7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6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1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3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8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9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DABFC-A145-46DC-969D-7DE4A4E319F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5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mst.edu/~vojtat/class_2135/lectures/lecture03/lecture03_part_3_electric_flux.ppt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mst.edu/~vojtat/class_2135/lectures/lecture03/lecture03_part_3_electric_flux.ppt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mst.edu/~vojtat/class_2135/lectures/lecture03/lecture03_part_3_electric_flux.ppt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mst.edu/~vojtat/class_2135/lectures/lecture03/lecture03_part_3_electric_flux.ppt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hyperlink" Target="https://web.mst.edu/~vojtat/class_2135/lectures/lecture03/lecture03_part_3_electric_flux.ppt" TargetMode="Externa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hyperlink" Target="https://web.mst.edu/~vojtat/class_2135/lectures/lecture03/lecture03_part_3_electric_flux.ppt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mst.edu/~vojtat/class_2135/lectures/lecture03/lecture03_part_3_electric_flux.ppt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hyperlink" Target="https://web.mst.edu/~vojtat/class_2135/lectures/lecture03/lecture03_part_3_electric_flux.ppt" TargetMode="External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hyperlink" Target="https://web.mst.edu/~vojtat/class_2135/lectures/lecture03/lecture03_part_3_electric_flux.ppt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hyperlink" Target="https://web.mst.edu/~vojtat/class_2135/lectures/lecture03/lecture03_part_3_electric_flux.ppt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mst.edu/~vojtat/class_2135/lectures/lecture03/lecture03_part_3_electric_flux.ppt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mst.edu/~vojtat/class_2135/lectures/lecture03/lecture03_part_3_electric_flux.ppt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Relationship Id="rId9" Type="http://schemas.openxmlformats.org/officeDocument/2006/relationships/hyperlink" Target="https://web.mst.edu/~vojtat/class_2135/lectures/lecture03/lecture03_part_3_electric_flux.pp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.bin"/><Relationship Id="rId5" Type="http://schemas.openxmlformats.org/officeDocument/2006/relationships/hyperlink" Target="https://mathinsight.org/surface_integral_vector_field_introduction" TargetMode="Externa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mathinsight.org/parametrized_surface_area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hyperlink" Target="http://tutorial.math.lamar.edu/Classes/CalcIII/SurfaceIntegrals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thinsight.org/surface_integral_vector_example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thinsight.org/surface_integral_vector_example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thinsight.org/surface_integral_vector_example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thinsight.org/surface_integral_vector_example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insight.org/surface_integral_vector_examples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mst.edu/~vojtat/class_2135/lectures/lecture03/lecture03_part_3_electric_flux.ppt" TargetMode="Externa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thinsight.org/surface_integral_vector_examples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hyperlink" Target="https://mathinsight.org/surface_integral_vector_examples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hyperlink" Target="https://mathinsight.org/surface_integral_vector_examples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thinsight.org/surface_integral_vector_field_introduction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.libretexts.org/Bookshelves/Calculus/Book%3A_Calculus_(Guichard)/16%3A_Vector_Calculus/16.07%3A_Surface_Integrals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fif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mst.edu/~vojtat/class_2135/lectures/lecture03/lecture03_part_3_electric_flux.ppt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physics.stackexchange.com/questions/262362/what-is-the-direction-of-area-vector" TargetMode="External"/><Relationship Id="rId2" Type="http://schemas.openxmlformats.org/officeDocument/2006/relationships/image" Target="../media/image40.jf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thinsight.org/surface_integral_vector_field_introduction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hyperlink" Target="https://mathinsight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hyperlink" Target="http://tutorial.math.lamar.edu/Classes/CalcIII/GreensTheorem.aspx" TargetMode="External"/><Relationship Id="rId9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ltcconline.net/greenl/courses/202/vectorIntegration/greensTheorem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hyperlink" Target="http://tutorial.math.lamar.edu/Classes/CalcIII/GreensTheorem.aspx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f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.libretexts.org/Bookshelves/Calculus/Book%3A_Calculus_(OpenStax)/16%3A_Vector_Calculus/16.6%3A_Surface_Integrals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math.libretexts.org/Bookshelves/Calculus/Book%3A_Calculus_(OpenStax)/16%3A_Vector_Calculus/16.6%3A_Surface_Integrals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hyperlink" Target="https://web.mst.edu/~vojtat/class_2135/lectures/lecture03/lecture03_part_3_electric_flux.ppt" TargetMode="External"/><Relationship Id="rId4" Type="http://schemas.openxmlformats.org/officeDocument/2006/relationships/image" Target="../media/image2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hyperlink" Target="http://athena.ecs.csus.edu/~milica/EEE161/PPTS/Fall2016/Calculus.pptx" TargetMode="External"/><Relationship Id="rId4" Type="http://schemas.openxmlformats.org/officeDocument/2006/relationships/image" Target="../media/image52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sisfun.com/sine-cosine-tangent.html" TargetMode="External"/><Relationship Id="rId2" Type="http://schemas.openxmlformats.org/officeDocument/2006/relationships/hyperlink" Target="http://christianzamora115.blogspot.com/p/vectores-en-r3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Relationship Id="rId9" Type="http://schemas.openxmlformats.org/officeDocument/2006/relationships/hyperlink" Target="https://web.mst.edu/~vojtat/class_2135/lectures/lecture03/lecture03_part_3_electric_flux.pp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hyperlink" Target="https://web.mst.edu/~vojtat/class_2135/lectures/lecture03/lecture03_part_3_electric_flux.ppt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hyperlink" Target="https://web.mst.edu/~vojtat/class_2135/lectures/lecture03/lecture03_part_3_electric_flux.ppt" TargetMode="External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hyperlink" Target="https://web.mst.edu/~vojtat/class_2135/lectures/lecture03/lecture03_part_3_electric_flux.ppt" TargetMode="External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0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B6E75B-E27B-484C-A4A6-219A2CDECE01}"/>
              </a:ext>
            </a:extLst>
          </p:cNvPr>
          <p:cNvSpPr/>
          <p:nvPr/>
        </p:nvSpPr>
        <p:spPr>
          <a:xfrm>
            <a:off x="714828" y="94342"/>
            <a:ext cx="7714343" cy="743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Midterm 2 will cover 13.6 – 14.5</a:t>
            </a:r>
          </a:p>
          <a:p>
            <a:endParaRPr lang="en-US" sz="1100" dirty="0"/>
          </a:p>
          <a:p>
            <a:r>
              <a:rPr lang="en-US" sz="2400" b="1" dirty="0" err="1"/>
              <a:t>Webassign</a:t>
            </a:r>
            <a:r>
              <a:rPr lang="en-US" sz="2400" dirty="0"/>
              <a:t> portion will likely be available Friday afternoon April 17 and due Tuesday April  21 at </a:t>
            </a:r>
            <a:r>
              <a:rPr lang="en-US" sz="2400" b="1" dirty="0"/>
              <a:t>4pm</a:t>
            </a:r>
            <a:r>
              <a:rPr lang="en-US" sz="2400" dirty="0"/>
              <a:t>.  </a:t>
            </a:r>
          </a:p>
          <a:p>
            <a:endParaRPr lang="en-US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3 different timed versions (45 minutes each).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Grade on </a:t>
            </a:r>
            <a:r>
              <a:rPr lang="en-US" sz="2400" dirty="0" err="1"/>
              <a:t>webassign</a:t>
            </a:r>
            <a:r>
              <a:rPr lang="en-US" sz="2400" dirty="0"/>
              <a:t> will be highest of your 3 attempts.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will include multiple part </a:t>
            </a:r>
            <a:r>
              <a:rPr lang="en-US" sz="2400" dirty="0" err="1"/>
              <a:t>webassign</a:t>
            </a:r>
            <a:r>
              <a:rPr lang="en-US" sz="2400" dirty="0"/>
              <a:t> problems</a:t>
            </a:r>
          </a:p>
          <a:p>
            <a:endParaRPr lang="en-US" sz="2400" dirty="0"/>
          </a:p>
          <a:p>
            <a:r>
              <a:rPr lang="en-US" sz="2400" dirty="0"/>
              <a:t>For </a:t>
            </a:r>
            <a:r>
              <a:rPr lang="en-US" sz="2400" b="1" dirty="0"/>
              <a:t>written portion to be uploaded to ICON</a:t>
            </a:r>
            <a:r>
              <a:rPr lang="en-US" sz="2400" dirty="0"/>
              <a:t>, choose ONE of the following times:  </a:t>
            </a:r>
          </a:p>
          <a:p>
            <a:endParaRPr lang="en-US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Tuesday April 21 at 6:30pm in the evening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Wednesday April 22 at 9:30am in the morning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Wednesday April 22 at 1:30pm in the afternoon</a:t>
            </a:r>
          </a:p>
          <a:p>
            <a:endParaRPr lang="en-US" sz="1100" dirty="0"/>
          </a:p>
          <a:p>
            <a:r>
              <a:rPr lang="en-US" sz="2400" dirty="0"/>
              <a:t>Log into zoom and upload to ICON.  You will have 30 minutes for this written portion of the exam plus 20 minute to upload to ICON.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7046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EA3C679-7912-4963-9A13-8D6419F51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57200"/>
            <a:ext cx="8839200" cy="860425"/>
          </a:xfrm>
          <a:prstGeom prst="rect">
            <a:avLst/>
          </a:prstGeom>
          <a:solidFill>
            <a:srgbClr val="339933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sym typeface="Symbol" pitchFamily="18" charset="2"/>
              </a:rPr>
              <a:t>Electric Flux Example: Calculate the electric </a:t>
            </a:r>
            <a:r>
              <a:rPr lang="en-US" dirty="0">
                <a:solidFill>
                  <a:srgbClr val="FFFFFF"/>
                </a:solidFill>
                <a:cs typeface="+mn-cs"/>
                <a:sym typeface="Symbol" pitchFamily="18" charset="2"/>
              </a:rPr>
              <a:t>flux through a cylinder with its axis parallel to the electric field direction.</a:t>
            </a:r>
          </a:p>
        </p:txBody>
      </p:sp>
      <p:sp>
        <p:nvSpPr>
          <p:cNvPr id="19459" name="Freeform 3">
            <a:extLst>
              <a:ext uri="{FF2B5EF4-FFF2-40B4-BE49-F238E27FC236}">
                <a16:creationId xmlns:a16="http://schemas.microsoft.com/office/drawing/2014/main" id="{DB11AC79-72B4-4289-B89A-B1FA4AF3D98D}"/>
              </a:ext>
            </a:extLst>
          </p:cNvPr>
          <p:cNvSpPr>
            <a:spLocks/>
          </p:cNvSpPr>
          <p:nvPr/>
        </p:nvSpPr>
        <p:spPr bwMode="auto">
          <a:xfrm rot="21234977">
            <a:off x="4835525" y="2147888"/>
            <a:ext cx="260350" cy="985837"/>
          </a:xfrm>
          <a:custGeom>
            <a:avLst/>
            <a:gdLst>
              <a:gd name="T0" fmla="*/ 2147483647 w 164"/>
              <a:gd name="T1" fmla="*/ 0 h 621"/>
              <a:gd name="T2" fmla="*/ 2147483647 w 164"/>
              <a:gd name="T3" fmla="*/ 2147483647 h 621"/>
              <a:gd name="T4" fmla="*/ 2147483647 w 164"/>
              <a:gd name="T5" fmla="*/ 2147483647 h 621"/>
              <a:gd name="T6" fmla="*/ 2147483647 w 164"/>
              <a:gd name="T7" fmla="*/ 2147483647 h 621"/>
              <a:gd name="T8" fmla="*/ 2147483647 w 164"/>
              <a:gd name="T9" fmla="*/ 2147483647 h 621"/>
              <a:gd name="T10" fmla="*/ 2147483647 w 164"/>
              <a:gd name="T11" fmla="*/ 2147483647 h 6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621"/>
              <a:gd name="T20" fmla="*/ 164 w 164"/>
              <a:gd name="T21" fmla="*/ 621 h 6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621">
                <a:moveTo>
                  <a:pt x="164" y="0"/>
                </a:moveTo>
                <a:cubicBezTo>
                  <a:pt x="147" y="17"/>
                  <a:pt x="125" y="27"/>
                  <a:pt x="110" y="45"/>
                </a:cubicBezTo>
                <a:cubicBezTo>
                  <a:pt x="58" y="105"/>
                  <a:pt x="35" y="176"/>
                  <a:pt x="20" y="252"/>
                </a:cubicBezTo>
                <a:cubicBezTo>
                  <a:pt x="24" y="336"/>
                  <a:pt x="0" y="434"/>
                  <a:pt x="47" y="504"/>
                </a:cubicBezTo>
                <a:cubicBezTo>
                  <a:pt x="65" y="531"/>
                  <a:pt x="74" y="567"/>
                  <a:pt x="101" y="585"/>
                </a:cubicBezTo>
                <a:cubicBezTo>
                  <a:pt x="113" y="593"/>
                  <a:pt x="155" y="608"/>
                  <a:pt x="155" y="621"/>
                </a:cubicBezTo>
              </a:path>
            </a:pathLst>
          </a:custGeom>
          <a:noFill/>
          <a:ln w="9525">
            <a:solidFill>
              <a:srgbClr val="00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0" name="Line 4">
            <a:extLst>
              <a:ext uri="{FF2B5EF4-FFF2-40B4-BE49-F238E27FC236}">
                <a16:creationId xmlns:a16="http://schemas.microsoft.com/office/drawing/2014/main" id="{5AA81C4D-8579-46F1-9F03-C3621210CE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5146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1" name="Line 5">
            <a:extLst>
              <a:ext uri="{FF2B5EF4-FFF2-40B4-BE49-F238E27FC236}">
                <a16:creationId xmlns:a16="http://schemas.microsoft.com/office/drawing/2014/main" id="{CA6CDB8D-7F10-45C3-B4FD-E40231BBBE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9050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2" name="Line 6">
            <a:extLst>
              <a:ext uri="{FF2B5EF4-FFF2-40B4-BE49-F238E27FC236}">
                <a16:creationId xmlns:a16="http://schemas.microsoft.com/office/drawing/2014/main" id="{55118906-13ED-4B82-B08E-232FDCF417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5146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3" name="Line 7">
            <a:extLst>
              <a:ext uri="{FF2B5EF4-FFF2-40B4-BE49-F238E27FC236}">
                <a16:creationId xmlns:a16="http://schemas.microsoft.com/office/drawing/2014/main" id="{261A63E1-C9BB-477B-8EB3-74D7439F29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19050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4" name="Line 8">
            <a:extLst>
              <a:ext uri="{FF2B5EF4-FFF2-40B4-BE49-F238E27FC236}">
                <a16:creationId xmlns:a16="http://schemas.microsoft.com/office/drawing/2014/main" id="{0910A2A2-EEBF-4CAB-B957-584536D8B0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8194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5" name="Line 9">
            <a:extLst>
              <a:ext uri="{FF2B5EF4-FFF2-40B4-BE49-F238E27FC236}">
                <a16:creationId xmlns:a16="http://schemas.microsoft.com/office/drawing/2014/main" id="{D9248157-639B-41C7-8E68-116689C068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1242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6" name="Line 10">
            <a:extLst>
              <a:ext uri="{FF2B5EF4-FFF2-40B4-BE49-F238E27FC236}">
                <a16:creationId xmlns:a16="http://schemas.microsoft.com/office/drawing/2014/main" id="{570EA87B-3953-49BC-866B-1AE92FC74F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4290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7" name="Line 11">
            <a:extLst>
              <a:ext uri="{FF2B5EF4-FFF2-40B4-BE49-F238E27FC236}">
                <a16:creationId xmlns:a16="http://schemas.microsoft.com/office/drawing/2014/main" id="{9FA96328-2669-42A0-8D01-003AB64E4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2098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8" name="Line 12">
            <a:extLst>
              <a:ext uri="{FF2B5EF4-FFF2-40B4-BE49-F238E27FC236}">
                <a16:creationId xmlns:a16="http://schemas.microsoft.com/office/drawing/2014/main" id="{8C3BB882-41C0-47CC-8AB1-0585170B01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19050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9" name="Line 13">
            <a:extLst>
              <a:ext uri="{FF2B5EF4-FFF2-40B4-BE49-F238E27FC236}">
                <a16:creationId xmlns:a16="http://schemas.microsoft.com/office/drawing/2014/main" id="{4B5442AE-71C9-4EE7-A7FC-13B5952553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5146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0" name="Line 14">
            <a:extLst>
              <a:ext uri="{FF2B5EF4-FFF2-40B4-BE49-F238E27FC236}">
                <a16:creationId xmlns:a16="http://schemas.microsoft.com/office/drawing/2014/main" id="{B9615F74-211C-4FEA-BACB-0F7DF5FDD9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8194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1" name="Line 15">
            <a:extLst>
              <a:ext uri="{FF2B5EF4-FFF2-40B4-BE49-F238E27FC236}">
                <a16:creationId xmlns:a16="http://schemas.microsoft.com/office/drawing/2014/main" id="{2ED89180-AC6C-4C60-9845-2291A76A19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1242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2" name="Line 16">
            <a:extLst>
              <a:ext uri="{FF2B5EF4-FFF2-40B4-BE49-F238E27FC236}">
                <a16:creationId xmlns:a16="http://schemas.microsoft.com/office/drawing/2014/main" id="{8B44139C-6B73-4044-B68E-CA9B93E7AD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4290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3" name="Line 17">
            <a:extLst>
              <a:ext uri="{FF2B5EF4-FFF2-40B4-BE49-F238E27FC236}">
                <a16:creationId xmlns:a16="http://schemas.microsoft.com/office/drawing/2014/main" id="{C03D0022-9594-4224-8B4A-8DBEA75D43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2098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4" name="Line 18">
            <a:extLst>
              <a:ext uri="{FF2B5EF4-FFF2-40B4-BE49-F238E27FC236}">
                <a16:creationId xmlns:a16="http://schemas.microsoft.com/office/drawing/2014/main" id="{FC512068-D25B-498A-89C8-7F8E79DB08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9050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5" name="Line 19">
            <a:extLst>
              <a:ext uri="{FF2B5EF4-FFF2-40B4-BE49-F238E27FC236}">
                <a16:creationId xmlns:a16="http://schemas.microsoft.com/office/drawing/2014/main" id="{90C0D0A5-C1A5-446A-8CED-CB0698449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8194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6" name="Line 20">
            <a:extLst>
              <a:ext uri="{FF2B5EF4-FFF2-40B4-BE49-F238E27FC236}">
                <a16:creationId xmlns:a16="http://schemas.microsoft.com/office/drawing/2014/main" id="{1D6137E3-FB6A-4668-9529-E405801A20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1242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7" name="Line 21">
            <a:extLst>
              <a:ext uri="{FF2B5EF4-FFF2-40B4-BE49-F238E27FC236}">
                <a16:creationId xmlns:a16="http://schemas.microsoft.com/office/drawing/2014/main" id="{C2AF0250-31B9-4BE9-8376-73CD1AACA5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4290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8" name="Line 22">
            <a:extLst>
              <a:ext uri="{FF2B5EF4-FFF2-40B4-BE49-F238E27FC236}">
                <a16:creationId xmlns:a16="http://schemas.microsoft.com/office/drawing/2014/main" id="{39CFCE48-D2BE-482D-AA8A-4BA377D573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2098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9" name="Line 23">
            <a:extLst>
              <a:ext uri="{FF2B5EF4-FFF2-40B4-BE49-F238E27FC236}">
                <a16:creationId xmlns:a16="http://schemas.microsoft.com/office/drawing/2014/main" id="{7E5B4092-B02D-41AB-923B-58466947FB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5146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0" name="Line 24">
            <a:extLst>
              <a:ext uri="{FF2B5EF4-FFF2-40B4-BE49-F238E27FC236}">
                <a16:creationId xmlns:a16="http://schemas.microsoft.com/office/drawing/2014/main" id="{D2024C3D-1E84-4284-B129-2DE6A58A320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8194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1" name="Line 25">
            <a:extLst>
              <a:ext uri="{FF2B5EF4-FFF2-40B4-BE49-F238E27FC236}">
                <a16:creationId xmlns:a16="http://schemas.microsoft.com/office/drawing/2014/main" id="{ABFC85E9-C55D-4C11-874A-9C89753416F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1242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2" name="Line 26">
            <a:extLst>
              <a:ext uri="{FF2B5EF4-FFF2-40B4-BE49-F238E27FC236}">
                <a16:creationId xmlns:a16="http://schemas.microsoft.com/office/drawing/2014/main" id="{620DB0BE-FC46-4DF1-8BB7-360CA9837A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4290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3" name="Line 27">
            <a:extLst>
              <a:ext uri="{FF2B5EF4-FFF2-40B4-BE49-F238E27FC236}">
                <a16:creationId xmlns:a16="http://schemas.microsoft.com/office/drawing/2014/main" id="{05176EAC-6CC5-4A6F-89D5-5F0755F47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2098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4" name="AutoShape 28">
            <a:extLst>
              <a:ext uri="{FF2B5EF4-FFF2-40B4-BE49-F238E27FC236}">
                <a16:creationId xmlns:a16="http://schemas.microsoft.com/office/drawing/2014/main" id="{9A0635A4-451E-406A-865D-A4C366B993D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746500" y="1790700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5" name="Line 29">
            <a:extLst>
              <a:ext uri="{FF2B5EF4-FFF2-40B4-BE49-F238E27FC236}">
                <a16:creationId xmlns:a16="http://schemas.microsoft.com/office/drawing/2014/main" id="{6B6A0F34-C084-4785-9D24-2D31911497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8194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6" name="Line 30">
            <a:extLst>
              <a:ext uri="{FF2B5EF4-FFF2-40B4-BE49-F238E27FC236}">
                <a16:creationId xmlns:a16="http://schemas.microsoft.com/office/drawing/2014/main" id="{A363D047-8D5F-4D99-B8C4-41D52767E4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5146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7" name="Line 31">
            <a:extLst>
              <a:ext uri="{FF2B5EF4-FFF2-40B4-BE49-F238E27FC236}">
                <a16:creationId xmlns:a16="http://schemas.microsoft.com/office/drawing/2014/main" id="{B5FD7F0A-545B-482C-8E4D-C06464219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2098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8" name="Line 32">
            <a:extLst>
              <a:ext uri="{FF2B5EF4-FFF2-40B4-BE49-F238E27FC236}">
                <a16:creationId xmlns:a16="http://schemas.microsoft.com/office/drawing/2014/main" id="{F4B1A91D-64E3-40DC-A298-F24ECE2C41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1242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9" name="Rectangle 33">
            <a:extLst>
              <a:ext uri="{FF2B5EF4-FFF2-40B4-BE49-F238E27FC236}">
                <a16:creationId xmlns:a16="http://schemas.microsoft.com/office/drawing/2014/main" id="{97CB73B6-5342-4F59-BD73-97C41B942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25" y="2438400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rgbClr val="0066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7D6CDC1-121E-4D35-89B9-607418DA9983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14">
            <a:extLst>
              <a:ext uri="{FF2B5EF4-FFF2-40B4-BE49-F238E27FC236}">
                <a16:creationId xmlns:a16="http://schemas.microsoft.com/office/drawing/2014/main" id="{ADA1B0F4-DA8F-4386-BF1C-096F061FC8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4525" y="54975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0" name="AutoShape 28">
            <a:extLst>
              <a:ext uri="{FF2B5EF4-FFF2-40B4-BE49-F238E27FC236}">
                <a16:creationId xmlns:a16="http://schemas.microsoft.com/office/drawing/2014/main" id="{08DA1B58-EBE8-499F-9653-E72F5BD676A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97375" y="4621212"/>
            <a:ext cx="1219200" cy="1752600"/>
          </a:xfrm>
          <a:prstGeom prst="can">
            <a:avLst>
              <a:gd name="adj" fmla="val 35938"/>
            </a:avLst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554141AE-BA73-4261-B634-86C5F0E5C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92112"/>
            <a:ext cx="8839200" cy="860425"/>
          </a:xfrm>
          <a:prstGeom prst="rect">
            <a:avLst/>
          </a:prstGeom>
          <a:solidFill>
            <a:srgbClr val="339933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sym typeface="Symbol" pitchFamily="18" charset="2"/>
              </a:rPr>
              <a:t>Electric Flux Example: Calculate the electric </a:t>
            </a:r>
            <a:r>
              <a:rPr lang="en-US" dirty="0">
                <a:solidFill>
                  <a:srgbClr val="FFFFFF"/>
                </a:solidFill>
                <a:cs typeface="+mn-cs"/>
                <a:sym typeface="Symbol" pitchFamily="18" charset="2"/>
              </a:rPr>
              <a:t>flux through a cylinder with its axis parallel to the electric field direction.</a:t>
            </a:r>
          </a:p>
        </p:txBody>
      </p:sp>
      <p:sp>
        <p:nvSpPr>
          <p:cNvPr id="19459" name="Freeform 3">
            <a:extLst>
              <a:ext uri="{FF2B5EF4-FFF2-40B4-BE49-F238E27FC236}">
                <a16:creationId xmlns:a16="http://schemas.microsoft.com/office/drawing/2014/main" id="{A35D1FE0-EA5E-4D16-89C8-327558761CD9}"/>
              </a:ext>
            </a:extLst>
          </p:cNvPr>
          <p:cNvSpPr>
            <a:spLocks/>
          </p:cNvSpPr>
          <p:nvPr/>
        </p:nvSpPr>
        <p:spPr bwMode="auto">
          <a:xfrm rot="21234977">
            <a:off x="4835525" y="2082800"/>
            <a:ext cx="260350" cy="985837"/>
          </a:xfrm>
          <a:custGeom>
            <a:avLst/>
            <a:gdLst>
              <a:gd name="T0" fmla="*/ 2147483647 w 164"/>
              <a:gd name="T1" fmla="*/ 0 h 621"/>
              <a:gd name="T2" fmla="*/ 2147483647 w 164"/>
              <a:gd name="T3" fmla="*/ 2147483647 h 621"/>
              <a:gd name="T4" fmla="*/ 2147483647 w 164"/>
              <a:gd name="T5" fmla="*/ 2147483647 h 621"/>
              <a:gd name="T6" fmla="*/ 2147483647 w 164"/>
              <a:gd name="T7" fmla="*/ 2147483647 h 621"/>
              <a:gd name="T8" fmla="*/ 2147483647 w 164"/>
              <a:gd name="T9" fmla="*/ 2147483647 h 621"/>
              <a:gd name="T10" fmla="*/ 2147483647 w 164"/>
              <a:gd name="T11" fmla="*/ 2147483647 h 6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621"/>
              <a:gd name="T20" fmla="*/ 164 w 164"/>
              <a:gd name="T21" fmla="*/ 621 h 6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621">
                <a:moveTo>
                  <a:pt x="164" y="0"/>
                </a:moveTo>
                <a:cubicBezTo>
                  <a:pt x="147" y="17"/>
                  <a:pt x="125" y="27"/>
                  <a:pt x="110" y="45"/>
                </a:cubicBezTo>
                <a:cubicBezTo>
                  <a:pt x="58" y="105"/>
                  <a:pt x="35" y="176"/>
                  <a:pt x="20" y="252"/>
                </a:cubicBezTo>
                <a:cubicBezTo>
                  <a:pt x="24" y="336"/>
                  <a:pt x="0" y="434"/>
                  <a:pt x="47" y="504"/>
                </a:cubicBezTo>
                <a:cubicBezTo>
                  <a:pt x="65" y="531"/>
                  <a:pt x="74" y="567"/>
                  <a:pt x="101" y="585"/>
                </a:cubicBezTo>
                <a:cubicBezTo>
                  <a:pt x="113" y="593"/>
                  <a:pt x="155" y="608"/>
                  <a:pt x="155" y="621"/>
                </a:cubicBezTo>
              </a:path>
            </a:pathLst>
          </a:custGeom>
          <a:noFill/>
          <a:ln w="9525">
            <a:solidFill>
              <a:srgbClr val="00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0" name="Line 4">
            <a:extLst>
              <a:ext uri="{FF2B5EF4-FFF2-40B4-BE49-F238E27FC236}">
                <a16:creationId xmlns:a16="http://schemas.microsoft.com/office/drawing/2014/main" id="{E0665016-21F6-4FF8-AFC1-4FF052DC85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4495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1" name="Line 5">
            <a:extLst>
              <a:ext uri="{FF2B5EF4-FFF2-40B4-BE49-F238E27FC236}">
                <a16:creationId xmlns:a16="http://schemas.microsoft.com/office/drawing/2014/main" id="{295AFC90-B5B1-4EAC-93C7-76B5FE73AB0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8399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2" name="Line 6">
            <a:extLst>
              <a:ext uri="{FF2B5EF4-FFF2-40B4-BE49-F238E27FC236}">
                <a16:creationId xmlns:a16="http://schemas.microsoft.com/office/drawing/2014/main" id="{52E90A24-7FE8-41A3-BE91-16654E15ED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4495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3" name="Line 7">
            <a:extLst>
              <a:ext uri="{FF2B5EF4-FFF2-40B4-BE49-F238E27FC236}">
                <a16:creationId xmlns:a16="http://schemas.microsoft.com/office/drawing/2014/main" id="{123DCF00-49DF-4064-8E0D-1C96A63ACA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18399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4" name="Line 8">
            <a:extLst>
              <a:ext uri="{FF2B5EF4-FFF2-40B4-BE49-F238E27FC236}">
                <a16:creationId xmlns:a16="http://schemas.microsoft.com/office/drawing/2014/main" id="{ECD70C7A-99A9-4A30-8372-A29750C6F9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7543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5" name="Line 9">
            <a:extLst>
              <a:ext uri="{FF2B5EF4-FFF2-40B4-BE49-F238E27FC236}">
                <a16:creationId xmlns:a16="http://schemas.microsoft.com/office/drawing/2014/main" id="{8863A30D-DE27-41E5-8608-09673F14D0E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0591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6" name="Line 10">
            <a:extLst>
              <a:ext uri="{FF2B5EF4-FFF2-40B4-BE49-F238E27FC236}">
                <a16:creationId xmlns:a16="http://schemas.microsoft.com/office/drawing/2014/main" id="{33172718-EBDF-4F98-BB65-9C06DD3FBD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3639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7" name="Line 11">
            <a:extLst>
              <a:ext uri="{FF2B5EF4-FFF2-40B4-BE49-F238E27FC236}">
                <a16:creationId xmlns:a16="http://schemas.microsoft.com/office/drawing/2014/main" id="{98E23488-E241-4ECA-94C6-5DC1165F2B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1447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8" name="Line 12">
            <a:extLst>
              <a:ext uri="{FF2B5EF4-FFF2-40B4-BE49-F238E27FC236}">
                <a16:creationId xmlns:a16="http://schemas.microsoft.com/office/drawing/2014/main" id="{BEEA13BA-5114-45FC-BF01-5CC686DE3A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18399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9" name="Line 13">
            <a:extLst>
              <a:ext uri="{FF2B5EF4-FFF2-40B4-BE49-F238E27FC236}">
                <a16:creationId xmlns:a16="http://schemas.microsoft.com/office/drawing/2014/main" id="{D0AB8ECE-93AB-4201-B568-2DD1F8C4FF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4495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0" name="Line 14">
            <a:extLst>
              <a:ext uri="{FF2B5EF4-FFF2-40B4-BE49-F238E27FC236}">
                <a16:creationId xmlns:a16="http://schemas.microsoft.com/office/drawing/2014/main" id="{FBACCB8B-63CF-4625-A739-89D77AFCFF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7543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1" name="Line 15">
            <a:extLst>
              <a:ext uri="{FF2B5EF4-FFF2-40B4-BE49-F238E27FC236}">
                <a16:creationId xmlns:a16="http://schemas.microsoft.com/office/drawing/2014/main" id="{E2EFB0C3-5E15-41D0-80D8-50E2796ED0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0591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2" name="Line 16">
            <a:extLst>
              <a:ext uri="{FF2B5EF4-FFF2-40B4-BE49-F238E27FC236}">
                <a16:creationId xmlns:a16="http://schemas.microsoft.com/office/drawing/2014/main" id="{885EFC74-D6FB-4DC2-B23E-C09177CC42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3639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3" name="Line 17">
            <a:extLst>
              <a:ext uri="{FF2B5EF4-FFF2-40B4-BE49-F238E27FC236}">
                <a16:creationId xmlns:a16="http://schemas.microsoft.com/office/drawing/2014/main" id="{8A8B4D48-6709-422F-8788-F5D46EA85C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1447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4" name="Line 18">
            <a:extLst>
              <a:ext uri="{FF2B5EF4-FFF2-40B4-BE49-F238E27FC236}">
                <a16:creationId xmlns:a16="http://schemas.microsoft.com/office/drawing/2014/main" id="{DF958870-5595-43EF-B373-9ED9473310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8399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5" name="Line 19">
            <a:extLst>
              <a:ext uri="{FF2B5EF4-FFF2-40B4-BE49-F238E27FC236}">
                <a16:creationId xmlns:a16="http://schemas.microsoft.com/office/drawing/2014/main" id="{8F14ABFA-508F-40C8-8489-77FAB9D1D6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7543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6" name="Line 20">
            <a:extLst>
              <a:ext uri="{FF2B5EF4-FFF2-40B4-BE49-F238E27FC236}">
                <a16:creationId xmlns:a16="http://schemas.microsoft.com/office/drawing/2014/main" id="{C8D08517-0D69-4C4B-9596-066CFBFCA0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0591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7" name="Line 21">
            <a:extLst>
              <a:ext uri="{FF2B5EF4-FFF2-40B4-BE49-F238E27FC236}">
                <a16:creationId xmlns:a16="http://schemas.microsoft.com/office/drawing/2014/main" id="{3A04FC01-F622-412B-A7EB-CE0B72616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3639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8" name="Line 22">
            <a:extLst>
              <a:ext uri="{FF2B5EF4-FFF2-40B4-BE49-F238E27FC236}">
                <a16:creationId xmlns:a16="http://schemas.microsoft.com/office/drawing/2014/main" id="{AFF66D33-811C-4CF1-AAEF-D05E3B72BD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1447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9" name="Line 23">
            <a:extLst>
              <a:ext uri="{FF2B5EF4-FFF2-40B4-BE49-F238E27FC236}">
                <a16:creationId xmlns:a16="http://schemas.microsoft.com/office/drawing/2014/main" id="{03A9E374-6F7A-4683-9BA6-A153028E15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4495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0" name="Line 24">
            <a:extLst>
              <a:ext uri="{FF2B5EF4-FFF2-40B4-BE49-F238E27FC236}">
                <a16:creationId xmlns:a16="http://schemas.microsoft.com/office/drawing/2014/main" id="{C355D565-31AD-4D98-BBC5-C18713F190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7543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1" name="Line 25">
            <a:extLst>
              <a:ext uri="{FF2B5EF4-FFF2-40B4-BE49-F238E27FC236}">
                <a16:creationId xmlns:a16="http://schemas.microsoft.com/office/drawing/2014/main" id="{CEC36FD8-CC4C-4C84-AA54-4C9EFC08D5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0591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2" name="Line 26">
            <a:extLst>
              <a:ext uri="{FF2B5EF4-FFF2-40B4-BE49-F238E27FC236}">
                <a16:creationId xmlns:a16="http://schemas.microsoft.com/office/drawing/2014/main" id="{0114E507-9E69-4447-ADF5-089ABF2DC8A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3639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3" name="Line 27">
            <a:extLst>
              <a:ext uri="{FF2B5EF4-FFF2-40B4-BE49-F238E27FC236}">
                <a16:creationId xmlns:a16="http://schemas.microsoft.com/office/drawing/2014/main" id="{E4AE8E36-23D7-495D-95AE-948CCD897BB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1447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4" name="AutoShape 28">
            <a:extLst>
              <a:ext uri="{FF2B5EF4-FFF2-40B4-BE49-F238E27FC236}">
                <a16:creationId xmlns:a16="http://schemas.microsoft.com/office/drawing/2014/main" id="{99617928-A039-4897-B08A-81CC150C173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746500" y="1725612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5" name="Line 29">
            <a:extLst>
              <a:ext uri="{FF2B5EF4-FFF2-40B4-BE49-F238E27FC236}">
                <a16:creationId xmlns:a16="http://schemas.microsoft.com/office/drawing/2014/main" id="{5BE8FEB1-E4E9-4578-834F-DFF05CF25D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7543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6" name="Line 30">
            <a:extLst>
              <a:ext uri="{FF2B5EF4-FFF2-40B4-BE49-F238E27FC236}">
                <a16:creationId xmlns:a16="http://schemas.microsoft.com/office/drawing/2014/main" id="{1CD6712E-AE2B-4A71-96A4-760CA3E34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4495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7" name="Line 31">
            <a:extLst>
              <a:ext uri="{FF2B5EF4-FFF2-40B4-BE49-F238E27FC236}">
                <a16:creationId xmlns:a16="http://schemas.microsoft.com/office/drawing/2014/main" id="{1E6E67C4-7C1E-4CE2-ACBE-32BF801490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1447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8" name="Line 32">
            <a:extLst>
              <a:ext uri="{FF2B5EF4-FFF2-40B4-BE49-F238E27FC236}">
                <a16:creationId xmlns:a16="http://schemas.microsoft.com/office/drawing/2014/main" id="{B3DBB83B-4227-4A57-B219-9B4E2BF7F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0591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9" name="Rectangle 33">
            <a:extLst>
              <a:ext uri="{FF2B5EF4-FFF2-40B4-BE49-F238E27FC236}">
                <a16:creationId xmlns:a16="http://schemas.microsoft.com/office/drawing/2014/main" id="{2F023AE7-B194-4547-A9B1-16E6AFA9F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25" y="2373312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66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53282" name="Rectangle 34">
            <a:extLst>
              <a:ext uri="{FF2B5EF4-FFF2-40B4-BE49-F238E27FC236}">
                <a16:creationId xmlns:a16="http://schemas.microsoft.com/office/drawing/2014/main" id="{DC94BCEE-FE38-45A4-911A-2D94779F3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21112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I see three parts to the cylinder: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04F760-265F-4C71-837A-18024A704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233987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The left end cap.</a:t>
            </a:r>
          </a:p>
        </p:txBody>
      </p:sp>
      <p:sp>
        <p:nvSpPr>
          <p:cNvPr id="24613" name="Oval 1">
            <a:extLst>
              <a:ext uri="{FF2B5EF4-FFF2-40B4-BE49-F238E27FC236}">
                <a16:creationId xmlns:a16="http://schemas.microsoft.com/office/drawing/2014/main" id="{8EE27479-89DB-4AE4-9143-7323C427C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8925" y="4891087"/>
            <a:ext cx="533400" cy="1216025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ym typeface="Symbol" pitchFamily="18" charset="2"/>
            </a:endParaRPr>
          </a:p>
        </p:txBody>
      </p:sp>
      <p:sp>
        <p:nvSpPr>
          <p:cNvPr id="38" name="Line 14">
            <a:extLst>
              <a:ext uri="{FF2B5EF4-FFF2-40B4-BE49-F238E27FC236}">
                <a16:creationId xmlns:a16="http://schemas.microsoft.com/office/drawing/2014/main" id="{1EC0EAE7-7391-422A-A1D7-46D8DCD26B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550545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39" name="Rectangle 33">
            <a:extLst>
              <a:ext uri="{FF2B5EF4-FFF2-40B4-BE49-F238E27FC236}">
                <a16:creationId xmlns:a16="http://schemas.microsoft.com/office/drawing/2014/main" id="{74F8F992-71B7-49D2-AEC8-A9EB53706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4964112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66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42" name="Line 8">
            <a:extLst>
              <a:ext uri="{FF2B5EF4-FFF2-40B4-BE49-F238E27FC236}">
                <a16:creationId xmlns:a16="http://schemas.microsoft.com/office/drawing/2014/main" id="{5065362C-F7FD-42AA-9EBA-03EB17EA5C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54975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3" name="Oval 1">
            <a:extLst>
              <a:ext uri="{FF2B5EF4-FFF2-40B4-BE49-F238E27FC236}">
                <a16:creationId xmlns:a16="http://schemas.microsoft.com/office/drawing/2014/main" id="{DA0065A6-725E-4910-B506-8CE6C01B87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05300" y="5703887"/>
            <a:ext cx="80963" cy="1825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ym typeface="Symbol" pitchFamily="18" charset="2"/>
            </a:endParaRPr>
          </a:p>
        </p:txBody>
      </p:sp>
      <p:sp>
        <p:nvSpPr>
          <p:cNvPr id="45" name="Rectangle 33">
            <a:extLst>
              <a:ext uri="{FF2B5EF4-FFF2-40B4-BE49-F238E27FC236}">
                <a16:creationId xmlns:a16="http://schemas.microsoft.com/office/drawing/2014/main" id="{B7B59E30-A88A-4289-8812-59A4930EF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802312"/>
            <a:ext cx="488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cs typeface="+mn-cs"/>
                <a:sym typeface="Symbol" pitchFamily="18" charset="2"/>
              </a:rPr>
              <a:t>dA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cs typeface="+mn-cs"/>
              <a:sym typeface="Symbol" pitchFamily="18" charset="2"/>
            </a:endParaRPr>
          </a:p>
        </p:txBody>
      </p:sp>
      <p:sp>
        <p:nvSpPr>
          <p:cNvPr id="46" name="Line 8">
            <a:extLst>
              <a:ext uri="{FF2B5EF4-FFF2-40B4-BE49-F238E27FC236}">
                <a16:creationId xmlns:a16="http://schemas.microsoft.com/office/drawing/2014/main" id="{5830C7AD-B15F-41DA-826B-D465EFA9E2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6938" y="5802312"/>
            <a:ext cx="68580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7" name="Line 8">
            <a:extLst>
              <a:ext uri="{FF2B5EF4-FFF2-40B4-BE49-F238E27FC236}">
                <a16:creationId xmlns:a16="http://schemas.microsoft.com/office/drawing/2014/main" id="{8BAD591B-ABD6-438D-B000-66FB8B118BA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7275" y="5802312"/>
            <a:ext cx="685800" cy="0"/>
          </a:xfrm>
          <a:prstGeom prst="line">
            <a:avLst/>
          </a:prstGeom>
          <a:noFill/>
          <a:ln w="25400">
            <a:solidFill>
              <a:schemeClr val="accent6">
                <a:lumMod val="75000"/>
              </a:schemeClr>
            </a:solidFill>
            <a:prstDash val="sysDot"/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3C0B6B2-B87B-4422-95B9-5999BE01FF6F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5" grpId="0"/>
      <p:bldP spid="24613" grpId="0" animBg="1"/>
      <p:bldP spid="39" grpId="0"/>
      <p:bldP spid="43" grpId="0" animBg="1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14">
            <a:extLst>
              <a:ext uri="{FF2B5EF4-FFF2-40B4-BE49-F238E27FC236}">
                <a16:creationId xmlns:a16="http://schemas.microsoft.com/office/drawing/2014/main" id="{532319C2-2897-4717-916C-7B30B81AA9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4525" y="54864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442796E4-EFB0-4F45-BEEA-CD4E31A3A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1000"/>
            <a:ext cx="8839200" cy="860425"/>
          </a:xfrm>
          <a:prstGeom prst="rect">
            <a:avLst/>
          </a:prstGeom>
          <a:solidFill>
            <a:srgbClr val="339933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sym typeface="Symbol" pitchFamily="18" charset="2"/>
              </a:rPr>
              <a:t>Electric Flux Example: Calculate the electric </a:t>
            </a:r>
            <a:r>
              <a:rPr lang="en-US" dirty="0">
                <a:solidFill>
                  <a:srgbClr val="FFFFFF"/>
                </a:solidFill>
                <a:cs typeface="+mn-cs"/>
                <a:sym typeface="Symbol" pitchFamily="18" charset="2"/>
              </a:rPr>
              <a:t>flux through a cylinder with its axis parallel to the electric field direction.</a:t>
            </a:r>
          </a:p>
        </p:txBody>
      </p:sp>
      <p:sp>
        <p:nvSpPr>
          <p:cNvPr id="19459" name="Freeform 3">
            <a:extLst>
              <a:ext uri="{FF2B5EF4-FFF2-40B4-BE49-F238E27FC236}">
                <a16:creationId xmlns:a16="http://schemas.microsoft.com/office/drawing/2014/main" id="{6A87C051-1E33-412D-8DB0-FB5852B0FE55}"/>
              </a:ext>
            </a:extLst>
          </p:cNvPr>
          <p:cNvSpPr>
            <a:spLocks/>
          </p:cNvSpPr>
          <p:nvPr/>
        </p:nvSpPr>
        <p:spPr bwMode="auto">
          <a:xfrm rot="21234977">
            <a:off x="4835525" y="2071688"/>
            <a:ext cx="260350" cy="985837"/>
          </a:xfrm>
          <a:custGeom>
            <a:avLst/>
            <a:gdLst>
              <a:gd name="T0" fmla="*/ 2147483647 w 164"/>
              <a:gd name="T1" fmla="*/ 0 h 621"/>
              <a:gd name="T2" fmla="*/ 2147483647 w 164"/>
              <a:gd name="T3" fmla="*/ 2147483647 h 621"/>
              <a:gd name="T4" fmla="*/ 2147483647 w 164"/>
              <a:gd name="T5" fmla="*/ 2147483647 h 621"/>
              <a:gd name="T6" fmla="*/ 2147483647 w 164"/>
              <a:gd name="T7" fmla="*/ 2147483647 h 621"/>
              <a:gd name="T8" fmla="*/ 2147483647 w 164"/>
              <a:gd name="T9" fmla="*/ 2147483647 h 621"/>
              <a:gd name="T10" fmla="*/ 2147483647 w 164"/>
              <a:gd name="T11" fmla="*/ 2147483647 h 6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621"/>
              <a:gd name="T20" fmla="*/ 164 w 164"/>
              <a:gd name="T21" fmla="*/ 621 h 6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621">
                <a:moveTo>
                  <a:pt x="164" y="0"/>
                </a:moveTo>
                <a:cubicBezTo>
                  <a:pt x="147" y="17"/>
                  <a:pt x="125" y="27"/>
                  <a:pt x="110" y="45"/>
                </a:cubicBezTo>
                <a:cubicBezTo>
                  <a:pt x="58" y="105"/>
                  <a:pt x="35" y="176"/>
                  <a:pt x="20" y="252"/>
                </a:cubicBezTo>
                <a:cubicBezTo>
                  <a:pt x="24" y="336"/>
                  <a:pt x="0" y="434"/>
                  <a:pt x="47" y="504"/>
                </a:cubicBezTo>
                <a:cubicBezTo>
                  <a:pt x="65" y="531"/>
                  <a:pt x="74" y="567"/>
                  <a:pt x="101" y="585"/>
                </a:cubicBezTo>
                <a:cubicBezTo>
                  <a:pt x="113" y="593"/>
                  <a:pt x="155" y="608"/>
                  <a:pt x="155" y="621"/>
                </a:cubicBezTo>
              </a:path>
            </a:pathLst>
          </a:custGeom>
          <a:noFill/>
          <a:ln w="9525">
            <a:solidFill>
              <a:srgbClr val="00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0" name="Line 4">
            <a:extLst>
              <a:ext uri="{FF2B5EF4-FFF2-40B4-BE49-F238E27FC236}">
                <a16:creationId xmlns:a16="http://schemas.microsoft.com/office/drawing/2014/main" id="{B2363474-2AD6-41E2-A4FD-3039DDFBE7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4384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1" name="Line 5">
            <a:extLst>
              <a:ext uri="{FF2B5EF4-FFF2-40B4-BE49-F238E27FC236}">
                <a16:creationId xmlns:a16="http://schemas.microsoft.com/office/drawing/2014/main" id="{2A9A0D68-989F-493E-9360-748E866B9A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8288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2" name="Line 6">
            <a:extLst>
              <a:ext uri="{FF2B5EF4-FFF2-40B4-BE49-F238E27FC236}">
                <a16:creationId xmlns:a16="http://schemas.microsoft.com/office/drawing/2014/main" id="{9C09FF05-685A-4A10-9EFB-9C72FC184C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4384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3" name="Line 7">
            <a:extLst>
              <a:ext uri="{FF2B5EF4-FFF2-40B4-BE49-F238E27FC236}">
                <a16:creationId xmlns:a16="http://schemas.microsoft.com/office/drawing/2014/main" id="{8E6895B0-CA95-47B9-8BAE-C6A44526980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18288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4" name="Line 8">
            <a:extLst>
              <a:ext uri="{FF2B5EF4-FFF2-40B4-BE49-F238E27FC236}">
                <a16:creationId xmlns:a16="http://schemas.microsoft.com/office/drawing/2014/main" id="{860D5D52-DF7C-4412-84D5-E5AE8979B2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7432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5" name="Line 9">
            <a:extLst>
              <a:ext uri="{FF2B5EF4-FFF2-40B4-BE49-F238E27FC236}">
                <a16:creationId xmlns:a16="http://schemas.microsoft.com/office/drawing/2014/main" id="{164CD7EE-2C6B-4BCA-940B-E02C2FF733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0480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6" name="Line 10">
            <a:extLst>
              <a:ext uri="{FF2B5EF4-FFF2-40B4-BE49-F238E27FC236}">
                <a16:creationId xmlns:a16="http://schemas.microsoft.com/office/drawing/2014/main" id="{4C617AE0-F6C5-49AE-9D5D-42B185ACDF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3528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7" name="Line 11">
            <a:extLst>
              <a:ext uri="{FF2B5EF4-FFF2-40B4-BE49-F238E27FC236}">
                <a16:creationId xmlns:a16="http://schemas.microsoft.com/office/drawing/2014/main" id="{9F93E4BD-ED9A-46E9-BD71-0217315AE9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1336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8" name="Line 12">
            <a:extLst>
              <a:ext uri="{FF2B5EF4-FFF2-40B4-BE49-F238E27FC236}">
                <a16:creationId xmlns:a16="http://schemas.microsoft.com/office/drawing/2014/main" id="{F2AADA2E-C900-47BB-BA38-97953D9DC2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18288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9" name="Line 13">
            <a:extLst>
              <a:ext uri="{FF2B5EF4-FFF2-40B4-BE49-F238E27FC236}">
                <a16:creationId xmlns:a16="http://schemas.microsoft.com/office/drawing/2014/main" id="{57F3924A-7DFB-42E1-90A1-235F619B7AF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4384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0" name="Line 14">
            <a:extLst>
              <a:ext uri="{FF2B5EF4-FFF2-40B4-BE49-F238E27FC236}">
                <a16:creationId xmlns:a16="http://schemas.microsoft.com/office/drawing/2014/main" id="{33673B47-F15E-4395-84BA-B803781FE6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7432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1" name="Line 15">
            <a:extLst>
              <a:ext uri="{FF2B5EF4-FFF2-40B4-BE49-F238E27FC236}">
                <a16:creationId xmlns:a16="http://schemas.microsoft.com/office/drawing/2014/main" id="{EA7BC260-38D7-43DA-85A7-AFF941C892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0480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2" name="Line 16">
            <a:extLst>
              <a:ext uri="{FF2B5EF4-FFF2-40B4-BE49-F238E27FC236}">
                <a16:creationId xmlns:a16="http://schemas.microsoft.com/office/drawing/2014/main" id="{3B2E5AAF-E59D-43F9-B6F5-2FDE5B932F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3528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3" name="Line 17">
            <a:extLst>
              <a:ext uri="{FF2B5EF4-FFF2-40B4-BE49-F238E27FC236}">
                <a16:creationId xmlns:a16="http://schemas.microsoft.com/office/drawing/2014/main" id="{0B2BBF2D-7294-4CC0-A13E-7CA80CBD32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1336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4" name="Line 18">
            <a:extLst>
              <a:ext uri="{FF2B5EF4-FFF2-40B4-BE49-F238E27FC236}">
                <a16:creationId xmlns:a16="http://schemas.microsoft.com/office/drawing/2014/main" id="{9596C874-3E25-40FC-9F14-F04C82A00D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8288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5" name="Line 19">
            <a:extLst>
              <a:ext uri="{FF2B5EF4-FFF2-40B4-BE49-F238E27FC236}">
                <a16:creationId xmlns:a16="http://schemas.microsoft.com/office/drawing/2014/main" id="{E028313F-B470-4712-9EF2-24DC1B5212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7432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6" name="Line 20">
            <a:extLst>
              <a:ext uri="{FF2B5EF4-FFF2-40B4-BE49-F238E27FC236}">
                <a16:creationId xmlns:a16="http://schemas.microsoft.com/office/drawing/2014/main" id="{F9AEB639-CA72-4669-833B-A8721E28D4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0480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7" name="Line 21">
            <a:extLst>
              <a:ext uri="{FF2B5EF4-FFF2-40B4-BE49-F238E27FC236}">
                <a16:creationId xmlns:a16="http://schemas.microsoft.com/office/drawing/2014/main" id="{A9F3DEC4-C5A6-472A-A03E-2346E490EF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3528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8" name="Line 22">
            <a:extLst>
              <a:ext uri="{FF2B5EF4-FFF2-40B4-BE49-F238E27FC236}">
                <a16:creationId xmlns:a16="http://schemas.microsoft.com/office/drawing/2014/main" id="{1D8D5FF9-898B-4ECC-86D2-7EBD6C6F4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1336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9" name="Line 23">
            <a:extLst>
              <a:ext uri="{FF2B5EF4-FFF2-40B4-BE49-F238E27FC236}">
                <a16:creationId xmlns:a16="http://schemas.microsoft.com/office/drawing/2014/main" id="{61EB1315-C8F1-474E-A0C7-6A0097B89F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4384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0" name="Line 24">
            <a:extLst>
              <a:ext uri="{FF2B5EF4-FFF2-40B4-BE49-F238E27FC236}">
                <a16:creationId xmlns:a16="http://schemas.microsoft.com/office/drawing/2014/main" id="{B6AF8037-2113-426A-AF92-D069B3728A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7432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1" name="Line 25">
            <a:extLst>
              <a:ext uri="{FF2B5EF4-FFF2-40B4-BE49-F238E27FC236}">
                <a16:creationId xmlns:a16="http://schemas.microsoft.com/office/drawing/2014/main" id="{D3CF4C36-51CC-438C-8103-F404ED0CE1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0480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2" name="Line 26">
            <a:extLst>
              <a:ext uri="{FF2B5EF4-FFF2-40B4-BE49-F238E27FC236}">
                <a16:creationId xmlns:a16="http://schemas.microsoft.com/office/drawing/2014/main" id="{3149433C-3ED8-48F2-AC0B-5DF5AE0FDE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3528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3" name="Line 27">
            <a:extLst>
              <a:ext uri="{FF2B5EF4-FFF2-40B4-BE49-F238E27FC236}">
                <a16:creationId xmlns:a16="http://schemas.microsoft.com/office/drawing/2014/main" id="{C1B870EA-B261-44DB-9318-A03AEF0CE1A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1336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4" name="AutoShape 28">
            <a:extLst>
              <a:ext uri="{FF2B5EF4-FFF2-40B4-BE49-F238E27FC236}">
                <a16:creationId xmlns:a16="http://schemas.microsoft.com/office/drawing/2014/main" id="{9D2E831F-E1B1-4266-A790-362F1FBCFF6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746500" y="1714500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5" name="Line 29">
            <a:extLst>
              <a:ext uri="{FF2B5EF4-FFF2-40B4-BE49-F238E27FC236}">
                <a16:creationId xmlns:a16="http://schemas.microsoft.com/office/drawing/2014/main" id="{4CA9E634-9C29-45A8-A59A-089BA30FFD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7432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6" name="Line 30">
            <a:extLst>
              <a:ext uri="{FF2B5EF4-FFF2-40B4-BE49-F238E27FC236}">
                <a16:creationId xmlns:a16="http://schemas.microsoft.com/office/drawing/2014/main" id="{91EBD48C-D192-4C23-B6A5-3D8D601BDE0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4384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7" name="Line 31">
            <a:extLst>
              <a:ext uri="{FF2B5EF4-FFF2-40B4-BE49-F238E27FC236}">
                <a16:creationId xmlns:a16="http://schemas.microsoft.com/office/drawing/2014/main" id="{26B1581E-6237-4B1E-8B5F-2483F289B5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1336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8" name="Line 32">
            <a:extLst>
              <a:ext uri="{FF2B5EF4-FFF2-40B4-BE49-F238E27FC236}">
                <a16:creationId xmlns:a16="http://schemas.microsoft.com/office/drawing/2014/main" id="{82AA4BDE-A9E3-4C95-9879-9443EBD0E1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0480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9" name="Rectangle 33">
            <a:extLst>
              <a:ext uri="{FF2B5EF4-FFF2-40B4-BE49-F238E27FC236}">
                <a16:creationId xmlns:a16="http://schemas.microsoft.com/office/drawing/2014/main" id="{A858EDB8-5AB4-48BE-81B6-20ED72A51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25" y="2362200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66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53282" name="Rectangle 34">
            <a:extLst>
              <a:ext uri="{FF2B5EF4-FFF2-40B4-BE49-F238E27FC236}">
                <a16:creationId xmlns:a16="http://schemas.microsoft.com/office/drawing/2014/main" id="{B3143BBE-23B1-449D-9DC9-32A220D7B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100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I see three parts to the cylinder: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B2BA7B8-CAFF-4DFF-9677-C0CD50D74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222875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The tube.</a:t>
            </a:r>
          </a:p>
        </p:txBody>
      </p:sp>
      <p:sp>
        <p:nvSpPr>
          <p:cNvPr id="39" name="Rectangle 33">
            <a:extLst>
              <a:ext uri="{FF2B5EF4-FFF2-40B4-BE49-F238E27FC236}">
                <a16:creationId xmlns:a16="http://schemas.microsoft.com/office/drawing/2014/main" id="{D41B6E67-2DA8-4C3E-ACBD-4DEBA76D1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522913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66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42" name="Line 8">
            <a:extLst>
              <a:ext uri="{FF2B5EF4-FFF2-40B4-BE49-F238E27FC236}">
                <a16:creationId xmlns:a16="http://schemas.microsoft.com/office/drawing/2014/main" id="{F5131CC2-DCEA-4151-8902-14FE7AB7A2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54864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8" name="AutoShape 28">
            <a:extLst>
              <a:ext uri="{FF2B5EF4-FFF2-40B4-BE49-F238E27FC236}">
                <a16:creationId xmlns:a16="http://schemas.microsoft.com/office/drawing/2014/main" id="{576CE79B-1F88-4B6E-B674-CE1DA173FB6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59275" y="4610100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27688" name="Oval 1">
            <a:extLst>
              <a:ext uri="{FF2B5EF4-FFF2-40B4-BE49-F238E27FC236}">
                <a16:creationId xmlns:a16="http://schemas.microsoft.com/office/drawing/2014/main" id="{24B85840-A9F6-4FE0-8BE4-9AB9790A2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988" y="4879975"/>
            <a:ext cx="533400" cy="12160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38" name="Line 14">
            <a:extLst>
              <a:ext uri="{FF2B5EF4-FFF2-40B4-BE49-F238E27FC236}">
                <a16:creationId xmlns:a16="http://schemas.microsoft.com/office/drawing/2014/main" id="{071E0337-45D9-4A61-8832-76F60B78EC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4864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E7D469E-7EC1-498F-9FAC-4FE22CA71CE8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28">
            <a:extLst>
              <a:ext uri="{FF2B5EF4-FFF2-40B4-BE49-F238E27FC236}">
                <a16:creationId xmlns:a16="http://schemas.microsoft.com/office/drawing/2014/main" id="{F3087C9C-EC07-4468-A7A1-6DD91B44558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97375" y="4545012"/>
            <a:ext cx="1219200" cy="1752600"/>
          </a:xfrm>
          <a:prstGeom prst="can">
            <a:avLst>
              <a:gd name="adj" fmla="val 35938"/>
            </a:avLst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E34CD204-54BE-414C-98C8-95E0BD03A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15912"/>
            <a:ext cx="8839200" cy="860425"/>
          </a:xfrm>
          <a:prstGeom prst="rect">
            <a:avLst/>
          </a:prstGeom>
          <a:solidFill>
            <a:srgbClr val="339933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sym typeface="Symbol" pitchFamily="18" charset="2"/>
              </a:rPr>
              <a:t>Electric Flux Example: Calculate the electric </a:t>
            </a:r>
            <a:r>
              <a:rPr lang="en-US" dirty="0">
                <a:solidFill>
                  <a:srgbClr val="FFFFFF"/>
                </a:solidFill>
                <a:cs typeface="+mn-cs"/>
                <a:sym typeface="Symbol" pitchFamily="18" charset="2"/>
              </a:rPr>
              <a:t>flux through a cylinder with its axis parallel to the electric field direction.</a:t>
            </a:r>
          </a:p>
        </p:txBody>
      </p:sp>
      <p:sp>
        <p:nvSpPr>
          <p:cNvPr id="19459" name="Freeform 3">
            <a:extLst>
              <a:ext uri="{FF2B5EF4-FFF2-40B4-BE49-F238E27FC236}">
                <a16:creationId xmlns:a16="http://schemas.microsoft.com/office/drawing/2014/main" id="{98BD2AFB-B1D3-411E-84CB-93879F0EBC24}"/>
              </a:ext>
            </a:extLst>
          </p:cNvPr>
          <p:cNvSpPr>
            <a:spLocks/>
          </p:cNvSpPr>
          <p:nvPr/>
        </p:nvSpPr>
        <p:spPr bwMode="auto">
          <a:xfrm rot="21234977">
            <a:off x="4835525" y="2006600"/>
            <a:ext cx="260350" cy="985837"/>
          </a:xfrm>
          <a:custGeom>
            <a:avLst/>
            <a:gdLst>
              <a:gd name="T0" fmla="*/ 2147483647 w 164"/>
              <a:gd name="T1" fmla="*/ 0 h 621"/>
              <a:gd name="T2" fmla="*/ 2147483647 w 164"/>
              <a:gd name="T3" fmla="*/ 2147483647 h 621"/>
              <a:gd name="T4" fmla="*/ 2147483647 w 164"/>
              <a:gd name="T5" fmla="*/ 2147483647 h 621"/>
              <a:gd name="T6" fmla="*/ 2147483647 w 164"/>
              <a:gd name="T7" fmla="*/ 2147483647 h 621"/>
              <a:gd name="T8" fmla="*/ 2147483647 w 164"/>
              <a:gd name="T9" fmla="*/ 2147483647 h 621"/>
              <a:gd name="T10" fmla="*/ 2147483647 w 164"/>
              <a:gd name="T11" fmla="*/ 2147483647 h 6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621"/>
              <a:gd name="T20" fmla="*/ 164 w 164"/>
              <a:gd name="T21" fmla="*/ 621 h 6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621">
                <a:moveTo>
                  <a:pt x="164" y="0"/>
                </a:moveTo>
                <a:cubicBezTo>
                  <a:pt x="147" y="17"/>
                  <a:pt x="125" y="27"/>
                  <a:pt x="110" y="45"/>
                </a:cubicBezTo>
                <a:cubicBezTo>
                  <a:pt x="58" y="105"/>
                  <a:pt x="35" y="176"/>
                  <a:pt x="20" y="252"/>
                </a:cubicBezTo>
                <a:cubicBezTo>
                  <a:pt x="24" y="336"/>
                  <a:pt x="0" y="434"/>
                  <a:pt x="47" y="504"/>
                </a:cubicBezTo>
                <a:cubicBezTo>
                  <a:pt x="65" y="531"/>
                  <a:pt x="74" y="567"/>
                  <a:pt x="101" y="585"/>
                </a:cubicBezTo>
                <a:cubicBezTo>
                  <a:pt x="113" y="593"/>
                  <a:pt x="155" y="608"/>
                  <a:pt x="155" y="621"/>
                </a:cubicBezTo>
              </a:path>
            </a:pathLst>
          </a:custGeom>
          <a:noFill/>
          <a:ln w="9525">
            <a:solidFill>
              <a:srgbClr val="00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0" name="Line 4">
            <a:extLst>
              <a:ext uri="{FF2B5EF4-FFF2-40B4-BE49-F238E27FC236}">
                <a16:creationId xmlns:a16="http://schemas.microsoft.com/office/drawing/2014/main" id="{21654FBB-76B2-483B-AEE6-A560A55BD3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3733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1" name="Line 5">
            <a:extLst>
              <a:ext uri="{FF2B5EF4-FFF2-40B4-BE49-F238E27FC236}">
                <a16:creationId xmlns:a16="http://schemas.microsoft.com/office/drawing/2014/main" id="{B90E3DD0-49BB-4CFE-AE62-D30083513D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7637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2" name="Line 6">
            <a:extLst>
              <a:ext uri="{FF2B5EF4-FFF2-40B4-BE49-F238E27FC236}">
                <a16:creationId xmlns:a16="http://schemas.microsoft.com/office/drawing/2014/main" id="{80509F71-F1E8-4B54-9A08-4517621DA4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3733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3" name="Line 7">
            <a:extLst>
              <a:ext uri="{FF2B5EF4-FFF2-40B4-BE49-F238E27FC236}">
                <a16:creationId xmlns:a16="http://schemas.microsoft.com/office/drawing/2014/main" id="{9059BC86-9DF2-429A-93BF-8362106688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17637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4" name="Line 8">
            <a:extLst>
              <a:ext uri="{FF2B5EF4-FFF2-40B4-BE49-F238E27FC236}">
                <a16:creationId xmlns:a16="http://schemas.microsoft.com/office/drawing/2014/main" id="{139F73F6-742C-4E65-92A0-17DF9ACBB7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6781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5" name="Line 9">
            <a:extLst>
              <a:ext uri="{FF2B5EF4-FFF2-40B4-BE49-F238E27FC236}">
                <a16:creationId xmlns:a16="http://schemas.microsoft.com/office/drawing/2014/main" id="{D7D37D35-D023-4739-ADD0-FF57EE027F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9829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6" name="Line 10">
            <a:extLst>
              <a:ext uri="{FF2B5EF4-FFF2-40B4-BE49-F238E27FC236}">
                <a16:creationId xmlns:a16="http://schemas.microsoft.com/office/drawing/2014/main" id="{0AB9A8DC-4297-4C80-A614-B3B7F3EA0A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2877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7" name="Line 11">
            <a:extLst>
              <a:ext uri="{FF2B5EF4-FFF2-40B4-BE49-F238E27FC236}">
                <a16:creationId xmlns:a16="http://schemas.microsoft.com/office/drawing/2014/main" id="{CB307644-F20C-4211-BD7C-C08E345EE7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0685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8" name="Line 12">
            <a:extLst>
              <a:ext uri="{FF2B5EF4-FFF2-40B4-BE49-F238E27FC236}">
                <a16:creationId xmlns:a16="http://schemas.microsoft.com/office/drawing/2014/main" id="{58FDCCC7-7DDA-4E39-9E57-14D86A5FFB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17637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9" name="Line 13">
            <a:extLst>
              <a:ext uri="{FF2B5EF4-FFF2-40B4-BE49-F238E27FC236}">
                <a16:creationId xmlns:a16="http://schemas.microsoft.com/office/drawing/2014/main" id="{9392D919-1493-4C7F-9148-337C1F7BEBC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3733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0" name="Line 14">
            <a:extLst>
              <a:ext uri="{FF2B5EF4-FFF2-40B4-BE49-F238E27FC236}">
                <a16:creationId xmlns:a16="http://schemas.microsoft.com/office/drawing/2014/main" id="{2D54BACA-2FCC-4F8F-97BE-1F5EAB6948A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6781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1" name="Line 15">
            <a:extLst>
              <a:ext uri="{FF2B5EF4-FFF2-40B4-BE49-F238E27FC236}">
                <a16:creationId xmlns:a16="http://schemas.microsoft.com/office/drawing/2014/main" id="{BACFAFF8-CBE4-479D-B0B3-FAE6EA1C8A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9829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2" name="Line 16">
            <a:extLst>
              <a:ext uri="{FF2B5EF4-FFF2-40B4-BE49-F238E27FC236}">
                <a16:creationId xmlns:a16="http://schemas.microsoft.com/office/drawing/2014/main" id="{1F033AE3-4CD2-4CCB-865D-1D13A3C845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2877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3" name="Line 17">
            <a:extLst>
              <a:ext uri="{FF2B5EF4-FFF2-40B4-BE49-F238E27FC236}">
                <a16:creationId xmlns:a16="http://schemas.microsoft.com/office/drawing/2014/main" id="{18C7CAE2-FF3A-4FF8-992B-6BA8EF9D05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0685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4" name="Line 18">
            <a:extLst>
              <a:ext uri="{FF2B5EF4-FFF2-40B4-BE49-F238E27FC236}">
                <a16:creationId xmlns:a16="http://schemas.microsoft.com/office/drawing/2014/main" id="{B543F980-23F9-439D-AE9B-27A49A9366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7637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5" name="Line 19">
            <a:extLst>
              <a:ext uri="{FF2B5EF4-FFF2-40B4-BE49-F238E27FC236}">
                <a16:creationId xmlns:a16="http://schemas.microsoft.com/office/drawing/2014/main" id="{C3BC70EE-8D56-4C1D-A174-0C5A946B49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6781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6" name="Line 20">
            <a:extLst>
              <a:ext uri="{FF2B5EF4-FFF2-40B4-BE49-F238E27FC236}">
                <a16:creationId xmlns:a16="http://schemas.microsoft.com/office/drawing/2014/main" id="{D3A811CB-F15D-46BC-8715-08C5C5A4A6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9829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7" name="Line 21">
            <a:extLst>
              <a:ext uri="{FF2B5EF4-FFF2-40B4-BE49-F238E27FC236}">
                <a16:creationId xmlns:a16="http://schemas.microsoft.com/office/drawing/2014/main" id="{98A4CBD5-A048-44DE-86CE-F3CB5D22FC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2877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8" name="Line 22">
            <a:extLst>
              <a:ext uri="{FF2B5EF4-FFF2-40B4-BE49-F238E27FC236}">
                <a16:creationId xmlns:a16="http://schemas.microsoft.com/office/drawing/2014/main" id="{FEFA748F-995C-45DF-8466-A658C6844E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0685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9" name="Line 23">
            <a:extLst>
              <a:ext uri="{FF2B5EF4-FFF2-40B4-BE49-F238E27FC236}">
                <a16:creationId xmlns:a16="http://schemas.microsoft.com/office/drawing/2014/main" id="{D3E2D934-4F47-49EC-8883-DE5E51AF87E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3733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0" name="Line 24">
            <a:extLst>
              <a:ext uri="{FF2B5EF4-FFF2-40B4-BE49-F238E27FC236}">
                <a16:creationId xmlns:a16="http://schemas.microsoft.com/office/drawing/2014/main" id="{8845C8F1-6EB2-4009-A3C7-880E48C698C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6781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1" name="Line 25">
            <a:extLst>
              <a:ext uri="{FF2B5EF4-FFF2-40B4-BE49-F238E27FC236}">
                <a16:creationId xmlns:a16="http://schemas.microsoft.com/office/drawing/2014/main" id="{37E3BABB-6E44-4719-8CBB-13274E3CE9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9829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2" name="Line 26">
            <a:extLst>
              <a:ext uri="{FF2B5EF4-FFF2-40B4-BE49-F238E27FC236}">
                <a16:creationId xmlns:a16="http://schemas.microsoft.com/office/drawing/2014/main" id="{EA95F870-28E1-464E-901A-CBB2DDADA97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2877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3" name="Line 27">
            <a:extLst>
              <a:ext uri="{FF2B5EF4-FFF2-40B4-BE49-F238E27FC236}">
                <a16:creationId xmlns:a16="http://schemas.microsoft.com/office/drawing/2014/main" id="{BCA71595-F063-452D-8C23-3028C53801E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0685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4" name="AutoShape 28">
            <a:extLst>
              <a:ext uri="{FF2B5EF4-FFF2-40B4-BE49-F238E27FC236}">
                <a16:creationId xmlns:a16="http://schemas.microsoft.com/office/drawing/2014/main" id="{142E3F07-AE88-44D7-82ED-21210E4D44F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746500" y="1649412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5" name="Line 29">
            <a:extLst>
              <a:ext uri="{FF2B5EF4-FFF2-40B4-BE49-F238E27FC236}">
                <a16:creationId xmlns:a16="http://schemas.microsoft.com/office/drawing/2014/main" id="{9D36EF8D-14B6-42CA-880F-4361BB8D10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6781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6" name="Line 30">
            <a:extLst>
              <a:ext uri="{FF2B5EF4-FFF2-40B4-BE49-F238E27FC236}">
                <a16:creationId xmlns:a16="http://schemas.microsoft.com/office/drawing/2014/main" id="{01FAB270-D44E-44FA-A7E9-594A4E948C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3733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7" name="Line 31">
            <a:extLst>
              <a:ext uri="{FF2B5EF4-FFF2-40B4-BE49-F238E27FC236}">
                <a16:creationId xmlns:a16="http://schemas.microsoft.com/office/drawing/2014/main" id="{9B1AEE76-84FB-4507-868C-7A4E0AC3EF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0685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8" name="Line 32">
            <a:extLst>
              <a:ext uri="{FF2B5EF4-FFF2-40B4-BE49-F238E27FC236}">
                <a16:creationId xmlns:a16="http://schemas.microsoft.com/office/drawing/2014/main" id="{6EAEB47E-5D58-46AB-BAE1-B2520892E9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9829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9" name="Rectangle 33">
            <a:extLst>
              <a:ext uri="{FF2B5EF4-FFF2-40B4-BE49-F238E27FC236}">
                <a16:creationId xmlns:a16="http://schemas.microsoft.com/office/drawing/2014/main" id="{85C26500-95D8-44F8-83AB-50611EE30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25" y="2297112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66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53282" name="Rectangle 34">
            <a:extLst>
              <a:ext uri="{FF2B5EF4-FFF2-40B4-BE49-F238E27FC236}">
                <a16:creationId xmlns:a16="http://schemas.microsoft.com/office/drawing/2014/main" id="{AFCCA9CA-6FD6-44DB-AA0E-F93691BA3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744912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I see three parts to the cylinder: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C9EB4BE-3B17-42BA-840F-FE327CE5C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157787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The right end cap.</a:t>
            </a:r>
          </a:p>
        </p:txBody>
      </p:sp>
      <p:sp>
        <p:nvSpPr>
          <p:cNvPr id="39" name="Rectangle 33">
            <a:extLst>
              <a:ext uri="{FF2B5EF4-FFF2-40B4-BE49-F238E27FC236}">
                <a16:creationId xmlns:a16="http://schemas.microsoft.com/office/drawing/2014/main" id="{D8CF60E5-373F-44C3-9C2B-533101289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4887912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66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42" name="Line 8">
            <a:extLst>
              <a:ext uri="{FF2B5EF4-FFF2-40B4-BE49-F238E27FC236}">
                <a16:creationId xmlns:a16="http://schemas.microsoft.com/office/drawing/2014/main" id="{FC6795AE-F16F-4E5D-90CB-04AC29D5B8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54213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5" name="Rectangle 33">
            <a:extLst>
              <a:ext uri="{FF2B5EF4-FFF2-40B4-BE49-F238E27FC236}">
                <a16:creationId xmlns:a16="http://schemas.microsoft.com/office/drawing/2014/main" id="{80E71B03-D476-42A8-B53A-CC0AD3549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5726112"/>
            <a:ext cx="490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 b="1" dirty="0" err="1">
                <a:solidFill>
                  <a:srgbClr val="2D2D8A">
                    <a:lumMod val="75000"/>
                  </a:srgbClr>
                </a:solidFill>
                <a:cs typeface="+mn-cs"/>
                <a:sym typeface="Symbol" pitchFamily="18" charset="2"/>
              </a:rPr>
              <a:t>dA</a:t>
            </a:r>
            <a:endParaRPr lang="en-US" sz="1800" b="1" dirty="0">
              <a:solidFill>
                <a:srgbClr val="2D2D8A">
                  <a:lumMod val="75000"/>
                </a:srgbClr>
              </a:solidFill>
              <a:cs typeface="+mn-cs"/>
              <a:sym typeface="Symbol" pitchFamily="18" charset="2"/>
            </a:endParaRPr>
          </a:p>
        </p:txBody>
      </p:sp>
      <p:sp>
        <p:nvSpPr>
          <p:cNvPr id="41" name="Line 14">
            <a:extLst>
              <a:ext uri="{FF2B5EF4-FFF2-40B4-BE49-F238E27FC236}">
                <a16:creationId xmlns:a16="http://schemas.microsoft.com/office/drawing/2014/main" id="{7A20AD20-FFEF-42E4-AF5E-373FA3BEE6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54213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24613" name="Oval 1">
            <a:extLst>
              <a:ext uri="{FF2B5EF4-FFF2-40B4-BE49-F238E27FC236}">
                <a16:creationId xmlns:a16="http://schemas.microsoft.com/office/drawing/2014/main" id="{7D1CCA4D-7226-4504-A640-7280A614C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814887"/>
            <a:ext cx="533400" cy="1216025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38" name="Line 14">
            <a:extLst>
              <a:ext uri="{FF2B5EF4-FFF2-40B4-BE49-F238E27FC236}">
                <a16:creationId xmlns:a16="http://schemas.microsoft.com/office/drawing/2014/main" id="{30D22BB0-EBF9-40D0-BE9C-6F1913FDE3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2938" y="5429250"/>
            <a:ext cx="13716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3" name="Oval 1">
            <a:extLst>
              <a:ext uri="{FF2B5EF4-FFF2-40B4-BE49-F238E27FC236}">
                <a16:creationId xmlns:a16="http://schemas.microsoft.com/office/drawing/2014/main" id="{5E2B0F70-69BC-4DA3-8FD5-23A89AFB92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30863" y="5627687"/>
            <a:ext cx="79375" cy="1825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46" name="Line 8">
            <a:extLst>
              <a:ext uri="{FF2B5EF4-FFF2-40B4-BE49-F238E27FC236}">
                <a16:creationId xmlns:a16="http://schemas.microsoft.com/office/drawing/2014/main" id="{4D1EE23F-AF85-46CA-A0E4-1B27DC72AD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7538" y="5718175"/>
            <a:ext cx="91440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 type="non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686783F-4559-4F78-9583-82515A7215F9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4">
            <a:extLst>
              <a:ext uri="{FF2B5EF4-FFF2-40B4-BE49-F238E27FC236}">
                <a16:creationId xmlns:a16="http://schemas.microsoft.com/office/drawing/2014/main" id="{D8DBA706-6E0A-46E3-9501-E3BF4FEF2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4800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Let’s separately calculate the contribution of each part to the flux, then add to get the total flux.</a:t>
            </a:r>
          </a:p>
        </p:txBody>
      </p:sp>
      <p:graphicFrame>
        <p:nvGraphicFramePr>
          <p:cNvPr id="29699" name="Object 33">
            <a:extLst>
              <a:ext uri="{FF2B5EF4-FFF2-40B4-BE49-F238E27FC236}">
                <a16:creationId xmlns:a16="http://schemas.microsoft.com/office/drawing/2014/main" id="{75EE831B-D8AB-487A-B62B-9A62BA6AB1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6600" y="1295400"/>
          <a:ext cx="734060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3" imgW="3390900" imgH="393700" progId="Equation.DSMT4">
                  <p:embed/>
                </p:oleObj>
              </mc:Choice>
              <mc:Fallback>
                <p:oleObj name="Equation" r:id="rId3" imgW="3390900" imgH="393700" progId="Equation.DSMT4">
                  <p:embed/>
                  <p:pic>
                    <p:nvPicPr>
                      <p:cNvPr id="29699" name="Object 33">
                        <a:extLst>
                          <a:ext uri="{FF2B5EF4-FFF2-40B4-BE49-F238E27FC236}">
                            <a16:creationId xmlns:a16="http://schemas.microsoft.com/office/drawing/2014/main" id="{75EE831B-D8AB-487A-B62B-9A62BA6AB1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1295400"/>
                        <a:ext cx="7340600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700" name="Group 36">
            <a:extLst>
              <a:ext uri="{FF2B5EF4-FFF2-40B4-BE49-F238E27FC236}">
                <a16:creationId xmlns:a16="http://schemas.microsoft.com/office/drawing/2014/main" id="{95CC04F7-4FA7-4BD5-84F9-49E7CE61B642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5470525"/>
            <a:ext cx="9601200" cy="1463675"/>
            <a:chOff x="-609600" y="5071532"/>
            <a:chExt cx="9601200" cy="1463040"/>
          </a:xfrm>
        </p:grpSpPr>
        <p:grpSp>
          <p:nvGrpSpPr>
            <p:cNvPr id="29725" name="Group 31">
              <a:extLst>
                <a:ext uri="{FF2B5EF4-FFF2-40B4-BE49-F238E27FC236}">
                  <a16:creationId xmlns:a16="http://schemas.microsoft.com/office/drawing/2014/main" id="{1B40B0A2-EC7A-42B1-B20F-846C0BD843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5181600"/>
              <a:ext cx="8839200" cy="1283732"/>
              <a:chOff x="152400" y="3124200"/>
              <a:chExt cx="8839200" cy="1283732"/>
            </a:xfrm>
          </p:grpSpPr>
          <p:sp>
            <p:nvSpPr>
              <p:cNvPr id="22" name="AutoShape 28">
                <a:extLst>
                  <a:ext uri="{FF2B5EF4-FFF2-40B4-BE49-F238E27FC236}">
                    <a16:creationId xmlns:a16="http://schemas.microsoft.com/office/drawing/2014/main" id="{62ABC57B-3183-4460-B688-FA97EF8A3E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397639" y="2856658"/>
                <a:ext cx="1218671" cy="1752600"/>
              </a:xfrm>
              <a:prstGeom prst="can">
                <a:avLst>
                  <a:gd name="adj" fmla="val 35938"/>
                </a:avLst>
              </a:prstGeom>
              <a:pattFill prst="ltDn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4A948AD-4A2E-4E72-92A9-2578FED3A1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" y="3469547"/>
                <a:ext cx="8839200" cy="45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solidFill>
                      <a:srgbClr val="000000"/>
                    </a:solidFill>
                    <a:cs typeface="+mn-cs"/>
                    <a:sym typeface="Symbol" pitchFamily="18" charset="2"/>
                  </a:rPr>
                  <a:t>The right end cap.</a:t>
                </a:r>
              </a:p>
            </p:txBody>
          </p:sp>
          <p:sp>
            <p:nvSpPr>
              <p:cNvPr id="24" name="Rectangle 33">
                <a:extLst>
                  <a:ext uri="{FF2B5EF4-FFF2-40B4-BE49-F238E27FC236}">
                    <a16:creationId xmlns:a16="http://schemas.microsoft.com/office/drawing/2014/main" id="{16B1CE63-EE58-419F-9129-63AA1466CF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4725" y="3199789"/>
                <a:ext cx="371475" cy="45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rgbClr val="006600"/>
                    </a:solidFill>
                    <a:cs typeface="+mn-cs"/>
                    <a:sym typeface="Symbol" pitchFamily="18" charset="2"/>
                  </a:rPr>
                  <a:t>E</a:t>
                </a:r>
              </a:p>
            </p:txBody>
          </p:sp>
          <p:sp>
            <p:nvSpPr>
              <p:cNvPr id="25" name="Line 8">
                <a:extLst>
                  <a:ext uri="{FF2B5EF4-FFF2-40B4-BE49-F238E27FC236}">
                    <a16:creationId xmlns:a16="http://schemas.microsoft.com/office/drawing/2014/main" id="{E9AF6ACB-D3B0-4BB6-AB51-A27D81A03C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5600" y="3732958"/>
                <a:ext cx="914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6" name="Rectangle 33">
                <a:extLst>
                  <a:ext uri="{FF2B5EF4-FFF2-40B4-BE49-F238E27FC236}">
                    <a16:creationId xmlns:a16="http://schemas.microsoft.com/office/drawing/2014/main" id="{20B30259-FA48-4C82-93DA-F1D7FF76D5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6938" y="4037626"/>
                <a:ext cx="490537" cy="369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800" b="1" dirty="0" err="1">
                    <a:solidFill>
                      <a:srgbClr val="2D2D8A">
                        <a:lumMod val="75000"/>
                      </a:srgbClr>
                    </a:solidFill>
                    <a:cs typeface="+mn-cs"/>
                    <a:sym typeface="Symbol" pitchFamily="18" charset="2"/>
                  </a:rPr>
                  <a:t>dA</a:t>
                </a:r>
                <a:endParaRPr lang="en-US" sz="1800" b="1" dirty="0">
                  <a:solidFill>
                    <a:srgbClr val="2D2D8A">
                      <a:lumMod val="75000"/>
                    </a:srgbClr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7" name="Line 14">
                <a:extLst>
                  <a:ext uri="{FF2B5EF4-FFF2-40B4-BE49-F238E27FC236}">
                    <a16:creationId xmlns:a16="http://schemas.microsoft.com/office/drawing/2014/main" id="{DAD0F231-6F7E-4701-A316-6669AC118E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800" y="3732958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8" name="Oval 1">
                <a:extLst>
                  <a:ext uri="{FF2B5EF4-FFF2-40B4-BE49-F238E27FC236}">
                    <a16:creationId xmlns:a16="http://schemas.microsoft.com/office/drawing/2014/main" id="{FC25CEF8-AD18-452E-AABA-D258DFC0A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3126796"/>
                <a:ext cx="533400" cy="1215498"/>
              </a:xfrm>
              <a:prstGeom prst="ellipse">
                <a:avLst/>
              </a:prstGeom>
              <a:solidFill>
                <a:schemeClr val="accent5">
                  <a:lumMod val="9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rgbClr val="000000"/>
                  </a:solidFill>
                  <a:sym typeface="Symbol" pitchFamily="18" charset="2"/>
                </a:endParaRPr>
              </a:p>
            </p:txBody>
          </p:sp>
          <p:sp>
            <p:nvSpPr>
              <p:cNvPr id="29" name="Line 14">
                <a:extLst>
                  <a:ext uri="{FF2B5EF4-FFF2-40B4-BE49-F238E27FC236}">
                    <a16:creationId xmlns:a16="http://schemas.microsoft.com/office/drawing/2014/main" id="{3CA0A135-0C13-4218-93CE-978DE4F469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2938" y="3740891"/>
                <a:ext cx="13716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30" name="Oval 1">
                <a:extLst>
                  <a:ext uri="{FF2B5EF4-FFF2-40B4-BE49-F238E27FC236}">
                    <a16:creationId xmlns:a16="http://schemas.microsoft.com/office/drawing/2014/main" id="{CCE07A02-DDCC-4FF6-ADF0-E3F49522556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630863" y="3940830"/>
                <a:ext cx="79375" cy="18089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rgbClr val="000000"/>
                  </a:solidFill>
                  <a:sym typeface="Symbol" pitchFamily="18" charset="2"/>
                </a:endParaRPr>
              </a:p>
            </p:txBody>
          </p:sp>
          <p:sp>
            <p:nvSpPr>
              <p:cNvPr id="31" name="Line 8">
                <a:extLst>
                  <a:ext uri="{FF2B5EF4-FFF2-40B4-BE49-F238E27FC236}">
                    <a16:creationId xmlns:a16="http://schemas.microsoft.com/office/drawing/2014/main" id="{6F615FF3-001D-4A6D-93BF-41E6F81CBB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7538" y="4029691"/>
                <a:ext cx="914400" cy="0"/>
              </a:xfrm>
              <a:prstGeom prst="line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</p:grpSp>
        <p:sp>
          <p:nvSpPr>
            <p:cNvPr id="29726" name="Rectangle 34">
              <a:extLst>
                <a:ext uri="{FF2B5EF4-FFF2-40B4-BE49-F238E27FC236}">
                  <a16:creationId xmlns:a16="http://schemas.microsoft.com/office/drawing/2014/main" id="{6D0FDAC7-29F9-4216-810C-78C95338C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09600" y="5071532"/>
              <a:ext cx="8839200" cy="14630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29701" name="Group 38">
            <a:extLst>
              <a:ext uri="{FF2B5EF4-FFF2-40B4-BE49-F238E27FC236}">
                <a16:creationId xmlns:a16="http://schemas.microsoft.com/office/drawing/2014/main" id="{9766D3D2-78BE-494D-8EB9-58CEC3608F87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3854450"/>
            <a:ext cx="9601200" cy="1462088"/>
            <a:chOff x="-609600" y="3625426"/>
            <a:chExt cx="9601200" cy="1463040"/>
          </a:xfrm>
        </p:grpSpPr>
        <p:grpSp>
          <p:nvGrpSpPr>
            <p:cNvPr id="29716" name="Group 20">
              <a:extLst>
                <a:ext uri="{FF2B5EF4-FFF2-40B4-BE49-F238E27FC236}">
                  <a16:creationId xmlns:a16="http://schemas.microsoft.com/office/drawing/2014/main" id="{0EB0867E-379B-4411-8801-FB6D2B9BCF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3733800"/>
              <a:ext cx="8839200" cy="1219200"/>
              <a:chOff x="152400" y="4648200"/>
              <a:chExt cx="8839200" cy="1219200"/>
            </a:xfrm>
          </p:grpSpPr>
          <p:sp>
            <p:nvSpPr>
              <p:cNvPr id="14" name="Line 14">
                <a:extLst>
                  <a:ext uri="{FF2B5EF4-FFF2-40B4-BE49-F238E27FC236}">
                    <a16:creationId xmlns:a16="http://schemas.microsoft.com/office/drawing/2014/main" id="{A43FD64E-405F-474D-B840-CF7CA44B97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4525" y="5257844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308845E-C67F-46A3-BDE8-53DFE9EA9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" y="4994147"/>
                <a:ext cx="8839200" cy="457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solidFill>
                      <a:srgbClr val="000000"/>
                    </a:solidFill>
                    <a:cs typeface="+mn-cs"/>
                    <a:sym typeface="Symbol" pitchFamily="18" charset="2"/>
                  </a:rPr>
                  <a:t>The tube.</a:t>
                </a:r>
              </a:p>
            </p:txBody>
          </p:sp>
          <p:sp>
            <p:nvSpPr>
              <p:cNvPr id="16" name="Rectangle 33">
                <a:extLst>
                  <a:ext uri="{FF2B5EF4-FFF2-40B4-BE49-F238E27FC236}">
                    <a16:creationId xmlns:a16="http://schemas.microsoft.com/office/drawing/2014/main" id="{986C9B4A-2AF2-4A01-AEC1-8F097474EE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2200" y="5294380"/>
                <a:ext cx="371475" cy="457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rgbClr val="006600"/>
                    </a:solidFill>
                    <a:cs typeface="+mn-cs"/>
                    <a:sym typeface="Symbol" pitchFamily="18" charset="2"/>
                  </a:rPr>
                  <a:t>E</a:t>
                </a:r>
              </a:p>
            </p:txBody>
          </p:sp>
          <p:sp>
            <p:nvSpPr>
              <p:cNvPr id="17" name="Line 8">
                <a:extLst>
                  <a:ext uri="{FF2B5EF4-FFF2-40B4-BE49-F238E27FC236}">
                    <a16:creationId xmlns:a16="http://schemas.microsoft.com/office/drawing/2014/main" id="{44F9DD0D-A7A6-4C82-8BB1-8AE2EA25D1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5600" y="5257844"/>
                <a:ext cx="914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18" name="AutoShape 28">
                <a:extLst>
                  <a:ext uri="{FF2B5EF4-FFF2-40B4-BE49-F238E27FC236}">
                    <a16:creationId xmlns:a16="http://schemas.microsoft.com/office/drawing/2014/main" id="{D16CB5F2-AB7E-4CC0-8097-49161CB8D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358878" y="4381544"/>
                <a:ext cx="1219994" cy="1752600"/>
              </a:xfrm>
              <a:prstGeom prst="can">
                <a:avLst>
                  <a:gd name="adj" fmla="val 3593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9723" name="Oval 1">
                <a:extLst>
                  <a:ext uri="{FF2B5EF4-FFF2-40B4-BE49-F238E27FC236}">
                    <a16:creationId xmlns:a16="http://schemas.microsoft.com/office/drawing/2014/main" id="{AC5CB341-1DD9-4595-9DDB-50AAA030B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0772" y="4651375"/>
                <a:ext cx="533400" cy="1216025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000000"/>
                  </a:solidFill>
                  <a:latin typeface="Tahoma" panose="020B0604030504040204" pitchFamily="34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20" name="Line 14">
                <a:extLst>
                  <a:ext uri="{FF2B5EF4-FFF2-40B4-BE49-F238E27FC236}">
                    <a16:creationId xmlns:a16="http://schemas.microsoft.com/office/drawing/2014/main" id="{0FA78F34-FAF8-44B5-8155-CC3D49980A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8600" y="5257844"/>
                <a:ext cx="27432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</p:grpSp>
        <p:sp>
          <p:nvSpPr>
            <p:cNvPr id="29717" name="Rectangle 35">
              <a:extLst>
                <a:ext uri="{FF2B5EF4-FFF2-40B4-BE49-F238E27FC236}">
                  <a16:creationId xmlns:a16="http://schemas.microsoft.com/office/drawing/2014/main" id="{204C37EB-F20C-4EAB-A107-35EC906AC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09600" y="3625426"/>
              <a:ext cx="8839200" cy="14630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29702" name="Group 39">
            <a:extLst>
              <a:ext uri="{FF2B5EF4-FFF2-40B4-BE49-F238E27FC236}">
                <a16:creationId xmlns:a16="http://schemas.microsoft.com/office/drawing/2014/main" id="{A249F9C0-C850-4EB3-9DC8-0B0F2EB2F249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243138"/>
            <a:ext cx="9601200" cy="1463675"/>
            <a:chOff x="-609600" y="2015068"/>
            <a:chExt cx="9601200" cy="1463040"/>
          </a:xfrm>
        </p:grpSpPr>
        <p:grpSp>
          <p:nvGrpSpPr>
            <p:cNvPr id="29703" name="Group 12">
              <a:extLst>
                <a:ext uri="{FF2B5EF4-FFF2-40B4-BE49-F238E27FC236}">
                  <a16:creationId xmlns:a16="http://schemas.microsoft.com/office/drawing/2014/main" id="{A1CDFCE8-BBB3-491E-8CFA-7A0558660B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2145268"/>
              <a:ext cx="8839200" cy="1283732"/>
              <a:chOff x="152400" y="4648200"/>
              <a:chExt cx="8839200" cy="1283732"/>
            </a:xfrm>
          </p:grpSpPr>
          <p:sp>
            <p:nvSpPr>
              <p:cNvPr id="2" name="Line 14">
                <a:extLst>
                  <a:ext uri="{FF2B5EF4-FFF2-40B4-BE49-F238E27FC236}">
                    <a16:creationId xmlns:a16="http://schemas.microsoft.com/office/drawing/2014/main" id="{5B85E494-16C4-4297-9FE0-CE64C24496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4525" y="5257454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3" name="AutoShape 28">
                <a:extLst>
                  <a:ext uri="{FF2B5EF4-FFF2-40B4-BE49-F238E27FC236}">
                    <a16:creationId xmlns:a16="http://schemas.microsoft.com/office/drawing/2014/main" id="{569EBD42-E381-4698-91F6-F437931B4D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397639" y="4381154"/>
                <a:ext cx="1218671" cy="1752600"/>
              </a:xfrm>
              <a:prstGeom prst="can">
                <a:avLst>
                  <a:gd name="adj" fmla="val 35938"/>
                </a:avLst>
              </a:prstGeom>
              <a:pattFill prst="ltDn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4" name="Oval 1">
                <a:extLst>
                  <a:ext uri="{FF2B5EF4-FFF2-40B4-BE49-F238E27FC236}">
                    <a16:creationId xmlns:a16="http://schemas.microsoft.com/office/drawing/2014/main" id="{CB3F047E-96FF-43E8-AD5E-04F6A0C029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5" y="4651292"/>
                <a:ext cx="533400" cy="1215498"/>
              </a:xfrm>
              <a:prstGeom prst="ellipse">
                <a:avLst/>
              </a:prstGeom>
              <a:solidFill>
                <a:schemeClr val="accent5">
                  <a:lumMod val="9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ym typeface="Symbol" pitchFamily="18" charset="2"/>
                </a:endParaRPr>
              </a:p>
            </p:txBody>
          </p:sp>
          <p:sp>
            <p:nvSpPr>
              <p:cNvPr id="5" name="Line 14">
                <a:extLst>
                  <a:ext uri="{FF2B5EF4-FFF2-40B4-BE49-F238E27FC236}">
                    <a16:creationId xmlns:a16="http://schemas.microsoft.com/office/drawing/2014/main" id="{39587A68-B817-4DE0-8822-CB2462D8E1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9600" y="5265387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6" name="Rectangle 33">
                <a:extLst>
                  <a:ext uri="{FF2B5EF4-FFF2-40B4-BE49-F238E27FC236}">
                    <a16:creationId xmlns:a16="http://schemas.microsoft.com/office/drawing/2014/main" id="{F1BBD6F1-6053-41FB-9034-9DD3FB9489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4725" y="4724285"/>
                <a:ext cx="371475" cy="45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rgbClr val="006600"/>
                    </a:solidFill>
                    <a:cs typeface="+mn-cs"/>
                    <a:sym typeface="Symbol" pitchFamily="18" charset="2"/>
                  </a:rPr>
                  <a:t>E</a:t>
                </a:r>
              </a:p>
            </p:txBody>
          </p:sp>
          <p:sp>
            <p:nvSpPr>
              <p:cNvPr id="7" name="Line 8">
                <a:extLst>
                  <a:ext uri="{FF2B5EF4-FFF2-40B4-BE49-F238E27FC236}">
                    <a16:creationId xmlns:a16="http://schemas.microsoft.com/office/drawing/2014/main" id="{21071B48-E252-4CB1-9C42-DCEC80B491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5600" y="5257454"/>
                <a:ext cx="914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8" name="Oval 1">
                <a:extLst>
                  <a:ext uri="{FF2B5EF4-FFF2-40B4-BE49-F238E27FC236}">
                    <a16:creationId xmlns:a16="http://schemas.microsoft.com/office/drawing/2014/main" id="{F150349C-64FC-48FB-B40D-022F0E44409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05300" y="5465325"/>
                <a:ext cx="80963" cy="18089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ym typeface="Symbol" pitchFamily="18" charset="2"/>
                </a:endParaRPr>
              </a:p>
            </p:txBody>
          </p:sp>
          <p:sp>
            <p:nvSpPr>
              <p:cNvPr id="9" name="Rectangle 33">
                <a:extLst>
                  <a:ext uri="{FF2B5EF4-FFF2-40B4-BE49-F238E27FC236}">
                    <a16:creationId xmlns:a16="http://schemas.microsoft.com/office/drawing/2014/main" id="{26095EDA-C27D-4E36-B8F0-BF199ED03D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5562121"/>
                <a:ext cx="488950" cy="369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800" b="1" dirty="0" err="1">
                    <a:solidFill>
                      <a:schemeClr val="accent6">
                        <a:lumMod val="75000"/>
                      </a:schemeClr>
                    </a:solidFill>
                    <a:cs typeface="+mn-cs"/>
                    <a:sym typeface="Symbol" pitchFamily="18" charset="2"/>
                  </a:rPr>
                  <a:t>dA</a:t>
                </a:r>
                <a:endParaRPr lang="en-US" sz="1800" b="1" dirty="0">
                  <a:solidFill>
                    <a:schemeClr val="accent6">
                      <a:lumMod val="75000"/>
                    </a:schemeClr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10" name="Line 8">
                <a:extLst>
                  <a:ext uri="{FF2B5EF4-FFF2-40B4-BE49-F238E27FC236}">
                    <a16:creationId xmlns:a16="http://schemas.microsoft.com/office/drawing/2014/main" id="{763D089E-25C8-49F0-99F2-0206DAB121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938" y="5562121"/>
                <a:ext cx="685800" cy="0"/>
              </a:xfrm>
              <a:prstGeom prst="line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11" name="Line 8">
                <a:extLst>
                  <a:ext uri="{FF2B5EF4-FFF2-40B4-BE49-F238E27FC236}">
                    <a16:creationId xmlns:a16="http://schemas.microsoft.com/office/drawing/2014/main" id="{8C6D9F00-26CD-4565-A0FE-E5438D9DF3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7275" y="5562121"/>
                <a:ext cx="685800" cy="0"/>
              </a:xfrm>
              <a:prstGeom prst="line">
                <a:avLst/>
              </a:prstGeom>
              <a:noFill/>
              <a:ln w="25400">
                <a:solidFill>
                  <a:schemeClr val="accent6">
                    <a:lumMod val="75000"/>
                  </a:schemeClr>
                </a:solidFill>
                <a:prstDash val="sysDot"/>
                <a:round/>
                <a:headEnd type="none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3F24ED8-2A2E-4E4B-A9EB-41ADC0521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" y="4994043"/>
                <a:ext cx="8839200" cy="45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solidFill>
                      <a:srgbClr val="000000"/>
                    </a:solidFill>
                    <a:cs typeface="+mn-cs"/>
                    <a:sym typeface="Symbol" pitchFamily="18" charset="2"/>
                  </a:rPr>
                  <a:t>The left end cap.</a:t>
                </a:r>
              </a:p>
            </p:txBody>
          </p:sp>
        </p:grpSp>
        <p:sp>
          <p:nvSpPr>
            <p:cNvPr id="29704" name="Rectangle 37">
              <a:extLst>
                <a:ext uri="{FF2B5EF4-FFF2-40B4-BE49-F238E27FC236}">
                  <a16:creationId xmlns:a16="http://schemas.microsoft.com/office/drawing/2014/main" id="{8B357D36-6F99-461D-B0A9-0123AFD16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09600" y="2015068"/>
              <a:ext cx="8839200" cy="14630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63970CD0-F8EE-41B9-89D6-F7520702AFBE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5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CB41B748-69FC-40AC-A7E6-EC533B5E93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8425" y="3581400"/>
          <a:ext cx="607536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3" imgW="2806700" imgH="381000" progId="Equation.DSMT4">
                  <p:embed/>
                </p:oleObj>
              </mc:Choice>
              <mc:Fallback>
                <p:oleObj name="Equation" r:id="rId3" imgW="2806700" imgH="38100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CB41B748-69FC-40AC-A7E6-EC533B5E93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3581400"/>
                        <a:ext cx="6075363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23" name="Group 39">
            <a:extLst>
              <a:ext uri="{FF2B5EF4-FFF2-40B4-BE49-F238E27FC236}">
                <a16:creationId xmlns:a16="http://schemas.microsoft.com/office/drawing/2014/main" id="{D1AD1863-A610-40AB-9963-CD5429D68084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533400"/>
            <a:ext cx="9601200" cy="1463675"/>
            <a:chOff x="-609600" y="2015068"/>
            <a:chExt cx="9601200" cy="1463040"/>
          </a:xfrm>
        </p:grpSpPr>
        <p:grpSp>
          <p:nvGrpSpPr>
            <p:cNvPr id="30730" name="Group 12">
              <a:extLst>
                <a:ext uri="{FF2B5EF4-FFF2-40B4-BE49-F238E27FC236}">
                  <a16:creationId xmlns:a16="http://schemas.microsoft.com/office/drawing/2014/main" id="{BCFC6D36-814F-406E-BA71-F66F4B3F7E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2145268"/>
              <a:ext cx="8839200" cy="1283732"/>
              <a:chOff x="152400" y="4648200"/>
              <a:chExt cx="8839200" cy="1283732"/>
            </a:xfrm>
          </p:grpSpPr>
          <p:sp>
            <p:nvSpPr>
              <p:cNvPr id="2" name="Line 14">
                <a:extLst>
                  <a:ext uri="{FF2B5EF4-FFF2-40B4-BE49-F238E27FC236}">
                    <a16:creationId xmlns:a16="http://schemas.microsoft.com/office/drawing/2014/main" id="{2C3D821A-0B74-41C9-854A-6E8DB9857B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4525" y="5257454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3" name="AutoShape 28">
                <a:extLst>
                  <a:ext uri="{FF2B5EF4-FFF2-40B4-BE49-F238E27FC236}">
                    <a16:creationId xmlns:a16="http://schemas.microsoft.com/office/drawing/2014/main" id="{65332B9D-8998-4BF7-A117-B840B1496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397639" y="4381154"/>
                <a:ext cx="1218671" cy="1752600"/>
              </a:xfrm>
              <a:prstGeom prst="can">
                <a:avLst>
                  <a:gd name="adj" fmla="val 35938"/>
                </a:avLst>
              </a:prstGeom>
              <a:pattFill prst="ltDn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4" name="Oval 1">
                <a:extLst>
                  <a:ext uri="{FF2B5EF4-FFF2-40B4-BE49-F238E27FC236}">
                    <a16:creationId xmlns:a16="http://schemas.microsoft.com/office/drawing/2014/main" id="{22E3B5BA-40CE-4204-A819-CB5F444497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5" y="4651292"/>
                <a:ext cx="533400" cy="1215498"/>
              </a:xfrm>
              <a:prstGeom prst="ellipse">
                <a:avLst/>
              </a:prstGeom>
              <a:solidFill>
                <a:schemeClr val="accent5"/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rgbClr val="000000"/>
                  </a:solidFill>
                  <a:sym typeface="Symbol" pitchFamily="18" charset="2"/>
                </a:endParaRPr>
              </a:p>
            </p:txBody>
          </p:sp>
          <p:sp>
            <p:nvSpPr>
              <p:cNvPr id="5" name="Line 14">
                <a:extLst>
                  <a:ext uri="{FF2B5EF4-FFF2-40B4-BE49-F238E27FC236}">
                    <a16:creationId xmlns:a16="http://schemas.microsoft.com/office/drawing/2014/main" id="{CD233CA8-172C-49E3-9FE3-D5A47B81B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9600" y="5265388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6" name="Rectangle 33">
                <a:extLst>
                  <a:ext uri="{FF2B5EF4-FFF2-40B4-BE49-F238E27FC236}">
                    <a16:creationId xmlns:a16="http://schemas.microsoft.com/office/drawing/2014/main" id="{B3B122C2-227E-44C7-91A4-2B9C5F7259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4725" y="4724285"/>
                <a:ext cx="371475" cy="45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rgbClr val="006600"/>
                    </a:solidFill>
                    <a:cs typeface="+mn-cs"/>
                    <a:sym typeface="Symbol" pitchFamily="18" charset="2"/>
                  </a:rPr>
                  <a:t>E</a:t>
                </a:r>
              </a:p>
            </p:txBody>
          </p:sp>
          <p:sp>
            <p:nvSpPr>
              <p:cNvPr id="7" name="Line 8">
                <a:extLst>
                  <a:ext uri="{FF2B5EF4-FFF2-40B4-BE49-F238E27FC236}">
                    <a16:creationId xmlns:a16="http://schemas.microsoft.com/office/drawing/2014/main" id="{32C4BBC2-3AF4-461E-A04E-5EAA5601C7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5600" y="5257454"/>
                <a:ext cx="914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8" name="Oval 1">
                <a:extLst>
                  <a:ext uri="{FF2B5EF4-FFF2-40B4-BE49-F238E27FC236}">
                    <a16:creationId xmlns:a16="http://schemas.microsoft.com/office/drawing/2014/main" id="{8441497C-A2D1-4DA8-8AF0-AA3E30B732A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05300" y="5465326"/>
                <a:ext cx="80963" cy="18089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rgbClr val="000000"/>
                  </a:solidFill>
                  <a:sym typeface="Symbol" pitchFamily="18" charset="2"/>
                </a:endParaRPr>
              </a:p>
            </p:txBody>
          </p:sp>
          <p:sp>
            <p:nvSpPr>
              <p:cNvPr id="9" name="Rectangle 33">
                <a:extLst>
                  <a:ext uri="{FF2B5EF4-FFF2-40B4-BE49-F238E27FC236}">
                    <a16:creationId xmlns:a16="http://schemas.microsoft.com/office/drawing/2014/main" id="{23C10EE5-992D-4A73-BC69-243C463A96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5562121"/>
                <a:ext cx="488950" cy="369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800" b="1" dirty="0" err="1">
                    <a:solidFill>
                      <a:srgbClr val="2D2D8A">
                        <a:lumMod val="75000"/>
                      </a:srgbClr>
                    </a:solidFill>
                    <a:cs typeface="+mn-cs"/>
                    <a:sym typeface="Symbol" pitchFamily="18" charset="2"/>
                  </a:rPr>
                  <a:t>dA</a:t>
                </a:r>
                <a:endParaRPr lang="en-US" sz="1800" b="1" dirty="0">
                  <a:solidFill>
                    <a:srgbClr val="2D2D8A">
                      <a:lumMod val="75000"/>
                    </a:srgbClr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10" name="Line 8">
                <a:extLst>
                  <a:ext uri="{FF2B5EF4-FFF2-40B4-BE49-F238E27FC236}">
                    <a16:creationId xmlns:a16="http://schemas.microsoft.com/office/drawing/2014/main" id="{1D25A1B7-3319-499E-8C7D-772812B8AD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938" y="5562121"/>
                <a:ext cx="685800" cy="0"/>
              </a:xfrm>
              <a:prstGeom prst="line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11" name="Line 8">
                <a:extLst>
                  <a:ext uri="{FF2B5EF4-FFF2-40B4-BE49-F238E27FC236}">
                    <a16:creationId xmlns:a16="http://schemas.microsoft.com/office/drawing/2014/main" id="{B17EDCC5-C222-4AD5-A3D8-E9D9152A59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7275" y="5562121"/>
                <a:ext cx="685800" cy="0"/>
              </a:xfrm>
              <a:prstGeom prst="line">
                <a:avLst/>
              </a:prstGeom>
              <a:noFill/>
              <a:ln w="25400">
                <a:solidFill>
                  <a:schemeClr val="accent6">
                    <a:lumMod val="75000"/>
                  </a:schemeClr>
                </a:solidFill>
                <a:prstDash val="sysDot"/>
                <a:round/>
                <a:headEnd type="none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734B6A1-CBFD-44EB-8AF9-446560F5A5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" y="4994043"/>
                <a:ext cx="8839200" cy="45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solidFill>
                      <a:srgbClr val="000000"/>
                    </a:solidFill>
                    <a:cs typeface="+mn-cs"/>
                    <a:sym typeface="Symbol" pitchFamily="18" charset="2"/>
                  </a:rPr>
                  <a:t>The left end cap.</a:t>
                </a:r>
              </a:p>
            </p:txBody>
          </p:sp>
        </p:grpSp>
        <p:sp>
          <p:nvSpPr>
            <p:cNvPr id="30731" name="Rectangle 37">
              <a:extLst>
                <a:ext uri="{FF2B5EF4-FFF2-40B4-BE49-F238E27FC236}">
                  <a16:creationId xmlns:a16="http://schemas.microsoft.com/office/drawing/2014/main" id="{E6B08C93-DBAF-42BC-9360-58DD550A6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09600" y="2015068"/>
              <a:ext cx="8839200" cy="14630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42" name="Rectangle 34">
            <a:extLst>
              <a:ext uri="{FF2B5EF4-FFF2-40B4-BE49-F238E27FC236}">
                <a16:creationId xmlns:a16="http://schemas.microsoft.com/office/drawing/2014/main" id="{7DA0521E-FEA9-4548-ABC1-CBCFC8F60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667000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Every </a:t>
            </a:r>
            <a:r>
              <a:rPr lang="en-US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dA</a:t>
            </a: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 on the left end cap is antiparallel to E. The angle between the two vectors is 180</a:t>
            </a:r>
            <a:r>
              <a:rPr lang="en-US" dirty="0">
                <a:solidFill>
                  <a:srgbClr val="000000"/>
                </a:solidFill>
                <a:cs typeface="+mn-cs"/>
                <a:sym typeface="Symbol"/>
              </a:rPr>
              <a:t></a:t>
            </a:r>
            <a:endParaRPr lang="en-US" dirty="0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DE8475A2-F21B-46E7-AA93-A4B2D67872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62213" y="5114925"/>
          <a:ext cx="47005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5" imgW="2171700" imgH="381000" progId="Equation.DSMT4">
                  <p:embed/>
                </p:oleObj>
              </mc:Choice>
              <mc:Fallback>
                <p:oleObj name="Equation" r:id="rId5" imgW="2171700" imgH="38100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DE8475A2-F21B-46E7-AA93-A4B2D67872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213" y="5114925"/>
                        <a:ext cx="470058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A110CD0-5CDE-4C4E-A77F-877EA76363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43000" y="2725738"/>
            <a:ext cx="304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C68DD27-9CF2-46EC-80B5-3310128637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18263" y="2743200"/>
            <a:ext cx="1825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05A6FEF-B6A3-4AEF-880E-84C5E78728C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1463" y="5249863"/>
            <a:ext cx="1825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Rectangle 34">
            <a:extLst>
              <a:ext uri="{FF2B5EF4-FFF2-40B4-BE49-F238E27FC236}">
                <a16:creationId xmlns:a16="http://schemas.microsoft.com/office/drawing/2014/main" id="{4C6B01DA-2A22-4A70-A088-057740C2C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173663"/>
            <a:ext cx="883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E is uniform, so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E4C354-9FC9-4AC2-A92C-528BE0E79E00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7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1">
            <a:extLst>
              <a:ext uri="{FF2B5EF4-FFF2-40B4-BE49-F238E27FC236}">
                <a16:creationId xmlns:a16="http://schemas.microsoft.com/office/drawing/2014/main" id="{5534A323-990B-4B40-9A8E-644675365897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333375"/>
            <a:ext cx="9601200" cy="1463675"/>
            <a:chOff x="-609600" y="3625426"/>
            <a:chExt cx="9601200" cy="1463040"/>
          </a:xfrm>
        </p:grpSpPr>
        <p:grpSp>
          <p:nvGrpSpPr>
            <p:cNvPr id="31770" name="Group 2">
              <a:extLst>
                <a:ext uri="{FF2B5EF4-FFF2-40B4-BE49-F238E27FC236}">
                  <a16:creationId xmlns:a16="http://schemas.microsoft.com/office/drawing/2014/main" id="{8734AA0F-E84F-4B8E-BF42-C6E82420D0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3733800"/>
              <a:ext cx="8839200" cy="1219200"/>
              <a:chOff x="152400" y="4648200"/>
              <a:chExt cx="8839200" cy="1219200"/>
            </a:xfrm>
          </p:grpSpPr>
          <p:sp>
            <p:nvSpPr>
              <p:cNvPr id="5" name="Line 14">
                <a:extLst>
                  <a:ext uri="{FF2B5EF4-FFF2-40B4-BE49-F238E27FC236}">
                    <a16:creationId xmlns:a16="http://schemas.microsoft.com/office/drawing/2014/main" id="{6F0E462C-ED05-462E-B992-A9F3D2FA82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4525" y="5258652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BB3A10A-68AB-49C5-8D5E-FCF7ED25C3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" y="4993654"/>
                <a:ext cx="8839200" cy="4585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solidFill>
                      <a:srgbClr val="000000"/>
                    </a:solidFill>
                    <a:cs typeface="+mn-cs"/>
                    <a:sym typeface="Symbol" pitchFamily="18" charset="2"/>
                  </a:rPr>
                  <a:t>The tube.</a:t>
                </a:r>
              </a:p>
            </p:txBody>
          </p:sp>
          <p:sp>
            <p:nvSpPr>
              <p:cNvPr id="7" name="Rectangle 33">
                <a:extLst>
                  <a:ext uri="{FF2B5EF4-FFF2-40B4-BE49-F238E27FC236}">
                    <a16:creationId xmlns:a16="http://schemas.microsoft.com/office/drawing/2014/main" id="{4C1913B4-C8F6-410F-90CF-AFC31D5860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2200" y="5295148"/>
                <a:ext cx="371475" cy="45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rgbClr val="006600"/>
                    </a:solidFill>
                    <a:cs typeface="+mn-cs"/>
                    <a:sym typeface="Symbol" pitchFamily="18" charset="2"/>
                  </a:rPr>
                  <a:t>E</a:t>
                </a:r>
              </a:p>
            </p:txBody>
          </p:sp>
          <p:sp>
            <p:nvSpPr>
              <p:cNvPr id="8" name="Line 8">
                <a:extLst>
                  <a:ext uri="{FF2B5EF4-FFF2-40B4-BE49-F238E27FC236}">
                    <a16:creationId xmlns:a16="http://schemas.microsoft.com/office/drawing/2014/main" id="{DE29AC63-D881-47CB-AE5E-B3355BA53C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5600" y="5258652"/>
                <a:ext cx="914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9" name="AutoShape 28">
                <a:extLst>
                  <a:ext uri="{FF2B5EF4-FFF2-40B4-BE49-F238E27FC236}">
                    <a16:creationId xmlns:a16="http://schemas.microsoft.com/office/drawing/2014/main" id="{6BD65D40-2DEB-48B5-9A54-2B9876BCFC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358746" y="4381558"/>
                <a:ext cx="1220259" cy="1752600"/>
              </a:xfrm>
              <a:prstGeom prst="can">
                <a:avLst>
                  <a:gd name="adj" fmla="val 3593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31777" name="Oval 1">
                <a:extLst>
                  <a:ext uri="{FF2B5EF4-FFF2-40B4-BE49-F238E27FC236}">
                    <a16:creationId xmlns:a16="http://schemas.microsoft.com/office/drawing/2014/main" id="{532FA1A6-A12E-464A-86FE-6BBDFDF0C3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0772" y="4651375"/>
                <a:ext cx="533400" cy="1216025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000000"/>
                  </a:solidFill>
                  <a:latin typeface="Tahoma" panose="020B0604030504040204" pitchFamily="34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11" name="Line 14">
                <a:extLst>
                  <a:ext uri="{FF2B5EF4-FFF2-40B4-BE49-F238E27FC236}">
                    <a16:creationId xmlns:a16="http://schemas.microsoft.com/office/drawing/2014/main" id="{ADB7EBFE-6663-4A12-856D-42DA3A6EE7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8600" y="5257065"/>
                <a:ext cx="27432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</p:grpSp>
        <p:sp>
          <p:nvSpPr>
            <p:cNvPr id="31771" name="Rectangle 3">
              <a:extLst>
                <a:ext uri="{FF2B5EF4-FFF2-40B4-BE49-F238E27FC236}">
                  <a16:creationId xmlns:a16="http://schemas.microsoft.com/office/drawing/2014/main" id="{C57CFD52-11AC-4647-B933-9B5B606EA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09600" y="3625426"/>
              <a:ext cx="8839200" cy="14630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12" name="Rectangle 34">
            <a:extLst>
              <a:ext uri="{FF2B5EF4-FFF2-40B4-BE49-F238E27FC236}">
                <a16:creationId xmlns:a16="http://schemas.microsoft.com/office/drawing/2014/main" id="{1239A17C-D475-4687-8111-280C04201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33638"/>
            <a:ext cx="883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Let’s look down the axis of the tube.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0A8AD2F-C328-4A3E-8458-E19BB51B7144}"/>
              </a:ext>
            </a:extLst>
          </p:cNvPr>
          <p:cNvSpPr>
            <a:spLocks noChangeAspect="1"/>
          </p:cNvSpPr>
          <p:nvPr/>
        </p:nvSpPr>
        <p:spPr bwMode="auto">
          <a:xfrm>
            <a:off x="6022975" y="2057400"/>
            <a:ext cx="1216025" cy="12160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14" name="Rectangle 34">
            <a:extLst>
              <a:ext uri="{FF2B5EF4-FFF2-40B4-BE49-F238E27FC236}">
                <a16:creationId xmlns:a16="http://schemas.microsoft.com/office/drawing/2014/main" id="{2B66E67A-D93F-486E-A629-AAEE3FD81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124200"/>
            <a:ext cx="883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E is pointing at you.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AC55EA-1DA0-4C1E-8326-D924BE6CF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25" y="2444750"/>
            <a:ext cx="458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</a:t>
            </a:r>
            <a:endParaRPr lang="en-US" altLang="en-US" sz="2400">
              <a:solidFill>
                <a:srgbClr val="006600"/>
              </a:solidFill>
              <a:latin typeface="Tahoma" panose="020B0604030504040204" pitchFamily="34" charset="0"/>
            </a:endParaRPr>
          </a:p>
        </p:txBody>
      </p:sp>
      <p:sp>
        <p:nvSpPr>
          <p:cNvPr id="21" name="Rectangle 34">
            <a:extLst>
              <a:ext uri="{FF2B5EF4-FFF2-40B4-BE49-F238E27FC236}">
                <a16:creationId xmlns:a16="http://schemas.microsoft.com/office/drawing/2014/main" id="{39E9A039-FCD2-4826-ADF4-7C98E223A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94138"/>
            <a:ext cx="4648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Every </a:t>
            </a:r>
            <a:r>
              <a:rPr lang="en-US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dA</a:t>
            </a: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 is radial (perpendicular to the tube surface).</a:t>
            </a: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D9BC04F3-5AAD-417B-830A-264B77A0B47F}"/>
              </a:ext>
            </a:extLst>
          </p:cNvPr>
          <p:cNvSpPr>
            <a:spLocks noChangeAspect="1"/>
          </p:cNvSpPr>
          <p:nvPr/>
        </p:nvSpPr>
        <p:spPr bwMode="auto">
          <a:xfrm flipH="1" flipV="1">
            <a:off x="6022975" y="2057400"/>
            <a:ext cx="1216025" cy="1216025"/>
          </a:xfrm>
          <a:prstGeom prst="arc">
            <a:avLst>
              <a:gd name="adj1" fmla="val 18142671"/>
              <a:gd name="adj2" fmla="val 19661939"/>
            </a:avLst>
          </a:prstGeom>
          <a:noFill/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ym typeface="Symbol" pitchFamily="18" charset="2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1C26915-031E-435D-A0C8-3E9D9A53C78B}"/>
              </a:ext>
            </a:extLst>
          </p:cNvPr>
          <p:cNvCxnSpPr>
            <a:cxnSpLocks noChangeShapeType="1"/>
          </p:cNvCxnSpPr>
          <p:nvPr/>
        </p:nvCxnSpPr>
        <p:spPr bwMode="auto">
          <a:xfrm rot="21360000" flipH="1">
            <a:off x="5519738" y="2716213"/>
            <a:ext cx="1144587" cy="992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4E91052-452C-4406-8077-AED822B7DECF}"/>
              </a:ext>
            </a:extLst>
          </p:cNvPr>
          <p:cNvCxnSpPr>
            <a:cxnSpLocks noChangeAspect="1"/>
          </p:cNvCxnSpPr>
          <p:nvPr/>
        </p:nvCxnSpPr>
        <p:spPr bwMode="auto">
          <a:xfrm rot="21360000" flipH="1">
            <a:off x="5386388" y="3138488"/>
            <a:ext cx="838200" cy="725487"/>
          </a:xfrm>
          <a:prstGeom prst="straightConnector1">
            <a:avLst/>
          </a:prstGeom>
          <a:noFill/>
          <a:ln w="38100" algn="ctr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8E10B83-0B0A-40D4-9D90-248698870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038" y="3048000"/>
            <a:ext cx="538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  <a:latin typeface="Tahoma" panose="020B0604030504040204" pitchFamily="34" charset="0"/>
              </a:rPr>
              <a:t>dA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A1B98D2C-951F-4C5D-9AE3-63BEB682A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257800"/>
            <a:ext cx="883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The angle between E and </a:t>
            </a:r>
            <a:r>
              <a:rPr lang="en-US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dA</a:t>
            </a: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 is 90</a:t>
            </a:r>
            <a:r>
              <a:rPr lang="en-US" dirty="0">
                <a:solidFill>
                  <a:srgbClr val="000000"/>
                </a:solidFill>
                <a:cs typeface="+mn-cs"/>
                <a:sym typeface="Symbol"/>
              </a:rPr>
              <a:t>.</a:t>
            </a: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</a:p>
        </p:txBody>
      </p:sp>
      <p:sp>
        <p:nvSpPr>
          <p:cNvPr id="29" name="AutoShape 28">
            <a:extLst>
              <a:ext uri="{FF2B5EF4-FFF2-40B4-BE49-F238E27FC236}">
                <a16:creationId xmlns:a16="http://schemas.microsoft.com/office/drawing/2014/main" id="{4133D928-807B-4877-A31C-C5DE7240200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134100" y="4610100"/>
            <a:ext cx="1219200" cy="1752600"/>
          </a:xfrm>
          <a:prstGeom prst="can">
            <a:avLst>
              <a:gd name="adj" fmla="val 35938"/>
            </a:avLst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28" name="Line 19">
            <a:extLst>
              <a:ext uri="{FF2B5EF4-FFF2-40B4-BE49-F238E27FC236}">
                <a16:creationId xmlns:a16="http://schemas.microsoft.com/office/drawing/2014/main" id="{31BBC3F2-7183-465E-84A0-5D47F7E4D47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54864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95B0EB3-7F27-45F9-9755-5893AF4BB8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07175" y="6096000"/>
            <a:ext cx="0" cy="609600"/>
          </a:xfrm>
          <a:prstGeom prst="straightConnector1">
            <a:avLst/>
          </a:prstGeom>
          <a:noFill/>
          <a:ln w="38100" algn="ctr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0002A7B-101F-492A-A0A1-F42D6C2EC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638" y="6015038"/>
            <a:ext cx="538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  <a:latin typeface="Tahoma" panose="020B0604030504040204" pitchFamily="34" charset="0"/>
              </a:rPr>
              <a:t>dA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27F6EB9-7DFA-49FD-8F88-7A743A0E2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2388" y="4903788"/>
            <a:ext cx="357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  <a:latin typeface="Tahoma" panose="020B0604030504040204" pitchFamily="34" charset="0"/>
              </a:rPr>
              <a:t>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E3DF9A3-EDEA-4B10-92E7-DA74CE170F1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604000" y="5486400"/>
            <a:ext cx="0" cy="91440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Freeform 38">
            <a:extLst>
              <a:ext uri="{FF2B5EF4-FFF2-40B4-BE49-F238E27FC236}">
                <a16:creationId xmlns:a16="http://schemas.microsoft.com/office/drawing/2014/main" id="{F607DA28-8D5C-4C01-8238-5880ED2A8AEC}"/>
              </a:ext>
            </a:extLst>
          </p:cNvPr>
          <p:cNvSpPr>
            <a:spLocks/>
          </p:cNvSpPr>
          <p:nvPr/>
        </p:nvSpPr>
        <p:spPr bwMode="auto">
          <a:xfrm>
            <a:off x="6604000" y="5503863"/>
            <a:ext cx="127000" cy="127000"/>
          </a:xfrm>
          <a:custGeom>
            <a:avLst/>
            <a:gdLst>
              <a:gd name="T0" fmla="*/ 127000 w 127000"/>
              <a:gd name="T1" fmla="*/ 0 h 186267"/>
              <a:gd name="T2" fmla="*/ 127000 w 127000"/>
              <a:gd name="T3" fmla="*/ 8768 h 186267"/>
              <a:gd name="T4" fmla="*/ 0 w 127000"/>
              <a:gd name="T5" fmla="*/ 8768 h 1862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7000" h="186267">
                <a:moveTo>
                  <a:pt x="127000" y="0"/>
                </a:moveTo>
                <a:lnTo>
                  <a:pt x="127000" y="186267"/>
                </a:lnTo>
                <a:lnTo>
                  <a:pt x="0" y="186267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F72D0F8-D2B0-4FC4-BC74-1A33585FC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813" y="2205038"/>
            <a:ext cx="357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  <a:latin typeface="Tahoma" panose="020B0604030504040204" pitchFamily="34" charset="0"/>
              </a:rPr>
              <a:t>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20AD61E-A7FA-4BD2-8BA6-B2451C01E92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43663" y="6096000"/>
            <a:ext cx="304800" cy="0"/>
          </a:xfrm>
          <a:prstGeom prst="line">
            <a:avLst/>
          </a:prstGeom>
          <a:noFill/>
          <a:ln w="38100" algn="ctr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E539243-588D-48D4-97AD-82A56DBCD2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1463" y="3200400"/>
            <a:ext cx="1825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30BC98A-8676-4268-ABA2-EC7B5DCEA48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43000" y="3962400"/>
            <a:ext cx="304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C4BC746-F10C-4F49-8F41-B6229D3970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27463" y="5326063"/>
            <a:ext cx="304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A399E82-D849-497A-BCDA-531A835886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38463" y="5334000"/>
            <a:ext cx="1825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9C35F913-512C-4B29-AB1C-36A8146605B7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/>
      <p:bldP spid="21" grpId="0"/>
      <p:bldP spid="26" grpId="0"/>
      <p:bldP spid="27" grpId="0"/>
      <p:bldP spid="29" grpId="0" animBg="1"/>
      <p:bldP spid="34" grpId="0"/>
      <p:bldP spid="35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15">
            <a:extLst>
              <a:ext uri="{FF2B5EF4-FFF2-40B4-BE49-F238E27FC236}">
                <a16:creationId xmlns:a16="http://schemas.microsoft.com/office/drawing/2014/main" id="{9901FEFD-1A30-4BF9-A182-1D59D22B5F70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838200"/>
            <a:ext cx="8839200" cy="1828800"/>
            <a:chOff x="152400" y="4876800"/>
            <a:chExt cx="8839200" cy="1828800"/>
          </a:xfrm>
        </p:grpSpPr>
        <p:sp>
          <p:nvSpPr>
            <p:cNvPr id="27" name="Rectangle 34">
              <a:extLst>
                <a:ext uri="{FF2B5EF4-FFF2-40B4-BE49-F238E27FC236}">
                  <a16:creationId xmlns:a16="http://schemas.microsoft.com/office/drawing/2014/main" id="{8EF57CEE-A9D8-4CCE-832A-79C2969FA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" y="5257800"/>
              <a:ext cx="8839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solidFill>
                    <a:srgbClr val="000000"/>
                  </a:solidFill>
                  <a:cs typeface="+mn-cs"/>
                  <a:sym typeface="Symbol" pitchFamily="18" charset="2"/>
                </a:rPr>
                <a:t>The angle between E and </a:t>
              </a:r>
              <a:r>
                <a:rPr lang="en-US" dirty="0" err="1">
                  <a:solidFill>
                    <a:srgbClr val="000000"/>
                  </a:solidFill>
                  <a:cs typeface="+mn-cs"/>
                  <a:sym typeface="Symbol" pitchFamily="18" charset="2"/>
                </a:rPr>
                <a:t>dA</a:t>
              </a:r>
              <a:r>
                <a:rPr lang="en-US" dirty="0">
                  <a:solidFill>
                    <a:srgbClr val="000000"/>
                  </a:solidFill>
                  <a:cs typeface="+mn-cs"/>
                  <a:sym typeface="Symbol" pitchFamily="18" charset="2"/>
                </a:rPr>
                <a:t> is 90</a:t>
              </a:r>
              <a:r>
                <a:rPr lang="en-US" dirty="0">
                  <a:solidFill>
                    <a:srgbClr val="000000"/>
                  </a:solidFill>
                  <a:cs typeface="+mn-cs"/>
                  <a:sym typeface="Symbol"/>
                </a:rPr>
                <a:t>.</a:t>
              </a:r>
              <a:r>
                <a:rPr lang="en-US" dirty="0">
                  <a:solidFill>
                    <a:srgbClr val="000000"/>
                  </a:solidFill>
                  <a:cs typeface="+mn-cs"/>
                  <a:sym typeface="Symbol" pitchFamily="18" charset="2"/>
                </a:rPr>
                <a:t> </a:t>
              </a:r>
            </a:p>
          </p:txBody>
        </p:sp>
        <p:sp>
          <p:nvSpPr>
            <p:cNvPr id="29" name="AutoShape 28">
              <a:extLst>
                <a:ext uri="{FF2B5EF4-FFF2-40B4-BE49-F238E27FC236}">
                  <a16:creationId xmlns:a16="http://schemas.microsoft.com/office/drawing/2014/main" id="{9D0E6348-FAE9-43E6-BD54-23A6F2BE4A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134100" y="4610100"/>
              <a:ext cx="1219200" cy="1752600"/>
            </a:xfrm>
            <a:prstGeom prst="can">
              <a:avLst>
                <a:gd name="adj" fmla="val 35938"/>
              </a:avLst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28" name="Line 19">
              <a:extLst>
                <a:ext uri="{FF2B5EF4-FFF2-40B4-BE49-F238E27FC236}">
                  <a16:creationId xmlns:a16="http://schemas.microsoft.com/office/drawing/2014/main" id="{152658F2-1C53-4545-BF76-C2A7EC37AC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0200" y="5486400"/>
              <a:ext cx="2743200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cxnSp>
          <p:nvCxnSpPr>
            <p:cNvPr id="32776" name="Straight Arrow Connector 32">
              <a:extLst>
                <a:ext uri="{FF2B5EF4-FFF2-40B4-BE49-F238E27FC236}">
                  <a16:creationId xmlns:a16="http://schemas.microsoft.com/office/drawing/2014/main" id="{0F8E256F-4FEA-4EAA-ADD7-AE624E9763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06744" y="6096000"/>
              <a:ext cx="0" cy="609600"/>
            </a:xfrm>
            <a:prstGeom prst="straightConnector1">
              <a:avLst/>
            </a:prstGeom>
            <a:noFill/>
            <a:ln w="38100" algn="ctr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77" name="TextBox 33">
              <a:extLst>
                <a:ext uri="{FF2B5EF4-FFF2-40B4-BE49-F238E27FC236}">
                  <a16:creationId xmlns:a16="http://schemas.microsoft.com/office/drawing/2014/main" id="{72F7FFE0-80EB-4445-9C20-31CC076C0E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871" y="6015335"/>
              <a:ext cx="5389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CC"/>
                  </a:solidFill>
                  <a:latin typeface="Tahoma" panose="020B0604030504040204" pitchFamily="34" charset="0"/>
                </a:rPr>
                <a:t>dA</a:t>
              </a:r>
            </a:p>
          </p:txBody>
        </p:sp>
        <p:sp>
          <p:nvSpPr>
            <p:cNvPr id="32778" name="TextBox 34">
              <a:extLst>
                <a:ext uri="{FF2B5EF4-FFF2-40B4-BE49-F238E27FC236}">
                  <a16:creationId xmlns:a16="http://schemas.microsoft.com/office/drawing/2014/main" id="{FC89D086-5C79-400C-9658-F36B8DDD95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2268" y="4904432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6600"/>
                  </a:solidFill>
                  <a:latin typeface="Tahoma" panose="020B0604030504040204" pitchFamily="34" charset="0"/>
                </a:rPr>
                <a:t>E</a:t>
              </a:r>
            </a:p>
          </p:txBody>
        </p:sp>
        <p:cxnSp>
          <p:nvCxnSpPr>
            <p:cNvPr id="32779" name="Straight Connector 37">
              <a:extLst>
                <a:ext uri="{FF2B5EF4-FFF2-40B4-BE49-F238E27FC236}">
                  <a16:creationId xmlns:a16="http://schemas.microsoft.com/office/drawing/2014/main" id="{0A2BA484-35C3-404D-ABF4-CC375FDCBFF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603999" y="5486400"/>
              <a:ext cx="0" cy="914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80" name="Freeform 38">
              <a:extLst>
                <a:ext uri="{FF2B5EF4-FFF2-40B4-BE49-F238E27FC236}">
                  <a16:creationId xmlns:a16="http://schemas.microsoft.com/office/drawing/2014/main" id="{77CF8AB4-2518-4D32-A8E6-8DE7272D5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4000" y="5503333"/>
              <a:ext cx="127000" cy="128016"/>
            </a:xfrm>
            <a:custGeom>
              <a:avLst/>
              <a:gdLst>
                <a:gd name="T0" fmla="*/ 127000 w 127000"/>
                <a:gd name="T1" fmla="*/ 0 h 186267"/>
                <a:gd name="T2" fmla="*/ 127000 w 127000"/>
                <a:gd name="T3" fmla="*/ 9272 h 186267"/>
                <a:gd name="T4" fmla="*/ 0 w 127000"/>
                <a:gd name="T5" fmla="*/ 9272 h 1862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7000" h="186267">
                  <a:moveTo>
                    <a:pt x="127000" y="0"/>
                  </a:moveTo>
                  <a:lnTo>
                    <a:pt x="127000" y="186267"/>
                  </a:lnTo>
                  <a:lnTo>
                    <a:pt x="0" y="186267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cxnSp>
          <p:nvCxnSpPr>
            <p:cNvPr id="32781" name="Straight Connector 41">
              <a:extLst>
                <a:ext uri="{FF2B5EF4-FFF2-40B4-BE49-F238E27FC236}">
                  <a16:creationId xmlns:a16="http://schemas.microsoft.com/office/drawing/2014/main" id="{61D315FA-9CE1-4BE0-9E57-FB7950CB7F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43135" y="6096000"/>
              <a:ext cx="304800" cy="0"/>
            </a:xfrm>
            <a:prstGeom prst="line">
              <a:avLst/>
            </a:prstGeom>
            <a:noFill/>
            <a:ln w="38100" algn="ctr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2" name="Straight Arrow Connector 44">
              <a:extLst>
                <a:ext uri="{FF2B5EF4-FFF2-40B4-BE49-F238E27FC236}">
                  <a16:creationId xmlns:a16="http://schemas.microsoft.com/office/drawing/2014/main" id="{135141DF-E90C-4EB1-8A84-6F901DEB3A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26934" y="5325533"/>
              <a:ext cx="3048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3" name="Straight Arrow Connector 45">
              <a:extLst>
                <a:ext uri="{FF2B5EF4-FFF2-40B4-BE49-F238E27FC236}">
                  <a16:creationId xmlns:a16="http://schemas.microsoft.com/office/drawing/2014/main" id="{B01A56FB-7D67-4644-A75F-9D3182A330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37932" y="5334000"/>
              <a:ext cx="18288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32771" name="Object 16">
            <a:extLst>
              <a:ext uri="{FF2B5EF4-FFF2-40B4-BE49-F238E27FC236}">
                <a16:creationId xmlns:a16="http://schemas.microsoft.com/office/drawing/2014/main" id="{85CFC037-73D9-4D77-8107-5EDEA729C4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6063" y="3276600"/>
          <a:ext cx="66516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3" imgW="3073400" imgH="381000" progId="Equation.DSMT4">
                  <p:embed/>
                </p:oleObj>
              </mc:Choice>
              <mc:Fallback>
                <p:oleObj name="Equation" r:id="rId3" imgW="3073400" imgH="381000" progId="Equation.DSMT4">
                  <p:embed/>
                  <p:pic>
                    <p:nvPicPr>
                      <p:cNvPr id="32771" name="Object 16">
                        <a:extLst>
                          <a:ext uri="{FF2B5EF4-FFF2-40B4-BE49-F238E27FC236}">
                            <a16:creationId xmlns:a16="http://schemas.microsoft.com/office/drawing/2014/main" id="{85CFC037-73D9-4D77-8107-5EDEA729C4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3" y="3276600"/>
                        <a:ext cx="665162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4">
            <a:extLst>
              <a:ext uri="{FF2B5EF4-FFF2-40B4-BE49-F238E27FC236}">
                <a16:creationId xmlns:a16="http://schemas.microsoft.com/office/drawing/2014/main" id="{3855CEEC-923F-4AC7-8836-4C32EC034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253038"/>
            <a:ext cx="883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The tube contributes nothing to the flux!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D48699-7967-4F47-A1BD-1BEA5066A005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5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9E64A452-9938-4B07-AF4E-B1B8E71BC5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71588" y="3335338"/>
          <a:ext cx="6269037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3" imgW="2895600" imgH="393700" progId="Equation.DSMT4">
                  <p:embed/>
                </p:oleObj>
              </mc:Choice>
              <mc:Fallback>
                <p:oleObj name="Equation" r:id="rId3" imgW="2895600" imgH="39370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9E64A452-9938-4B07-AF4E-B1B8E71BC5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588" y="3335338"/>
                        <a:ext cx="6269037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34">
            <a:extLst>
              <a:ext uri="{FF2B5EF4-FFF2-40B4-BE49-F238E27FC236}">
                <a16:creationId xmlns:a16="http://schemas.microsoft.com/office/drawing/2014/main" id="{9F802588-9E12-409B-9323-D1BEE3109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33638"/>
            <a:ext cx="8839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Every </a:t>
            </a:r>
            <a:r>
              <a:rPr lang="en-US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dA</a:t>
            </a: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 on the right end cap is parallel to E. The angle between the two vectors 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is 0</a:t>
            </a:r>
            <a:r>
              <a:rPr lang="en-US" dirty="0">
                <a:solidFill>
                  <a:srgbClr val="000000"/>
                </a:solidFill>
                <a:cs typeface="+mn-cs"/>
                <a:sym typeface="Symbol"/>
              </a:rPr>
              <a:t></a:t>
            </a:r>
            <a:endParaRPr lang="en-US" dirty="0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4" name="Rectangle 34">
            <a:extLst>
              <a:ext uri="{FF2B5EF4-FFF2-40B4-BE49-F238E27FC236}">
                <a16:creationId xmlns:a16="http://schemas.microsoft.com/office/drawing/2014/main" id="{4701D177-D6A4-4A32-82DB-F49B999AF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930775"/>
            <a:ext cx="883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E is uniform, so</a:t>
            </a:r>
          </a:p>
        </p:txBody>
      </p: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A769F9D3-0762-4B49-AE39-DD14F437E4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62213" y="4859338"/>
          <a:ext cx="4700587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5" imgW="2171700" imgH="393700" progId="Equation.DSMT4">
                  <p:embed/>
                </p:oleObj>
              </mc:Choice>
              <mc:Fallback>
                <p:oleObj name="Equation" r:id="rId5" imgW="2171700" imgH="39370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A769F9D3-0762-4B49-AE39-DD14F437E4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213" y="4859338"/>
                        <a:ext cx="4700587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054D5E2-0B64-421D-83BD-7CBC58871B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43000" y="2492375"/>
            <a:ext cx="304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8E511E8-7A0D-48A4-B126-8ABCABD70E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3463" y="2509838"/>
            <a:ext cx="1825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3800" name="Group 23">
            <a:extLst>
              <a:ext uri="{FF2B5EF4-FFF2-40B4-BE49-F238E27FC236}">
                <a16:creationId xmlns:a16="http://schemas.microsoft.com/office/drawing/2014/main" id="{7907AEA1-B644-4333-9A27-C25CEC7B7C47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593725"/>
            <a:ext cx="9601200" cy="1463675"/>
            <a:chOff x="-609600" y="5071532"/>
            <a:chExt cx="9601200" cy="1463040"/>
          </a:xfrm>
        </p:grpSpPr>
        <p:grpSp>
          <p:nvGrpSpPr>
            <p:cNvPr id="33802" name="Group 24">
              <a:extLst>
                <a:ext uri="{FF2B5EF4-FFF2-40B4-BE49-F238E27FC236}">
                  <a16:creationId xmlns:a16="http://schemas.microsoft.com/office/drawing/2014/main" id="{586D309A-41A4-4B7A-80B6-5AA955CC24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5181600"/>
              <a:ext cx="8839200" cy="1283732"/>
              <a:chOff x="152400" y="3124200"/>
              <a:chExt cx="8839200" cy="1283732"/>
            </a:xfrm>
          </p:grpSpPr>
          <p:sp>
            <p:nvSpPr>
              <p:cNvPr id="27" name="AutoShape 28">
                <a:extLst>
                  <a:ext uri="{FF2B5EF4-FFF2-40B4-BE49-F238E27FC236}">
                    <a16:creationId xmlns:a16="http://schemas.microsoft.com/office/drawing/2014/main" id="{A0D9B64D-C2B0-40DC-AB14-C09236F30A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397639" y="2856658"/>
                <a:ext cx="1218671" cy="1752600"/>
              </a:xfrm>
              <a:prstGeom prst="can">
                <a:avLst>
                  <a:gd name="adj" fmla="val 35938"/>
                </a:avLst>
              </a:prstGeom>
              <a:pattFill prst="ltDn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1AE4B3B-F0D9-4587-A0DA-104F34DC0C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" y="3469547"/>
                <a:ext cx="8839200" cy="45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solidFill>
                      <a:srgbClr val="000000"/>
                    </a:solidFill>
                    <a:cs typeface="+mn-cs"/>
                    <a:sym typeface="Symbol" pitchFamily="18" charset="2"/>
                  </a:rPr>
                  <a:t>The right end cap.</a:t>
                </a:r>
              </a:p>
            </p:txBody>
          </p:sp>
          <p:sp>
            <p:nvSpPr>
              <p:cNvPr id="29" name="Rectangle 33">
                <a:extLst>
                  <a:ext uri="{FF2B5EF4-FFF2-40B4-BE49-F238E27FC236}">
                    <a16:creationId xmlns:a16="http://schemas.microsoft.com/office/drawing/2014/main" id="{231CAE26-1D4D-4131-9EB0-51235AF03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4725" y="3199789"/>
                <a:ext cx="371475" cy="45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rgbClr val="006600"/>
                    </a:solidFill>
                    <a:cs typeface="+mn-cs"/>
                    <a:sym typeface="Symbol" pitchFamily="18" charset="2"/>
                  </a:rPr>
                  <a:t>E</a:t>
                </a:r>
              </a:p>
            </p:txBody>
          </p:sp>
          <p:sp>
            <p:nvSpPr>
              <p:cNvPr id="30" name="Line 8">
                <a:extLst>
                  <a:ext uri="{FF2B5EF4-FFF2-40B4-BE49-F238E27FC236}">
                    <a16:creationId xmlns:a16="http://schemas.microsoft.com/office/drawing/2014/main" id="{33EA80B3-0CFE-48CB-852A-6B7EA7B6B6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5600" y="3732958"/>
                <a:ext cx="914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31" name="Rectangle 33">
                <a:extLst>
                  <a:ext uri="{FF2B5EF4-FFF2-40B4-BE49-F238E27FC236}">
                    <a16:creationId xmlns:a16="http://schemas.microsoft.com/office/drawing/2014/main" id="{585E15B4-DCC4-44B0-BF71-1DE654609D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6938" y="4037626"/>
                <a:ext cx="490537" cy="369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800" b="1" dirty="0" err="1">
                    <a:solidFill>
                      <a:srgbClr val="2D2D8A">
                        <a:lumMod val="75000"/>
                      </a:srgbClr>
                    </a:solidFill>
                    <a:cs typeface="+mn-cs"/>
                    <a:sym typeface="Symbol" pitchFamily="18" charset="2"/>
                  </a:rPr>
                  <a:t>dA</a:t>
                </a:r>
                <a:endParaRPr lang="en-US" sz="1800" b="1" dirty="0">
                  <a:solidFill>
                    <a:srgbClr val="2D2D8A">
                      <a:lumMod val="75000"/>
                    </a:srgbClr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32" name="Line 14">
                <a:extLst>
                  <a:ext uri="{FF2B5EF4-FFF2-40B4-BE49-F238E27FC236}">
                    <a16:creationId xmlns:a16="http://schemas.microsoft.com/office/drawing/2014/main" id="{779E5BE8-C7E7-4C67-A679-70FE39B77A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800" y="3732958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33" name="Oval 1">
                <a:extLst>
                  <a:ext uri="{FF2B5EF4-FFF2-40B4-BE49-F238E27FC236}">
                    <a16:creationId xmlns:a16="http://schemas.microsoft.com/office/drawing/2014/main" id="{9F2A4FF4-21D0-4731-B369-AB7FEA775D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3126796"/>
                <a:ext cx="533400" cy="1215498"/>
              </a:xfrm>
              <a:prstGeom prst="ellipse">
                <a:avLst/>
              </a:prstGeom>
              <a:solidFill>
                <a:schemeClr val="accent5"/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rgbClr val="000000"/>
                  </a:solidFill>
                  <a:sym typeface="Symbol" pitchFamily="18" charset="2"/>
                </a:endParaRPr>
              </a:p>
            </p:txBody>
          </p:sp>
          <p:sp>
            <p:nvSpPr>
              <p:cNvPr id="35" name="Line 14">
                <a:extLst>
                  <a:ext uri="{FF2B5EF4-FFF2-40B4-BE49-F238E27FC236}">
                    <a16:creationId xmlns:a16="http://schemas.microsoft.com/office/drawing/2014/main" id="{DDA5D190-BE68-4F5A-AB4D-BB6EBE9E52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2938" y="3740891"/>
                <a:ext cx="13716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36" name="Oval 1">
                <a:extLst>
                  <a:ext uri="{FF2B5EF4-FFF2-40B4-BE49-F238E27FC236}">
                    <a16:creationId xmlns:a16="http://schemas.microsoft.com/office/drawing/2014/main" id="{A5B134C4-BB09-4971-A348-BB52C4705B8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630863" y="3940830"/>
                <a:ext cx="79375" cy="18089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rgbClr val="000000"/>
                  </a:solidFill>
                  <a:sym typeface="Symbol" pitchFamily="18" charset="2"/>
                </a:endParaRPr>
              </a:p>
            </p:txBody>
          </p:sp>
          <p:sp>
            <p:nvSpPr>
              <p:cNvPr id="37" name="Line 8">
                <a:extLst>
                  <a:ext uri="{FF2B5EF4-FFF2-40B4-BE49-F238E27FC236}">
                    <a16:creationId xmlns:a16="http://schemas.microsoft.com/office/drawing/2014/main" id="{C37DCFD4-92DE-4590-AB6D-5C25456700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7538" y="4029691"/>
                <a:ext cx="914400" cy="0"/>
              </a:xfrm>
              <a:prstGeom prst="line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</p:grpSp>
        <p:sp>
          <p:nvSpPr>
            <p:cNvPr id="33803" name="Rectangle 25">
              <a:extLst>
                <a:ext uri="{FF2B5EF4-FFF2-40B4-BE49-F238E27FC236}">
                  <a16:creationId xmlns:a16="http://schemas.microsoft.com/office/drawing/2014/main" id="{FBE4D24C-4E5E-441F-A65C-486DAAF20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09600" y="5071532"/>
              <a:ext cx="8839200" cy="14630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  <a:sym typeface="Symbol" panose="05050102010706020507" pitchFamily="18" charset="2"/>
              </a:endParaRP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E51B430-E1E6-4715-8FD8-49E3839C968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1463" y="5006975"/>
            <a:ext cx="1825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F2ABF0A-0813-4A51-94AD-E514D2D21F2B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7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>
            <a:extLst>
              <a:ext uri="{FF2B5EF4-FFF2-40B4-BE49-F238E27FC236}">
                <a16:creationId xmlns:a16="http://schemas.microsoft.com/office/drawing/2014/main" id="{D28623B6-8E60-42DC-9A6C-B34F76333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44513"/>
            <a:ext cx="883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The net (total) flux</a:t>
            </a:r>
          </a:p>
        </p:txBody>
      </p:sp>
      <p:graphicFrame>
        <p:nvGraphicFramePr>
          <p:cNvPr id="34819" name="Object 2">
            <a:extLst>
              <a:ext uri="{FF2B5EF4-FFF2-40B4-BE49-F238E27FC236}">
                <a16:creationId xmlns:a16="http://schemas.microsoft.com/office/drawing/2014/main" id="{FD3682C3-7D69-4EAF-AB8E-E9304B47D0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3988" y="1535113"/>
          <a:ext cx="5965825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3" imgW="2755900" imgH="393700" progId="Equation.DSMT4">
                  <p:embed/>
                </p:oleObj>
              </mc:Choice>
              <mc:Fallback>
                <p:oleObj name="Equation" r:id="rId3" imgW="2755900" imgH="393700" progId="Equation.DSMT4">
                  <p:embed/>
                  <p:pic>
                    <p:nvPicPr>
                      <p:cNvPr id="34819" name="Object 2">
                        <a:extLst>
                          <a:ext uri="{FF2B5EF4-FFF2-40B4-BE49-F238E27FC236}">
                            <a16:creationId xmlns:a16="http://schemas.microsoft.com/office/drawing/2014/main" id="{FD3682C3-7D69-4EAF-AB8E-E9304B47D0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1535113"/>
                        <a:ext cx="5965825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8BFF510-92A1-40B1-912C-5A9FC37495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2400" y="2990850"/>
          <a:ext cx="390366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5" imgW="1803400" imgH="241300" progId="Equation.DSMT4">
                  <p:embed/>
                </p:oleObj>
              </mc:Choice>
              <mc:Fallback>
                <p:oleObj name="Equation" r:id="rId5" imgW="1803400" imgH="2413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8BFF510-92A1-40B1-912C-5A9FC37495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2990850"/>
                        <a:ext cx="3903663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4">
            <a:extLst>
              <a:ext uri="{FF2B5EF4-FFF2-40B4-BE49-F238E27FC236}">
                <a16:creationId xmlns:a16="http://schemas.microsoft.com/office/drawing/2014/main" id="{7495A492-65F0-4318-A54F-7A18E10BF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191000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The flux is zero! Every electric field line that goes in also goes out.</a:t>
            </a:r>
          </a:p>
        </p:txBody>
      </p:sp>
      <p:sp>
        <p:nvSpPr>
          <p:cNvPr id="6" name="Rectangle 34">
            <a:extLst>
              <a:ext uri="{FF2B5EF4-FFF2-40B4-BE49-F238E27FC236}">
                <a16:creationId xmlns:a16="http://schemas.microsoft.com/office/drawing/2014/main" id="{13900C56-004F-44F7-882F-D4F8C95E7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913063"/>
            <a:ext cx="2590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dirty="0">
                <a:solidFill>
                  <a:srgbClr val="000000"/>
                </a:solidFill>
                <a:cs typeface="+mn-cs"/>
                <a:sym typeface="Symbol" pitchFamily="18" charset="2"/>
              </a:rPr>
              <a:t>Assuming a right circular cylinder.*</a:t>
            </a:r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id="{7B6F3804-5406-4C33-8CC5-F980A81DD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488113"/>
            <a:ext cx="7086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sz="1800" dirty="0">
                <a:solidFill>
                  <a:srgbClr val="000000"/>
                </a:solidFill>
                <a:cs typeface="+mn-cs"/>
                <a:sym typeface="Symbol" pitchFamily="18" charset="2"/>
              </a:rPr>
              <a:t>*We will see in a bit that we don’t have to make this assumption.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5541DE-33E5-4F8C-9838-B2258E9AD6C7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7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5962E9-7BFA-44C6-B9FB-74CE27726E4D}"/>
              </a:ext>
            </a:extLst>
          </p:cNvPr>
          <p:cNvSpPr/>
          <p:nvPr/>
        </p:nvSpPr>
        <p:spPr>
          <a:xfrm>
            <a:off x="76200" y="624840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A94D31-0F92-43A8-B275-559C499FC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10829"/>
            <a:ext cx="9144000" cy="46363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B3309D-9C6B-4E32-BBE1-564CB71F1021}"/>
              </a:ext>
            </a:extLst>
          </p:cNvPr>
          <p:cNvSpPr txBox="1"/>
          <p:nvPr/>
        </p:nvSpPr>
        <p:spPr>
          <a:xfrm>
            <a:off x="381000" y="3810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the next  slides are from Dr. </a:t>
            </a:r>
            <a:r>
              <a:rPr lang="en-US" dirty="0" err="1"/>
              <a:t>Vojta’s</a:t>
            </a:r>
            <a:r>
              <a:rPr lang="en-US" dirty="0"/>
              <a:t> Engineering Physics course: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EA3C679-7912-4963-9A13-8D6419F51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57200"/>
            <a:ext cx="8839200" cy="860425"/>
          </a:xfrm>
          <a:prstGeom prst="rect">
            <a:avLst/>
          </a:prstGeom>
          <a:solidFill>
            <a:srgbClr val="339933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sym typeface="Symbol" pitchFamily="18" charset="2"/>
              </a:rPr>
              <a:t>Electric Flux Example: Calculate the electric </a:t>
            </a:r>
            <a:r>
              <a:rPr lang="en-US" dirty="0">
                <a:solidFill>
                  <a:srgbClr val="FFFFFF"/>
                </a:solidFill>
                <a:cs typeface="+mn-cs"/>
                <a:sym typeface="Symbol" pitchFamily="18" charset="2"/>
              </a:rPr>
              <a:t>flux through a cylinder with its axis parallel to the electric field direction.</a:t>
            </a:r>
          </a:p>
        </p:txBody>
      </p:sp>
      <p:sp>
        <p:nvSpPr>
          <p:cNvPr id="19459" name="Freeform 3">
            <a:extLst>
              <a:ext uri="{FF2B5EF4-FFF2-40B4-BE49-F238E27FC236}">
                <a16:creationId xmlns:a16="http://schemas.microsoft.com/office/drawing/2014/main" id="{DB11AC79-72B4-4289-B89A-B1FA4AF3D98D}"/>
              </a:ext>
            </a:extLst>
          </p:cNvPr>
          <p:cNvSpPr>
            <a:spLocks/>
          </p:cNvSpPr>
          <p:nvPr/>
        </p:nvSpPr>
        <p:spPr bwMode="auto">
          <a:xfrm rot="21234977">
            <a:off x="4835525" y="2147888"/>
            <a:ext cx="260350" cy="985837"/>
          </a:xfrm>
          <a:custGeom>
            <a:avLst/>
            <a:gdLst>
              <a:gd name="T0" fmla="*/ 2147483647 w 164"/>
              <a:gd name="T1" fmla="*/ 0 h 621"/>
              <a:gd name="T2" fmla="*/ 2147483647 w 164"/>
              <a:gd name="T3" fmla="*/ 2147483647 h 621"/>
              <a:gd name="T4" fmla="*/ 2147483647 w 164"/>
              <a:gd name="T5" fmla="*/ 2147483647 h 621"/>
              <a:gd name="T6" fmla="*/ 2147483647 w 164"/>
              <a:gd name="T7" fmla="*/ 2147483647 h 621"/>
              <a:gd name="T8" fmla="*/ 2147483647 w 164"/>
              <a:gd name="T9" fmla="*/ 2147483647 h 621"/>
              <a:gd name="T10" fmla="*/ 2147483647 w 164"/>
              <a:gd name="T11" fmla="*/ 2147483647 h 6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621"/>
              <a:gd name="T20" fmla="*/ 164 w 164"/>
              <a:gd name="T21" fmla="*/ 621 h 6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621">
                <a:moveTo>
                  <a:pt x="164" y="0"/>
                </a:moveTo>
                <a:cubicBezTo>
                  <a:pt x="147" y="17"/>
                  <a:pt x="125" y="27"/>
                  <a:pt x="110" y="45"/>
                </a:cubicBezTo>
                <a:cubicBezTo>
                  <a:pt x="58" y="105"/>
                  <a:pt x="35" y="176"/>
                  <a:pt x="20" y="252"/>
                </a:cubicBezTo>
                <a:cubicBezTo>
                  <a:pt x="24" y="336"/>
                  <a:pt x="0" y="434"/>
                  <a:pt x="47" y="504"/>
                </a:cubicBezTo>
                <a:cubicBezTo>
                  <a:pt x="65" y="531"/>
                  <a:pt x="74" y="567"/>
                  <a:pt x="101" y="585"/>
                </a:cubicBezTo>
                <a:cubicBezTo>
                  <a:pt x="113" y="593"/>
                  <a:pt x="155" y="608"/>
                  <a:pt x="155" y="621"/>
                </a:cubicBezTo>
              </a:path>
            </a:pathLst>
          </a:custGeom>
          <a:noFill/>
          <a:ln w="9525">
            <a:solidFill>
              <a:srgbClr val="00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0" name="Line 4">
            <a:extLst>
              <a:ext uri="{FF2B5EF4-FFF2-40B4-BE49-F238E27FC236}">
                <a16:creationId xmlns:a16="http://schemas.microsoft.com/office/drawing/2014/main" id="{5AA81C4D-8579-46F1-9F03-C3621210CE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5146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1" name="Line 5">
            <a:extLst>
              <a:ext uri="{FF2B5EF4-FFF2-40B4-BE49-F238E27FC236}">
                <a16:creationId xmlns:a16="http://schemas.microsoft.com/office/drawing/2014/main" id="{CA6CDB8D-7F10-45C3-B4FD-E40231BBBE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9050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2" name="Line 6">
            <a:extLst>
              <a:ext uri="{FF2B5EF4-FFF2-40B4-BE49-F238E27FC236}">
                <a16:creationId xmlns:a16="http://schemas.microsoft.com/office/drawing/2014/main" id="{55118906-13ED-4B82-B08E-232FDCF417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5146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3" name="Line 7">
            <a:extLst>
              <a:ext uri="{FF2B5EF4-FFF2-40B4-BE49-F238E27FC236}">
                <a16:creationId xmlns:a16="http://schemas.microsoft.com/office/drawing/2014/main" id="{261A63E1-C9BB-477B-8EB3-74D7439F29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19050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4" name="Line 8">
            <a:extLst>
              <a:ext uri="{FF2B5EF4-FFF2-40B4-BE49-F238E27FC236}">
                <a16:creationId xmlns:a16="http://schemas.microsoft.com/office/drawing/2014/main" id="{0910A2A2-EEBF-4CAB-B957-584536D8B0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8194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5" name="Line 9">
            <a:extLst>
              <a:ext uri="{FF2B5EF4-FFF2-40B4-BE49-F238E27FC236}">
                <a16:creationId xmlns:a16="http://schemas.microsoft.com/office/drawing/2014/main" id="{D9248157-639B-41C7-8E68-116689C068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1242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6" name="Line 10">
            <a:extLst>
              <a:ext uri="{FF2B5EF4-FFF2-40B4-BE49-F238E27FC236}">
                <a16:creationId xmlns:a16="http://schemas.microsoft.com/office/drawing/2014/main" id="{570EA87B-3953-49BC-866B-1AE92FC74F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4290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7" name="Line 11">
            <a:extLst>
              <a:ext uri="{FF2B5EF4-FFF2-40B4-BE49-F238E27FC236}">
                <a16:creationId xmlns:a16="http://schemas.microsoft.com/office/drawing/2014/main" id="{9FA96328-2669-42A0-8D01-003AB64E4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2098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8" name="Line 12">
            <a:extLst>
              <a:ext uri="{FF2B5EF4-FFF2-40B4-BE49-F238E27FC236}">
                <a16:creationId xmlns:a16="http://schemas.microsoft.com/office/drawing/2014/main" id="{8C3BB882-41C0-47CC-8AB1-0585170B01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19050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9" name="Line 13">
            <a:extLst>
              <a:ext uri="{FF2B5EF4-FFF2-40B4-BE49-F238E27FC236}">
                <a16:creationId xmlns:a16="http://schemas.microsoft.com/office/drawing/2014/main" id="{4B5442AE-71C9-4EE7-A7FC-13B5952553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5146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0" name="Line 14">
            <a:extLst>
              <a:ext uri="{FF2B5EF4-FFF2-40B4-BE49-F238E27FC236}">
                <a16:creationId xmlns:a16="http://schemas.microsoft.com/office/drawing/2014/main" id="{B9615F74-211C-4FEA-BACB-0F7DF5FDD9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8194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1" name="Line 15">
            <a:extLst>
              <a:ext uri="{FF2B5EF4-FFF2-40B4-BE49-F238E27FC236}">
                <a16:creationId xmlns:a16="http://schemas.microsoft.com/office/drawing/2014/main" id="{2ED89180-AC6C-4C60-9845-2291A76A19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1242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2" name="Line 16">
            <a:extLst>
              <a:ext uri="{FF2B5EF4-FFF2-40B4-BE49-F238E27FC236}">
                <a16:creationId xmlns:a16="http://schemas.microsoft.com/office/drawing/2014/main" id="{8B44139C-6B73-4044-B68E-CA9B93E7AD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4290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3" name="Line 17">
            <a:extLst>
              <a:ext uri="{FF2B5EF4-FFF2-40B4-BE49-F238E27FC236}">
                <a16:creationId xmlns:a16="http://schemas.microsoft.com/office/drawing/2014/main" id="{C03D0022-9594-4224-8B4A-8DBEA75D43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2098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4" name="Line 18">
            <a:extLst>
              <a:ext uri="{FF2B5EF4-FFF2-40B4-BE49-F238E27FC236}">
                <a16:creationId xmlns:a16="http://schemas.microsoft.com/office/drawing/2014/main" id="{FC512068-D25B-498A-89C8-7F8E79DB08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9050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5" name="Line 19">
            <a:extLst>
              <a:ext uri="{FF2B5EF4-FFF2-40B4-BE49-F238E27FC236}">
                <a16:creationId xmlns:a16="http://schemas.microsoft.com/office/drawing/2014/main" id="{90C0D0A5-C1A5-446A-8CED-CB0698449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8194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6" name="Line 20">
            <a:extLst>
              <a:ext uri="{FF2B5EF4-FFF2-40B4-BE49-F238E27FC236}">
                <a16:creationId xmlns:a16="http://schemas.microsoft.com/office/drawing/2014/main" id="{1D6137E3-FB6A-4668-9529-E405801A20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1242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7" name="Line 21">
            <a:extLst>
              <a:ext uri="{FF2B5EF4-FFF2-40B4-BE49-F238E27FC236}">
                <a16:creationId xmlns:a16="http://schemas.microsoft.com/office/drawing/2014/main" id="{C2AF0250-31B9-4BE9-8376-73CD1AACA5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4290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8" name="Line 22">
            <a:extLst>
              <a:ext uri="{FF2B5EF4-FFF2-40B4-BE49-F238E27FC236}">
                <a16:creationId xmlns:a16="http://schemas.microsoft.com/office/drawing/2014/main" id="{39CFCE48-D2BE-482D-AA8A-4BA377D573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2098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9" name="Line 23">
            <a:extLst>
              <a:ext uri="{FF2B5EF4-FFF2-40B4-BE49-F238E27FC236}">
                <a16:creationId xmlns:a16="http://schemas.microsoft.com/office/drawing/2014/main" id="{7E5B4092-B02D-41AB-923B-58466947FB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5146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0" name="Line 24">
            <a:extLst>
              <a:ext uri="{FF2B5EF4-FFF2-40B4-BE49-F238E27FC236}">
                <a16:creationId xmlns:a16="http://schemas.microsoft.com/office/drawing/2014/main" id="{D2024C3D-1E84-4284-B129-2DE6A58A320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8194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1" name="Line 25">
            <a:extLst>
              <a:ext uri="{FF2B5EF4-FFF2-40B4-BE49-F238E27FC236}">
                <a16:creationId xmlns:a16="http://schemas.microsoft.com/office/drawing/2014/main" id="{ABFC85E9-C55D-4C11-874A-9C89753416F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1242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2" name="Line 26">
            <a:extLst>
              <a:ext uri="{FF2B5EF4-FFF2-40B4-BE49-F238E27FC236}">
                <a16:creationId xmlns:a16="http://schemas.microsoft.com/office/drawing/2014/main" id="{620DB0BE-FC46-4DF1-8BB7-360CA9837A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4290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3" name="Line 27">
            <a:extLst>
              <a:ext uri="{FF2B5EF4-FFF2-40B4-BE49-F238E27FC236}">
                <a16:creationId xmlns:a16="http://schemas.microsoft.com/office/drawing/2014/main" id="{05176EAC-6CC5-4A6F-89D5-5F0755F47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2098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4" name="AutoShape 28">
            <a:extLst>
              <a:ext uri="{FF2B5EF4-FFF2-40B4-BE49-F238E27FC236}">
                <a16:creationId xmlns:a16="http://schemas.microsoft.com/office/drawing/2014/main" id="{9A0635A4-451E-406A-865D-A4C366B993D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746500" y="1790700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5" name="Line 29">
            <a:extLst>
              <a:ext uri="{FF2B5EF4-FFF2-40B4-BE49-F238E27FC236}">
                <a16:creationId xmlns:a16="http://schemas.microsoft.com/office/drawing/2014/main" id="{6B6A0F34-C084-4785-9D24-2D31911497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8194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6" name="Line 30">
            <a:extLst>
              <a:ext uri="{FF2B5EF4-FFF2-40B4-BE49-F238E27FC236}">
                <a16:creationId xmlns:a16="http://schemas.microsoft.com/office/drawing/2014/main" id="{A363D047-8D5F-4D99-B8C4-41D52767E4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5146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7" name="Line 31">
            <a:extLst>
              <a:ext uri="{FF2B5EF4-FFF2-40B4-BE49-F238E27FC236}">
                <a16:creationId xmlns:a16="http://schemas.microsoft.com/office/drawing/2014/main" id="{B5FD7F0A-545B-482C-8E4D-C06464219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2098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8" name="Line 32">
            <a:extLst>
              <a:ext uri="{FF2B5EF4-FFF2-40B4-BE49-F238E27FC236}">
                <a16:creationId xmlns:a16="http://schemas.microsoft.com/office/drawing/2014/main" id="{F4B1A91D-64E3-40DC-A298-F24ECE2C41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1242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9" name="Rectangle 33">
            <a:extLst>
              <a:ext uri="{FF2B5EF4-FFF2-40B4-BE49-F238E27FC236}">
                <a16:creationId xmlns:a16="http://schemas.microsoft.com/office/drawing/2014/main" id="{97CB73B6-5342-4F59-BD73-97C41B942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25" y="2438400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rgbClr val="0066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7D6CDC1-121E-4D35-89B9-607418DA9983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7306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8" name="Rectangle 22">
            <a:extLst>
              <a:ext uri="{FF2B5EF4-FFF2-40B4-BE49-F238E27FC236}">
                <a16:creationId xmlns:a16="http://schemas.microsoft.com/office/drawing/2014/main" id="{68D830C0-F6C8-4681-A71B-DBB6139AD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4343400"/>
            <a:ext cx="2057400" cy="762000"/>
          </a:xfrm>
          <a:prstGeom prst="rect">
            <a:avLst/>
          </a:prstGeom>
          <a:solidFill>
            <a:srgbClr val="DDDDDD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3" name="Freeform 2">
            <a:extLst>
              <a:ext uri="{FF2B5EF4-FFF2-40B4-BE49-F238E27FC236}">
                <a16:creationId xmlns:a16="http://schemas.microsoft.com/office/drawing/2014/main" id="{E4ADD4FF-3BD8-4467-BC8B-414018932257}"/>
              </a:ext>
            </a:extLst>
          </p:cNvPr>
          <p:cNvSpPr>
            <a:spLocks/>
          </p:cNvSpPr>
          <p:nvPr/>
        </p:nvSpPr>
        <p:spPr bwMode="auto">
          <a:xfrm flipV="1">
            <a:off x="533400" y="2895600"/>
            <a:ext cx="2133600" cy="228600"/>
          </a:xfrm>
          <a:custGeom>
            <a:avLst/>
            <a:gdLst>
              <a:gd name="T0" fmla="*/ 0 w 1344"/>
              <a:gd name="T1" fmla="*/ 2147483647 h 192"/>
              <a:gd name="T2" fmla="*/ 2147483647 w 1344"/>
              <a:gd name="T3" fmla="*/ 2147483647 h 192"/>
              <a:gd name="T4" fmla="*/ 2147483647 w 1344"/>
              <a:gd name="T5" fmla="*/ 0 h 192"/>
              <a:gd name="T6" fmla="*/ 0 60000 65536"/>
              <a:gd name="T7" fmla="*/ 0 60000 65536"/>
              <a:gd name="T8" fmla="*/ 0 60000 65536"/>
              <a:gd name="T9" fmla="*/ 0 w 1344"/>
              <a:gd name="T10" fmla="*/ 0 h 192"/>
              <a:gd name="T11" fmla="*/ 1344 w 134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92">
                <a:moveTo>
                  <a:pt x="0" y="192"/>
                </a:moveTo>
                <a:cubicBezTo>
                  <a:pt x="272" y="136"/>
                  <a:pt x="544" y="80"/>
                  <a:pt x="768" y="48"/>
                </a:cubicBezTo>
                <a:cubicBezTo>
                  <a:pt x="992" y="16"/>
                  <a:pt x="1168" y="8"/>
                  <a:pt x="1344" y="0"/>
                </a:cubicBezTo>
              </a:path>
            </a:pathLst>
          </a:cu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4" name="Freeform 3">
            <a:extLst>
              <a:ext uri="{FF2B5EF4-FFF2-40B4-BE49-F238E27FC236}">
                <a16:creationId xmlns:a16="http://schemas.microsoft.com/office/drawing/2014/main" id="{C1B481DF-FB70-4234-8646-2322587B5411}"/>
              </a:ext>
            </a:extLst>
          </p:cNvPr>
          <p:cNvSpPr>
            <a:spLocks/>
          </p:cNvSpPr>
          <p:nvPr/>
        </p:nvSpPr>
        <p:spPr bwMode="auto">
          <a:xfrm>
            <a:off x="533400" y="4343400"/>
            <a:ext cx="2133600" cy="228600"/>
          </a:xfrm>
          <a:custGeom>
            <a:avLst/>
            <a:gdLst>
              <a:gd name="T0" fmla="*/ 0 w 1344"/>
              <a:gd name="T1" fmla="*/ 2147483647 h 192"/>
              <a:gd name="T2" fmla="*/ 2147483647 w 1344"/>
              <a:gd name="T3" fmla="*/ 2147483647 h 192"/>
              <a:gd name="T4" fmla="*/ 2147483647 w 1344"/>
              <a:gd name="T5" fmla="*/ 0 h 192"/>
              <a:gd name="T6" fmla="*/ 0 60000 65536"/>
              <a:gd name="T7" fmla="*/ 0 60000 65536"/>
              <a:gd name="T8" fmla="*/ 0 60000 65536"/>
              <a:gd name="T9" fmla="*/ 0 w 1344"/>
              <a:gd name="T10" fmla="*/ 0 h 192"/>
              <a:gd name="T11" fmla="*/ 1344 w 134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92">
                <a:moveTo>
                  <a:pt x="0" y="192"/>
                </a:moveTo>
                <a:cubicBezTo>
                  <a:pt x="272" y="136"/>
                  <a:pt x="544" y="80"/>
                  <a:pt x="768" y="48"/>
                </a:cubicBezTo>
                <a:cubicBezTo>
                  <a:pt x="992" y="16"/>
                  <a:pt x="1168" y="8"/>
                  <a:pt x="1344" y="0"/>
                </a:cubicBezTo>
              </a:path>
            </a:pathLst>
          </a:cu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5" name="Freeform 4">
            <a:extLst>
              <a:ext uri="{FF2B5EF4-FFF2-40B4-BE49-F238E27FC236}">
                <a16:creationId xmlns:a16="http://schemas.microsoft.com/office/drawing/2014/main" id="{C9355A58-C88C-418D-81AC-AF214EFBD847}"/>
              </a:ext>
            </a:extLst>
          </p:cNvPr>
          <p:cNvSpPr>
            <a:spLocks/>
          </p:cNvSpPr>
          <p:nvPr/>
        </p:nvSpPr>
        <p:spPr bwMode="auto">
          <a:xfrm rot="21375705" flipV="1">
            <a:off x="533400" y="4940300"/>
            <a:ext cx="2133600" cy="241300"/>
          </a:xfrm>
          <a:custGeom>
            <a:avLst/>
            <a:gdLst>
              <a:gd name="T0" fmla="*/ 0 w 1344"/>
              <a:gd name="T1" fmla="*/ 0 h 152"/>
              <a:gd name="T2" fmla="*/ 2147483647 w 1344"/>
              <a:gd name="T3" fmla="*/ 2147483647 h 152"/>
              <a:gd name="T4" fmla="*/ 2147483647 w 1344"/>
              <a:gd name="T5" fmla="*/ 2147483647 h 152"/>
              <a:gd name="T6" fmla="*/ 0 60000 65536"/>
              <a:gd name="T7" fmla="*/ 0 60000 65536"/>
              <a:gd name="T8" fmla="*/ 0 60000 65536"/>
              <a:gd name="T9" fmla="*/ 0 w 1344"/>
              <a:gd name="T10" fmla="*/ 0 h 152"/>
              <a:gd name="T11" fmla="*/ 1344 w 134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52">
                <a:moveTo>
                  <a:pt x="0" y="0"/>
                </a:moveTo>
                <a:cubicBezTo>
                  <a:pt x="344" y="68"/>
                  <a:pt x="688" y="136"/>
                  <a:pt x="912" y="144"/>
                </a:cubicBezTo>
                <a:cubicBezTo>
                  <a:pt x="1136" y="152"/>
                  <a:pt x="1288" y="56"/>
                  <a:pt x="1344" y="48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6" name="Freeform 5">
            <a:extLst>
              <a:ext uri="{FF2B5EF4-FFF2-40B4-BE49-F238E27FC236}">
                <a16:creationId xmlns:a16="http://schemas.microsoft.com/office/drawing/2014/main" id="{6FDA78DD-AAF8-4BE5-AE92-25E49E5EC42D}"/>
              </a:ext>
            </a:extLst>
          </p:cNvPr>
          <p:cNvSpPr>
            <a:spLocks/>
          </p:cNvSpPr>
          <p:nvPr/>
        </p:nvSpPr>
        <p:spPr bwMode="auto">
          <a:xfrm rot="224295">
            <a:off x="533400" y="2209800"/>
            <a:ext cx="2133600" cy="241300"/>
          </a:xfrm>
          <a:custGeom>
            <a:avLst/>
            <a:gdLst>
              <a:gd name="T0" fmla="*/ 0 w 1344"/>
              <a:gd name="T1" fmla="*/ 0 h 152"/>
              <a:gd name="T2" fmla="*/ 2147483647 w 1344"/>
              <a:gd name="T3" fmla="*/ 2147483647 h 152"/>
              <a:gd name="T4" fmla="*/ 2147483647 w 1344"/>
              <a:gd name="T5" fmla="*/ 2147483647 h 152"/>
              <a:gd name="T6" fmla="*/ 0 60000 65536"/>
              <a:gd name="T7" fmla="*/ 0 60000 65536"/>
              <a:gd name="T8" fmla="*/ 0 60000 65536"/>
              <a:gd name="T9" fmla="*/ 0 w 1344"/>
              <a:gd name="T10" fmla="*/ 0 h 152"/>
              <a:gd name="T11" fmla="*/ 1344 w 134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52">
                <a:moveTo>
                  <a:pt x="0" y="0"/>
                </a:moveTo>
                <a:cubicBezTo>
                  <a:pt x="344" y="68"/>
                  <a:pt x="688" y="136"/>
                  <a:pt x="912" y="144"/>
                </a:cubicBezTo>
                <a:cubicBezTo>
                  <a:pt x="1136" y="152"/>
                  <a:pt x="1288" y="56"/>
                  <a:pt x="1344" y="48"/>
                </a:cubicBezTo>
              </a:path>
            </a:pathLst>
          </a:custGeom>
          <a:noFill/>
          <a:ln w="889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7" name="Line 6">
            <a:extLst>
              <a:ext uri="{FF2B5EF4-FFF2-40B4-BE49-F238E27FC236}">
                <a16:creationId xmlns:a16="http://schemas.microsoft.com/office/drawing/2014/main" id="{3756A4C6-6FCE-4C41-A6E4-AF6D3B5B03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3733800"/>
            <a:ext cx="1981200" cy="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8" name="Rectangle 7">
            <a:extLst>
              <a:ext uri="{FF2B5EF4-FFF2-40B4-BE49-F238E27FC236}">
                <a16:creationId xmlns:a16="http://schemas.microsoft.com/office/drawing/2014/main" id="{5B55F23B-5B29-4DF4-BDB9-E1B1BDA8B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48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If the electric field is not uniform, or the surface is not flat…</a:t>
            </a:r>
          </a:p>
        </p:txBody>
      </p:sp>
      <p:sp>
        <p:nvSpPr>
          <p:cNvPr id="15369" name="Freeform 8">
            <a:extLst>
              <a:ext uri="{FF2B5EF4-FFF2-40B4-BE49-F238E27FC236}">
                <a16:creationId xmlns:a16="http://schemas.microsoft.com/office/drawing/2014/main" id="{91AEF710-2FE6-419D-852B-3646492F0B5E}"/>
              </a:ext>
            </a:extLst>
          </p:cNvPr>
          <p:cNvSpPr>
            <a:spLocks/>
          </p:cNvSpPr>
          <p:nvPr/>
        </p:nvSpPr>
        <p:spPr bwMode="auto">
          <a:xfrm>
            <a:off x="228600" y="1143000"/>
            <a:ext cx="3771900" cy="5435600"/>
          </a:xfrm>
          <a:custGeom>
            <a:avLst/>
            <a:gdLst>
              <a:gd name="T0" fmla="*/ 2147483647 w 2376"/>
              <a:gd name="T1" fmla="*/ 2147483647 h 3424"/>
              <a:gd name="T2" fmla="*/ 2147483647 w 2376"/>
              <a:gd name="T3" fmla="*/ 2147483647 h 3424"/>
              <a:gd name="T4" fmla="*/ 2147483647 w 2376"/>
              <a:gd name="T5" fmla="*/ 2147483647 h 3424"/>
              <a:gd name="T6" fmla="*/ 2147483647 w 2376"/>
              <a:gd name="T7" fmla="*/ 2147483647 h 3424"/>
              <a:gd name="T8" fmla="*/ 2147483647 w 2376"/>
              <a:gd name="T9" fmla="*/ 2147483647 h 3424"/>
              <a:gd name="T10" fmla="*/ 2147483647 w 2376"/>
              <a:gd name="T11" fmla="*/ 2147483647 h 3424"/>
              <a:gd name="T12" fmla="*/ 2147483647 w 2376"/>
              <a:gd name="T13" fmla="*/ 2147483647 h 3424"/>
              <a:gd name="T14" fmla="*/ 2147483647 w 2376"/>
              <a:gd name="T15" fmla="*/ 2147483647 h 34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76"/>
              <a:gd name="T25" fmla="*/ 0 h 3424"/>
              <a:gd name="T26" fmla="*/ 2376 w 2376"/>
              <a:gd name="T27" fmla="*/ 3424 h 34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76" h="3424">
                <a:moveTo>
                  <a:pt x="472" y="640"/>
                </a:moveTo>
                <a:cubicBezTo>
                  <a:pt x="608" y="904"/>
                  <a:pt x="1112" y="1232"/>
                  <a:pt x="1096" y="1648"/>
                </a:cubicBezTo>
                <a:cubicBezTo>
                  <a:pt x="1080" y="2064"/>
                  <a:pt x="512" y="2856"/>
                  <a:pt x="376" y="3136"/>
                </a:cubicBezTo>
                <a:cubicBezTo>
                  <a:pt x="240" y="3416"/>
                  <a:pt x="72" y="3424"/>
                  <a:pt x="280" y="3328"/>
                </a:cubicBezTo>
                <a:cubicBezTo>
                  <a:pt x="488" y="3232"/>
                  <a:pt x="1312" y="2944"/>
                  <a:pt x="1624" y="2560"/>
                </a:cubicBezTo>
                <a:cubicBezTo>
                  <a:pt x="1936" y="2176"/>
                  <a:pt x="2376" y="1440"/>
                  <a:pt x="2152" y="1024"/>
                </a:cubicBezTo>
                <a:cubicBezTo>
                  <a:pt x="1928" y="608"/>
                  <a:pt x="560" y="128"/>
                  <a:pt x="280" y="64"/>
                </a:cubicBezTo>
                <a:cubicBezTo>
                  <a:pt x="0" y="0"/>
                  <a:pt x="336" y="376"/>
                  <a:pt x="472" y="640"/>
                </a:cubicBezTo>
                <a:close/>
              </a:path>
            </a:pathLst>
          </a:custGeom>
          <a:gradFill rotWithShape="1">
            <a:gsLst>
              <a:gs pos="0">
                <a:srgbClr val="FFCC66"/>
              </a:gs>
              <a:gs pos="100000">
                <a:srgbClr val="DCB058"/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0" name="Line 9">
            <a:extLst>
              <a:ext uri="{FF2B5EF4-FFF2-40B4-BE49-F238E27FC236}">
                <a16:creationId xmlns:a16="http://schemas.microsoft.com/office/drawing/2014/main" id="{05E9A22C-9D3F-4DF2-8DF2-B488B63573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733800"/>
            <a:ext cx="2209800" cy="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1" name="Freeform 10">
            <a:extLst>
              <a:ext uri="{FF2B5EF4-FFF2-40B4-BE49-F238E27FC236}">
                <a16:creationId xmlns:a16="http://schemas.microsoft.com/office/drawing/2014/main" id="{D9DDC734-79BE-4021-986F-32C31AC722B8}"/>
              </a:ext>
            </a:extLst>
          </p:cNvPr>
          <p:cNvSpPr>
            <a:spLocks/>
          </p:cNvSpPr>
          <p:nvPr/>
        </p:nvSpPr>
        <p:spPr bwMode="auto">
          <a:xfrm>
            <a:off x="2667000" y="1447800"/>
            <a:ext cx="2438400" cy="1092200"/>
          </a:xfrm>
          <a:custGeom>
            <a:avLst/>
            <a:gdLst>
              <a:gd name="T0" fmla="*/ 0 w 1536"/>
              <a:gd name="T1" fmla="*/ 2147483647 h 400"/>
              <a:gd name="T2" fmla="*/ 2147483647 w 1536"/>
              <a:gd name="T3" fmla="*/ 2147483647 h 400"/>
              <a:gd name="T4" fmla="*/ 2147483647 w 1536"/>
              <a:gd name="T5" fmla="*/ 0 h 400"/>
              <a:gd name="T6" fmla="*/ 0 60000 65536"/>
              <a:gd name="T7" fmla="*/ 0 60000 65536"/>
              <a:gd name="T8" fmla="*/ 0 60000 65536"/>
              <a:gd name="T9" fmla="*/ 0 w 1536"/>
              <a:gd name="T10" fmla="*/ 0 h 400"/>
              <a:gd name="T11" fmla="*/ 1536 w 1536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400">
                <a:moveTo>
                  <a:pt x="0" y="384"/>
                </a:moveTo>
                <a:cubicBezTo>
                  <a:pt x="112" y="392"/>
                  <a:pt x="224" y="400"/>
                  <a:pt x="480" y="336"/>
                </a:cubicBezTo>
                <a:cubicBezTo>
                  <a:pt x="736" y="272"/>
                  <a:pt x="1136" y="136"/>
                  <a:pt x="1536" y="0"/>
                </a:cubicBezTo>
              </a:path>
            </a:pathLst>
          </a:custGeom>
          <a:noFill/>
          <a:ln w="889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2" name="Freeform 11">
            <a:extLst>
              <a:ext uri="{FF2B5EF4-FFF2-40B4-BE49-F238E27FC236}">
                <a16:creationId xmlns:a16="http://schemas.microsoft.com/office/drawing/2014/main" id="{0B819B9E-82E1-4F4A-BB3E-D394D96597DA}"/>
              </a:ext>
            </a:extLst>
          </p:cNvPr>
          <p:cNvSpPr>
            <a:spLocks/>
          </p:cNvSpPr>
          <p:nvPr/>
        </p:nvSpPr>
        <p:spPr bwMode="auto">
          <a:xfrm>
            <a:off x="2819400" y="2590800"/>
            <a:ext cx="2286000" cy="533400"/>
          </a:xfrm>
          <a:custGeom>
            <a:avLst/>
            <a:gdLst>
              <a:gd name="T0" fmla="*/ 0 w 960"/>
              <a:gd name="T1" fmla="*/ 2147483647 h 864"/>
              <a:gd name="T2" fmla="*/ 2147483647 w 960"/>
              <a:gd name="T3" fmla="*/ 2147483647 h 864"/>
              <a:gd name="T4" fmla="*/ 2147483647 w 960"/>
              <a:gd name="T5" fmla="*/ 0 h 864"/>
              <a:gd name="T6" fmla="*/ 0 60000 65536"/>
              <a:gd name="T7" fmla="*/ 0 60000 65536"/>
              <a:gd name="T8" fmla="*/ 0 60000 65536"/>
              <a:gd name="T9" fmla="*/ 0 w 960"/>
              <a:gd name="T10" fmla="*/ 0 h 864"/>
              <a:gd name="T11" fmla="*/ 960 w 960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864">
                <a:moveTo>
                  <a:pt x="0" y="864"/>
                </a:moveTo>
                <a:cubicBezTo>
                  <a:pt x="112" y="864"/>
                  <a:pt x="224" y="864"/>
                  <a:pt x="384" y="720"/>
                </a:cubicBezTo>
                <a:cubicBezTo>
                  <a:pt x="544" y="576"/>
                  <a:pt x="752" y="288"/>
                  <a:pt x="960" y="0"/>
                </a:cubicBezTo>
              </a:path>
            </a:pathLst>
          </a:cu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50188" name="Rectangle 12">
            <a:extLst>
              <a:ext uri="{FF2B5EF4-FFF2-40B4-BE49-F238E27FC236}">
                <a16:creationId xmlns:a16="http://schemas.microsoft.com/office/drawing/2014/main" id="{E7C886F6-AE74-47C0-86A1-B8F065701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527175"/>
            <a:ext cx="3429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divide the surface into infinitesimal surface elements and add the flux through each…</a:t>
            </a:r>
          </a:p>
        </p:txBody>
      </p:sp>
      <p:sp>
        <p:nvSpPr>
          <p:cNvPr id="50189" name="AutoShape 13">
            <a:extLst>
              <a:ext uri="{FF2B5EF4-FFF2-40B4-BE49-F238E27FC236}">
                <a16:creationId xmlns:a16="http://schemas.microsoft.com/office/drawing/2014/main" id="{51201D77-BD42-4454-9A4B-F2636C693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267200"/>
            <a:ext cx="228600" cy="152400"/>
          </a:xfrm>
          <a:prstGeom prst="parallelogram">
            <a:avLst>
              <a:gd name="adj" fmla="val 37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5" name="Freeform 14">
            <a:extLst>
              <a:ext uri="{FF2B5EF4-FFF2-40B4-BE49-F238E27FC236}">
                <a16:creationId xmlns:a16="http://schemas.microsoft.com/office/drawing/2014/main" id="{30ADE595-8FC9-4E81-A41D-B1D8FC45F521}"/>
              </a:ext>
            </a:extLst>
          </p:cNvPr>
          <p:cNvSpPr>
            <a:spLocks/>
          </p:cNvSpPr>
          <p:nvPr/>
        </p:nvSpPr>
        <p:spPr bwMode="auto">
          <a:xfrm flipV="1">
            <a:off x="2667000" y="4927600"/>
            <a:ext cx="2438400" cy="635000"/>
          </a:xfrm>
          <a:custGeom>
            <a:avLst/>
            <a:gdLst>
              <a:gd name="T0" fmla="*/ 0 w 1536"/>
              <a:gd name="T1" fmla="*/ 2147483647 h 400"/>
              <a:gd name="T2" fmla="*/ 2147483647 w 1536"/>
              <a:gd name="T3" fmla="*/ 2147483647 h 400"/>
              <a:gd name="T4" fmla="*/ 2147483647 w 1536"/>
              <a:gd name="T5" fmla="*/ 0 h 400"/>
              <a:gd name="T6" fmla="*/ 0 60000 65536"/>
              <a:gd name="T7" fmla="*/ 0 60000 65536"/>
              <a:gd name="T8" fmla="*/ 0 60000 65536"/>
              <a:gd name="T9" fmla="*/ 0 w 1536"/>
              <a:gd name="T10" fmla="*/ 0 h 400"/>
              <a:gd name="T11" fmla="*/ 1536 w 1536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400">
                <a:moveTo>
                  <a:pt x="0" y="384"/>
                </a:moveTo>
                <a:cubicBezTo>
                  <a:pt x="112" y="392"/>
                  <a:pt x="224" y="400"/>
                  <a:pt x="480" y="336"/>
                </a:cubicBezTo>
                <a:cubicBezTo>
                  <a:pt x="736" y="272"/>
                  <a:pt x="1136" y="136"/>
                  <a:pt x="1536" y="0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50191" name="Line 15">
            <a:extLst>
              <a:ext uri="{FF2B5EF4-FFF2-40B4-BE49-F238E27FC236}">
                <a16:creationId xmlns:a16="http://schemas.microsoft.com/office/drawing/2014/main" id="{6F383842-ECBC-4BF3-9917-03AABD14EF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4191000"/>
            <a:ext cx="1905000" cy="12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7" name="Freeform 16">
            <a:extLst>
              <a:ext uri="{FF2B5EF4-FFF2-40B4-BE49-F238E27FC236}">
                <a16:creationId xmlns:a16="http://schemas.microsoft.com/office/drawing/2014/main" id="{2707C7FA-9AAF-4949-A7D5-25133DED3FB9}"/>
              </a:ext>
            </a:extLst>
          </p:cNvPr>
          <p:cNvSpPr>
            <a:spLocks/>
          </p:cNvSpPr>
          <p:nvPr/>
        </p:nvSpPr>
        <p:spPr bwMode="auto">
          <a:xfrm flipV="1">
            <a:off x="2819400" y="4343400"/>
            <a:ext cx="2286000" cy="533400"/>
          </a:xfrm>
          <a:custGeom>
            <a:avLst/>
            <a:gdLst>
              <a:gd name="T0" fmla="*/ 0 w 960"/>
              <a:gd name="T1" fmla="*/ 2147483647 h 864"/>
              <a:gd name="T2" fmla="*/ 2147483647 w 960"/>
              <a:gd name="T3" fmla="*/ 2147483647 h 864"/>
              <a:gd name="T4" fmla="*/ 2147483647 w 960"/>
              <a:gd name="T5" fmla="*/ 0 h 864"/>
              <a:gd name="T6" fmla="*/ 0 60000 65536"/>
              <a:gd name="T7" fmla="*/ 0 60000 65536"/>
              <a:gd name="T8" fmla="*/ 0 60000 65536"/>
              <a:gd name="T9" fmla="*/ 0 w 960"/>
              <a:gd name="T10" fmla="*/ 0 h 864"/>
              <a:gd name="T11" fmla="*/ 960 w 960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864">
                <a:moveTo>
                  <a:pt x="0" y="864"/>
                </a:moveTo>
                <a:cubicBezTo>
                  <a:pt x="112" y="864"/>
                  <a:pt x="224" y="864"/>
                  <a:pt x="384" y="720"/>
                </a:cubicBezTo>
                <a:cubicBezTo>
                  <a:pt x="544" y="576"/>
                  <a:pt x="752" y="288"/>
                  <a:pt x="960" y="0"/>
                </a:cubicBezTo>
              </a:path>
            </a:pathLst>
          </a:cu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50193" name="Rectangle 17">
            <a:extLst>
              <a:ext uri="{FF2B5EF4-FFF2-40B4-BE49-F238E27FC236}">
                <a16:creationId xmlns:a16="http://schemas.microsoft.com/office/drawing/2014/main" id="{8F010ACB-A1C5-489C-B967-C2C3FE946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813" y="3810000"/>
            <a:ext cx="534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dA</a:t>
            </a:r>
          </a:p>
        </p:txBody>
      </p:sp>
      <p:sp>
        <p:nvSpPr>
          <p:cNvPr id="15379" name="Rectangle 18">
            <a:extLst>
              <a:ext uri="{FF2B5EF4-FFF2-40B4-BE49-F238E27FC236}">
                <a16:creationId xmlns:a16="http://schemas.microsoft.com/office/drawing/2014/main" id="{41AD75AB-6775-4A3B-81F8-56C27F4BD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925" y="3492500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rgbClr val="CC00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graphicFrame>
        <p:nvGraphicFramePr>
          <p:cNvPr id="50195" name="Object 19">
            <a:extLst>
              <a:ext uri="{FF2B5EF4-FFF2-40B4-BE49-F238E27FC236}">
                <a16:creationId xmlns:a16="http://schemas.microsoft.com/office/drawing/2014/main" id="{7DB88548-7924-4FDC-BB7C-B0ED72C986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22950" y="3355975"/>
          <a:ext cx="294005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3" imgW="1358310" imgH="355446" progId="Equation.DSMT4">
                  <p:embed/>
                </p:oleObj>
              </mc:Choice>
              <mc:Fallback>
                <p:oleObj name="Equation" r:id="rId3" imgW="1358310" imgH="355446" progId="Equation.DSMT4">
                  <p:embed/>
                  <p:pic>
                    <p:nvPicPr>
                      <p:cNvPr id="50195" name="Object 19">
                        <a:extLst>
                          <a:ext uri="{FF2B5EF4-FFF2-40B4-BE49-F238E27FC236}">
                            <a16:creationId xmlns:a16="http://schemas.microsoft.com/office/drawing/2014/main" id="{7DB88548-7924-4FDC-BB7C-B0ED72C986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950" y="3355975"/>
                        <a:ext cx="294005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6" name="Object 20">
            <a:extLst>
              <a:ext uri="{FF2B5EF4-FFF2-40B4-BE49-F238E27FC236}">
                <a16:creationId xmlns:a16="http://schemas.microsoft.com/office/drawing/2014/main" id="{496694AA-E09D-447C-B982-015F4B3B00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1900" y="4441825"/>
          <a:ext cx="18415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5" imgW="850531" imgH="279279" progId="Equation.DSMT4">
                  <p:embed/>
                </p:oleObj>
              </mc:Choice>
              <mc:Fallback>
                <p:oleObj name="Equation" r:id="rId5" imgW="850531" imgH="279279" progId="Equation.DSMT4">
                  <p:embed/>
                  <p:pic>
                    <p:nvPicPr>
                      <p:cNvPr id="50196" name="Object 20">
                        <a:extLst>
                          <a:ext uri="{FF2B5EF4-FFF2-40B4-BE49-F238E27FC236}">
                            <a16:creationId xmlns:a16="http://schemas.microsoft.com/office/drawing/2014/main" id="{496694AA-E09D-447C-B982-015F4B3B00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4441825"/>
                        <a:ext cx="18415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7" name="Rectangle 21">
            <a:extLst>
              <a:ext uri="{FF2B5EF4-FFF2-40B4-BE49-F238E27FC236}">
                <a16:creationId xmlns:a16="http://schemas.microsoft.com/office/drawing/2014/main" id="{21CE7F1A-883A-49EF-AA75-CF2263084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113" y="3810000"/>
            <a:ext cx="55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A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6FCD5905-6AC7-4B18-9F7F-9C43DD39A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6025" y="6305550"/>
            <a:ext cx="1933575" cy="40005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9pPr>
          </a:lstStyle>
          <a:p>
            <a:pPr algn="ctr" eaLnBrk="1" hangingPunct="1">
              <a:defRPr/>
            </a:pPr>
            <a:r>
              <a:rPr lang="en-US" sz="1000">
                <a:solidFill>
                  <a:srgbClr val="800000"/>
                </a:solidFill>
                <a:cs typeface="+mn-cs"/>
              </a:rPr>
              <a:t>Remember, the direction of dA is normal to the surface.</a:t>
            </a:r>
            <a:endParaRPr lang="en-US" sz="1000">
              <a:solidFill>
                <a:srgbClr val="800000"/>
              </a:solidFill>
              <a:latin typeface="Verdana" pitchFamily="34" charset="0"/>
              <a:cs typeface="+mn-cs"/>
            </a:endParaRPr>
          </a:p>
        </p:txBody>
      </p:sp>
      <p:grpSp>
        <p:nvGrpSpPr>
          <p:cNvPr id="24" name="Group 20">
            <a:extLst>
              <a:ext uri="{FF2B5EF4-FFF2-40B4-BE49-F238E27FC236}">
                <a16:creationId xmlns:a16="http://schemas.microsoft.com/office/drawing/2014/main" id="{327D1D85-3952-4953-BB21-66AC0D81731E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5486400"/>
            <a:ext cx="2430463" cy="523875"/>
            <a:chOff x="3216" y="2900"/>
            <a:chExt cx="2470" cy="330"/>
          </a:xfrm>
        </p:grpSpPr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id="{1BF132F1-B17B-492A-8972-8FF2F44E3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900"/>
              <a:ext cx="240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cs typeface="+mn-cs"/>
                  <a:sym typeface="Symbol" pitchFamily="18" charset="2"/>
                </a:rPr>
                <a:t>a surface integral, therefore a double integral</a:t>
              </a:r>
            </a:p>
          </p:txBody>
        </p:sp>
        <p:graphicFrame>
          <p:nvGraphicFramePr>
            <p:cNvPr id="20506" name="Object 22">
              <a:extLst>
                <a:ext uri="{FF2B5EF4-FFF2-40B4-BE49-F238E27FC236}">
                  <a16:creationId xmlns:a16="http://schemas.microsoft.com/office/drawing/2014/main" id="{9AF4405D-DFC3-42E7-B5CE-C05C6EF2A7B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513" y="3044"/>
            <a:ext cx="173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5" name="Equation" r:id="rId7" imgW="266584" imgH="279279" progId="Equation.DSMT4">
                    <p:embed/>
                  </p:oleObj>
                </mc:Choice>
                <mc:Fallback>
                  <p:oleObj name="Equation" r:id="rId7" imgW="266584" imgH="279279" progId="Equation.DSMT4">
                    <p:embed/>
                    <p:pic>
                      <p:nvPicPr>
                        <p:cNvPr id="20506" name="Object 22">
                          <a:extLst>
                            <a:ext uri="{FF2B5EF4-FFF2-40B4-BE49-F238E27FC236}">
                              <a16:creationId xmlns:a16="http://schemas.microsoft.com/office/drawing/2014/main" id="{9AF4405D-DFC3-42E7-B5CE-C05C6EF2A7B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3" y="3044"/>
                          <a:ext cx="173" cy="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5485BC18-0AEC-42C7-B4BF-1C2412B1B824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9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465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8" grpId="0" animBg="1"/>
      <p:bldP spid="50188" grpId="0"/>
      <p:bldP spid="50189" grpId="0" animBg="1"/>
      <p:bldP spid="50193" grpId="0"/>
      <p:bldP spid="50197" grpId="0"/>
      <p:bldP spid="50197" grpId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B88928-4058-4628-8141-AB6EB0BB2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85" y="797367"/>
            <a:ext cx="8665029" cy="4468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653FD3-72E7-4F46-AFC9-B190C7301731}"/>
              </a:ext>
            </a:extLst>
          </p:cNvPr>
          <p:cNvSpPr txBox="1"/>
          <p:nvPr/>
        </p:nvSpPr>
        <p:spPr>
          <a:xfrm>
            <a:off x="418041" y="189359"/>
            <a:ext cx="83268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Vector surface integral</a:t>
            </a:r>
            <a:endParaRPr lang="en-US" sz="36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9503F-389D-4248-AF14-F485BBEAE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542" y="2304679"/>
            <a:ext cx="7573284" cy="44595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67C95F-C9FC-4757-BE52-9F9A4F638260}"/>
              </a:ext>
            </a:extLst>
          </p:cNvPr>
          <p:cNvSpPr/>
          <p:nvPr/>
        </p:nvSpPr>
        <p:spPr>
          <a:xfrm>
            <a:off x="0" y="6488668"/>
            <a:ext cx="8761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https://mathinsight.org/surface_integral_vector_field_introduction</a:t>
            </a:r>
            <a:r>
              <a:rPr lang="en-US" dirty="0"/>
              <a:t> </a:t>
            </a: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23D0DA94-0F0E-42C3-9438-6D198E000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268329"/>
            <a:ext cx="2057400" cy="762000"/>
          </a:xfrm>
          <a:prstGeom prst="rect">
            <a:avLst/>
          </a:prstGeom>
          <a:solidFill>
            <a:srgbClr val="DDDDDD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graphicFrame>
        <p:nvGraphicFramePr>
          <p:cNvPr id="7" name="Object 20">
            <a:extLst>
              <a:ext uri="{FF2B5EF4-FFF2-40B4-BE49-F238E27FC236}">
                <a16:creationId xmlns:a16="http://schemas.microsoft.com/office/drawing/2014/main" id="{770CD25B-8141-4BAA-9118-8D5F8B66FB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381599"/>
              </p:ext>
            </p:extLst>
          </p:nvPr>
        </p:nvGraphicFramePr>
        <p:xfrm>
          <a:off x="6311900" y="366754"/>
          <a:ext cx="18415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6" imgW="850531" imgH="279279" progId="Equation.DSMT4">
                  <p:embed/>
                </p:oleObj>
              </mc:Choice>
              <mc:Fallback>
                <p:oleObj name="Equation" r:id="rId6" imgW="850531" imgH="279279" progId="Equation.DSMT4">
                  <p:embed/>
                  <p:pic>
                    <p:nvPicPr>
                      <p:cNvPr id="50196" name="Object 20">
                        <a:extLst>
                          <a:ext uri="{FF2B5EF4-FFF2-40B4-BE49-F238E27FC236}">
                            <a16:creationId xmlns:a16="http://schemas.microsoft.com/office/drawing/2014/main" id="{496694AA-E09D-447C-B982-015F4B3B00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366754"/>
                        <a:ext cx="18415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743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DD047A-B050-4B61-85B0-CD40D0399253}"/>
              </a:ext>
            </a:extLst>
          </p:cNvPr>
          <p:cNvSpPr txBox="1"/>
          <p:nvPr/>
        </p:nvSpPr>
        <p:spPr>
          <a:xfrm>
            <a:off x="326571" y="237632"/>
            <a:ext cx="8701315" cy="49244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7030A0"/>
                </a:solidFill>
              </a:rPr>
              <a:t>Section 13.8  Surface area</a:t>
            </a:r>
            <a:endParaRPr lang="en-US" sz="2600" i="1" dirty="0">
              <a:solidFill>
                <a:srgbClr val="7030A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77617D-AEC5-441B-9D9A-BEF6BE315714}"/>
              </a:ext>
            </a:extLst>
          </p:cNvPr>
          <p:cNvSpPr/>
          <p:nvPr/>
        </p:nvSpPr>
        <p:spPr>
          <a:xfrm>
            <a:off x="105228" y="6545627"/>
            <a:ext cx="78340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http://tutorial.math.lamar.edu/Classes/CalcIII/SurfaceIntegrals.aspx</a:t>
            </a:r>
            <a:r>
              <a:rPr lang="en-US" sz="1200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F9AEE4-8AF2-4B40-A2E1-A0AAA2CC3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" y="872259"/>
            <a:ext cx="8314658" cy="1094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C4C410-D233-4E89-B83A-82EF57CDE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636" y="5901408"/>
            <a:ext cx="4163864" cy="763817"/>
          </a:xfrm>
          <a:prstGeom prst="rect">
            <a:avLst/>
          </a:prstGeom>
        </p:spPr>
      </p:pic>
      <p:pic>
        <p:nvPicPr>
          <p:cNvPr id="14" name="Picture 13" descr="A picture containing umbrella, rain&#10;&#10;Description automatically generated">
            <a:extLst>
              <a:ext uri="{FF2B5EF4-FFF2-40B4-BE49-F238E27FC236}">
                <a16:creationId xmlns:a16="http://schemas.microsoft.com/office/drawing/2014/main" id="{A4F40B9E-70E8-46D3-9D4A-4369707F99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" y="2270642"/>
            <a:ext cx="3690076" cy="43744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7FEB3FC-7FFE-4A5C-9425-FBF0F3777EF7}"/>
              </a:ext>
            </a:extLst>
          </p:cNvPr>
          <p:cNvSpPr/>
          <p:nvPr/>
        </p:nvSpPr>
        <p:spPr>
          <a:xfrm>
            <a:off x="105228" y="6545627"/>
            <a:ext cx="78340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http://tutorial.math.lamar.edu/Classes/CalcIII/SurfaceIntegrals.aspx</a:t>
            </a:r>
            <a:r>
              <a:rPr lang="en-US" sz="1200" dirty="0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888DBFA-2FFE-458C-8AD7-028432216A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0916" y="2535387"/>
            <a:ext cx="1939754" cy="33456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E2FE02-F79B-48FA-8356-261B0820B9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1943" y="2357342"/>
            <a:ext cx="2735943" cy="319936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EA43CC4-3ADF-47B5-8C71-94C53540B14E}"/>
              </a:ext>
            </a:extLst>
          </p:cNvPr>
          <p:cNvCxnSpPr>
            <a:cxnSpLocks/>
          </p:cNvCxnSpPr>
          <p:nvPr/>
        </p:nvCxnSpPr>
        <p:spPr>
          <a:xfrm>
            <a:off x="6042296" y="4124662"/>
            <a:ext cx="72571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CDC774-2583-46FF-8679-45D7B1C47076}"/>
              </a:ext>
            </a:extLst>
          </p:cNvPr>
          <p:cNvCxnSpPr/>
          <p:nvPr/>
        </p:nvCxnSpPr>
        <p:spPr>
          <a:xfrm>
            <a:off x="0" y="2068286"/>
            <a:ext cx="914400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86A2790-644B-4037-8482-4C1F8B414D3F}"/>
              </a:ext>
            </a:extLst>
          </p:cNvPr>
          <p:cNvCxnSpPr>
            <a:cxnSpLocks/>
          </p:cNvCxnSpPr>
          <p:nvPr/>
        </p:nvCxnSpPr>
        <p:spPr>
          <a:xfrm flipV="1">
            <a:off x="3909060" y="2060974"/>
            <a:ext cx="0" cy="4324586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BC8A27A-2F29-4660-97F3-3B4C3042ED56}"/>
              </a:ext>
            </a:extLst>
          </p:cNvPr>
          <p:cNvSpPr/>
          <p:nvPr/>
        </p:nvSpPr>
        <p:spPr>
          <a:xfrm>
            <a:off x="5638799" y="6545627"/>
            <a:ext cx="35052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8"/>
              </a:rPr>
              <a:t>https://mathinsight.org/parametrized_surface_area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6147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B88928-4058-4628-8141-AB6EB0BB2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5" y="842096"/>
            <a:ext cx="8665029" cy="4468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653FD3-72E7-4F46-AFC9-B190C7301731}"/>
              </a:ext>
            </a:extLst>
          </p:cNvPr>
          <p:cNvSpPr txBox="1"/>
          <p:nvPr/>
        </p:nvSpPr>
        <p:spPr>
          <a:xfrm>
            <a:off x="418041" y="189359"/>
            <a:ext cx="83268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Vector surface integral</a:t>
            </a:r>
            <a:endParaRPr lang="en-US" sz="36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94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FB63C2DB-EFFB-483B-9986-F8405CF40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81" y="4193899"/>
            <a:ext cx="2857500" cy="2724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C54598-DB3D-4FE4-B1AE-94B96F339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627"/>
          <a:stretch/>
        </p:blipFill>
        <p:spPr>
          <a:xfrm>
            <a:off x="64605" y="716747"/>
            <a:ext cx="9144000" cy="16391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5BB320-44EE-4BFD-8B08-FB455D5F8DA3}"/>
              </a:ext>
            </a:extLst>
          </p:cNvPr>
          <p:cNvSpPr txBox="1"/>
          <p:nvPr/>
        </p:nvSpPr>
        <p:spPr>
          <a:xfrm>
            <a:off x="283265" y="193527"/>
            <a:ext cx="1759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7030A0"/>
                </a:solidFill>
              </a:rPr>
              <a:t>Example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A21FF-6CA9-4E41-ABAA-F8F6D7650BFA}"/>
              </a:ext>
            </a:extLst>
          </p:cNvPr>
          <p:cNvSpPr/>
          <p:nvPr/>
        </p:nvSpPr>
        <p:spPr>
          <a:xfrm>
            <a:off x="-49696" y="6581001"/>
            <a:ext cx="65747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https://mathinsight.org/surface_integral_vector_examples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2929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FB63C2DB-EFFB-483B-9986-F8405CF40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81" y="4193899"/>
            <a:ext cx="2857500" cy="2724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C54598-DB3D-4FE4-B1AE-94B96F339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872"/>
          <a:stretch/>
        </p:blipFill>
        <p:spPr>
          <a:xfrm>
            <a:off x="64605" y="716747"/>
            <a:ext cx="9144000" cy="2724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5BB320-44EE-4BFD-8B08-FB455D5F8DA3}"/>
              </a:ext>
            </a:extLst>
          </p:cNvPr>
          <p:cNvSpPr txBox="1"/>
          <p:nvPr/>
        </p:nvSpPr>
        <p:spPr>
          <a:xfrm>
            <a:off x="283265" y="193527"/>
            <a:ext cx="1759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7030A0"/>
                </a:solidFill>
              </a:rPr>
              <a:t>Example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A21FF-6CA9-4E41-ABAA-F8F6D7650BFA}"/>
              </a:ext>
            </a:extLst>
          </p:cNvPr>
          <p:cNvSpPr/>
          <p:nvPr/>
        </p:nvSpPr>
        <p:spPr>
          <a:xfrm>
            <a:off x="-49696" y="6581001"/>
            <a:ext cx="65747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https://mathinsight.org/surface_integral_vector_examples</a:t>
            </a:r>
            <a:r>
              <a:rPr lang="en-US" sz="120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0792E7-6784-4B89-9884-EBC95A3ED2E9}"/>
              </a:ext>
            </a:extLst>
          </p:cNvPr>
          <p:cNvSpPr/>
          <p:nvPr/>
        </p:nvSpPr>
        <p:spPr>
          <a:xfrm>
            <a:off x="4654550" y="3054350"/>
            <a:ext cx="4313031" cy="469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22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FB63C2DB-EFFB-483B-9986-F8405CF40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81" y="4193899"/>
            <a:ext cx="2857500" cy="2724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C54598-DB3D-4FE4-B1AE-94B96F339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144"/>
          <a:stretch/>
        </p:blipFill>
        <p:spPr>
          <a:xfrm>
            <a:off x="64605" y="716747"/>
            <a:ext cx="9144000" cy="35695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5BB320-44EE-4BFD-8B08-FB455D5F8DA3}"/>
              </a:ext>
            </a:extLst>
          </p:cNvPr>
          <p:cNvSpPr txBox="1"/>
          <p:nvPr/>
        </p:nvSpPr>
        <p:spPr>
          <a:xfrm>
            <a:off x="283265" y="193527"/>
            <a:ext cx="1759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7030A0"/>
                </a:solidFill>
              </a:rPr>
              <a:t>Example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A21FF-6CA9-4E41-ABAA-F8F6D7650BFA}"/>
              </a:ext>
            </a:extLst>
          </p:cNvPr>
          <p:cNvSpPr/>
          <p:nvPr/>
        </p:nvSpPr>
        <p:spPr>
          <a:xfrm>
            <a:off x="-49696" y="6581001"/>
            <a:ext cx="65747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https://mathinsight.org/surface_integral_vector_examples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7790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C54598-DB3D-4FE4-B1AE-94B96F339E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624"/>
          <a:stretch/>
        </p:blipFill>
        <p:spPr>
          <a:xfrm>
            <a:off x="64605" y="716747"/>
            <a:ext cx="9144000" cy="4071153"/>
          </a:xfrm>
          <a:prstGeom prst="rect">
            <a:avLst/>
          </a:prstGeom>
        </p:spPr>
      </p:pic>
      <p:pic>
        <p:nvPicPr>
          <p:cNvPr id="3" name="Picture 2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FB63C2DB-EFFB-483B-9986-F8405CF40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81" y="4193899"/>
            <a:ext cx="2857500" cy="2724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5BB320-44EE-4BFD-8B08-FB455D5F8DA3}"/>
              </a:ext>
            </a:extLst>
          </p:cNvPr>
          <p:cNvSpPr txBox="1"/>
          <p:nvPr/>
        </p:nvSpPr>
        <p:spPr>
          <a:xfrm>
            <a:off x="283265" y="193527"/>
            <a:ext cx="1759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7030A0"/>
                </a:solidFill>
              </a:rPr>
              <a:t>Example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A21FF-6CA9-4E41-ABAA-F8F6D7650BFA}"/>
              </a:ext>
            </a:extLst>
          </p:cNvPr>
          <p:cNvSpPr/>
          <p:nvPr/>
        </p:nvSpPr>
        <p:spPr>
          <a:xfrm>
            <a:off x="-49696" y="6581001"/>
            <a:ext cx="65747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https://mathinsight.org/surface_integral_vector_examples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5362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C54598-DB3D-4FE4-B1AE-94B96F339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5" y="716747"/>
            <a:ext cx="9144000" cy="47685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5BB320-44EE-4BFD-8B08-FB455D5F8DA3}"/>
              </a:ext>
            </a:extLst>
          </p:cNvPr>
          <p:cNvSpPr txBox="1"/>
          <p:nvPr/>
        </p:nvSpPr>
        <p:spPr>
          <a:xfrm>
            <a:off x="283265" y="193527"/>
            <a:ext cx="1759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7030A0"/>
                </a:solidFill>
              </a:rPr>
              <a:t>Example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A21FF-6CA9-4E41-ABAA-F8F6D7650BFA}"/>
              </a:ext>
            </a:extLst>
          </p:cNvPr>
          <p:cNvSpPr/>
          <p:nvPr/>
        </p:nvSpPr>
        <p:spPr>
          <a:xfrm>
            <a:off x="-49696" y="6581001"/>
            <a:ext cx="65747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https://mathinsight.org/surface_integral_vector_examples</a:t>
            </a:r>
            <a:r>
              <a:rPr lang="en-US" sz="1200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D3D9D6-9673-49C2-8CFC-F73BADC6BA5F}"/>
              </a:ext>
            </a:extLst>
          </p:cNvPr>
          <p:cNvSpPr/>
          <p:nvPr/>
        </p:nvSpPr>
        <p:spPr>
          <a:xfrm>
            <a:off x="4775200" y="4895850"/>
            <a:ext cx="4313031" cy="469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FB63C2DB-EFFB-483B-9986-F8405CF40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81" y="4206599"/>
            <a:ext cx="2857500" cy="27241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38F7F0-FFE4-4337-AC08-718505D95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383" y="5509661"/>
            <a:ext cx="3670368" cy="45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71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>
            <a:extLst>
              <a:ext uri="{FF2B5EF4-FFF2-40B4-BE49-F238E27FC236}">
                <a16:creationId xmlns:a16="http://schemas.microsoft.com/office/drawing/2014/main" id="{A52E0D3A-EFA4-49EA-9F0F-F42F15E0F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8839200" cy="519113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cs typeface="+mn-cs"/>
              </a:rPr>
              <a:t>Electric Flux</a:t>
            </a:r>
            <a:endParaRPr lang="en-US" sz="2800" dirty="0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96259A60-3ACD-4488-AAB1-C6A50FE73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95400"/>
            <a:ext cx="883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We have used electric field lines to visualize electric fields and indicate their strength.</a:t>
            </a:r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F8AEF268-3A08-4303-ABD3-80884C25C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01900"/>
            <a:ext cx="5181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We are now going to </a:t>
            </a:r>
            <a:r>
              <a:rPr lang="en-US">
                <a:solidFill>
                  <a:srgbClr val="006600"/>
                </a:solidFill>
                <a:cs typeface="+mn-cs"/>
                <a:sym typeface="Symbol" pitchFamily="18" charset="2"/>
              </a:rPr>
              <a:t>count*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 the number of electric field lines passing through a surface, and use this count to determine the electric field.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91669E17-3AEE-4486-A131-0EA7AB80AE42}"/>
              </a:ext>
            </a:extLst>
          </p:cNvPr>
          <p:cNvGrpSpPr>
            <a:grpSpLocks/>
          </p:cNvGrpSpPr>
          <p:nvPr/>
        </p:nvGrpSpPr>
        <p:grpSpPr bwMode="auto">
          <a:xfrm>
            <a:off x="6146800" y="2286000"/>
            <a:ext cx="2682875" cy="2286000"/>
            <a:chOff x="3872" y="2304"/>
            <a:chExt cx="1690" cy="1440"/>
          </a:xfrm>
        </p:grpSpPr>
        <p:sp>
          <p:nvSpPr>
            <p:cNvPr id="12296" name="Line 7">
              <a:extLst>
                <a:ext uri="{FF2B5EF4-FFF2-40B4-BE49-F238E27FC236}">
                  <a16:creationId xmlns:a16="http://schemas.microsoft.com/office/drawing/2014/main" id="{1944FA9B-CF9D-42F4-81F3-E72C0D1B8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0" y="2592"/>
              <a:ext cx="25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297" name="AutoShape 8">
              <a:extLst>
                <a:ext uri="{FF2B5EF4-FFF2-40B4-BE49-F238E27FC236}">
                  <a16:creationId xmlns:a16="http://schemas.microsoft.com/office/drawing/2014/main" id="{725EEEC4-1A90-464B-A9FF-4EFE41AFD2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816" y="2760"/>
              <a:ext cx="1440" cy="528"/>
            </a:xfrm>
            <a:prstGeom prst="parallelogram">
              <a:avLst>
                <a:gd name="adj" fmla="val 68182"/>
              </a:avLst>
            </a:prstGeom>
            <a:gradFill rotWithShape="1">
              <a:gsLst>
                <a:gs pos="0">
                  <a:srgbClr val="FFCC66"/>
                </a:gs>
                <a:gs pos="100000">
                  <a:srgbClr val="DCB058"/>
                </a:gs>
              </a:gsLst>
              <a:lin ang="0" scaled="1"/>
            </a:gra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298" name="Line 9">
              <a:extLst>
                <a:ext uri="{FF2B5EF4-FFF2-40B4-BE49-F238E27FC236}">
                  <a16:creationId xmlns:a16="http://schemas.microsoft.com/office/drawing/2014/main" id="{0D8F9719-9CE8-4369-948E-15E6FC3914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0" y="2592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299" name="Line 10">
              <a:extLst>
                <a:ext uri="{FF2B5EF4-FFF2-40B4-BE49-F238E27FC236}">
                  <a16:creationId xmlns:a16="http://schemas.microsoft.com/office/drawing/2014/main" id="{DB590A80-8C00-490E-AB59-90D55AE5F3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6" y="2688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0" name="Line 11">
              <a:extLst>
                <a:ext uri="{FF2B5EF4-FFF2-40B4-BE49-F238E27FC236}">
                  <a16:creationId xmlns:a16="http://schemas.microsoft.com/office/drawing/2014/main" id="{25A279C3-E812-41B4-B4B8-E088F43EBD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2" y="2784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1" name="Line 12">
              <a:extLst>
                <a:ext uri="{FF2B5EF4-FFF2-40B4-BE49-F238E27FC236}">
                  <a16:creationId xmlns:a16="http://schemas.microsoft.com/office/drawing/2014/main" id="{24DBD515-BCE6-4BEE-A36E-FEA3E91921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880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2" name="Line 13">
              <a:extLst>
                <a:ext uri="{FF2B5EF4-FFF2-40B4-BE49-F238E27FC236}">
                  <a16:creationId xmlns:a16="http://schemas.microsoft.com/office/drawing/2014/main" id="{0D10F4E7-B59A-4B0F-85AA-33C0D81721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2976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3" name="Line 14">
              <a:extLst>
                <a:ext uri="{FF2B5EF4-FFF2-40B4-BE49-F238E27FC236}">
                  <a16:creationId xmlns:a16="http://schemas.microsoft.com/office/drawing/2014/main" id="{C6637268-8120-456A-9EA4-B7888D874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072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4" name="Line 15">
              <a:extLst>
                <a:ext uri="{FF2B5EF4-FFF2-40B4-BE49-F238E27FC236}">
                  <a16:creationId xmlns:a16="http://schemas.microsoft.com/office/drawing/2014/main" id="{545315F0-5B32-4A37-A312-B6C849ABD4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216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5" name="Line 16">
              <a:extLst>
                <a:ext uri="{FF2B5EF4-FFF2-40B4-BE49-F238E27FC236}">
                  <a16:creationId xmlns:a16="http://schemas.microsoft.com/office/drawing/2014/main" id="{149B29E4-A687-43A1-B5EA-0A3F1B2678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3312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6" name="Line 17">
              <a:extLst>
                <a:ext uri="{FF2B5EF4-FFF2-40B4-BE49-F238E27FC236}">
                  <a16:creationId xmlns:a16="http://schemas.microsoft.com/office/drawing/2014/main" id="{9D385DE9-88CD-414A-8937-64F02DB72C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408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7" name="Line 18">
              <a:extLst>
                <a:ext uri="{FF2B5EF4-FFF2-40B4-BE49-F238E27FC236}">
                  <a16:creationId xmlns:a16="http://schemas.microsoft.com/office/drawing/2014/main" id="{7DA7AE9D-4731-4F34-84D1-7B0B96A5C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2" y="3408"/>
              <a:ext cx="38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8" name="Line 19">
              <a:extLst>
                <a:ext uri="{FF2B5EF4-FFF2-40B4-BE49-F238E27FC236}">
                  <a16:creationId xmlns:a16="http://schemas.microsoft.com/office/drawing/2014/main" id="{1D2FE989-272D-4709-BE3D-774047B801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6" y="3312"/>
              <a:ext cx="24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9" name="Line 20">
              <a:extLst>
                <a:ext uri="{FF2B5EF4-FFF2-40B4-BE49-F238E27FC236}">
                  <a16:creationId xmlns:a16="http://schemas.microsoft.com/office/drawing/2014/main" id="{542D9B36-EC0E-483E-8DE1-AC17F25F44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0" y="3216"/>
              <a:ext cx="9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10" name="Line 21">
              <a:extLst>
                <a:ext uri="{FF2B5EF4-FFF2-40B4-BE49-F238E27FC236}">
                  <a16:creationId xmlns:a16="http://schemas.microsoft.com/office/drawing/2014/main" id="{88485057-8229-41F9-943E-4AA4851BDF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2" y="3072"/>
              <a:ext cx="38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11" name="Line 22">
              <a:extLst>
                <a:ext uri="{FF2B5EF4-FFF2-40B4-BE49-F238E27FC236}">
                  <a16:creationId xmlns:a16="http://schemas.microsoft.com/office/drawing/2014/main" id="{61569CE5-5229-467A-97E0-66211BE8BE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6" y="2976"/>
              <a:ext cx="24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12" name="Line 23">
              <a:extLst>
                <a:ext uri="{FF2B5EF4-FFF2-40B4-BE49-F238E27FC236}">
                  <a16:creationId xmlns:a16="http://schemas.microsoft.com/office/drawing/2014/main" id="{43298BFD-0C1B-4CFC-A74C-3D488138A5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0" y="2880"/>
              <a:ext cx="9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13" name="Line 24">
              <a:extLst>
                <a:ext uri="{FF2B5EF4-FFF2-40B4-BE49-F238E27FC236}">
                  <a16:creationId xmlns:a16="http://schemas.microsoft.com/office/drawing/2014/main" id="{917A9821-A0C9-4B4A-909B-D9F8C10950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2" y="2784"/>
              <a:ext cx="38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14" name="Line 25">
              <a:extLst>
                <a:ext uri="{FF2B5EF4-FFF2-40B4-BE49-F238E27FC236}">
                  <a16:creationId xmlns:a16="http://schemas.microsoft.com/office/drawing/2014/main" id="{0A65BEA0-D2B8-490F-B6D7-9976042B3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6" y="2688"/>
              <a:ext cx="24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15" name="Rectangle 26">
              <a:extLst>
                <a:ext uri="{FF2B5EF4-FFF2-40B4-BE49-F238E27FC236}">
                  <a16:creationId xmlns:a16="http://schemas.microsoft.com/office/drawing/2014/main" id="{0647A21B-D9B8-4D70-A9BF-5E058ED12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" y="2832"/>
              <a:ext cx="2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b="1">
                  <a:solidFill>
                    <a:srgbClr val="CC0000"/>
                  </a:solidFill>
                  <a:cs typeface="+mn-cs"/>
                  <a:sym typeface="Symbol" pitchFamily="18" charset="2"/>
                </a:rPr>
                <a:t>E</a:t>
              </a:r>
            </a:p>
          </p:txBody>
        </p:sp>
      </p:grpSp>
      <p:sp>
        <p:nvSpPr>
          <p:cNvPr id="47131" name="Rectangle 27">
            <a:extLst>
              <a:ext uri="{FF2B5EF4-FFF2-40B4-BE49-F238E27FC236}">
                <a16:creationId xmlns:a16="http://schemas.microsoft.com/office/drawing/2014/main" id="{9F41247C-B1FA-4B2E-BE36-41E382217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330950"/>
            <a:ext cx="8839200" cy="374650"/>
          </a:xfrm>
          <a:prstGeom prst="rect">
            <a:avLst/>
          </a:prstGeom>
          <a:solidFill>
            <a:srgbClr val="CCFFCC"/>
          </a:solidFill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600">
                <a:solidFill>
                  <a:srgbClr val="006600"/>
                </a:solidFill>
                <a:cs typeface="+mn-cs"/>
                <a:sym typeface="Symbol" pitchFamily="18" charset="2"/>
              </a:rPr>
              <a:t>*There are 3 kinds of people in this world: those who can count, and those who can’t.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26ED7EC-B9FE-4644-9B51-2B80E8C3BF5D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  <p:bldP spid="471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3D69D4-0196-4521-81E2-52422E0054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892"/>
          <a:stretch/>
        </p:blipFill>
        <p:spPr>
          <a:xfrm>
            <a:off x="0" y="833610"/>
            <a:ext cx="9144000" cy="836440"/>
          </a:xfrm>
          <a:prstGeom prst="rect">
            <a:avLst/>
          </a:prstGeom>
        </p:spPr>
      </p:pic>
      <p:pic>
        <p:nvPicPr>
          <p:cNvPr id="3" name="Picture 2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BF52DD3E-340D-4C45-8A88-4FF57402C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5016474"/>
            <a:ext cx="2007980" cy="19142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23BA38-4B1C-45BE-BD15-D0F013F58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5897"/>
            <a:ext cx="9144000" cy="56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69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3D69D4-0196-4521-81E2-52422E0054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291"/>
          <a:stretch/>
        </p:blipFill>
        <p:spPr>
          <a:xfrm>
            <a:off x="0" y="833610"/>
            <a:ext cx="9144000" cy="2989090"/>
          </a:xfrm>
          <a:prstGeom prst="rect">
            <a:avLst/>
          </a:prstGeom>
        </p:spPr>
      </p:pic>
      <p:pic>
        <p:nvPicPr>
          <p:cNvPr id="3" name="Picture 2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BF52DD3E-340D-4C45-8A88-4FF57402C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5016474"/>
            <a:ext cx="2007980" cy="19142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23BA38-4B1C-45BE-BD15-D0F013F58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5897"/>
            <a:ext cx="9144000" cy="56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51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3D69D4-0196-4521-81E2-52422E005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3610"/>
            <a:ext cx="9144000" cy="46192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23BA38-4B1C-45BE-BD15-D0F013F58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5897"/>
            <a:ext cx="9144000" cy="5658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9908025-33E8-440B-A476-497E4A26A1AB}"/>
              </a:ext>
            </a:extLst>
          </p:cNvPr>
          <p:cNvSpPr/>
          <p:nvPr/>
        </p:nvSpPr>
        <p:spPr>
          <a:xfrm>
            <a:off x="649080" y="5513685"/>
            <a:ext cx="531357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Let </a:t>
            </a:r>
            <a:r>
              <a:rPr lang="en-US" sz="2400" i="1" dirty="0"/>
              <a:t>S</a:t>
            </a:r>
            <a:r>
              <a:rPr lang="en-US" sz="2400" dirty="0"/>
              <a:t> be a disk of radius 6 centered around the z-axis in plane z=-4, oriented with an </a:t>
            </a:r>
            <a:r>
              <a:rPr lang="en-US" sz="2400" b="1" dirty="0">
                <a:solidFill>
                  <a:srgbClr val="C00000"/>
                </a:solidFill>
              </a:rPr>
              <a:t>upward </a:t>
            </a:r>
            <a:r>
              <a:rPr lang="en-US" sz="2400" dirty="0"/>
              <a:t>pointing normal.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698DD9-AD0D-41F2-B121-11A6F8DF09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683"/>
          <a:stretch/>
        </p:blipFill>
        <p:spPr>
          <a:xfrm>
            <a:off x="0" y="3833902"/>
            <a:ext cx="9144000" cy="1481048"/>
          </a:xfrm>
          <a:prstGeom prst="rect">
            <a:avLst/>
          </a:prstGeom>
        </p:spPr>
      </p:pic>
      <p:pic>
        <p:nvPicPr>
          <p:cNvPr id="3" name="Picture 2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BF52DD3E-340D-4C45-8A88-4FF57402C7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5016474"/>
            <a:ext cx="2007980" cy="191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363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1F3D41-ED46-466D-AEFD-6825454801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159"/>
          <a:stretch/>
        </p:blipFill>
        <p:spPr>
          <a:xfrm>
            <a:off x="64605" y="69047"/>
            <a:ext cx="9144000" cy="16137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997966-3555-43BC-8369-263CFB64C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5" y="2155497"/>
            <a:ext cx="9144000" cy="5658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2A4149-00B1-46EA-8C9E-272D2DFE3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675" y="2721303"/>
            <a:ext cx="2701925" cy="4526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EBBBBB-EAE6-4121-87FA-73593E88DD6C}"/>
              </a:ext>
            </a:extLst>
          </p:cNvPr>
          <p:cNvSpPr txBox="1"/>
          <p:nvPr/>
        </p:nvSpPr>
        <p:spPr>
          <a:xfrm>
            <a:off x="463550" y="1860550"/>
            <a:ext cx="8178800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Surface </a:t>
            </a:r>
            <a:r>
              <a:rPr lang="en-US" sz="2400" i="1" dirty="0"/>
              <a:t>S</a:t>
            </a:r>
          </a:p>
          <a:p>
            <a:pPr algn="l"/>
            <a:endParaRPr lang="en-US" sz="2800" dirty="0"/>
          </a:p>
          <a:p>
            <a:pPr algn="l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8687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5C3CFC-6E29-4856-8C07-45BBAA778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771"/>
            <a:ext cx="9144000" cy="4400157"/>
          </a:xfrm>
          <a:prstGeom prst="rect">
            <a:avLst/>
          </a:prstGeom>
        </p:spPr>
      </p:pic>
      <p:pic>
        <p:nvPicPr>
          <p:cNvPr id="7" name="Picture 6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DD7BDC39-AB09-40D5-B3B5-67F849E51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599" y="4532179"/>
            <a:ext cx="2515981" cy="239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7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FB63C2DB-EFFB-483B-9986-F8405CF40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81" y="4206599"/>
            <a:ext cx="2857500" cy="2724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C54598-DB3D-4FE4-B1AE-94B96F339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627"/>
          <a:stretch/>
        </p:blipFill>
        <p:spPr>
          <a:xfrm>
            <a:off x="64605" y="716747"/>
            <a:ext cx="9144000" cy="16391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5BB320-44EE-4BFD-8B08-FB455D5F8DA3}"/>
              </a:ext>
            </a:extLst>
          </p:cNvPr>
          <p:cNvSpPr txBox="1"/>
          <p:nvPr/>
        </p:nvSpPr>
        <p:spPr>
          <a:xfrm>
            <a:off x="283265" y="193527"/>
            <a:ext cx="1759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7030A0"/>
                </a:solidFill>
              </a:rPr>
              <a:t>Example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A21FF-6CA9-4E41-ABAA-F8F6D7650BFA}"/>
              </a:ext>
            </a:extLst>
          </p:cNvPr>
          <p:cNvSpPr/>
          <p:nvPr/>
        </p:nvSpPr>
        <p:spPr>
          <a:xfrm>
            <a:off x="-49696" y="6581001"/>
            <a:ext cx="65747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https://mathinsight.org/surface_integral_vector_examples</a:t>
            </a:r>
            <a:r>
              <a:rPr lang="en-US" sz="120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404C1F-EEFD-4A9C-B0B9-F7B4933DAA43}"/>
              </a:ext>
            </a:extLst>
          </p:cNvPr>
          <p:cNvSpPr/>
          <p:nvPr/>
        </p:nvSpPr>
        <p:spPr>
          <a:xfrm>
            <a:off x="908050" y="1181100"/>
            <a:ext cx="565150" cy="368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282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FB63C2DB-EFFB-483B-9986-F8405CF40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81" y="4193899"/>
            <a:ext cx="2857500" cy="2724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C54598-DB3D-4FE4-B1AE-94B96F339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627"/>
          <a:stretch/>
        </p:blipFill>
        <p:spPr>
          <a:xfrm>
            <a:off x="64605" y="716747"/>
            <a:ext cx="9144000" cy="16391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5BB320-44EE-4BFD-8B08-FB455D5F8DA3}"/>
              </a:ext>
            </a:extLst>
          </p:cNvPr>
          <p:cNvSpPr txBox="1"/>
          <p:nvPr/>
        </p:nvSpPr>
        <p:spPr>
          <a:xfrm>
            <a:off x="283265" y="193527"/>
            <a:ext cx="1759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7030A0"/>
                </a:solidFill>
              </a:rPr>
              <a:t>Example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A21FF-6CA9-4E41-ABAA-F8F6D7650BFA}"/>
              </a:ext>
            </a:extLst>
          </p:cNvPr>
          <p:cNvSpPr/>
          <p:nvPr/>
        </p:nvSpPr>
        <p:spPr>
          <a:xfrm>
            <a:off x="-49696" y="6581001"/>
            <a:ext cx="65747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https://mathinsight.org/surface_integral_vector_examples</a:t>
            </a:r>
            <a:r>
              <a:rPr lang="en-US" sz="120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404C1F-EEFD-4A9C-B0B9-F7B4933DAA43}"/>
              </a:ext>
            </a:extLst>
          </p:cNvPr>
          <p:cNvSpPr/>
          <p:nvPr/>
        </p:nvSpPr>
        <p:spPr>
          <a:xfrm>
            <a:off x="908050" y="1181100"/>
            <a:ext cx="565150" cy="368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B99D53-575C-48D2-80F9-98818AD1A2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6187" y="2879070"/>
            <a:ext cx="1343025" cy="9810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37B81A-E120-4D6E-9A55-CBFD945ED2EB}"/>
              </a:ext>
            </a:extLst>
          </p:cNvPr>
          <p:cNvSpPr txBox="1"/>
          <p:nvPr/>
        </p:nvSpPr>
        <p:spPr>
          <a:xfrm>
            <a:off x="1003300" y="11049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19957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FB63C2DB-EFFB-483B-9986-F8405CF40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81" y="4193899"/>
            <a:ext cx="2857500" cy="2724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C54598-DB3D-4FE4-B1AE-94B96F339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627"/>
          <a:stretch/>
        </p:blipFill>
        <p:spPr>
          <a:xfrm>
            <a:off x="64605" y="716747"/>
            <a:ext cx="9144000" cy="16391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5BB320-44EE-4BFD-8B08-FB455D5F8DA3}"/>
              </a:ext>
            </a:extLst>
          </p:cNvPr>
          <p:cNvSpPr txBox="1"/>
          <p:nvPr/>
        </p:nvSpPr>
        <p:spPr>
          <a:xfrm>
            <a:off x="283265" y="193527"/>
            <a:ext cx="1759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7030A0"/>
                </a:solidFill>
              </a:rPr>
              <a:t>Example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A21FF-6CA9-4E41-ABAA-F8F6D7650BFA}"/>
              </a:ext>
            </a:extLst>
          </p:cNvPr>
          <p:cNvSpPr/>
          <p:nvPr/>
        </p:nvSpPr>
        <p:spPr>
          <a:xfrm>
            <a:off x="-49696" y="6581001"/>
            <a:ext cx="65747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https://mathinsight.org/surface_integral_vector_examples</a:t>
            </a:r>
            <a:r>
              <a:rPr lang="en-US" sz="120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404C1F-EEFD-4A9C-B0B9-F7B4933DAA43}"/>
              </a:ext>
            </a:extLst>
          </p:cNvPr>
          <p:cNvSpPr/>
          <p:nvPr/>
        </p:nvSpPr>
        <p:spPr>
          <a:xfrm>
            <a:off x="908050" y="1181100"/>
            <a:ext cx="565150" cy="368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B99D53-575C-48D2-80F9-98818AD1A2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6187" y="2879070"/>
            <a:ext cx="1343025" cy="9810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37B81A-E120-4D6E-9A55-CBFD945ED2EB}"/>
              </a:ext>
            </a:extLst>
          </p:cNvPr>
          <p:cNvSpPr txBox="1"/>
          <p:nvPr/>
        </p:nvSpPr>
        <p:spPr>
          <a:xfrm>
            <a:off x="1003300" y="11049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551862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B88928-4058-4628-8141-AB6EB0BB2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5" y="797367"/>
            <a:ext cx="8665029" cy="4468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653FD3-72E7-4F46-AFC9-B190C7301731}"/>
              </a:ext>
            </a:extLst>
          </p:cNvPr>
          <p:cNvSpPr txBox="1"/>
          <p:nvPr/>
        </p:nvSpPr>
        <p:spPr>
          <a:xfrm>
            <a:off x="418041" y="189359"/>
            <a:ext cx="83268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Vector surface integral</a:t>
            </a:r>
            <a:endParaRPr lang="en-US" sz="36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9503F-389D-4248-AF14-F485BBEAE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542" y="2304679"/>
            <a:ext cx="7573284" cy="44595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67C95F-C9FC-4757-BE52-9F9A4F638260}"/>
              </a:ext>
            </a:extLst>
          </p:cNvPr>
          <p:cNvSpPr/>
          <p:nvPr/>
        </p:nvSpPr>
        <p:spPr>
          <a:xfrm>
            <a:off x="0" y="6488668"/>
            <a:ext cx="8761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https://mathinsight.org/surface_integral_vector_field_introduction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85041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0C79AE-538F-4E29-B5F0-13011EC4B982}"/>
              </a:ext>
            </a:extLst>
          </p:cNvPr>
          <p:cNvSpPr txBox="1"/>
          <p:nvPr/>
        </p:nvSpPr>
        <p:spPr>
          <a:xfrm>
            <a:off x="137886" y="137894"/>
            <a:ext cx="902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Note surface must be orientable:  Surfaces must have 2 sides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93568B-41BA-43F9-9258-8B1FD0403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73" y="2057136"/>
            <a:ext cx="3161936" cy="14159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226347-32D0-48BC-B108-414D09A64D7B}"/>
              </a:ext>
            </a:extLst>
          </p:cNvPr>
          <p:cNvSpPr/>
          <p:nvPr/>
        </p:nvSpPr>
        <p:spPr>
          <a:xfrm>
            <a:off x="373720" y="3574480"/>
            <a:ext cx="3274769" cy="349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https://math.libretexts.org/Bookshelves/Calculus/Book%3A_Calculus_(Guichard)/16%3A_Vector_Calculus/16.07%3A_Surface_Integrals</a:t>
            </a:r>
            <a:r>
              <a:rPr lang="en-US" sz="10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4E295-94B6-40D4-B1A5-5DD9CBA2695F}"/>
              </a:ext>
            </a:extLst>
          </p:cNvPr>
          <p:cNvSpPr txBox="1"/>
          <p:nvPr/>
        </p:nvSpPr>
        <p:spPr>
          <a:xfrm>
            <a:off x="5882816" y="4250859"/>
            <a:ext cx="3578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Torus</a:t>
            </a:r>
          </a:p>
        </p:txBody>
      </p:sp>
      <p:pic>
        <p:nvPicPr>
          <p:cNvPr id="7" name="Picture 6" descr="A picture containing light, white&#10;&#10;Description automatically generated">
            <a:extLst>
              <a:ext uri="{FF2B5EF4-FFF2-40B4-BE49-F238E27FC236}">
                <a16:creationId xmlns:a16="http://schemas.microsoft.com/office/drawing/2014/main" id="{335AE4AD-629E-4450-B4D7-372D51D918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50430" y="3927961"/>
            <a:ext cx="1777415" cy="34141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F6166E-23B4-4059-888D-7DD976E70D51}"/>
              </a:ext>
            </a:extLst>
          </p:cNvPr>
          <p:cNvSpPr txBox="1"/>
          <p:nvPr/>
        </p:nvSpPr>
        <p:spPr>
          <a:xfrm>
            <a:off x="367387" y="1396836"/>
            <a:ext cx="3578810" cy="45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Mobius band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03923E-895A-474A-995B-475FBA2C5D6E}"/>
              </a:ext>
            </a:extLst>
          </p:cNvPr>
          <p:cNvSpPr/>
          <p:nvPr/>
        </p:nvSpPr>
        <p:spPr>
          <a:xfrm>
            <a:off x="2475561" y="6327699"/>
            <a:ext cx="1018848" cy="228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en.wikipedia.org </a:t>
            </a:r>
          </a:p>
        </p:txBody>
      </p:sp>
      <p:pic>
        <p:nvPicPr>
          <p:cNvPr id="11" name="Picture 10" descr="A close up of a building&#10;&#10;Description automatically generated">
            <a:extLst>
              <a:ext uri="{FF2B5EF4-FFF2-40B4-BE49-F238E27FC236}">
                <a16:creationId xmlns:a16="http://schemas.microsoft.com/office/drawing/2014/main" id="{0ED8894F-F85D-4BB2-9406-67C2CFA455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752" y="1537299"/>
            <a:ext cx="2190717" cy="2713560"/>
          </a:xfrm>
          <a:prstGeom prst="rect">
            <a:avLst/>
          </a:prstGeom>
        </p:spPr>
      </p:pic>
      <p:pic>
        <p:nvPicPr>
          <p:cNvPr id="13" name="Picture 12" descr="A picture containing light&#10;&#10;Description automatically generated">
            <a:extLst>
              <a:ext uri="{FF2B5EF4-FFF2-40B4-BE49-F238E27FC236}">
                <a16:creationId xmlns:a16="http://schemas.microsoft.com/office/drawing/2014/main" id="{CBB1271A-D62E-4060-841C-5C8C81DB26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512" y="4707535"/>
            <a:ext cx="3311192" cy="212217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7AFE77-897A-4768-87A0-889915C0D7F4}"/>
              </a:ext>
            </a:extLst>
          </p:cNvPr>
          <p:cNvSpPr/>
          <p:nvPr/>
        </p:nvSpPr>
        <p:spPr>
          <a:xfrm>
            <a:off x="7744221" y="6632496"/>
            <a:ext cx="1018848" cy="228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en.wikipedia.org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16ECC2-113F-4E87-B046-D5B536810F74}"/>
              </a:ext>
            </a:extLst>
          </p:cNvPr>
          <p:cNvSpPr txBox="1"/>
          <p:nvPr/>
        </p:nvSpPr>
        <p:spPr>
          <a:xfrm>
            <a:off x="817329" y="4251802"/>
            <a:ext cx="3578810" cy="45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Klein bottle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A00253-14FF-4A1D-8C84-711057A9E31F}"/>
              </a:ext>
            </a:extLst>
          </p:cNvPr>
          <p:cNvSpPr txBox="1"/>
          <p:nvPr/>
        </p:nvSpPr>
        <p:spPr>
          <a:xfrm>
            <a:off x="5802987" y="1396836"/>
            <a:ext cx="3578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Sphere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4DFC3B-0DD1-41F8-A469-2D28B641D9AD}"/>
              </a:ext>
            </a:extLst>
          </p:cNvPr>
          <p:cNvCxnSpPr>
            <a:cxnSpLocks/>
          </p:cNvCxnSpPr>
          <p:nvPr/>
        </p:nvCxnSpPr>
        <p:spPr>
          <a:xfrm>
            <a:off x="4753429" y="700961"/>
            <a:ext cx="0" cy="59315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965EBCA-804B-4C08-80A1-CCE0127A3FE5}"/>
              </a:ext>
            </a:extLst>
          </p:cNvPr>
          <p:cNvSpPr txBox="1"/>
          <p:nvPr/>
        </p:nvSpPr>
        <p:spPr>
          <a:xfrm>
            <a:off x="1009718" y="700961"/>
            <a:ext cx="7753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7030A0"/>
                </a:solidFill>
              </a:rPr>
              <a:t>Not orientable</a:t>
            </a:r>
            <a:r>
              <a:rPr lang="en-US" sz="2800" dirty="0">
                <a:solidFill>
                  <a:srgbClr val="7030A0"/>
                </a:solidFill>
              </a:rPr>
              <a:t>                                    </a:t>
            </a:r>
            <a:r>
              <a:rPr lang="en-US" sz="2800" u="sng" dirty="0" err="1">
                <a:solidFill>
                  <a:srgbClr val="7030A0"/>
                </a:solidFill>
              </a:rPr>
              <a:t>Orientable</a:t>
            </a:r>
            <a:endParaRPr lang="en-US" sz="2800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52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85CCC5B-B954-45DE-A70C-430BEA936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57200"/>
            <a:ext cx="883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The </a:t>
            </a:r>
            <a:r>
              <a:rPr lang="en-US" b="1">
                <a:solidFill>
                  <a:srgbClr val="A50021"/>
                </a:solidFill>
                <a:cs typeface="+mn-cs"/>
                <a:sym typeface="Symbol" pitchFamily="18" charset="2"/>
              </a:rPr>
              <a:t>electric flux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 passing through a surface is the number of electric field lines that pass through it.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E85B4B0-FF47-443A-A60D-C8F3AFCDA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057400"/>
            <a:ext cx="53340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Because electric field lines are drawn arbitrarily, we </a:t>
            </a:r>
            <a:r>
              <a:rPr lang="en-US" b="1" dirty="0">
                <a:solidFill>
                  <a:srgbClr val="A50021"/>
                </a:solidFill>
                <a:cs typeface="+mn-cs"/>
                <a:sym typeface="Symbol" pitchFamily="18" charset="2"/>
              </a:rPr>
              <a:t>quantify</a:t>
            </a: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 electric flux like this:  </a:t>
            </a:r>
            <a:r>
              <a:rPr lang="en-US" baseline="-25000" dirty="0">
                <a:solidFill>
                  <a:srgbClr val="000000"/>
                </a:solidFill>
                <a:cs typeface="+mn-cs"/>
                <a:sym typeface="Symbol" pitchFamily="18" charset="2"/>
              </a:rPr>
              <a:t>E</a:t>
            </a: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=EA,</a:t>
            </a:r>
            <a:endParaRPr lang="en-US" sz="1800" dirty="0">
              <a:solidFill>
                <a:srgbClr val="000000"/>
              </a:solidFill>
              <a:cs typeface="+mn-cs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1800" dirty="0">
              <a:solidFill>
                <a:srgbClr val="000000"/>
              </a:solidFill>
              <a:cs typeface="+mn-cs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…except that…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DDA87993-B085-4E42-93E2-1A59E921D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724400"/>
            <a:ext cx="533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If the surface is tilted, fewer lines cut the surface.</a:t>
            </a:r>
          </a:p>
        </p:txBody>
      </p:sp>
      <p:grpSp>
        <p:nvGrpSpPr>
          <p:cNvPr id="18437" name="Group 5">
            <a:extLst>
              <a:ext uri="{FF2B5EF4-FFF2-40B4-BE49-F238E27FC236}">
                <a16:creationId xmlns:a16="http://schemas.microsoft.com/office/drawing/2014/main" id="{9EF43075-7A85-4ED9-B611-22863AFF2C66}"/>
              </a:ext>
            </a:extLst>
          </p:cNvPr>
          <p:cNvGrpSpPr>
            <a:grpSpLocks/>
          </p:cNvGrpSpPr>
          <p:nvPr/>
        </p:nvGrpSpPr>
        <p:grpSpPr bwMode="auto">
          <a:xfrm>
            <a:off x="6146800" y="1447800"/>
            <a:ext cx="2692400" cy="2286000"/>
            <a:chOff x="3872" y="912"/>
            <a:chExt cx="1696" cy="1440"/>
          </a:xfrm>
        </p:grpSpPr>
        <p:sp>
          <p:nvSpPr>
            <p:cNvPr id="13344" name="Line 6">
              <a:extLst>
                <a:ext uri="{FF2B5EF4-FFF2-40B4-BE49-F238E27FC236}">
                  <a16:creationId xmlns:a16="http://schemas.microsoft.com/office/drawing/2014/main" id="{7110FB7D-0374-4846-AE88-72119CF6F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6" y="1200"/>
              <a:ext cx="35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45" name="Line 7">
              <a:extLst>
                <a:ext uri="{FF2B5EF4-FFF2-40B4-BE49-F238E27FC236}">
                  <a16:creationId xmlns:a16="http://schemas.microsoft.com/office/drawing/2014/main" id="{207DF8CF-7212-4089-8483-6ED88673BF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0" y="1104"/>
              <a:ext cx="40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46" name="AutoShape 8">
              <a:extLst>
                <a:ext uri="{FF2B5EF4-FFF2-40B4-BE49-F238E27FC236}">
                  <a16:creationId xmlns:a16="http://schemas.microsoft.com/office/drawing/2014/main" id="{EBA8E3D5-2EC0-47EB-956E-694656A594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816" y="1368"/>
              <a:ext cx="1440" cy="528"/>
            </a:xfrm>
            <a:prstGeom prst="parallelogram">
              <a:avLst>
                <a:gd name="adj" fmla="val 68182"/>
              </a:avLst>
            </a:prstGeom>
            <a:gradFill rotWithShape="1">
              <a:gsLst>
                <a:gs pos="0">
                  <a:srgbClr val="FFCC66"/>
                </a:gs>
                <a:gs pos="100000">
                  <a:srgbClr val="DCB058"/>
                </a:gs>
              </a:gsLst>
              <a:lin ang="0" scaled="1"/>
            </a:gra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47" name="Line 9">
              <a:extLst>
                <a:ext uri="{FF2B5EF4-FFF2-40B4-BE49-F238E27FC236}">
                  <a16:creationId xmlns:a16="http://schemas.microsoft.com/office/drawing/2014/main" id="{141BE0CD-5D5C-44DA-BBBF-27B1A5F5E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0" y="1104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48" name="Line 10">
              <a:extLst>
                <a:ext uri="{FF2B5EF4-FFF2-40B4-BE49-F238E27FC236}">
                  <a16:creationId xmlns:a16="http://schemas.microsoft.com/office/drawing/2014/main" id="{1DFE3897-4242-44E5-B551-7CCA53B43F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6" y="1200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49" name="Line 11">
              <a:extLst>
                <a:ext uri="{FF2B5EF4-FFF2-40B4-BE49-F238E27FC236}">
                  <a16:creationId xmlns:a16="http://schemas.microsoft.com/office/drawing/2014/main" id="{38991545-329E-4B6C-B83E-8CB0C2D1AD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2" y="1296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0" name="Line 12">
              <a:extLst>
                <a:ext uri="{FF2B5EF4-FFF2-40B4-BE49-F238E27FC236}">
                  <a16:creationId xmlns:a16="http://schemas.microsoft.com/office/drawing/2014/main" id="{CAE0AB13-E32F-48AC-9B44-3BDD76FBF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0" y="1536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1" name="Line 13">
              <a:extLst>
                <a:ext uri="{FF2B5EF4-FFF2-40B4-BE49-F238E27FC236}">
                  <a16:creationId xmlns:a16="http://schemas.microsoft.com/office/drawing/2014/main" id="{A95EB9CF-B490-4C21-9969-56B99A43AA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6" y="1632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2" name="Line 14">
              <a:extLst>
                <a:ext uri="{FF2B5EF4-FFF2-40B4-BE49-F238E27FC236}">
                  <a16:creationId xmlns:a16="http://schemas.microsoft.com/office/drawing/2014/main" id="{5BC610E7-6D91-471E-BCF6-CEEB8B0696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2" y="1728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3" name="Line 15">
              <a:extLst>
                <a:ext uri="{FF2B5EF4-FFF2-40B4-BE49-F238E27FC236}">
                  <a16:creationId xmlns:a16="http://schemas.microsoft.com/office/drawing/2014/main" id="{9B64C964-342F-440F-BDDF-05354F9A5A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016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4" name="Line 16">
              <a:extLst>
                <a:ext uri="{FF2B5EF4-FFF2-40B4-BE49-F238E27FC236}">
                  <a16:creationId xmlns:a16="http://schemas.microsoft.com/office/drawing/2014/main" id="{94C241FC-AF34-480D-9243-A991351199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2112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5" name="Line 17">
              <a:extLst>
                <a:ext uri="{FF2B5EF4-FFF2-40B4-BE49-F238E27FC236}">
                  <a16:creationId xmlns:a16="http://schemas.microsoft.com/office/drawing/2014/main" id="{A56E5D83-CA8A-43DE-831B-0B0BBD2425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208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6" name="Line 18">
              <a:extLst>
                <a:ext uri="{FF2B5EF4-FFF2-40B4-BE49-F238E27FC236}">
                  <a16:creationId xmlns:a16="http://schemas.microsoft.com/office/drawing/2014/main" id="{648D7D02-FDFD-4B9E-AA05-A2E5B01499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2" y="2208"/>
              <a:ext cx="38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7" name="Line 19">
              <a:extLst>
                <a:ext uri="{FF2B5EF4-FFF2-40B4-BE49-F238E27FC236}">
                  <a16:creationId xmlns:a16="http://schemas.microsoft.com/office/drawing/2014/main" id="{3AC58EB0-D5D8-4E1F-A704-AB81A0B46C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6" y="2112"/>
              <a:ext cx="24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8" name="Line 20">
              <a:extLst>
                <a:ext uri="{FF2B5EF4-FFF2-40B4-BE49-F238E27FC236}">
                  <a16:creationId xmlns:a16="http://schemas.microsoft.com/office/drawing/2014/main" id="{3E07DBA1-0CE7-461B-BBA5-56143A106A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0" y="2016"/>
              <a:ext cx="9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9" name="Line 21">
              <a:extLst>
                <a:ext uri="{FF2B5EF4-FFF2-40B4-BE49-F238E27FC236}">
                  <a16:creationId xmlns:a16="http://schemas.microsoft.com/office/drawing/2014/main" id="{B2F99923-A86A-4B67-A789-AA9ADD69E1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1728"/>
              <a:ext cx="38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60" name="Line 22">
              <a:extLst>
                <a:ext uri="{FF2B5EF4-FFF2-40B4-BE49-F238E27FC236}">
                  <a16:creationId xmlns:a16="http://schemas.microsoft.com/office/drawing/2014/main" id="{3D0DDD7E-6ECA-4849-B065-7ADE2C896C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2" y="1632"/>
              <a:ext cx="24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61" name="Line 23">
              <a:extLst>
                <a:ext uri="{FF2B5EF4-FFF2-40B4-BE49-F238E27FC236}">
                  <a16:creationId xmlns:a16="http://schemas.microsoft.com/office/drawing/2014/main" id="{A0F3CB89-FF7A-4034-83F9-B790878A28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6" y="1536"/>
              <a:ext cx="9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62" name="Line 24">
              <a:extLst>
                <a:ext uri="{FF2B5EF4-FFF2-40B4-BE49-F238E27FC236}">
                  <a16:creationId xmlns:a16="http://schemas.microsoft.com/office/drawing/2014/main" id="{234E3B3E-F723-4CC6-9184-B0BFD85D9D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2" y="1296"/>
              <a:ext cx="38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63" name="Rectangle 25">
              <a:extLst>
                <a:ext uri="{FF2B5EF4-FFF2-40B4-BE49-F238E27FC236}">
                  <a16:creationId xmlns:a16="http://schemas.microsoft.com/office/drawing/2014/main" id="{1C3BFAA1-885C-40CC-A9B1-EE6B0F85E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" y="1488"/>
              <a:ext cx="2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b="1">
                  <a:solidFill>
                    <a:srgbClr val="CC0000"/>
                  </a:solidFill>
                  <a:cs typeface="+mn-cs"/>
                  <a:sym typeface="Symbol" pitchFamily="18" charset="2"/>
                </a:rPr>
                <a:t>E</a:t>
              </a:r>
            </a:p>
          </p:txBody>
        </p:sp>
        <p:sp>
          <p:nvSpPr>
            <p:cNvPr id="13364" name="Freeform 26">
              <a:extLst>
                <a:ext uri="{FF2B5EF4-FFF2-40B4-BE49-F238E27FC236}">
                  <a16:creationId xmlns:a16="http://schemas.microsoft.com/office/drawing/2014/main" id="{586BAB8C-3F5C-48EA-9337-93ECDA7F9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" y="1728"/>
              <a:ext cx="96" cy="96"/>
            </a:xfrm>
            <a:custGeom>
              <a:avLst/>
              <a:gdLst>
                <a:gd name="T0" fmla="*/ 96 w 96"/>
                <a:gd name="T1" fmla="*/ 0 h 96"/>
                <a:gd name="T2" fmla="*/ 96 w 96"/>
                <a:gd name="T3" fmla="*/ 96 h 96"/>
                <a:gd name="T4" fmla="*/ 0 w 96"/>
                <a:gd name="T5" fmla="*/ 96 h 96"/>
                <a:gd name="T6" fmla="*/ 0 60000 65536"/>
                <a:gd name="T7" fmla="*/ 0 60000 65536"/>
                <a:gd name="T8" fmla="*/ 0 60000 65536"/>
                <a:gd name="T9" fmla="*/ 0 w 96"/>
                <a:gd name="T10" fmla="*/ 0 h 96"/>
                <a:gd name="T11" fmla="*/ 96 w 9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96">
                  <a:moveTo>
                    <a:pt x="96" y="0"/>
                  </a:moveTo>
                  <a:lnTo>
                    <a:pt x="96" y="96"/>
                  </a:lnTo>
                  <a:lnTo>
                    <a:pt x="0" y="96"/>
                  </a:ln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65" name="Rectangle 27">
              <a:extLst>
                <a:ext uri="{FF2B5EF4-FFF2-40B4-BE49-F238E27FC236}">
                  <a16:creationId xmlns:a16="http://schemas.microsoft.com/office/drawing/2014/main" id="{36AF8D2B-0D8A-499A-A3E2-9CC3CA683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0" y="1320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>
                  <a:solidFill>
                    <a:srgbClr val="000000"/>
                  </a:solidFill>
                  <a:cs typeface="+mn-cs"/>
                  <a:sym typeface="Symbol" pitchFamily="18" charset="2"/>
                </a:rPr>
                <a:t>A</a:t>
              </a:r>
            </a:p>
          </p:txBody>
        </p:sp>
      </p:grpSp>
      <p:sp>
        <p:nvSpPr>
          <p:cNvPr id="13318" name="Rectangle 28">
            <a:extLst>
              <a:ext uri="{FF2B5EF4-FFF2-40B4-BE49-F238E27FC236}">
                <a16:creationId xmlns:a16="http://schemas.microsoft.com/office/drawing/2014/main" id="{144D07D2-008C-4716-AAE8-2E70C31E8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26150"/>
            <a:ext cx="4953000" cy="679450"/>
          </a:xfrm>
          <a:prstGeom prst="rect">
            <a:avLst/>
          </a:prstGeom>
          <a:solidFill>
            <a:srgbClr val="99CCFF"/>
          </a:solidFill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800">
                <a:solidFill>
                  <a:srgbClr val="333399"/>
                </a:solidFill>
                <a:cs typeface="+mn-cs"/>
                <a:sym typeface="Symbol" pitchFamily="18" charset="2"/>
              </a:rPr>
              <a:t>Later we’ll learn about magnetic flux, which is why I will use the subscript E on electric flux.</a:t>
            </a:r>
          </a:p>
        </p:txBody>
      </p:sp>
      <p:grpSp>
        <p:nvGrpSpPr>
          <p:cNvPr id="3" name="Group 29">
            <a:extLst>
              <a:ext uri="{FF2B5EF4-FFF2-40B4-BE49-F238E27FC236}">
                <a16:creationId xmlns:a16="http://schemas.microsoft.com/office/drawing/2014/main" id="{ECDA0E6A-E8AD-4C3C-B5AB-77C3C839B788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3962400"/>
            <a:ext cx="2682875" cy="2590800"/>
            <a:chOff x="3888" y="2496"/>
            <a:chExt cx="1690" cy="1632"/>
          </a:xfrm>
        </p:grpSpPr>
        <p:sp>
          <p:nvSpPr>
            <p:cNvPr id="13321" name="AutoShape 30" descr="20%">
              <a:extLst>
                <a:ext uri="{FF2B5EF4-FFF2-40B4-BE49-F238E27FC236}">
                  <a16:creationId xmlns:a16="http://schemas.microsoft.com/office/drawing/2014/main" id="{77F2B320-3FE1-4E4C-AE90-B946B79CA4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816" y="3073"/>
              <a:ext cx="1440" cy="528"/>
            </a:xfrm>
            <a:prstGeom prst="parallelogram">
              <a:avLst>
                <a:gd name="adj" fmla="val 68182"/>
              </a:avLst>
            </a:prstGeom>
            <a:pattFill prst="pct20">
              <a:fgClr>
                <a:srgbClr val="FFCC66"/>
              </a:fgClr>
              <a:bgClr>
                <a:srgbClr val="FFFFFF"/>
              </a:bgClr>
            </a:pattFill>
            <a:ln w="28575" algn="ctr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22" name="Line 31">
              <a:extLst>
                <a:ext uri="{FF2B5EF4-FFF2-40B4-BE49-F238E27FC236}">
                  <a16:creationId xmlns:a16="http://schemas.microsoft.com/office/drawing/2014/main" id="{19CB70FF-460A-4EC7-A937-25C92EBAF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408"/>
              <a:ext cx="528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23" name="Line 32">
              <a:extLst>
                <a:ext uri="{FF2B5EF4-FFF2-40B4-BE49-F238E27FC236}">
                  <a16:creationId xmlns:a16="http://schemas.microsoft.com/office/drawing/2014/main" id="{13687121-1104-4EA7-8597-4CE2257869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3312"/>
              <a:ext cx="528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24" name="Line 33">
              <a:extLst>
                <a:ext uri="{FF2B5EF4-FFF2-40B4-BE49-F238E27FC236}">
                  <a16:creationId xmlns:a16="http://schemas.microsoft.com/office/drawing/2014/main" id="{7F2BA40A-AF46-488C-A341-AEC1FBEAED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3216"/>
              <a:ext cx="528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25" name="Line 34">
              <a:extLst>
                <a:ext uri="{FF2B5EF4-FFF2-40B4-BE49-F238E27FC236}">
                  <a16:creationId xmlns:a16="http://schemas.microsoft.com/office/drawing/2014/main" id="{9100684F-0C8E-4559-8CE1-4C4E2B2AA9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976"/>
              <a:ext cx="528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26" name="Line 35">
              <a:extLst>
                <a:ext uri="{FF2B5EF4-FFF2-40B4-BE49-F238E27FC236}">
                  <a16:creationId xmlns:a16="http://schemas.microsoft.com/office/drawing/2014/main" id="{96EAF470-730F-49A4-BFF4-857275972C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880"/>
              <a:ext cx="48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27" name="Line 36">
              <a:extLst>
                <a:ext uri="{FF2B5EF4-FFF2-40B4-BE49-F238E27FC236}">
                  <a16:creationId xmlns:a16="http://schemas.microsoft.com/office/drawing/2014/main" id="{698A9D16-CACC-4936-B7C6-6ED748D96D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2784"/>
              <a:ext cx="48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28" name="Line 37">
              <a:extLst>
                <a:ext uri="{FF2B5EF4-FFF2-40B4-BE49-F238E27FC236}">
                  <a16:creationId xmlns:a16="http://schemas.microsoft.com/office/drawing/2014/main" id="{C5BB3C1C-B8B3-40A7-86E3-43F9E3F403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" y="3696"/>
              <a:ext cx="67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29" name="Line 38">
              <a:extLst>
                <a:ext uri="{FF2B5EF4-FFF2-40B4-BE49-F238E27FC236}">
                  <a16:creationId xmlns:a16="http://schemas.microsoft.com/office/drawing/2014/main" id="{3BB876F1-5DC8-4284-8BCD-72327538C3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6" y="3792"/>
              <a:ext cx="67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30" name="Line 39">
              <a:extLst>
                <a:ext uri="{FF2B5EF4-FFF2-40B4-BE49-F238E27FC236}">
                  <a16:creationId xmlns:a16="http://schemas.microsoft.com/office/drawing/2014/main" id="{811F2E2B-E9F8-48FF-895B-C3BA7C1EB1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3792"/>
              <a:ext cx="67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31" name="Line 40">
              <a:extLst>
                <a:ext uri="{FF2B5EF4-FFF2-40B4-BE49-F238E27FC236}">
                  <a16:creationId xmlns:a16="http://schemas.microsoft.com/office/drawing/2014/main" id="{12EAE392-7E39-4CCA-8277-8F88D9ACC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3696"/>
              <a:ext cx="67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32" name="Line 41">
              <a:extLst>
                <a:ext uri="{FF2B5EF4-FFF2-40B4-BE49-F238E27FC236}">
                  <a16:creationId xmlns:a16="http://schemas.microsoft.com/office/drawing/2014/main" id="{040628D8-09C3-4FAC-83F0-8E0CD11F8B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2" y="3888"/>
              <a:ext cx="67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33" name="Line 42">
              <a:extLst>
                <a:ext uri="{FF2B5EF4-FFF2-40B4-BE49-F238E27FC236}">
                  <a16:creationId xmlns:a16="http://schemas.microsoft.com/office/drawing/2014/main" id="{43848163-B8BE-4E99-B606-186F2879A5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888"/>
              <a:ext cx="624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34" name="Rectangle 43">
              <a:extLst>
                <a:ext uri="{FF2B5EF4-FFF2-40B4-BE49-F238E27FC236}">
                  <a16:creationId xmlns:a16="http://schemas.microsoft.com/office/drawing/2014/main" id="{23EBF9C9-27B9-4989-85ED-64181A962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4" y="3168"/>
              <a:ext cx="2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b="1">
                  <a:solidFill>
                    <a:srgbClr val="CC0000"/>
                  </a:solidFill>
                  <a:cs typeface="+mn-cs"/>
                  <a:sym typeface="Symbol" pitchFamily="18" charset="2"/>
                </a:rPr>
                <a:t>E</a:t>
              </a:r>
            </a:p>
          </p:txBody>
        </p:sp>
        <p:sp>
          <p:nvSpPr>
            <p:cNvPr id="13335" name="Line 44">
              <a:extLst>
                <a:ext uri="{FF2B5EF4-FFF2-40B4-BE49-F238E27FC236}">
                  <a16:creationId xmlns:a16="http://schemas.microsoft.com/office/drawing/2014/main" id="{C00F40F9-C20B-45FC-BE9D-A509EE7633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4" y="2496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36" name="Rectangle 45">
              <a:extLst>
                <a:ext uri="{FF2B5EF4-FFF2-40B4-BE49-F238E27FC236}">
                  <a16:creationId xmlns:a16="http://schemas.microsoft.com/office/drawing/2014/main" id="{1CC2856F-C634-4675-A0AA-2497A4364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3408"/>
              <a:ext cx="2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>
                  <a:solidFill>
                    <a:srgbClr val="000000"/>
                  </a:solidFill>
                  <a:cs typeface="+mn-cs"/>
                  <a:sym typeface="Symbol" pitchFamily="18" charset="2"/>
                </a:rPr>
                <a:t></a:t>
              </a:r>
            </a:p>
          </p:txBody>
        </p:sp>
        <p:sp>
          <p:nvSpPr>
            <p:cNvPr id="13337" name="AutoShape 46">
              <a:extLst>
                <a:ext uri="{FF2B5EF4-FFF2-40B4-BE49-F238E27FC236}">
                  <a16:creationId xmlns:a16="http://schemas.microsoft.com/office/drawing/2014/main" id="{32D65709-6C05-44E0-8FF8-8F3B634493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640074" flipH="1">
              <a:off x="4008" y="2927"/>
              <a:ext cx="1232" cy="593"/>
            </a:xfrm>
            <a:prstGeom prst="parallelogram">
              <a:avLst>
                <a:gd name="adj" fmla="val 51939"/>
              </a:avLst>
            </a:prstGeom>
            <a:gradFill rotWithShape="1">
              <a:gsLst>
                <a:gs pos="0">
                  <a:srgbClr val="FFCC66"/>
                </a:gs>
                <a:gs pos="100000">
                  <a:srgbClr val="DCB058"/>
                </a:gs>
              </a:gsLst>
              <a:lin ang="0" scaled="1"/>
            </a:gra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38" name="Line 47">
              <a:extLst>
                <a:ext uri="{FF2B5EF4-FFF2-40B4-BE49-F238E27FC236}">
                  <a16:creationId xmlns:a16="http://schemas.microsoft.com/office/drawing/2014/main" id="{3266566B-BCDC-4101-9A79-FB2ABFE19C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" y="3216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39" name="Line 48">
              <a:extLst>
                <a:ext uri="{FF2B5EF4-FFF2-40B4-BE49-F238E27FC236}">
                  <a16:creationId xmlns:a16="http://schemas.microsoft.com/office/drawing/2014/main" id="{535FE167-A7AF-4AF6-A3A0-EAB0EC2E7F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6" y="3312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40" name="Line 49">
              <a:extLst>
                <a:ext uri="{FF2B5EF4-FFF2-40B4-BE49-F238E27FC236}">
                  <a16:creationId xmlns:a16="http://schemas.microsoft.com/office/drawing/2014/main" id="{19AD83FD-8D72-4052-97B4-88EBE8EA03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2" y="3408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41" name="Line 50">
              <a:extLst>
                <a:ext uri="{FF2B5EF4-FFF2-40B4-BE49-F238E27FC236}">
                  <a16:creationId xmlns:a16="http://schemas.microsoft.com/office/drawing/2014/main" id="{66393A1D-3690-4720-A4DB-8FD9F9C131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6" y="2784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42" name="Line 51">
              <a:extLst>
                <a:ext uri="{FF2B5EF4-FFF2-40B4-BE49-F238E27FC236}">
                  <a16:creationId xmlns:a16="http://schemas.microsoft.com/office/drawing/2014/main" id="{5D5FD1FD-D4F8-4F99-9EB6-7D6E7A954D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2" y="2880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43" name="Line 52">
              <a:extLst>
                <a:ext uri="{FF2B5EF4-FFF2-40B4-BE49-F238E27FC236}">
                  <a16:creationId xmlns:a16="http://schemas.microsoft.com/office/drawing/2014/main" id="{A4C34D75-BCC5-45ED-9DA2-E6DB1B6F60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8" y="2976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</p:grpSp>
      <p:sp>
        <p:nvSpPr>
          <p:cNvPr id="53" name="Rectangle 4">
            <a:extLst>
              <a:ext uri="{FF2B5EF4-FFF2-40B4-BE49-F238E27FC236}">
                <a16:creationId xmlns:a16="http://schemas.microsoft.com/office/drawing/2014/main" id="{897810A8-48C8-45C2-8F20-A1A203C59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6477000"/>
            <a:ext cx="2667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>
                <a:solidFill>
                  <a:srgbClr val="006600"/>
                </a:solidFill>
                <a:cs typeface="+mn-cs"/>
                <a:sym typeface="Symbol" pitchFamily="18" charset="2"/>
              </a:rPr>
              <a:t>The green lines miss!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4BCE16E-72D5-4646-810D-EF1A1CFAD543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5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D93738D-E001-4674-8BF3-6C4AB8374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28" y="83457"/>
            <a:ext cx="7842251" cy="6273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58A3C1-23BC-4841-A65A-571F2962C42F}"/>
              </a:ext>
            </a:extLst>
          </p:cNvPr>
          <p:cNvSpPr/>
          <p:nvPr/>
        </p:nvSpPr>
        <p:spPr>
          <a:xfrm>
            <a:off x="195942" y="6443895"/>
            <a:ext cx="89480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https://physics.stackexchange.com/questions/262362/what-is-the-direction-of-area-vector</a:t>
            </a:r>
            <a:r>
              <a:rPr lang="en-US" sz="11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9C8CB6-BCED-4352-AD25-C6F4E3BCC49E}"/>
              </a:ext>
            </a:extLst>
          </p:cNvPr>
          <p:cNvSpPr txBox="1"/>
          <p:nvPr/>
        </p:nvSpPr>
        <p:spPr>
          <a:xfrm>
            <a:off x="494461" y="403419"/>
            <a:ext cx="7753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7030A0"/>
                </a:solidFill>
              </a:rPr>
              <a:t>Not orientable</a:t>
            </a:r>
            <a:r>
              <a:rPr lang="en-US" sz="2800" dirty="0">
                <a:solidFill>
                  <a:srgbClr val="7030A0"/>
                </a:solidFill>
              </a:rPr>
              <a:t>                  </a:t>
            </a:r>
            <a:endParaRPr lang="en-US" sz="2800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755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B88928-4058-4628-8141-AB6EB0BB2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5" y="797367"/>
            <a:ext cx="8665029" cy="4468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653FD3-72E7-4F46-AFC9-B190C7301731}"/>
              </a:ext>
            </a:extLst>
          </p:cNvPr>
          <p:cNvSpPr txBox="1"/>
          <p:nvPr/>
        </p:nvSpPr>
        <p:spPr>
          <a:xfrm>
            <a:off x="418041" y="189359"/>
            <a:ext cx="83268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Vector surface integral</a:t>
            </a:r>
            <a:endParaRPr lang="en-US" sz="36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9503F-389D-4248-AF14-F485BBEAE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542" y="2304679"/>
            <a:ext cx="7573284" cy="44595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67C95F-C9FC-4757-BE52-9F9A4F638260}"/>
              </a:ext>
            </a:extLst>
          </p:cNvPr>
          <p:cNvSpPr/>
          <p:nvPr/>
        </p:nvSpPr>
        <p:spPr>
          <a:xfrm>
            <a:off x="0" y="6488668"/>
            <a:ext cx="8761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https://mathinsight.org/surface_integral_vector_field_introduction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1951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-12065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https://mathinsight.org/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DCA85CB-2A5C-432A-B69D-728C0F2C40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5362" y="3292999"/>
            <a:ext cx="2342151" cy="12536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6FEF79-2F3E-4A90-A0D1-C7B1CF2E5E24}"/>
              </a:ext>
            </a:extLst>
          </p:cNvPr>
          <p:cNvSpPr txBox="1"/>
          <p:nvPr/>
        </p:nvSpPr>
        <p:spPr>
          <a:xfrm>
            <a:off x="4950678" y="3365985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closed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948A1E-52BF-4AAD-BDD8-F93818D81507}"/>
              </a:ext>
            </a:extLst>
          </p:cNvPr>
          <p:cNvGrpSpPr/>
          <p:nvPr/>
        </p:nvGrpSpPr>
        <p:grpSpPr>
          <a:xfrm>
            <a:off x="5619750" y="4940300"/>
            <a:ext cx="3213100" cy="1372141"/>
            <a:chOff x="195263" y="3798190"/>
            <a:chExt cx="3680052" cy="195014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B96EF73-B1A2-4878-9029-87A094E55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5263" y="3798190"/>
              <a:ext cx="3680052" cy="195014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86AFC49-80A3-4022-9875-4DE6519B2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43517" y="4133763"/>
              <a:ext cx="642484" cy="809363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0D778EE-1CBA-4ECC-8B33-26FD740C95A3}"/>
              </a:ext>
            </a:extLst>
          </p:cNvPr>
          <p:cNvSpPr/>
          <p:nvPr/>
        </p:nvSpPr>
        <p:spPr>
          <a:xfrm>
            <a:off x="-635000" y="6558248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https://mathinsight.org/</a:t>
            </a:r>
            <a:r>
              <a:rPr lang="en-US" sz="1200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222F1B-F350-42A0-82FB-3B5554B988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536" y="3962400"/>
            <a:ext cx="1943100" cy="2362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BAABD6-93B5-44F3-9113-5500BE23C8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2454353" y="4442445"/>
            <a:ext cx="2045449" cy="16945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AE6479-3D0F-459E-8959-DF428F9866CE}"/>
              </a:ext>
            </a:extLst>
          </p:cNvPr>
          <p:cNvSpPr txBox="1"/>
          <p:nvPr/>
        </p:nvSpPr>
        <p:spPr>
          <a:xfrm>
            <a:off x="341085" y="3461005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NOT closed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FE5360-CC5E-4563-902C-490EE6D45082}"/>
              </a:ext>
            </a:extLst>
          </p:cNvPr>
          <p:cNvSpPr/>
          <p:nvPr/>
        </p:nvSpPr>
        <p:spPr>
          <a:xfrm>
            <a:off x="209551" y="3292999"/>
            <a:ext cx="4349749" cy="322293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CFBE66-3DCC-4D84-AD71-9F384E42FF84}"/>
              </a:ext>
            </a:extLst>
          </p:cNvPr>
          <p:cNvSpPr/>
          <p:nvPr/>
        </p:nvSpPr>
        <p:spPr>
          <a:xfrm>
            <a:off x="4578351" y="3299349"/>
            <a:ext cx="4349749" cy="322293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3664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0C79AE-538F-4E29-B5F0-13011EC4B982}"/>
              </a:ext>
            </a:extLst>
          </p:cNvPr>
          <p:cNvSpPr txBox="1"/>
          <p:nvPr/>
        </p:nvSpPr>
        <p:spPr>
          <a:xfrm>
            <a:off x="588736" y="137894"/>
            <a:ext cx="902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surface is closed if it has no boundary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4E295-94B6-40D4-B1A5-5DD9CBA2695F}"/>
              </a:ext>
            </a:extLst>
          </p:cNvPr>
          <p:cNvSpPr txBox="1"/>
          <p:nvPr/>
        </p:nvSpPr>
        <p:spPr>
          <a:xfrm>
            <a:off x="5279566" y="3737699"/>
            <a:ext cx="3578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Torus</a:t>
            </a:r>
          </a:p>
        </p:txBody>
      </p:sp>
      <p:pic>
        <p:nvPicPr>
          <p:cNvPr id="11" name="Picture 10" descr="A close up of a building&#10;&#10;Description automatically generated">
            <a:extLst>
              <a:ext uri="{FF2B5EF4-FFF2-40B4-BE49-F238E27FC236}">
                <a16:creationId xmlns:a16="http://schemas.microsoft.com/office/drawing/2014/main" id="{0ED8894F-F85D-4BB2-9406-67C2CFA45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705" y="1164583"/>
            <a:ext cx="1563436" cy="1936570"/>
          </a:xfrm>
          <a:prstGeom prst="rect">
            <a:avLst/>
          </a:prstGeom>
        </p:spPr>
      </p:pic>
      <p:pic>
        <p:nvPicPr>
          <p:cNvPr id="13" name="Picture 12" descr="A picture containing light&#10;&#10;Description automatically generated">
            <a:extLst>
              <a:ext uri="{FF2B5EF4-FFF2-40B4-BE49-F238E27FC236}">
                <a16:creationId xmlns:a16="http://schemas.microsoft.com/office/drawing/2014/main" id="{CBB1271A-D62E-4060-841C-5C8C81DB2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05" y="3299549"/>
            <a:ext cx="2192146" cy="140496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7AFE77-897A-4768-87A0-889915C0D7F4}"/>
              </a:ext>
            </a:extLst>
          </p:cNvPr>
          <p:cNvSpPr/>
          <p:nvPr/>
        </p:nvSpPr>
        <p:spPr>
          <a:xfrm>
            <a:off x="7744221" y="6632496"/>
            <a:ext cx="1018848" cy="228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en.wikipedia.org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A00253-14FF-4A1D-8C84-711057A9E31F}"/>
              </a:ext>
            </a:extLst>
          </p:cNvPr>
          <p:cNvSpPr txBox="1"/>
          <p:nvPr/>
        </p:nvSpPr>
        <p:spPr>
          <a:xfrm>
            <a:off x="5279566" y="1799936"/>
            <a:ext cx="3578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Sphere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4DFC3B-0DD1-41F8-A469-2D28B641D9AD}"/>
              </a:ext>
            </a:extLst>
          </p:cNvPr>
          <p:cNvCxnSpPr>
            <a:cxnSpLocks/>
          </p:cNvCxnSpPr>
          <p:nvPr/>
        </p:nvCxnSpPr>
        <p:spPr>
          <a:xfrm>
            <a:off x="4753429" y="700961"/>
            <a:ext cx="0" cy="59315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965EBCA-804B-4C08-80A1-CCE0127A3FE5}"/>
              </a:ext>
            </a:extLst>
          </p:cNvPr>
          <p:cNvSpPr txBox="1"/>
          <p:nvPr/>
        </p:nvSpPr>
        <p:spPr>
          <a:xfrm>
            <a:off x="1009718" y="700961"/>
            <a:ext cx="7753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7030A0"/>
                </a:solidFill>
              </a:rPr>
              <a:t>Not closed</a:t>
            </a:r>
            <a:r>
              <a:rPr lang="en-US" sz="2800" dirty="0">
                <a:solidFill>
                  <a:srgbClr val="7030A0"/>
                </a:solidFill>
              </a:rPr>
              <a:t>                                       </a:t>
            </a:r>
            <a:r>
              <a:rPr lang="en-US" sz="2800" u="sng" dirty="0">
                <a:solidFill>
                  <a:srgbClr val="7030A0"/>
                </a:solidFill>
              </a:rPr>
              <a:t>Closed surface</a:t>
            </a:r>
          </a:p>
        </p:txBody>
      </p:sp>
      <p:pic>
        <p:nvPicPr>
          <p:cNvPr id="19" name="Picture 18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41C013AB-293F-43E2-9B6D-71BD05412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6" y="1310998"/>
            <a:ext cx="3115136" cy="296976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F21D05B-BEAC-49F7-B342-44A614EAA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4845049"/>
            <a:ext cx="16668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000000"/>
                </a:solidFill>
                <a:cs typeface="+mn-cs"/>
                <a:sym typeface="Symbol" pitchFamily="18" charset="2"/>
              </a:rPr>
              <a:t>The tube = cylinder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8BE77DB-E56B-426F-88B3-509FF39FA587}"/>
              </a:ext>
            </a:extLst>
          </p:cNvPr>
          <p:cNvGrpSpPr/>
          <p:nvPr/>
        </p:nvGrpSpPr>
        <p:grpSpPr>
          <a:xfrm>
            <a:off x="1952625" y="4606867"/>
            <a:ext cx="1801597" cy="1220788"/>
            <a:chOff x="1457325" y="4606867"/>
            <a:chExt cx="1801597" cy="1220788"/>
          </a:xfrm>
        </p:grpSpPr>
        <p:sp>
          <p:nvSpPr>
            <p:cNvPr id="29" name="AutoShape 28">
              <a:extLst>
                <a:ext uri="{FF2B5EF4-FFF2-40B4-BE49-F238E27FC236}">
                  <a16:creationId xmlns:a16="http://schemas.microsoft.com/office/drawing/2014/main" id="{10BEF5E8-1A1B-4759-BD84-5D860BB4A7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723231" y="4340961"/>
              <a:ext cx="1220788" cy="1752600"/>
            </a:xfrm>
            <a:prstGeom prst="can">
              <a:avLst>
                <a:gd name="adj" fmla="val 3593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30" name="Oval 1">
              <a:extLst>
                <a:ext uri="{FF2B5EF4-FFF2-40B4-BE49-F238E27FC236}">
                  <a16:creationId xmlns:a16="http://schemas.microsoft.com/office/drawing/2014/main" id="{D8DE1806-9635-4AC3-B1D6-3EC07A84F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5522" y="4610514"/>
              <a:ext cx="533400" cy="1216553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32" name="AutoShape 28">
            <a:extLst>
              <a:ext uri="{FF2B5EF4-FFF2-40B4-BE49-F238E27FC236}">
                <a16:creationId xmlns:a16="http://schemas.microsoft.com/office/drawing/2014/main" id="{185E3757-59D2-486E-AD65-519EBC9F7A0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194619" y="4791811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6B7F317-00CB-4C48-A4F8-269BDA4C2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1640" y="5058064"/>
            <a:ext cx="195992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000000"/>
                </a:solidFill>
                <a:cs typeface="+mn-cs"/>
                <a:sym typeface="Symbol" pitchFamily="18" charset="2"/>
              </a:rPr>
              <a:t>Cylinder with top and bottom</a:t>
            </a:r>
          </a:p>
        </p:txBody>
      </p:sp>
    </p:spTree>
    <p:extLst>
      <p:ext uri="{BB962C8B-B14F-4D97-AF65-F5344CB8AC3E}">
        <p14:creationId xmlns:p14="http://schemas.microsoft.com/office/powerpoint/2010/main" val="36468713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http://ltcconline.net/greenl/courses/202/vectorIntegration/greensTheorem.htm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C9C19D7-071A-400B-A3A4-750CD820DB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978" y="3719791"/>
            <a:ext cx="8915963" cy="188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761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0C79AE-538F-4E29-B5F0-13011EC4B982}"/>
              </a:ext>
            </a:extLst>
          </p:cNvPr>
          <p:cNvSpPr txBox="1"/>
          <p:nvPr/>
        </p:nvSpPr>
        <p:spPr>
          <a:xfrm>
            <a:off x="315686" y="137894"/>
            <a:ext cx="902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a closed surface, outward normal = positive orientation</a:t>
            </a:r>
          </a:p>
        </p:txBody>
      </p:sp>
      <p:pic>
        <p:nvPicPr>
          <p:cNvPr id="11" name="Picture 10" descr="A close up of a building&#10;&#10;Description automatically generated">
            <a:extLst>
              <a:ext uri="{FF2B5EF4-FFF2-40B4-BE49-F238E27FC236}">
                <a16:creationId xmlns:a16="http://schemas.microsoft.com/office/drawing/2014/main" id="{0ED8894F-F85D-4BB2-9406-67C2CFA45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4" y="2012950"/>
            <a:ext cx="1924927" cy="2384335"/>
          </a:xfrm>
          <a:prstGeom prst="rect">
            <a:avLst/>
          </a:prstGeom>
        </p:spPr>
      </p:pic>
      <p:pic>
        <p:nvPicPr>
          <p:cNvPr id="13" name="Picture 12" descr="A picture containing light&#10;&#10;Description automatically generated">
            <a:extLst>
              <a:ext uri="{FF2B5EF4-FFF2-40B4-BE49-F238E27FC236}">
                <a16:creationId xmlns:a16="http://schemas.microsoft.com/office/drawing/2014/main" id="{CBB1271A-D62E-4060-841C-5C8C81DB2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4418" y="2621149"/>
            <a:ext cx="2520951" cy="16157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7AFE77-897A-4768-87A0-889915C0D7F4}"/>
              </a:ext>
            </a:extLst>
          </p:cNvPr>
          <p:cNvSpPr/>
          <p:nvPr/>
        </p:nvSpPr>
        <p:spPr>
          <a:xfrm>
            <a:off x="7744221" y="6632496"/>
            <a:ext cx="1018848" cy="228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en.wikipedia.org </a:t>
            </a:r>
          </a:p>
        </p:txBody>
      </p:sp>
      <p:sp>
        <p:nvSpPr>
          <p:cNvPr id="32" name="AutoShape 28">
            <a:extLst>
              <a:ext uri="{FF2B5EF4-FFF2-40B4-BE49-F238E27FC236}">
                <a16:creationId xmlns:a16="http://schemas.microsoft.com/office/drawing/2014/main" id="{185E3757-59D2-486E-AD65-519EBC9F7A0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767745" y="1375511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7" name="AutoShape 28">
            <a:extLst>
              <a:ext uri="{FF2B5EF4-FFF2-40B4-BE49-F238E27FC236}">
                <a16:creationId xmlns:a16="http://schemas.microsoft.com/office/drawing/2014/main" id="{94192A05-B0DE-4B37-AA08-1230A231B75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920145" y="3598011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217194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1BB375-46BA-4E5B-B715-0F79C93EC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223"/>
            <a:ext cx="9144000" cy="54267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B5EC72-6515-4479-B053-941BF79E5BE4}"/>
              </a:ext>
            </a:extLst>
          </p:cNvPr>
          <p:cNvSpPr/>
          <p:nvPr/>
        </p:nvSpPr>
        <p:spPr>
          <a:xfrm>
            <a:off x="146050" y="141585"/>
            <a:ext cx="89090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https://math.libretexts.org/Bookshelves/Calculus/Book%3A_Calculus_(OpenStax)/16%3A_Vector_Calculus/16.6%3A_Surface_Integrals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8916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7BF9DA-2855-4037-B56F-AA6C32001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21"/>
            <a:ext cx="9144000" cy="680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403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F52A6A-8848-4A70-868A-69F577F00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440"/>
            <a:ext cx="9144000" cy="48214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9AC7FB-FE48-4181-871F-34DDFE13F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06505"/>
            <a:ext cx="9144000" cy="249949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3B7BD9-ABD7-497E-B352-EF6E7E3FC64B}"/>
              </a:ext>
            </a:extLst>
          </p:cNvPr>
          <p:cNvCxnSpPr/>
          <p:nvPr/>
        </p:nvCxnSpPr>
        <p:spPr>
          <a:xfrm>
            <a:off x="-146050" y="4306505"/>
            <a:ext cx="92900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0827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DE9954-0B7B-4426-B0C4-75BBB86FD592}"/>
              </a:ext>
            </a:extLst>
          </p:cNvPr>
          <p:cNvSpPr/>
          <p:nvPr/>
        </p:nvSpPr>
        <p:spPr>
          <a:xfrm>
            <a:off x="641350" y="1271885"/>
            <a:ext cx="8102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See example </a:t>
            </a:r>
            <a:r>
              <a:rPr lang="en-US" sz="2400" dirty="0" err="1"/>
              <a:t>Example</a:t>
            </a:r>
            <a:r>
              <a:rPr lang="en-US" sz="2400" dirty="0"/>
              <a:t> 16.6.15: Calculating Heat Flow at </a:t>
            </a:r>
          </a:p>
          <a:p>
            <a:r>
              <a:rPr lang="en-US" sz="2400" dirty="0">
                <a:hlinkClick r:id="rId2"/>
              </a:rPr>
              <a:t>Https://math.libretexts.org/Bookshelves/Calculus/Book%3A_Calculus_(OpenStax)/16%3A_Vector_Calculus/16.6%3A_Surface_Integrals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1488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20%">
            <a:extLst>
              <a:ext uri="{FF2B5EF4-FFF2-40B4-BE49-F238E27FC236}">
                <a16:creationId xmlns:a16="http://schemas.microsoft.com/office/drawing/2014/main" id="{9391A31E-3329-4DE1-B3BD-96C2E69DB6E9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5348287" y="1436688"/>
            <a:ext cx="2638425" cy="1066800"/>
          </a:xfrm>
          <a:prstGeom prst="parallelogram">
            <a:avLst>
              <a:gd name="adj" fmla="val 61830"/>
            </a:avLst>
          </a:prstGeom>
          <a:pattFill prst="pct20">
            <a:fgClr>
              <a:srgbClr val="FFCC66"/>
            </a:fgClr>
            <a:bgClr>
              <a:srgbClr val="FFFFFF"/>
            </a:bgClr>
          </a:pattFill>
          <a:ln w="28575" algn="ctr">
            <a:solidFill>
              <a:srgbClr val="FFCC9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9155" name="AutoShape 3" descr="30%">
            <a:extLst>
              <a:ext uri="{FF2B5EF4-FFF2-40B4-BE49-F238E27FC236}">
                <a16:creationId xmlns:a16="http://schemas.microsoft.com/office/drawing/2014/main" id="{110318BC-A960-4E87-937C-1CA8F56FCCF3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5544344" y="1210469"/>
            <a:ext cx="2230438" cy="1066800"/>
          </a:xfrm>
          <a:prstGeom prst="parallelogram">
            <a:avLst>
              <a:gd name="adj" fmla="val 56451"/>
            </a:avLst>
          </a:prstGeom>
          <a:pattFill prst="pct30">
            <a:fgClr>
              <a:srgbClr val="CC99FF"/>
            </a:fgClr>
            <a:bgClr>
              <a:srgbClr val="FFFFFF"/>
            </a:bgClr>
          </a:pattFill>
          <a:ln w="28575" algn="ctr">
            <a:solidFill>
              <a:srgbClr val="CC99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0" name="Line 4">
            <a:extLst>
              <a:ext uri="{FF2B5EF4-FFF2-40B4-BE49-F238E27FC236}">
                <a16:creationId xmlns:a16="http://schemas.microsoft.com/office/drawing/2014/main" id="{4091EBE7-EF04-41BA-9587-494A9DA535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1400" y="1524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id="{ED1D2073-0B8B-4394-832D-85A9E6F0A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124200"/>
            <a:ext cx="9906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2D10CCCB-AD3E-486C-B9A0-E6E54A38445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0" y="3124200"/>
            <a:ext cx="10668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13854164-842D-4DE1-89D5-832CB1A4AE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000250"/>
            <a:ext cx="8382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0220DB1E-B5DD-4BA8-88CD-3658165F83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847850"/>
            <a:ext cx="8382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5" name="Line 9">
            <a:extLst>
              <a:ext uri="{FF2B5EF4-FFF2-40B4-BE49-F238E27FC236}">
                <a16:creationId xmlns:a16="http://schemas.microsoft.com/office/drawing/2014/main" id="{0A6401D9-B532-474B-A2E0-F184D8B69C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1695450"/>
            <a:ext cx="8382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6" name="Line 10">
            <a:extLst>
              <a:ext uri="{FF2B5EF4-FFF2-40B4-BE49-F238E27FC236}">
                <a16:creationId xmlns:a16="http://schemas.microsoft.com/office/drawing/2014/main" id="{D9967255-7389-4A91-B9E7-0A42E7759EC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5500" y="1066800"/>
            <a:ext cx="8382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7" name="Line 11">
            <a:extLst>
              <a:ext uri="{FF2B5EF4-FFF2-40B4-BE49-F238E27FC236}">
                <a16:creationId xmlns:a16="http://schemas.microsoft.com/office/drawing/2014/main" id="{5C56A375-6BEE-4593-9A11-FBC621068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4100" y="914400"/>
            <a:ext cx="762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8" name="Line 12">
            <a:extLst>
              <a:ext uri="{FF2B5EF4-FFF2-40B4-BE49-F238E27FC236}">
                <a16:creationId xmlns:a16="http://schemas.microsoft.com/office/drawing/2014/main" id="{BD2D6236-21C7-4E42-80C4-CA2024512A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2700" y="762000"/>
            <a:ext cx="6096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9" name="Line 13">
            <a:extLst>
              <a:ext uri="{FF2B5EF4-FFF2-40B4-BE49-F238E27FC236}">
                <a16:creationId xmlns:a16="http://schemas.microsoft.com/office/drawing/2014/main" id="{EF19F6CD-0D2D-4B43-B933-388B4058817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8200" y="2819400"/>
            <a:ext cx="10668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0" name="Line 14">
            <a:extLst>
              <a:ext uri="{FF2B5EF4-FFF2-40B4-BE49-F238E27FC236}">
                <a16:creationId xmlns:a16="http://schemas.microsoft.com/office/drawing/2014/main" id="{D134CFDC-E2C3-4F5D-88D8-0C153FCBDD7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0" y="2971800"/>
            <a:ext cx="10668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1" name="Line 15">
            <a:extLst>
              <a:ext uri="{FF2B5EF4-FFF2-40B4-BE49-F238E27FC236}">
                <a16:creationId xmlns:a16="http://schemas.microsoft.com/office/drawing/2014/main" id="{B226058B-87AE-4699-AD6C-39B468FAED3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971800"/>
            <a:ext cx="10668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2" name="Line 16">
            <a:extLst>
              <a:ext uri="{FF2B5EF4-FFF2-40B4-BE49-F238E27FC236}">
                <a16:creationId xmlns:a16="http://schemas.microsoft.com/office/drawing/2014/main" id="{6BF0DDE2-F6A6-499F-9340-BDBB2366A6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819400"/>
            <a:ext cx="10668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3" name="AutoShape 17">
            <a:extLst>
              <a:ext uri="{FF2B5EF4-FFF2-40B4-BE49-F238E27FC236}">
                <a16:creationId xmlns:a16="http://schemas.microsoft.com/office/drawing/2014/main" id="{F60A71E3-0CCC-435F-8B57-A15AE26157D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5469523" flipH="1">
            <a:off x="5634038" y="1069975"/>
            <a:ext cx="2435225" cy="1216025"/>
          </a:xfrm>
          <a:prstGeom prst="parallelogram">
            <a:avLst>
              <a:gd name="adj" fmla="val 50065"/>
            </a:avLst>
          </a:prstGeom>
          <a:gradFill rotWithShape="1">
            <a:gsLst>
              <a:gs pos="0">
                <a:srgbClr val="FFCC66"/>
              </a:gs>
              <a:gs pos="100000">
                <a:srgbClr val="DCB058"/>
              </a:gs>
            </a:gsLst>
            <a:lin ang="0" scaled="1"/>
          </a:gra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4" name="Line 18">
            <a:extLst>
              <a:ext uri="{FF2B5EF4-FFF2-40B4-BE49-F238E27FC236}">
                <a16:creationId xmlns:a16="http://schemas.microsoft.com/office/drawing/2014/main" id="{64FF306A-647B-451A-9D90-89A9E6A0530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8200" y="762000"/>
            <a:ext cx="1066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5" name="Line 19">
            <a:extLst>
              <a:ext uri="{FF2B5EF4-FFF2-40B4-BE49-F238E27FC236}">
                <a16:creationId xmlns:a16="http://schemas.microsoft.com/office/drawing/2014/main" id="{3A032EA6-6663-429A-A1F2-B69BBC4773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0" y="914400"/>
            <a:ext cx="1066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6" name="Line 20">
            <a:extLst>
              <a:ext uri="{FF2B5EF4-FFF2-40B4-BE49-F238E27FC236}">
                <a16:creationId xmlns:a16="http://schemas.microsoft.com/office/drawing/2014/main" id="{0AFFEE2B-E8B7-4126-915E-850F3C5B52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0" y="1066800"/>
            <a:ext cx="1066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7" name="Line 21">
            <a:extLst>
              <a:ext uri="{FF2B5EF4-FFF2-40B4-BE49-F238E27FC236}">
                <a16:creationId xmlns:a16="http://schemas.microsoft.com/office/drawing/2014/main" id="{21B92296-456C-4E5E-A125-F305DD602AE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8200" y="1695450"/>
            <a:ext cx="1066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8" name="Line 22">
            <a:extLst>
              <a:ext uri="{FF2B5EF4-FFF2-40B4-BE49-F238E27FC236}">
                <a16:creationId xmlns:a16="http://schemas.microsoft.com/office/drawing/2014/main" id="{7F3CFF0D-F38F-4C89-B163-03F7801349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0" y="1847850"/>
            <a:ext cx="1066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9" name="Line 23">
            <a:extLst>
              <a:ext uri="{FF2B5EF4-FFF2-40B4-BE49-F238E27FC236}">
                <a16:creationId xmlns:a16="http://schemas.microsoft.com/office/drawing/2014/main" id="{0DD01ADC-9638-43B9-A7F1-8AE8D4F359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0" y="2000250"/>
            <a:ext cx="1066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60" name="Rectangle 24">
            <a:extLst>
              <a:ext uri="{FF2B5EF4-FFF2-40B4-BE49-F238E27FC236}">
                <a16:creationId xmlns:a16="http://schemas.microsoft.com/office/drawing/2014/main" id="{E73EE9D0-E059-4E70-9DD1-653843622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1828800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rgbClr val="CC00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14361" name="Line 25">
            <a:extLst>
              <a:ext uri="{FF2B5EF4-FFF2-40B4-BE49-F238E27FC236}">
                <a16:creationId xmlns:a16="http://schemas.microsoft.com/office/drawing/2014/main" id="{CA699B77-4F96-4E5D-854E-0A37428DA7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1066800"/>
            <a:ext cx="1295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62" name="Arc 26">
            <a:extLst>
              <a:ext uri="{FF2B5EF4-FFF2-40B4-BE49-F238E27FC236}">
                <a16:creationId xmlns:a16="http://schemas.microsoft.com/office/drawing/2014/main" id="{C1D70AA5-B3DA-4F73-A83E-3FAA863FEEAE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6108700" y="2133600"/>
            <a:ext cx="255588" cy="184150"/>
          </a:xfrm>
          <a:custGeom>
            <a:avLst/>
            <a:gdLst>
              <a:gd name="T0" fmla="*/ 0 w 17926"/>
              <a:gd name="T1" fmla="*/ 0 h 21600"/>
              <a:gd name="T2" fmla="*/ 2147483647 w 17926"/>
              <a:gd name="T3" fmla="*/ 2147483647 h 21600"/>
              <a:gd name="T4" fmla="*/ 0 w 17926"/>
              <a:gd name="T5" fmla="*/ 2147483647 h 21600"/>
              <a:gd name="T6" fmla="*/ 0 60000 65536"/>
              <a:gd name="T7" fmla="*/ 0 60000 65536"/>
              <a:gd name="T8" fmla="*/ 0 60000 65536"/>
              <a:gd name="T9" fmla="*/ 0 w 17926"/>
              <a:gd name="T10" fmla="*/ 0 h 21600"/>
              <a:gd name="T11" fmla="*/ 17926 w 1792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26" h="21600" fill="none" extrusionOk="0">
                <a:moveTo>
                  <a:pt x="-1" y="0"/>
                </a:moveTo>
                <a:cubicBezTo>
                  <a:pt x="7192" y="0"/>
                  <a:pt x="13913" y="3580"/>
                  <a:pt x="17925" y="9549"/>
                </a:cubicBezTo>
              </a:path>
              <a:path w="17926" h="21600" stroke="0" extrusionOk="0">
                <a:moveTo>
                  <a:pt x="-1" y="0"/>
                </a:moveTo>
                <a:cubicBezTo>
                  <a:pt x="7192" y="0"/>
                  <a:pt x="13913" y="3580"/>
                  <a:pt x="17925" y="954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63" name="Rectangle 27">
            <a:extLst>
              <a:ext uri="{FF2B5EF4-FFF2-40B4-BE49-F238E27FC236}">
                <a16:creationId xmlns:a16="http://schemas.microsoft.com/office/drawing/2014/main" id="{841661D9-2EFF-456C-AD91-622424B39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100" y="2209800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</a:t>
            </a:r>
          </a:p>
        </p:txBody>
      </p:sp>
      <p:sp>
        <p:nvSpPr>
          <p:cNvPr id="14364" name="Rectangle 28">
            <a:extLst>
              <a:ext uri="{FF2B5EF4-FFF2-40B4-BE49-F238E27FC236}">
                <a16:creationId xmlns:a16="http://schemas.microsoft.com/office/drawing/2014/main" id="{19D96EB5-0552-4B82-8BCB-76234F79B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0" y="1320800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</a:t>
            </a:r>
          </a:p>
        </p:txBody>
      </p:sp>
      <p:sp>
        <p:nvSpPr>
          <p:cNvPr id="14365" name="Rectangle 29">
            <a:extLst>
              <a:ext uri="{FF2B5EF4-FFF2-40B4-BE49-F238E27FC236}">
                <a16:creationId xmlns:a16="http://schemas.microsoft.com/office/drawing/2014/main" id="{4A0C1892-475F-4DA9-AD6F-A4F1BDC45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2288" y="1066800"/>
            <a:ext cx="392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rgbClr val="000000"/>
                </a:solidFill>
                <a:cs typeface="+mn-cs"/>
                <a:sym typeface="Symbol" pitchFamily="18" charset="2"/>
              </a:rPr>
              <a:t>A</a:t>
            </a:r>
          </a:p>
        </p:txBody>
      </p:sp>
      <p:sp>
        <p:nvSpPr>
          <p:cNvPr id="14366" name="Freeform 30">
            <a:extLst>
              <a:ext uri="{FF2B5EF4-FFF2-40B4-BE49-F238E27FC236}">
                <a16:creationId xmlns:a16="http://schemas.microsoft.com/office/drawing/2014/main" id="{3034BE9A-6E20-4B82-94C4-BFCDED0C74D9}"/>
              </a:ext>
            </a:extLst>
          </p:cNvPr>
          <p:cNvSpPr>
            <a:spLocks noChangeAspect="1"/>
          </p:cNvSpPr>
          <p:nvPr/>
        </p:nvSpPr>
        <p:spPr bwMode="auto">
          <a:xfrm rot="-1740000">
            <a:off x="7110413" y="1446213"/>
            <a:ext cx="192087" cy="192087"/>
          </a:xfrm>
          <a:custGeom>
            <a:avLst/>
            <a:gdLst>
              <a:gd name="T0" fmla="*/ 0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0 60000 65536"/>
              <a:gd name="T7" fmla="*/ 0 60000 65536"/>
              <a:gd name="T8" fmla="*/ 0 60000 65536"/>
              <a:gd name="T9" fmla="*/ 0 w 144"/>
              <a:gd name="T10" fmla="*/ 0 h 144"/>
              <a:gd name="T11" fmla="*/ 144 w 144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44">
                <a:moveTo>
                  <a:pt x="0" y="0"/>
                </a:moveTo>
                <a:lnTo>
                  <a:pt x="144" y="0"/>
                </a:lnTo>
                <a:lnTo>
                  <a:pt x="144" y="14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9183" name="Rectangle 31">
            <a:extLst>
              <a:ext uri="{FF2B5EF4-FFF2-40B4-BE49-F238E27FC236}">
                <a16:creationId xmlns:a16="http://schemas.microsoft.com/office/drawing/2014/main" id="{94340D69-DF25-4FA3-86E4-9176942C0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606675"/>
            <a:ext cx="548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The “amount of surface” perpendicular to the electric field is A</a:t>
            </a:r>
            <a:r>
              <a:rPr lang="en-US" sz="80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cos</a:t>
            </a:r>
            <a:r>
              <a:rPr lang="en-US" sz="80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.</a:t>
            </a:r>
          </a:p>
        </p:txBody>
      </p:sp>
      <p:sp>
        <p:nvSpPr>
          <p:cNvPr id="49184" name="Rectangle 32">
            <a:extLst>
              <a:ext uri="{FF2B5EF4-FFF2-40B4-BE49-F238E27FC236}">
                <a16:creationId xmlns:a16="http://schemas.microsoft.com/office/drawing/2014/main" id="{B4D6BA8A-C332-4226-AF89-FBFD58A6B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029200"/>
            <a:ext cx="693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A</a:t>
            </a:r>
            <a:r>
              <a:rPr lang="en-US" baseline="-25000">
                <a:solidFill>
                  <a:srgbClr val="000000"/>
                </a:solidFill>
                <a:cs typeface="+mn-cs"/>
                <a:sym typeface="Symbol" pitchFamily="18" charset="2"/>
              </a:rPr>
              <a:t>Effective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 = A cos    so   </a:t>
            </a:r>
            <a:r>
              <a:rPr lang="en-US" baseline="-25000">
                <a:solidFill>
                  <a:srgbClr val="000000"/>
                </a:solidFill>
                <a:cs typeface="+mn-cs"/>
                <a:sym typeface="Symbol" pitchFamily="18" charset="2"/>
              </a:rPr>
              <a:t>E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 = EA</a:t>
            </a:r>
            <a:r>
              <a:rPr lang="en-US" baseline="-25000">
                <a:solidFill>
                  <a:srgbClr val="000000"/>
                </a:solidFill>
                <a:cs typeface="+mn-cs"/>
                <a:sym typeface="Symbol" pitchFamily="18" charset="2"/>
              </a:rPr>
              <a:t>Effective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 = EA cos</a:t>
            </a:r>
            <a:r>
              <a:rPr lang="en-US" sz="80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.</a:t>
            </a:r>
          </a:p>
        </p:txBody>
      </p:sp>
      <p:grpSp>
        <p:nvGrpSpPr>
          <p:cNvPr id="19489" name="Group 33">
            <a:extLst>
              <a:ext uri="{FF2B5EF4-FFF2-40B4-BE49-F238E27FC236}">
                <a16:creationId xmlns:a16="http://schemas.microsoft.com/office/drawing/2014/main" id="{8C4877C5-923D-4569-BF51-31A85A487CEF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609600"/>
            <a:ext cx="5334000" cy="1552575"/>
            <a:chOff x="96" y="384"/>
            <a:chExt cx="3360" cy="978"/>
          </a:xfrm>
        </p:grpSpPr>
        <p:sp>
          <p:nvSpPr>
            <p:cNvPr id="14374" name="Rectangle 34">
              <a:extLst>
                <a:ext uri="{FF2B5EF4-FFF2-40B4-BE49-F238E27FC236}">
                  <a16:creationId xmlns:a16="http://schemas.microsoft.com/office/drawing/2014/main" id="{27559D05-8363-46C4-90C8-A454FFC9D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384"/>
              <a:ext cx="3360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>
                  <a:solidFill>
                    <a:srgbClr val="000000"/>
                  </a:solidFill>
                  <a:cs typeface="+mn-cs"/>
                  <a:sym typeface="Symbol" pitchFamily="18" charset="2"/>
                </a:rPr>
                <a:t>We define A to be a vector having a magnitude equal to the area of the surface, in a direction normal to the surface.</a:t>
              </a:r>
            </a:p>
          </p:txBody>
        </p:sp>
        <p:sp>
          <p:nvSpPr>
            <p:cNvPr id="14375" name="Line 35">
              <a:extLst>
                <a:ext uri="{FF2B5EF4-FFF2-40B4-BE49-F238E27FC236}">
                  <a16:creationId xmlns:a16="http://schemas.microsoft.com/office/drawing/2014/main" id="{58D9F427-3567-4F63-8982-B35F89D985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7" y="4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</p:grpSp>
      <p:sp>
        <p:nvSpPr>
          <p:cNvPr id="1062" name="Rectangle 37">
            <a:extLst>
              <a:ext uri="{FF2B5EF4-FFF2-40B4-BE49-F238E27FC236}">
                <a16:creationId xmlns:a16="http://schemas.microsoft.com/office/drawing/2014/main" id="{39232908-681C-4267-84FB-DD380AA0C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978275"/>
            <a:ext cx="815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Therefore, the amount of surface area effectively “cut through” by the electric field is A</a:t>
            </a:r>
            <a:r>
              <a:rPr lang="en-US" sz="800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cos</a:t>
            </a:r>
            <a:r>
              <a:rPr lang="en-US" sz="800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.</a:t>
            </a:r>
          </a:p>
        </p:txBody>
      </p:sp>
      <p:sp>
        <p:nvSpPr>
          <p:cNvPr id="49192" name="Rectangle 40">
            <a:extLst>
              <a:ext uri="{FF2B5EF4-FFF2-40B4-BE49-F238E27FC236}">
                <a16:creationId xmlns:a16="http://schemas.microsoft.com/office/drawing/2014/main" id="{42306394-C7F6-46EA-9C8D-5DDB31BFC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883275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Remember the dot product from Physics 1135?</a:t>
            </a:r>
          </a:p>
        </p:txBody>
      </p:sp>
      <p:graphicFrame>
        <p:nvGraphicFramePr>
          <p:cNvPr id="49193" name="Object 41">
            <a:extLst>
              <a:ext uri="{FF2B5EF4-FFF2-40B4-BE49-F238E27FC236}">
                <a16:creationId xmlns:a16="http://schemas.microsoft.com/office/drawing/2014/main" id="{FF48F0BE-6061-4C8B-A4CB-7FF917B0DD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21488" y="5849938"/>
          <a:ext cx="148431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685800" imgH="254000" progId="Equation.DSMT4">
                  <p:embed/>
                </p:oleObj>
              </mc:Choice>
              <mc:Fallback>
                <p:oleObj name="Equation" r:id="rId3" imgW="685800" imgH="254000" progId="Equation.DSMT4">
                  <p:embed/>
                  <p:pic>
                    <p:nvPicPr>
                      <p:cNvPr id="49193" name="Object 41">
                        <a:extLst>
                          <a:ext uri="{FF2B5EF4-FFF2-40B4-BE49-F238E27FC236}">
                            <a16:creationId xmlns:a16="http://schemas.microsoft.com/office/drawing/2014/main" id="{FF48F0BE-6061-4C8B-A4CB-7FF917B0DD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1488" y="5849938"/>
                        <a:ext cx="1484312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94" name="Freeform 42">
            <a:extLst>
              <a:ext uri="{FF2B5EF4-FFF2-40B4-BE49-F238E27FC236}">
                <a16:creationId xmlns:a16="http://schemas.microsoft.com/office/drawing/2014/main" id="{EBD24539-45CB-4A07-AC3E-27B5FC293E12}"/>
              </a:ext>
            </a:extLst>
          </p:cNvPr>
          <p:cNvSpPr>
            <a:spLocks/>
          </p:cNvSpPr>
          <p:nvPr/>
        </p:nvSpPr>
        <p:spPr bwMode="auto">
          <a:xfrm>
            <a:off x="4114800" y="2590800"/>
            <a:ext cx="2181225" cy="787400"/>
          </a:xfrm>
          <a:custGeom>
            <a:avLst/>
            <a:gdLst>
              <a:gd name="T0" fmla="*/ 0 w 1296"/>
              <a:gd name="T1" fmla="*/ 2147483647 h 496"/>
              <a:gd name="T2" fmla="*/ 2147483647 w 1296"/>
              <a:gd name="T3" fmla="*/ 2147483647 h 496"/>
              <a:gd name="T4" fmla="*/ 2147483647 w 1296"/>
              <a:gd name="T5" fmla="*/ 0 h 496"/>
              <a:gd name="T6" fmla="*/ 0 60000 65536"/>
              <a:gd name="T7" fmla="*/ 0 60000 65536"/>
              <a:gd name="T8" fmla="*/ 0 60000 65536"/>
              <a:gd name="T9" fmla="*/ 0 w 1296"/>
              <a:gd name="T10" fmla="*/ 0 h 496"/>
              <a:gd name="T11" fmla="*/ 1296 w 1296"/>
              <a:gd name="T12" fmla="*/ 496 h 4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496">
                <a:moveTo>
                  <a:pt x="0" y="384"/>
                </a:moveTo>
                <a:cubicBezTo>
                  <a:pt x="132" y="440"/>
                  <a:pt x="264" y="496"/>
                  <a:pt x="480" y="432"/>
                </a:cubicBezTo>
                <a:cubicBezTo>
                  <a:pt x="696" y="368"/>
                  <a:pt x="1176" y="72"/>
                  <a:pt x="1296" y="0"/>
                </a:cubicBezTo>
              </a:path>
            </a:pathLst>
          </a:custGeom>
          <a:noFill/>
          <a:ln w="38100">
            <a:solidFill>
              <a:srgbClr val="CC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C7CCA2C-CA54-43FA-83AD-4C62A188679B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5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" dur="3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  <p:bldP spid="49183" grpId="0"/>
      <p:bldP spid="49184" grpId="0"/>
      <p:bldP spid="1062" grpId="0"/>
      <p:bldP spid="4919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506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1562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57520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 the direction of curl with paddle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1652-8EE8-4EB6-9988-87A1C20F9F39}" type="datetime1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Milica Markovic, EEE 161 Applied Electromagnetics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CEF4-0B57-4113-867B-7FD3097C31C4}" type="slidenum">
              <a:rPr lang="en-US" smtClean="0"/>
              <a:pPr/>
              <a:t>53</a:t>
            </a:fld>
            <a:endParaRPr lang="en-US"/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156450"/>
              </p:ext>
            </p:extLst>
          </p:nvPr>
        </p:nvGraphicFramePr>
        <p:xfrm>
          <a:off x="1371600" y="1524000"/>
          <a:ext cx="5318125" cy="446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Visio" r:id="rId3" imgW="5318107" imgH="4461483" progId="">
                  <p:embed/>
                </p:oleObj>
              </mc:Choice>
              <mc:Fallback>
                <p:oleObj name="Visio" r:id="rId3" imgW="5318107" imgH="4461483" progId="">
                  <p:embed/>
                  <p:pic>
                    <p:nvPicPr>
                      <p:cNvPr id="870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524000"/>
                        <a:ext cx="5318125" cy="446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16601BE-FA86-4EAA-99F5-FD50B52A212A}"/>
              </a:ext>
            </a:extLst>
          </p:cNvPr>
          <p:cNvSpPr/>
          <p:nvPr/>
        </p:nvSpPr>
        <p:spPr>
          <a:xfrm>
            <a:off x="238125" y="-6350"/>
            <a:ext cx="8667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http://athena.ecs.csus.edu/~milica/EEE161/PPTS/Fall2016/Calculus.pptx</a:t>
            </a:r>
            <a:r>
              <a:rPr lang="en-US" sz="1400" dirty="0"/>
              <a:t>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9421D9-3172-476C-8A3D-B8865D481A18}"/>
              </a:ext>
            </a:extLst>
          </p:cNvPr>
          <p:cNvSpPr/>
          <p:nvPr/>
        </p:nvSpPr>
        <p:spPr>
          <a:xfrm>
            <a:off x="-19050" y="6581001"/>
            <a:ext cx="90868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http://christianzamora115.blogspot.com/p/vectores-en-r3.html</a:t>
            </a:r>
            <a:r>
              <a:rPr lang="en-US" sz="1200" dirty="0"/>
              <a:t>                                           </a:t>
            </a:r>
            <a:r>
              <a:rPr lang="en-US" sz="1200" dirty="0">
                <a:hlinkClick r:id="rId3"/>
              </a:rPr>
              <a:t>https://www.mathsisfun.com/sine-cosine-tangent.html</a:t>
            </a:r>
            <a:r>
              <a:rPr lang="en-US" sz="12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CD3E58-C49F-4023-9B19-144299F15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60000">
            <a:off x="127834" y="999661"/>
            <a:ext cx="4563056" cy="49377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05744D-53F5-4062-830D-9297CB69B72E}"/>
              </a:ext>
            </a:extLst>
          </p:cNvPr>
          <p:cNvSpPr txBox="1"/>
          <p:nvPr/>
        </p:nvSpPr>
        <p:spPr>
          <a:xfrm>
            <a:off x="685799" y="287209"/>
            <a:ext cx="8544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If </a:t>
            </a:r>
            <a:r>
              <a:rPr lang="en-US" sz="3200" b="1" i="1" dirty="0"/>
              <a:t>n</a:t>
            </a:r>
            <a:r>
              <a:rPr lang="en-US" sz="3200" dirty="0"/>
              <a:t> is a unit vector, then </a:t>
            </a:r>
            <a:r>
              <a:rPr lang="en-US" sz="3200" b="1" i="1" dirty="0"/>
              <a:t>n</a:t>
            </a:r>
            <a:r>
              <a:rPr lang="en-US" sz="3200" dirty="0"/>
              <a:t> = (cos </a:t>
            </a:r>
            <a:r>
              <a:rPr lang="en-US" sz="3200" dirty="0">
                <a:latin typeface="Symbol" panose="05050102010706020507" pitchFamily="18" charset="2"/>
              </a:rPr>
              <a:t>a</a:t>
            </a:r>
            <a:r>
              <a:rPr lang="en-US" sz="3200" dirty="0"/>
              <a:t>, cos </a:t>
            </a:r>
            <a:r>
              <a:rPr lang="en-US" sz="3200" dirty="0">
                <a:latin typeface="Symbol" panose="05050102010706020507" pitchFamily="18" charset="2"/>
              </a:rPr>
              <a:t>b</a:t>
            </a:r>
            <a:r>
              <a:rPr lang="en-US" sz="3200" dirty="0"/>
              <a:t>, cos </a:t>
            </a:r>
            <a:r>
              <a:rPr lang="en-US" sz="3200" dirty="0">
                <a:latin typeface="Symbol" panose="05050102010706020507" pitchFamily="18" charset="2"/>
              </a:rPr>
              <a:t>g</a:t>
            </a:r>
            <a:r>
              <a:rPr lang="en-US" sz="3200" dirty="0"/>
              <a:t>)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B3A4EA6-0386-4743-9E80-A4C93193D1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22925" y="1790700"/>
            <a:ext cx="3350293" cy="19526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935263-CDD7-42D6-A3C4-DD51C1B4DB3C}"/>
              </a:ext>
            </a:extLst>
          </p:cNvPr>
          <p:cNvSpPr txBox="1"/>
          <p:nvPr/>
        </p:nvSpPr>
        <p:spPr>
          <a:xfrm flipH="1">
            <a:off x="5263196" y="3958302"/>
            <a:ext cx="3586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Hypotenuse = 1 implies Adjacent = cos </a:t>
            </a:r>
            <a:r>
              <a:rPr lang="en-US" sz="2800" dirty="0">
                <a:latin typeface="Symbol" panose="05050102010706020507" pitchFamily="18" charset="2"/>
              </a:rPr>
              <a:t>q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861D5D-3BB2-4BD8-BFAF-89BDC60038DC}"/>
              </a:ext>
            </a:extLst>
          </p:cNvPr>
          <p:cNvSpPr/>
          <p:nvPr/>
        </p:nvSpPr>
        <p:spPr>
          <a:xfrm>
            <a:off x="2165350" y="1123950"/>
            <a:ext cx="292100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7B0F2A-9D9A-492B-8E8A-8E19D4D2F988}"/>
              </a:ext>
            </a:extLst>
          </p:cNvPr>
          <p:cNvSpPr/>
          <p:nvPr/>
        </p:nvSpPr>
        <p:spPr>
          <a:xfrm>
            <a:off x="393699" y="5416550"/>
            <a:ext cx="292100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41C2EA-4841-4E87-B6D9-2DFD1EEB2599}"/>
              </a:ext>
            </a:extLst>
          </p:cNvPr>
          <p:cNvSpPr/>
          <p:nvPr/>
        </p:nvSpPr>
        <p:spPr>
          <a:xfrm>
            <a:off x="4279900" y="3743325"/>
            <a:ext cx="292100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2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8" name="Rectangle 22">
            <a:extLst>
              <a:ext uri="{FF2B5EF4-FFF2-40B4-BE49-F238E27FC236}">
                <a16:creationId xmlns:a16="http://schemas.microsoft.com/office/drawing/2014/main" id="{68D830C0-F6C8-4681-A71B-DBB6139AD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4343400"/>
            <a:ext cx="2057400" cy="762000"/>
          </a:xfrm>
          <a:prstGeom prst="rect">
            <a:avLst/>
          </a:prstGeom>
          <a:solidFill>
            <a:srgbClr val="DDDDDD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3" name="Freeform 2">
            <a:extLst>
              <a:ext uri="{FF2B5EF4-FFF2-40B4-BE49-F238E27FC236}">
                <a16:creationId xmlns:a16="http://schemas.microsoft.com/office/drawing/2014/main" id="{E4ADD4FF-3BD8-4467-BC8B-414018932257}"/>
              </a:ext>
            </a:extLst>
          </p:cNvPr>
          <p:cNvSpPr>
            <a:spLocks/>
          </p:cNvSpPr>
          <p:nvPr/>
        </p:nvSpPr>
        <p:spPr bwMode="auto">
          <a:xfrm flipV="1">
            <a:off x="533400" y="2895600"/>
            <a:ext cx="2133600" cy="228600"/>
          </a:xfrm>
          <a:custGeom>
            <a:avLst/>
            <a:gdLst>
              <a:gd name="T0" fmla="*/ 0 w 1344"/>
              <a:gd name="T1" fmla="*/ 2147483647 h 192"/>
              <a:gd name="T2" fmla="*/ 2147483647 w 1344"/>
              <a:gd name="T3" fmla="*/ 2147483647 h 192"/>
              <a:gd name="T4" fmla="*/ 2147483647 w 1344"/>
              <a:gd name="T5" fmla="*/ 0 h 192"/>
              <a:gd name="T6" fmla="*/ 0 60000 65536"/>
              <a:gd name="T7" fmla="*/ 0 60000 65536"/>
              <a:gd name="T8" fmla="*/ 0 60000 65536"/>
              <a:gd name="T9" fmla="*/ 0 w 1344"/>
              <a:gd name="T10" fmla="*/ 0 h 192"/>
              <a:gd name="T11" fmla="*/ 1344 w 134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92">
                <a:moveTo>
                  <a:pt x="0" y="192"/>
                </a:moveTo>
                <a:cubicBezTo>
                  <a:pt x="272" y="136"/>
                  <a:pt x="544" y="80"/>
                  <a:pt x="768" y="48"/>
                </a:cubicBezTo>
                <a:cubicBezTo>
                  <a:pt x="992" y="16"/>
                  <a:pt x="1168" y="8"/>
                  <a:pt x="1344" y="0"/>
                </a:cubicBezTo>
              </a:path>
            </a:pathLst>
          </a:cu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4" name="Freeform 3">
            <a:extLst>
              <a:ext uri="{FF2B5EF4-FFF2-40B4-BE49-F238E27FC236}">
                <a16:creationId xmlns:a16="http://schemas.microsoft.com/office/drawing/2014/main" id="{C1B481DF-FB70-4234-8646-2322587B5411}"/>
              </a:ext>
            </a:extLst>
          </p:cNvPr>
          <p:cNvSpPr>
            <a:spLocks/>
          </p:cNvSpPr>
          <p:nvPr/>
        </p:nvSpPr>
        <p:spPr bwMode="auto">
          <a:xfrm>
            <a:off x="533400" y="4343400"/>
            <a:ext cx="2133600" cy="228600"/>
          </a:xfrm>
          <a:custGeom>
            <a:avLst/>
            <a:gdLst>
              <a:gd name="T0" fmla="*/ 0 w 1344"/>
              <a:gd name="T1" fmla="*/ 2147483647 h 192"/>
              <a:gd name="T2" fmla="*/ 2147483647 w 1344"/>
              <a:gd name="T3" fmla="*/ 2147483647 h 192"/>
              <a:gd name="T4" fmla="*/ 2147483647 w 1344"/>
              <a:gd name="T5" fmla="*/ 0 h 192"/>
              <a:gd name="T6" fmla="*/ 0 60000 65536"/>
              <a:gd name="T7" fmla="*/ 0 60000 65536"/>
              <a:gd name="T8" fmla="*/ 0 60000 65536"/>
              <a:gd name="T9" fmla="*/ 0 w 1344"/>
              <a:gd name="T10" fmla="*/ 0 h 192"/>
              <a:gd name="T11" fmla="*/ 1344 w 134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92">
                <a:moveTo>
                  <a:pt x="0" y="192"/>
                </a:moveTo>
                <a:cubicBezTo>
                  <a:pt x="272" y="136"/>
                  <a:pt x="544" y="80"/>
                  <a:pt x="768" y="48"/>
                </a:cubicBezTo>
                <a:cubicBezTo>
                  <a:pt x="992" y="16"/>
                  <a:pt x="1168" y="8"/>
                  <a:pt x="1344" y="0"/>
                </a:cubicBezTo>
              </a:path>
            </a:pathLst>
          </a:cu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5" name="Freeform 4">
            <a:extLst>
              <a:ext uri="{FF2B5EF4-FFF2-40B4-BE49-F238E27FC236}">
                <a16:creationId xmlns:a16="http://schemas.microsoft.com/office/drawing/2014/main" id="{C9355A58-C88C-418D-81AC-AF214EFBD847}"/>
              </a:ext>
            </a:extLst>
          </p:cNvPr>
          <p:cNvSpPr>
            <a:spLocks/>
          </p:cNvSpPr>
          <p:nvPr/>
        </p:nvSpPr>
        <p:spPr bwMode="auto">
          <a:xfrm rot="21375705" flipV="1">
            <a:off x="533400" y="4940300"/>
            <a:ext cx="2133600" cy="241300"/>
          </a:xfrm>
          <a:custGeom>
            <a:avLst/>
            <a:gdLst>
              <a:gd name="T0" fmla="*/ 0 w 1344"/>
              <a:gd name="T1" fmla="*/ 0 h 152"/>
              <a:gd name="T2" fmla="*/ 2147483647 w 1344"/>
              <a:gd name="T3" fmla="*/ 2147483647 h 152"/>
              <a:gd name="T4" fmla="*/ 2147483647 w 1344"/>
              <a:gd name="T5" fmla="*/ 2147483647 h 152"/>
              <a:gd name="T6" fmla="*/ 0 60000 65536"/>
              <a:gd name="T7" fmla="*/ 0 60000 65536"/>
              <a:gd name="T8" fmla="*/ 0 60000 65536"/>
              <a:gd name="T9" fmla="*/ 0 w 1344"/>
              <a:gd name="T10" fmla="*/ 0 h 152"/>
              <a:gd name="T11" fmla="*/ 1344 w 134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52">
                <a:moveTo>
                  <a:pt x="0" y="0"/>
                </a:moveTo>
                <a:cubicBezTo>
                  <a:pt x="344" y="68"/>
                  <a:pt x="688" y="136"/>
                  <a:pt x="912" y="144"/>
                </a:cubicBezTo>
                <a:cubicBezTo>
                  <a:pt x="1136" y="152"/>
                  <a:pt x="1288" y="56"/>
                  <a:pt x="1344" y="48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6" name="Freeform 5">
            <a:extLst>
              <a:ext uri="{FF2B5EF4-FFF2-40B4-BE49-F238E27FC236}">
                <a16:creationId xmlns:a16="http://schemas.microsoft.com/office/drawing/2014/main" id="{6FDA78DD-AAF8-4BE5-AE92-25E49E5EC42D}"/>
              </a:ext>
            </a:extLst>
          </p:cNvPr>
          <p:cNvSpPr>
            <a:spLocks/>
          </p:cNvSpPr>
          <p:nvPr/>
        </p:nvSpPr>
        <p:spPr bwMode="auto">
          <a:xfrm rot="224295">
            <a:off x="533400" y="2209800"/>
            <a:ext cx="2133600" cy="241300"/>
          </a:xfrm>
          <a:custGeom>
            <a:avLst/>
            <a:gdLst>
              <a:gd name="T0" fmla="*/ 0 w 1344"/>
              <a:gd name="T1" fmla="*/ 0 h 152"/>
              <a:gd name="T2" fmla="*/ 2147483647 w 1344"/>
              <a:gd name="T3" fmla="*/ 2147483647 h 152"/>
              <a:gd name="T4" fmla="*/ 2147483647 w 1344"/>
              <a:gd name="T5" fmla="*/ 2147483647 h 152"/>
              <a:gd name="T6" fmla="*/ 0 60000 65536"/>
              <a:gd name="T7" fmla="*/ 0 60000 65536"/>
              <a:gd name="T8" fmla="*/ 0 60000 65536"/>
              <a:gd name="T9" fmla="*/ 0 w 1344"/>
              <a:gd name="T10" fmla="*/ 0 h 152"/>
              <a:gd name="T11" fmla="*/ 1344 w 134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52">
                <a:moveTo>
                  <a:pt x="0" y="0"/>
                </a:moveTo>
                <a:cubicBezTo>
                  <a:pt x="344" y="68"/>
                  <a:pt x="688" y="136"/>
                  <a:pt x="912" y="144"/>
                </a:cubicBezTo>
                <a:cubicBezTo>
                  <a:pt x="1136" y="152"/>
                  <a:pt x="1288" y="56"/>
                  <a:pt x="1344" y="48"/>
                </a:cubicBezTo>
              </a:path>
            </a:pathLst>
          </a:custGeom>
          <a:noFill/>
          <a:ln w="889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7" name="Line 6">
            <a:extLst>
              <a:ext uri="{FF2B5EF4-FFF2-40B4-BE49-F238E27FC236}">
                <a16:creationId xmlns:a16="http://schemas.microsoft.com/office/drawing/2014/main" id="{3756A4C6-6FCE-4C41-A6E4-AF6D3B5B03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3733800"/>
            <a:ext cx="1981200" cy="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8" name="Rectangle 7">
            <a:extLst>
              <a:ext uri="{FF2B5EF4-FFF2-40B4-BE49-F238E27FC236}">
                <a16:creationId xmlns:a16="http://schemas.microsoft.com/office/drawing/2014/main" id="{5B55F23B-5B29-4DF4-BDB9-E1B1BDA8B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48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If the electric field is not uniform, or the surface is not flat…</a:t>
            </a:r>
          </a:p>
        </p:txBody>
      </p:sp>
      <p:sp>
        <p:nvSpPr>
          <p:cNvPr id="15369" name="Freeform 8">
            <a:extLst>
              <a:ext uri="{FF2B5EF4-FFF2-40B4-BE49-F238E27FC236}">
                <a16:creationId xmlns:a16="http://schemas.microsoft.com/office/drawing/2014/main" id="{91AEF710-2FE6-419D-852B-3646492F0B5E}"/>
              </a:ext>
            </a:extLst>
          </p:cNvPr>
          <p:cNvSpPr>
            <a:spLocks/>
          </p:cNvSpPr>
          <p:nvPr/>
        </p:nvSpPr>
        <p:spPr bwMode="auto">
          <a:xfrm>
            <a:off x="228600" y="1143000"/>
            <a:ext cx="3771900" cy="5435600"/>
          </a:xfrm>
          <a:custGeom>
            <a:avLst/>
            <a:gdLst>
              <a:gd name="T0" fmla="*/ 2147483647 w 2376"/>
              <a:gd name="T1" fmla="*/ 2147483647 h 3424"/>
              <a:gd name="T2" fmla="*/ 2147483647 w 2376"/>
              <a:gd name="T3" fmla="*/ 2147483647 h 3424"/>
              <a:gd name="T4" fmla="*/ 2147483647 w 2376"/>
              <a:gd name="T5" fmla="*/ 2147483647 h 3424"/>
              <a:gd name="T6" fmla="*/ 2147483647 w 2376"/>
              <a:gd name="T7" fmla="*/ 2147483647 h 3424"/>
              <a:gd name="T8" fmla="*/ 2147483647 w 2376"/>
              <a:gd name="T9" fmla="*/ 2147483647 h 3424"/>
              <a:gd name="T10" fmla="*/ 2147483647 w 2376"/>
              <a:gd name="T11" fmla="*/ 2147483647 h 3424"/>
              <a:gd name="T12" fmla="*/ 2147483647 w 2376"/>
              <a:gd name="T13" fmla="*/ 2147483647 h 3424"/>
              <a:gd name="T14" fmla="*/ 2147483647 w 2376"/>
              <a:gd name="T15" fmla="*/ 2147483647 h 34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76"/>
              <a:gd name="T25" fmla="*/ 0 h 3424"/>
              <a:gd name="T26" fmla="*/ 2376 w 2376"/>
              <a:gd name="T27" fmla="*/ 3424 h 34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76" h="3424">
                <a:moveTo>
                  <a:pt x="472" y="640"/>
                </a:moveTo>
                <a:cubicBezTo>
                  <a:pt x="608" y="904"/>
                  <a:pt x="1112" y="1232"/>
                  <a:pt x="1096" y="1648"/>
                </a:cubicBezTo>
                <a:cubicBezTo>
                  <a:pt x="1080" y="2064"/>
                  <a:pt x="512" y="2856"/>
                  <a:pt x="376" y="3136"/>
                </a:cubicBezTo>
                <a:cubicBezTo>
                  <a:pt x="240" y="3416"/>
                  <a:pt x="72" y="3424"/>
                  <a:pt x="280" y="3328"/>
                </a:cubicBezTo>
                <a:cubicBezTo>
                  <a:pt x="488" y="3232"/>
                  <a:pt x="1312" y="2944"/>
                  <a:pt x="1624" y="2560"/>
                </a:cubicBezTo>
                <a:cubicBezTo>
                  <a:pt x="1936" y="2176"/>
                  <a:pt x="2376" y="1440"/>
                  <a:pt x="2152" y="1024"/>
                </a:cubicBezTo>
                <a:cubicBezTo>
                  <a:pt x="1928" y="608"/>
                  <a:pt x="560" y="128"/>
                  <a:pt x="280" y="64"/>
                </a:cubicBezTo>
                <a:cubicBezTo>
                  <a:pt x="0" y="0"/>
                  <a:pt x="336" y="376"/>
                  <a:pt x="472" y="640"/>
                </a:cubicBezTo>
                <a:close/>
              </a:path>
            </a:pathLst>
          </a:custGeom>
          <a:gradFill rotWithShape="1">
            <a:gsLst>
              <a:gs pos="0">
                <a:srgbClr val="FFCC66"/>
              </a:gs>
              <a:gs pos="100000">
                <a:srgbClr val="DCB058"/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0" name="Line 9">
            <a:extLst>
              <a:ext uri="{FF2B5EF4-FFF2-40B4-BE49-F238E27FC236}">
                <a16:creationId xmlns:a16="http://schemas.microsoft.com/office/drawing/2014/main" id="{05E9A22C-9D3F-4DF2-8DF2-B488B63573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733800"/>
            <a:ext cx="2209800" cy="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1" name="Freeform 10">
            <a:extLst>
              <a:ext uri="{FF2B5EF4-FFF2-40B4-BE49-F238E27FC236}">
                <a16:creationId xmlns:a16="http://schemas.microsoft.com/office/drawing/2014/main" id="{D9DDC734-79BE-4021-986F-32C31AC722B8}"/>
              </a:ext>
            </a:extLst>
          </p:cNvPr>
          <p:cNvSpPr>
            <a:spLocks/>
          </p:cNvSpPr>
          <p:nvPr/>
        </p:nvSpPr>
        <p:spPr bwMode="auto">
          <a:xfrm>
            <a:off x="2667000" y="1447800"/>
            <a:ext cx="2438400" cy="1092200"/>
          </a:xfrm>
          <a:custGeom>
            <a:avLst/>
            <a:gdLst>
              <a:gd name="T0" fmla="*/ 0 w 1536"/>
              <a:gd name="T1" fmla="*/ 2147483647 h 400"/>
              <a:gd name="T2" fmla="*/ 2147483647 w 1536"/>
              <a:gd name="T3" fmla="*/ 2147483647 h 400"/>
              <a:gd name="T4" fmla="*/ 2147483647 w 1536"/>
              <a:gd name="T5" fmla="*/ 0 h 400"/>
              <a:gd name="T6" fmla="*/ 0 60000 65536"/>
              <a:gd name="T7" fmla="*/ 0 60000 65536"/>
              <a:gd name="T8" fmla="*/ 0 60000 65536"/>
              <a:gd name="T9" fmla="*/ 0 w 1536"/>
              <a:gd name="T10" fmla="*/ 0 h 400"/>
              <a:gd name="T11" fmla="*/ 1536 w 1536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400">
                <a:moveTo>
                  <a:pt x="0" y="384"/>
                </a:moveTo>
                <a:cubicBezTo>
                  <a:pt x="112" y="392"/>
                  <a:pt x="224" y="400"/>
                  <a:pt x="480" y="336"/>
                </a:cubicBezTo>
                <a:cubicBezTo>
                  <a:pt x="736" y="272"/>
                  <a:pt x="1136" y="136"/>
                  <a:pt x="1536" y="0"/>
                </a:cubicBezTo>
              </a:path>
            </a:pathLst>
          </a:custGeom>
          <a:noFill/>
          <a:ln w="889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2" name="Freeform 11">
            <a:extLst>
              <a:ext uri="{FF2B5EF4-FFF2-40B4-BE49-F238E27FC236}">
                <a16:creationId xmlns:a16="http://schemas.microsoft.com/office/drawing/2014/main" id="{0B819B9E-82E1-4F4A-BB3E-D394D96597DA}"/>
              </a:ext>
            </a:extLst>
          </p:cNvPr>
          <p:cNvSpPr>
            <a:spLocks/>
          </p:cNvSpPr>
          <p:nvPr/>
        </p:nvSpPr>
        <p:spPr bwMode="auto">
          <a:xfrm>
            <a:off x="2819400" y="2590800"/>
            <a:ext cx="2286000" cy="533400"/>
          </a:xfrm>
          <a:custGeom>
            <a:avLst/>
            <a:gdLst>
              <a:gd name="T0" fmla="*/ 0 w 960"/>
              <a:gd name="T1" fmla="*/ 2147483647 h 864"/>
              <a:gd name="T2" fmla="*/ 2147483647 w 960"/>
              <a:gd name="T3" fmla="*/ 2147483647 h 864"/>
              <a:gd name="T4" fmla="*/ 2147483647 w 960"/>
              <a:gd name="T5" fmla="*/ 0 h 864"/>
              <a:gd name="T6" fmla="*/ 0 60000 65536"/>
              <a:gd name="T7" fmla="*/ 0 60000 65536"/>
              <a:gd name="T8" fmla="*/ 0 60000 65536"/>
              <a:gd name="T9" fmla="*/ 0 w 960"/>
              <a:gd name="T10" fmla="*/ 0 h 864"/>
              <a:gd name="T11" fmla="*/ 960 w 960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864">
                <a:moveTo>
                  <a:pt x="0" y="864"/>
                </a:moveTo>
                <a:cubicBezTo>
                  <a:pt x="112" y="864"/>
                  <a:pt x="224" y="864"/>
                  <a:pt x="384" y="720"/>
                </a:cubicBezTo>
                <a:cubicBezTo>
                  <a:pt x="544" y="576"/>
                  <a:pt x="752" y="288"/>
                  <a:pt x="960" y="0"/>
                </a:cubicBezTo>
              </a:path>
            </a:pathLst>
          </a:cu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50188" name="Rectangle 12">
            <a:extLst>
              <a:ext uri="{FF2B5EF4-FFF2-40B4-BE49-F238E27FC236}">
                <a16:creationId xmlns:a16="http://schemas.microsoft.com/office/drawing/2014/main" id="{E7C886F6-AE74-47C0-86A1-B8F065701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527175"/>
            <a:ext cx="3429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divide the surface into infinitesimal surface elements and add the flux through each…</a:t>
            </a:r>
          </a:p>
        </p:txBody>
      </p:sp>
      <p:sp>
        <p:nvSpPr>
          <p:cNvPr id="50189" name="AutoShape 13">
            <a:extLst>
              <a:ext uri="{FF2B5EF4-FFF2-40B4-BE49-F238E27FC236}">
                <a16:creationId xmlns:a16="http://schemas.microsoft.com/office/drawing/2014/main" id="{51201D77-BD42-4454-9A4B-F2636C693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267200"/>
            <a:ext cx="228600" cy="152400"/>
          </a:xfrm>
          <a:prstGeom prst="parallelogram">
            <a:avLst>
              <a:gd name="adj" fmla="val 37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5" name="Freeform 14">
            <a:extLst>
              <a:ext uri="{FF2B5EF4-FFF2-40B4-BE49-F238E27FC236}">
                <a16:creationId xmlns:a16="http://schemas.microsoft.com/office/drawing/2014/main" id="{30ADE595-8FC9-4E81-A41D-B1D8FC45F521}"/>
              </a:ext>
            </a:extLst>
          </p:cNvPr>
          <p:cNvSpPr>
            <a:spLocks/>
          </p:cNvSpPr>
          <p:nvPr/>
        </p:nvSpPr>
        <p:spPr bwMode="auto">
          <a:xfrm flipV="1">
            <a:off x="2667000" y="4927600"/>
            <a:ext cx="2438400" cy="635000"/>
          </a:xfrm>
          <a:custGeom>
            <a:avLst/>
            <a:gdLst>
              <a:gd name="T0" fmla="*/ 0 w 1536"/>
              <a:gd name="T1" fmla="*/ 2147483647 h 400"/>
              <a:gd name="T2" fmla="*/ 2147483647 w 1536"/>
              <a:gd name="T3" fmla="*/ 2147483647 h 400"/>
              <a:gd name="T4" fmla="*/ 2147483647 w 1536"/>
              <a:gd name="T5" fmla="*/ 0 h 400"/>
              <a:gd name="T6" fmla="*/ 0 60000 65536"/>
              <a:gd name="T7" fmla="*/ 0 60000 65536"/>
              <a:gd name="T8" fmla="*/ 0 60000 65536"/>
              <a:gd name="T9" fmla="*/ 0 w 1536"/>
              <a:gd name="T10" fmla="*/ 0 h 400"/>
              <a:gd name="T11" fmla="*/ 1536 w 1536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400">
                <a:moveTo>
                  <a:pt x="0" y="384"/>
                </a:moveTo>
                <a:cubicBezTo>
                  <a:pt x="112" y="392"/>
                  <a:pt x="224" y="400"/>
                  <a:pt x="480" y="336"/>
                </a:cubicBezTo>
                <a:cubicBezTo>
                  <a:pt x="736" y="272"/>
                  <a:pt x="1136" y="136"/>
                  <a:pt x="1536" y="0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50191" name="Line 15">
            <a:extLst>
              <a:ext uri="{FF2B5EF4-FFF2-40B4-BE49-F238E27FC236}">
                <a16:creationId xmlns:a16="http://schemas.microsoft.com/office/drawing/2014/main" id="{6F383842-ECBC-4BF3-9917-03AABD14EF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4191000"/>
            <a:ext cx="1905000" cy="12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7" name="Freeform 16">
            <a:extLst>
              <a:ext uri="{FF2B5EF4-FFF2-40B4-BE49-F238E27FC236}">
                <a16:creationId xmlns:a16="http://schemas.microsoft.com/office/drawing/2014/main" id="{2707C7FA-9AAF-4949-A7D5-25133DED3FB9}"/>
              </a:ext>
            </a:extLst>
          </p:cNvPr>
          <p:cNvSpPr>
            <a:spLocks/>
          </p:cNvSpPr>
          <p:nvPr/>
        </p:nvSpPr>
        <p:spPr bwMode="auto">
          <a:xfrm flipV="1">
            <a:off x="2819400" y="4343400"/>
            <a:ext cx="2286000" cy="533400"/>
          </a:xfrm>
          <a:custGeom>
            <a:avLst/>
            <a:gdLst>
              <a:gd name="T0" fmla="*/ 0 w 960"/>
              <a:gd name="T1" fmla="*/ 2147483647 h 864"/>
              <a:gd name="T2" fmla="*/ 2147483647 w 960"/>
              <a:gd name="T3" fmla="*/ 2147483647 h 864"/>
              <a:gd name="T4" fmla="*/ 2147483647 w 960"/>
              <a:gd name="T5" fmla="*/ 0 h 864"/>
              <a:gd name="T6" fmla="*/ 0 60000 65536"/>
              <a:gd name="T7" fmla="*/ 0 60000 65536"/>
              <a:gd name="T8" fmla="*/ 0 60000 65536"/>
              <a:gd name="T9" fmla="*/ 0 w 960"/>
              <a:gd name="T10" fmla="*/ 0 h 864"/>
              <a:gd name="T11" fmla="*/ 960 w 960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864">
                <a:moveTo>
                  <a:pt x="0" y="864"/>
                </a:moveTo>
                <a:cubicBezTo>
                  <a:pt x="112" y="864"/>
                  <a:pt x="224" y="864"/>
                  <a:pt x="384" y="720"/>
                </a:cubicBezTo>
                <a:cubicBezTo>
                  <a:pt x="544" y="576"/>
                  <a:pt x="752" y="288"/>
                  <a:pt x="960" y="0"/>
                </a:cubicBezTo>
              </a:path>
            </a:pathLst>
          </a:cu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50193" name="Rectangle 17">
            <a:extLst>
              <a:ext uri="{FF2B5EF4-FFF2-40B4-BE49-F238E27FC236}">
                <a16:creationId xmlns:a16="http://schemas.microsoft.com/office/drawing/2014/main" id="{8F010ACB-A1C5-489C-B967-C2C3FE946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813" y="3810000"/>
            <a:ext cx="534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dA</a:t>
            </a:r>
          </a:p>
        </p:txBody>
      </p:sp>
      <p:sp>
        <p:nvSpPr>
          <p:cNvPr id="15379" name="Rectangle 18">
            <a:extLst>
              <a:ext uri="{FF2B5EF4-FFF2-40B4-BE49-F238E27FC236}">
                <a16:creationId xmlns:a16="http://schemas.microsoft.com/office/drawing/2014/main" id="{41AD75AB-6775-4A3B-81F8-56C27F4BD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925" y="3492500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rgbClr val="CC00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graphicFrame>
        <p:nvGraphicFramePr>
          <p:cNvPr id="50195" name="Object 19">
            <a:extLst>
              <a:ext uri="{FF2B5EF4-FFF2-40B4-BE49-F238E27FC236}">
                <a16:creationId xmlns:a16="http://schemas.microsoft.com/office/drawing/2014/main" id="{7DB88548-7924-4FDC-BB7C-B0ED72C986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22950" y="3355975"/>
          <a:ext cx="294005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3" imgW="1358310" imgH="355446" progId="Equation.DSMT4">
                  <p:embed/>
                </p:oleObj>
              </mc:Choice>
              <mc:Fallback>
                <p:oleObj name="Equation" r:id="rId3" imgW="1358310" imgH="355446" progId="Equation.DSMT4">
                  <p:embed/>
                  <p:pic>
                    <p:nvPicPr>
                      <p:cNvPr id="50195" name="Object 19">
                        <a:extLst>
                          <a:ext uri="{FF2B5EF4-FFF2-40B4-BE49-F238E27FC236}">
                            <a16:creationId xmlns:a16="http://schemas.microsoft.com/office/drawing/2014/main" id="{7DB88548-7924-4FDC-BB7C-B0ED72C986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950" y="3355975"/>
                        <a:ext cx="294005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6" name="Object 20">
            <a:extLst>
              <a:ext uri="{FF2B5EF4-FFF2-40B4-BE49-F238E27FC236}">
                <a16:creationId xmlns:a16="http://schemas.microsoft.com/office/drawing/2014/main" id="{496694AA-E09D-447C-B982-015F4B3B00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1900" y="4441825"/>
          <a:ext cx="18415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5" imgW="850531" imgH="279279" progId="Equation.DSMT4">
                  <p:embed/>
                </p:oleObj>
              </mc:Choice>
              <mc:Fallback>
                <p:oleObj name="Equation" r:id="rId5" imgW="850531" imgH="279279" progId="Equation.DSMT4">
                  <p:embed/>
                  <p:pic>
                    <p:nvPicPr>
                      <p:cNvPr id="50196" name="Object 20">
                        <a:extLst>
                          <a:ext uri="{FF2B5EF4-FFF2-40B4-BE49-F238E27FC236}">
                            <a16:creationId xmlns:a16="http://schemas.microsoft.com/office/drawing/2014/main" id="{496694AA-E09D-447C-B982-015F4B3B00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4441825"/>
                        <a:ext cx="18415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7" name="Rectangle 21">
            <a:extLst>
              <a:ext uri="{FF2B5EF4-FFF2-40B4-BE49-F238E27FC236}">
                <a16:creationId xmlns:a16="http://schemas.microsoft.com/office/drawing/2014/main" id="{21CE7F1A-883A-49EF-AA75-CF2263084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113" y="3810000"/>
            <a:ext cx="55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A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6FCD5905-6AC7-4B18-9F7F-9C43DD39A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6025" y="6305550"/>
            <a:ext cx="1933575" cy="40005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9pPr>
          </a:lstStyle>
          <a:p>
            <a:pPr algn="ctr" eaLnBrk="1" hangingPunct="1">
              <a:defRPr/>
            </a:pPr>
            <a:r>
              <a:rPr lang="en-US" sz="1000">
                <a:solidFill>
                  <a:srgbClr val="800000"/>
                </a:solidFill>
                <a:cs typeface="+mn-cs"/>
              </a:rPr>
              <a:t>Remember, the direction of dA is normal to the surface.</a:t>
            </a:r>
            <a:endParaRPr lang="en-US" sz="1000">
              <a:solidFill>
                <a:srgbClr val="800000"/>
              </a:solidFill>
              <a:latin typeface="Verdana" pitchFamily="34" charset="0"/>
              <a:cs typeface="+mn-cs"/>
            </a:endParaRPr>
          </a:p>
        </p:txBody>
      </p:sp>
      <p:grpSp>
        <p:nvGrpSpPr>
          <p:cNvPr id="24" name="Group 20">
            <a:extLst>
              <a:ext uri="{FF2B5EF4-FFF2-40B4-BE49-F238E27FC236}">
                <a16:creationId xmlns:a16="http://schemas.microsoft.com/office/drawing/2014/main" id="{327D1D85-3952-4953-BB21-66AC0D81731E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5486400"/>
            <a:ext cx="2430463" cy="523875"/>
            <a:chOff x="3216" y="2900"/>
            <a:chExt cx="2470" cy="330"/>
          </a:xfrm>
        </p:grpSpPr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id="{1BF132F1-B17B-492A-8972-8FF2F44E3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900"/>
              <a:ext cx="240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cs typeface="+mn-cs"/>
                  <a:sym typeface="Symbol" pitchFamily="18" charset="2"/>
                </a:rPr>
                <a:t>a surface integral, therefore a double integral</a:t>
              </a:r>
            </a:p>
          </p:txBody>
        </p:sp>
        <p:graphicFrame>
          <p:nvGraphicFramePr>
            <p:cNvPr id="20506" name="Object 22">
              <a:extLst>
                <a:ext uri="{FF2B5EF4-FFF2-40B4-BE49-F238E27FC236}">
                  <a16:creationId xmlns:a16="http://schemas.microsoft.com/office/drawing/2014/main" id="{9AF4405D-DFC3-42E7-B5CE-C05C6EF2A7B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513" y="3044"/>
            <a:ext cx="173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" name="Equation" r:id="rId7" imgW="266584" imgH="279279" progId="Equation.DSMT4">
                    <p:embed/>
                  </p:oleObj>
                </mc:Choice>
                <mc:Fallback>
                  <p:oleObj name="Equation" r:id="rId7" imgW="266584" imgH="279279" progId="Equation.DSMT4">
                    <p:embed/>
                    <p:pic>
                      <p:nvPicPr>
                        <p:cNvPr id="20506" name="Object 22">
                          <a:extLst>
                            <a:ext uri="{FF2B5EF4-FFF2-40B4-BE49-F238E27FC236}">
                              <a16:creationId xmlns:a16="http://schemas.microsoft.com/office/drawing/2014/main" id="{9AF4405D-DFC3-42E7-B5CE-C05C6EF2A7B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3" y="3044"/>
                          <a:ext cx="173" cy="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5485BC18-0AEC-42C7-B4BF-1C2412B1B824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9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8" grpId="0" animBg="1"/>
      <p:bldP spid="50188" grpId="0"/>
      <p:bldP spid="50189" grpId="0" animBg="1"/>
      <p:bldP spid="50193" grpId="0"/>
      <p:bldP spid="50197" grpId="0"/>
      <p:bldP spid="50197" grpId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>
            <a:extLst>
              <a:ext uri="{FF2B5EF4-FFF2-40B4-BE49-F238E27FC236}">
                <a16:creationId xmlns:a16="http://schemas.microsoft.com/office/drawing/2014/main" id="{F8BC379D-6647-4322-A7D7-E6792C2A5FF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4114800"/>
            <a:ext cx="1524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387" name="Line 3">
            <a:extLst>
              <a:ext uri="{FF2B5EF4-FFF2-40B4-BE49-F238E27FC236}">
                <a16:creationId xmlns:a16="http://schemas.microsoft.com/office/drawing/2014/main" id="{F319C5AE-9904-40B9-8B46-09D4B92F7B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581400"/>
            <a:ext cx="1524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388" name="Line 4">
            <a:extLst>
              <a:ext uri="{FF2B5EF4-FFF2-40B4-BE49-F238E27FC236}">
                <a16:creationId xmlns:a16="http://schemas.microsoft.com/office/drawing/2014/main" id="{D3B5C377-AE02-4381-BA57-532BBAD45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048000"/>
            <a:ext cx="1524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389" name="Line 5">
            <a:extLst>
              <a:ext uri="{FF2B5EF4-FFF2-40B4-BE49-F238E27FC236}">
                <a16:creationId xmlns:a16="http://schemas.microsoft.com/office/drawing/2014/main" id="{19364D41-CD0F-4B3A-932B-66F2FD2C07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514600"/>
            <a:ext cx="1524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390" name="Line 6">
            <a:extLst>
              <a:ext uri="{FF2B5EF4-FFF2-40B4-BE49-F238E27FC236}">
                <a16:creationId xmlns:a16="http://schemas.microsoft.com/office/drawing/2014/main" id="{E10A907B-AF1B-4CB5-82C0-E399A92CAD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1981200"/>
            <a:ext cx="1524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A5989499-D69E-44F9-BA6B-BB15A4FF7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48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If the surface is closed (completely encloses a volume)…</a:t>
            </a:r>
          </a:p>
        </p:txBody>
      </p:sp>
      <p:sp>
        <p:nvSpPr>
          <p:cNvPr id="16392" name="Oval 8">
            <a:extLst>
              <a:ext uri="{FF2B5EF4-FFF2-40B4-BE49-F238E27FC236}">
                <a16:creationId xmlns:a16="http://schemas.microsoft.com/office/drawing/2014/main" id="{FA85E0B8-C242-4C03-903B-989C4502C779}"/>
              </a:ext>
            </a:extLst>
          </p:cNvPr>
          <p:cNvSpPr>
            <a:spLocks noChangeArrowheads="1"/>
          </p:cNvSpPr>
          <p:nvPr/>
        </p:nvSpPr>
        <p:spPr bwMode="auto">
          <a:xfrm rot="17968837" flipV="1">
            <a:off x="738981" y="2034382"/>
            <a:ext cx="3122613" cy="2209800"/>
          </a:xfrm>
          <a:prstGeom prst="ellipse">
            <a:avLst/>
          </a:prstGeom>
          <a:gradFill rotWithShape="1">
            <a:gsLst>
              <a:gs pos="0">
                <a:srgbClr val="DCB058"/>
              </a:gs>
              <a:gs pos="100000">
                <a:srgbClr val="FFCC6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Front">
              <a:rot lat="1500000" lon="20099957" rev="0"/>
            </a:camera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anchor="ctr">
            <a:spAutoFit/>
            <a:flatTx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393" name="Line 9">
            <a:extLst>
              <a:ext uri="{FF2B5EF4-FFF2-40B4-BE49-F238E27FC236}">
                <a16:creationId xmlns:a16="http://schemas.microsoft.com/office/drawing/2014/main" id="{99CD2E5B-4827-4F33-B14E-7DC2D72D54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048000"/>
            <a:ext cx="1828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394" name="Rectangle 10">
            <a:extLst>
              <a:ext uri="{FF2B5EF4-FFF2-40B4-BE49-F238E27FC236}">
                <a16:creationId xmlns:a16="http://schemas.microsoft.com/office/drawing/2014/main" id="{4BE46B86-AB29-4215-AC50-9DD3FE6A2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819400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rgbClr val="CC00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16395" name="Line 11">
            <a:extLst>
              <a:ext uri="{FF2B5EF4-FFF2-40B4-BE49-F238E27FC236}">
                <a16:creationId xmlns:a16="http://schemas.microsoft.com/office/drawing/2014/main" id="{367C759D-1617-433A-BFA8-DC4694C7FA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2100" y="2514600"/>
            <a:ext cx="15113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396" name="Line 12">
            <a:extLst>
              <a:ext uri="{FF2B5EF4-FFF2-40B4-BE49-F238E27FC236}">
                <a16:creationId xmlns:a16="http://schemas.microsoft.com/office/drawing/2014/main" id="{9CC217C8-60E4-46BC-AEDC-89882634F7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1981200"/>
            <a:ext cx="1143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397" name="Line 13">
            <a:extLst>
              <a:ext uri="{FF2B5EF4-FFF2-40B4-BE49-F238E27FC236}">
                <a16:creationId xmlns:a16="http://schemas.microsoft.com/office/drawing/2014/main" id="{1F11EA43-FA41-41E7-B069-0FEBD579F8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114800"/>
            <a:ext cx="25146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51214" name="Rectangle 14">
            <a:extLst>
              <a:ext uri="{FF2B5EF4-FFF2-40B4-BE49-F238E27FC236}">
                <a16:creationId xmlns:a16="http://schemas.microsoft.com/office/drawing/2014/main" id="{C64BA82F-A955-43B5-B0E3-BC8BB15EF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676400"/>
            <a:ext cx="3810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…we count* lines going out as positive and lines going in as negative…</a:t>
            </a:r>
          </a:p>
        </p:txBody>
      </p:sp>
      <p:graphicFrame>
        <p:nvGraphicFramePr>
          <p:cNvPr id="51215" name="Object 15">
            <a:extLst>
              <a:ext uri="{FF2B5EF4-FFF2-40B4-BE49-F238E27FC236}">
                <a16:creationId xmlns:a16="http://schemas.microsoft.com/office/drawing/2014/main" id="{0AAA8B2E-34D9-44F6-B8A2-3FC27F86F8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27713" y="3048000"/>
          <a:ext cx="189706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3" imgW="876300" imgH="279400" progId="Equation.DSMT4">
                  <p:embed/>
                </p:oleObj>
              </mc:Choice>
              <mc:Fallback>
                <p:oleObj name="Equation" r:id="rId3" imgW="876300" imgH="279400" progId="Equation.DSMT4">
                  <p:embed/>
                  <p:pic>
                    <p:nvPicPr>
                      <p:cNvPr id="51215" name="Object 15">
                        <a:extLst>
                          <a:ext uri="{FF2B5EF4-FFF2-40B4-BE49-F238E27FC236}">
                            <a16:creationId xmlns:a16="http://schemas.microsoft.com/office/drawing/2014/main" id="{0AAA8B2E-34D9-44F6-B8A2-3FC27F86F8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713" y="3048000"/>
                        <a:ext cx="1897062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0" name="Oval 16">
            <a:extLst>
              <a:ext uri="{FF2B5EF4-FFF2-40B4-BE49-F238E27FC236}">
                <a16:creationId xmlns:a16="http://schemas.microsoft.com/office/drawing/2014/main" id="{DC66EE55-F94E-4EEA-A9DA-7EE4A696A506}"/>
              </a:ext>
            </a:extLst>
          </p:cNvPr>
          <p:cNvSpPr>
            <a:spLocks noChangeArrowheads="1"/>
          </p:cNvSpPr>
          <p:nvPr/>
        </p:nvSpPr>
        <p:spPr bwMode="auto">
          <a:xfrm rot="2100000">
            <a:off x="2070100" y="3454400"/>
            <a:ext cx="152400" cy="228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401" name="Line 17">
            <a:extLst>
              <a:ext uri="{FF2B5EF4-FFF2-40B4-BE49-F238E27FC236}">
                <a16:creationId xmlns:a16="http://schemas.microsoft.com/office/drawing/2014/main" id="{5BB8EB86-FD82-45B4-9152-C64E38ED1A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6300" y="3581400"/>
            <a:ext cx="2209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402" name="Line 18">
            <a:extLst>
              <a:ext uri="{FF2B5EF4-FFF2-40B4-BE49-F238E27FC236}">
                <a16:creationId xmlns:a16="http://schemas.microsoft.com/office/drawing/2014/main" id="{E9A1BD00-4100-447C-B64F-F1867DDCA1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0" y="3581400"/>
            <a:ext cx="762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403" name="Rectangle 19">
            <a:extLst>
              <a:ext uri="{FF2B5EF4-FFF2-40B4-BE49-F238E27FC236}">
                <a16:creationId xmlns:a16="http://schemas.microsoft.com/office/drawing/2014/main" id="{1A6CBEA7-B6AA-489C-9E42-86F91D6B7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3" y="3657600"/>
            <a:ext cx="534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dA</a:t>
            </a:r>
          </a:p>
        </p:txBody>
      </p:sp>
      <p:grpSp>
        <p:nvGrpSpPr>
          <p:cNvPr id="2" name="Group 20">
            <a:extLst>
              <a:ext uri="{FF2B5EF4-FFF2-40B4-BE49-F238E27FC236}">
                <a16:creationId xmlns:a16="http://schemas.microsoft.com/office/drawing/2014/main" id="{3D9420B9-BA7F-4DBC-BD6B-89726D64D07C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3886200"/>
            <a:ext cx="3810000" cy="641350"/>
            <a:chOff x="3216" y="2900"/>
            <a:chExt cx="2400" cy="404"/>
          </a:xfrm>
        </p:grpSpPr>
        <p:sp>
          <p:nvSpPr>
            <p:cNvPr id="16407" name="Rectangle 21">
              <a:extLst>
                <a:ext uri="{FF2B5EF4-FFF2-40B4-BE49-F238E27FC236}">
                  <a16:creationId xmlns:a16="http://schemas.microsoft.com/office/drawing/2014/main" id="{ABB0EA01-217C-4A9B-9F7B-9D311FAD6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900"/>
              <a:ext cx="24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800">
                  <a:solidFill>
                    <a:srgbClr val="000000"/>
                  </a:solidFill>
                  <a:cs typeface="+mn-cs"/>
                  <a:sym typeface="Symbol" pitchFamily="18" charset="2"/>
                </a:rPr>
                <a:t>a surface integral, therefore a double integral</a:t>
              </a:r>
            </a:p>
          </p:txBody>
        </p:sp>
        <p:graphicFrame>
          <p:nvGraphicFramePr>
            <p:cNvPr id="21528" name="Object 22">
              <a:extLst>
                <a:ext uri="{FF2B5EF4-FFF2-40B4-BE49-F238E27FC236}">
                  <a16:creationId xmlns:a16="http://schemas.microsoft.com/office/drawing/2014/main" id="{D403E719-7E4B-475D-A346-7F8A7179BA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77" y="3102"/>
            <a:ext cx="190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Equation" r:id="rId5" imgW="291973" imgH="279279" progId="Equation.DSMT4">
                    <p:embed/>
                  </p:oleObj>
                </mc:Choice>
                <mc:Fallback>
                  <p:oleObj name="Equation" r:id="rId5" imgW="291973" imgH="279279" progId="Equation.DSMT4">
                    <p:embed/>
                    <p:pic>
                      <p:nvPicPr>
                        <p:cNvPr id="21528" name="Object 22">
                          <a:extLst>
                            <a:ext uri="{FF2B5EF4-FFF2-40B4-BE49-F238E27FC236}">
                              <a16:creationId xmlns:a16="http://schemas.microsoft.com/office/drawing/2014/main" id="{D403E719-7E4B-475D-A346-7F8A7179BA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7" y="3102"/>
                          <a:ext cx="190" cy="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223" name="Rectangle 23">
            <a:extLst>
              <a:ext uri="{FF2B5EF4-FFF2-40B4-BE49-F238E27FC236}">
                <a16:creationId xmlns:a16="http://schemas.microsoft.com/office/drawing/2014/main" id="{919611F1-B86C-45B7-AABF-2A786FB3C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330950"/>
            <a:ext cx="8991600" cy="374650"/>
          </a:xfrm>
          <a:prstGeom prst="rect">
            <a:avLst/>
          </a:prstGeom>
          <a:solidFill>
            <a:srgbClr val="CCFFCC"/>
          </a:solidFill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600">
                <a:solidFill>
                  <a:srgbClr val="006600"/>
                </a:solidFill>
                <a:cs typeface="+mn-cs"/>
                <a:sym typeface="Symbol" pitchFamily="18" charset="2"/>
              </a:rPr>
              <a:t>*There are 10 kinds of people in this world: those who can count in binary, and those who can’t.</a:t>
            </a:r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id="{B67274F0-8548-41CD-98A6-802FE0B3C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4864100"/>
            <a:ext cx="2362200" cy="554038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9pPr>
          </a:lstStyle>
          <a:p>
            <a:pPr algn="ctr" eaLnBrk="1" hangingPunct="1">
              <a:defRPr/>
            </a:pPr>
            <a:r>
              <a:rPr lang="en-US" sz="1000" b="1" dirty="0">
                <a:solidFill>
                  <a:srgbClr val="800000"/>
                </a:solidFill>
                <a:cs typeface="+mn-cs"/>
              </a:rPr>
              <a:t>For a closed surface, </a:t>
            </a:r>
            <a:r>
              <a:rPr lang="en-US" sz="1000" b="1" dirty="0" err="1">
                <a:solidFill>
                  <a:srgbClr val="800000"/>
                </a:solidFill>
                <a:cs typeface="+mn-cs"/>
              </a:rPr>
              <a:t>dA</a:t>
            </a:r>
            <a:r>
              <a:rPr lang="en-US" sz="1000" b="1" dirty="0">
                <a:solidFill>
                  <a:srgbClr val="800000"/>
                </a:solidFill>
                <a:cs typeface="+mn-cs"/>
              </a:rPr>
              <a:t> is normal to the surface and always points away from the inside.</a:t>
            </a:r>
            <a:endParaRPr lang="en-US" sz="1000" b="1" dirty="0">
              <a:solidFill>
                <a:srgbClr val="8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39DA316-53C9-43F8-BDC5-5ECA5FC4AFF4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7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4" grpId="0"/>
      <p:bldP spid="512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>
            <a:extLst>
              <a:ext uri="{FF2B5EF4-FFF2-40B4-BE49-F238E27FC236}">
                <a16:creationId xmlns:a16="http://schemas.microsoft.com/office/drawing/2014/main" id="{942DD312-184E-49A3-B768-C06782E33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23925"/>
            <a:ext cx="4495800" cy="609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grpSp>
        <p:nvGrpSpPr>
          <p:cNvPr id="22531" name="Group 2">
            <a:extLst>
              <a:ext uri="{FF2B5EF4-FFF2-40B4-BE49-F238E27FC236}">
                <a16:creationId xmlns:a16="http://schemas.microsoft.com/office/drawing/2014/main" id="{7838BC42-CAC1-4C1D-BA95-A2F976DB56B6}"/>
              </a:ext>
            </a:extLst>
          </p:cNvPr>
          <p:cNvGrpSpPr>
            <a:grpSpLocks/>
          </p:cNvGrpSpPr>
          <p:nvPr/>
        </p:nvGrpSpPr>
        <p:grpSpPr bwMode="auto">
          <a:xfrm>
            <a:off x="5027613" y="1801813"/>
            <a:ext cx="2439987" cy="2287587"/>
            <a:chOff x="1871" y="192"/>
            <a:chExt cx="1537" cy="1441"/>
          </a:xfrm>
        </p:grpSpPr>
        <p:pic>
          <p:nvPicPr>
            <p:cNvPr id="22537" name="Picture 3" descr="g0446893">
              <a:extLst>
                <a:ext uri="{FF2B5EF4-FFF2-40B4-BE49-F238E27FC236}">
                  <a16:creationId xmlns:a16="http://schemas.microsoft.com/office/drawing/2014/main" id="{3A80373A-DED9-46A0-9791-2D742BF528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" y="192"/>
              <a:ext cx="1537" cy="1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8" name="Text Box 4">
              <a:extLst>
                <a:ext uri="{FF2B5EF4-FFF2-40B4-BE49-F238E27FC236}">
                  <a16:creationId xmlns:a16="http://schemas.microsoft.com/office/drawing/2014/main" id="{42D3B738-B829-4CB3-9A39-F9FFF00BDB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167063" flipV="1">
              <a:off x="2619" y="872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ahoma" panose="020B0604030504040204" pitchFamily="34" charset="0"/>
                  <a:sym typeface="Symbol" panose="05050102010706020507" pitchFamily="18" charset="2"/>
                </a:rPr>
                <a:t></a:t>
              </a:r>
            </a:p>
          </p:txBody>
        </p:sp>
        <p:sp>
          <p:nvSpPr>
            <p:cNvPr id="22539" name="Text Box 5">
              <a:extLst>
                <a:ext uri="{FF2B5EF4-FFF2-40B4-BE49-F238E27FC236}">
                  <a16:creationId xmlns:a16="http://schemas.microsoft.com/office/drawing/2014/main" id="{9BFD19F0-0E73-4743-A0A5-B8C7E17AA5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7617978">
              <a:off x="2404" y="1228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ahoma" panose="020B0604030504040204" pitchFamily="34" charset="0"/>
                  <a:sym typeface="Symbol" panose="05050102010706020507" pitchFamily="18" charset="2"/>
                </a:rPr>
                <a:t></a:t>
              </a:r>
            </a:p>
          </p:txBody>
        </p:sp>
        <p:sp>
          <p:nvSpPr>
            <p:cNvPr id="17420" name="Oval 6">
              <a:extLst>
                <a:ext uri="{FF2B5EF4-FFF2-40B4-BE49-F238E27FC236}">
                  <a16:creationId xmlns:a16="http://schemas.microsoft.com/office/drawing/2014/main" id="{01413211-DC05-4323-BC60-8EC5420F2A5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56" y="1344"/>
              <a:ext cx="58" cy="58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7421" name="Oval 7">
              <a:extLst>
                <a:ext uri="{FF2B5EF4-FFF2-40B4-BE49-F238E27FC236}">
                  <a16:creationId xmlns:a16="http://schemas.microsoft.com/office/drawing/2014/main" id="{2A112BC3-69C4-4A08-B4A2-34C9EE70154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62" y="1000"/>
              <a:ext cx="58" cy="58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</p:grpSp>
      <p:grpSp>
        <p:nvGrpSpPr>
          <p:cNvPr id="22532" name="Group 8">
            <a:extLst>
              <a:ext uri="{FF2B5EF4-FFF2-40B4-BE49-F238E27FC236}">
                <a16:creationId xmlns:a16="http://schemas.microsoft.com/office/drawing/2014/main" id="{7AD8BBE0-875F-4A48-8D4F-E283030EEBC1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914400"/>
            <a:ext cx="8839200" cy="606425"/>
            <a:chOff x="96" y="160"/>
            <a:chExt cx="5568" cy="382"/>
          </a:xfrm>
        </p:grpSpPr>
        <p:sp>
          <p:nvSpPr>
            <p:cNvPr id="17415" name="Rectangle 9">
              <a:extLst>
                <a:ext uri="{FF2B5EF4-FFF2-40B4-BE49-F238E27FC236}">
                  <a16:creationId xmlns:a16="http://schemas.microsoft.com/office/drawing/2014/main" id="{74FA9008-FB8C-43D8-A63D-B11669F6F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92"/>
              <a:ext cx="55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>
                  <a:solidFill>
                    <a:srgbClr val="A50021"/>
                  </a:solidFill>
                  <a:cs typeface="+mn-cs"/>
                  <a:sym typeface="Symbol" pitchFamily="18" charset="2"/>
                </a:rPr>
                <a:t>What the *!@* is this      thing?</a:t>
              </a:r>
            </a:p>
          </p:txBody>
        </p:sp>
        <p:graphicFrame>
          <p:nvGraphicFramePr>
            <p:cNvPr id="22536" name="Object 10">
              <a:extLst>
                <a:ext uri="{FF2B5EF4-FFF2-40B4-BE49-F238E27FC236}">
                  <a16:creationId xmlns:a16="http://schemas.microsoft.com/office/drawing/2014/main" id="{580CA677-9726-429C-9725-10120737083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87" y="160"/>
            <a:ext cx="329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Equation" r:id="rId4" imgW="241195" imgH="279279" progId="Equation.DSMT4">
                    <p:embed/>
                  </p:oleObj>
                </mc:Choice>
                <mc:Fallback>
                  <p:oleObj name="Equation" r:id="rId4" imgW="241195" imgH="279279" progId="Equation.DSMT4">
                    <p:embed/>
                    <p:pic>
                      <p:nvPicPr>
                        <p:cNvPr id="22536" name="Object 10">
                          <a:extLst>
                            <a:ext uri="{FF2B5EF4-FFF2-40B4-BE49-F238E27FC236}">
                              <a16:creationId xmlns:a16="http://schemas.microsoft.com/office/drawing/2014/main" id="{580CA677-9726-429C-9725-10120737083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7" y="160"/>
                          <a:ext cx="329" cy="3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235" name="Rectangle 11">
            <a:extLst>
              <a:ext uri="{FF2B5EF4-FFF2-40B4-BE49-F238E27FC236}">
                <a16:creationId xmlns:a16="http://schemas.microsoft.com/office/drawing/2014/main" id="{ADFC55ED-9D61-449C-A429-B75F1F121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6055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Nothing to panic about!</a:t>
            </a:r>
          </a:p>
        </p:txBody>
      </p:sp>
      <p:sp>
        <p:nvSpPr>
          <p:cNvPr id="52236" name="Rectangle 12">
            <a:extLst>
              <a:ext uri="{FF2B5EF4-FFF2-40B4-BE49-F238E27FC236}">
                <a16:creationId xmlns:a16="http://schemas.microsoft.com/office/drawing/2014/main" id="{CF1710C9-FDC9-48B6-A3D0-53CC4E640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622550"/>
            <a:ext cx="4114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The circle just reminds you to integrate over a closed surface.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0243ED-E0EB-4E0D-9C84-925F87800B26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6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5" grpId="0"/>
      <p:bldP spid="522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5196A62-543E-45DC-8D7C-9053AF0E6490}"/>
              </a:ext>
            </a:extLst>
          </p:cNvPr>
          <p:cNvSpPr/>
          <p:nvPr/>
        </p:nvSpPr>
        <p:spPr bwMode="auto">
          <a:xfrm>
            <a:off x="533400" y="4114800"/>
            <a:ext cx="1905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EF6C951A-A5CB-448F-A2EB-10809C9CA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7650"/>
            <a:ext cx="8839200" cy="860425"/>
          </a:xfrm>
          <a:prstGeom prst="rect">
            <a:avLst/>
          </a:prstGeom>
          <a:solidFill>
            <a:srgbClr val="FFCC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A50021"/>
                </a:solidFill>
                <a:cs typeface="+mn-cs"/>
                <a:sym typeface="Symbol" pitchFamily="18" charset="2"/>
              </a:rPr>
              <a:t>Question: you gave me five different equations for electric flux. Which one do I need to use? </a:t>
            </a:r>
          </a:p>
        </p:txBody>
      </p:sp>
      <p:graphicFrame>
        <p:nvGraphicFramePr>
          <p:cNvPr id="84997" name="Object 5">
            <a:extLst>
              <a:ext uri="{FF2B5EF4-FFF2-40B4-BE49-F238E27FC236}">
                <a16:creationId xmlns:a16="http://schemas.microsoft.com/office/drawing/2014/main" id="{A9E39C93-62D4-4AA9-B279-A2946487C7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4970463"/>
          <a:ext cx="189706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3" imgW="876300" imgH="279400" progId="Equation.DSMT4">
                  <p:embed/>
                </p:oleObj>
              </mc:Choice>
              <mc:Fallback>
                <p:oleObj name="Equation" r:id="rId3" imgW="876300" imgH="279400" progId="Equation.DSMT4">
                  <p:embed/>
                  <p:pic>
                    <p:nvPicPr>
                      <p:cNvPr id="84997" name="Object 5">
                        <a:extLst>
                          <a:ext uri="{FF2B5EF4-FFF2-40B4-BE49-F238E27FC236}">
                            <a16:creationId xmlns:a16="http://schemas.microsoft.com/office/drawing/2014/main" id="{A9E39C93-62D4-4AA9-B279-A2946487C7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970463"/>
                        <a:ext cx="1897063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8" name="Object 6">
            <a:extLst>
              <a:ext uri="{FF2B5EF4-FFF2-40B4-BE49-F238E27FC236}">
                <a16:creationId xmlns:a16="http://schemas.microsoft.com/office/drawing/2014/main" id="{4236983C-994E-48F6-9C9D-1E108EEFED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4117975"/>
          <a:ext cx="18415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5" imgW="850531" imgH="279279" progId="Equation.DSMT4">
                  <p:embed/>
                </p:oleObj>
              </mc:Choice>
              <mc:Fallback>
                <p:oleObj name="Equation" r:id="rId5" imgW="850531" imgH="279279" progId="Equation.DSMT4">
                  <p:embed/>
                  <p:pic>
                    <p:nvPicPr>
                      <p:cNvPr id="84998" name="Object 6">
                        <a:extLst>
                          <a:ext uri="{FF2B5EF4-FFF2-40B4-BE49-F238E27FC236}">
                            <a16:creationId xmlns:a16="http://schemas.microsoft.com/office/drawing/2014/main" id="{4236983C-994E-48F6-9C9D-1E108EEFED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17975"/>
                        <a:ext cx="18415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9" name="Object 7">
            <a:extLst>
              <a:ext uri="{FF2B5EF4-FFF2-40B4-BE49-F238E27FC236}">
                <a16:creationId xmlns:a16="http://schemas.microsoft.com/office/drawing/2014/main" id="{E36C69B6-C205-4A1E-AA10-8E2388B021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3355975"/>
          <a:ext cx="14843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7" imgW="685800" imgH="254000" progId="Equation.DSMT4">
                  <p:embed/>
                </p:oleObj>
              </mc:Choice>
              <mc:Fallback>
                <p:oleObj name="Equation" r:id="rId7" imgW="685800" imgH="254000" progId="Equation.DSMT4">
                  <p:embed/>
                  <p:pic>
                    <p:nvPicPr>
                      <p:cNvPr id="84999" name="Object 7">
                        <a:extLst>
                          <a:ext uri="{FF2B5EF4-FFF2-40B4-BE49-F238E27FC236}">
                            <a16:creationId xmlns:a16="http://schemas.microsoft.com/office/drawing/2014/main" id="{E36C69B6-C205-4A1E-AA10-8E2388B021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355975"/>
                        <a:ext cx="148431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0" name="Object 8">
            <a:extLst>
              <a:ext uri="{FF2B5EF4-FFF2-40B4-BE49-F238E27FC236}">
                <a16:creationId xmlns:a16="http://schemas.microsoft.com/office/drawing/2014/main" id="{19276E7F-7749-412E-9A1C-4D8E437E7F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4988" y="2593975"/>
          <a:ext cx="1979612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9" imgW="914400" imgH="228600" progId="Equation.DSMT4">
                  <p:embed/>
                </p:oleObj>
              </mc:Choice>
              <mc:Fallback>
                <p:oleObj name="Equation" r:id="rId9" imgW="914400" imgH="228600" progId="Equation.DSMT4">
                  <p:embed/>
                  <p:pic>
                    <p:nvPicPr>
                      <p:cNvPr id="85000" name="Object 8">
                        <a:extLst>
                          <a:ext uri="{FF2B5EF4-FFF2-40B4-BE49-F238E27FC236}">
                            <a16:creationId xmlns:a16="http://schemas.microsoft.com/office/drawing/2014/main" id="{19276E7F-7749-412E-9A1C-4D8E437E7F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593975"/>
                        <a:ext cx="1979612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1" name="Object 9">
            <a:extLst>
              <a:ext uri="{FF2B5EF4-FFF2-40B4-BE49-F238E27FC236}">
                <a16:creationId xmlns:a16="http://schemas.microsoft.com/office/drawing/2014/main" id="{77169E47-5D91-4BF7-9F72-4A2DCA84FE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1831975"/>
          <a:ext cx="129222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11" imgW="596900" imgH="228600" progId="Equation.DSMT4">
                  <p:embed/>
                </p:oleObj>
              </mc:Choice>
              <mc:Fallback>
                <p:oleObj name="Equation" r:id="rId11" imgW="596900" imgH="228600" progId="Equation.DSMT4">
                  <p:embed/>
                  <p:pic>
                    <p:nvPicPr>
                      <p:cNvPr id="85001" name="Object 9">
                        <a:extLst>
                          <a:ext uri="{FF2B5EF4-FFF2-40B4-BE49-F238E27FC236}">
                            <a16:creationId xmlns:a16="http://schemas.microsoft.com/office/drawing/2014/main" id="{77169E47-5D91-4BF7-9F72-4A2DCA84FE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31975"/>
                        <a:ext cx="1292225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2" name="Rectangle 10">
            <a:extLst>
              <a:ext uri="{FF2B5EF4-FFF2-40B4-BE49-F238E27FC236}">
                <a16:creationId xmlns:a16="http://schemas.microsoft.com/office/drawing/2014/main" id="{FE8D548C-B3A9-4353-96E6-878D37B8F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22375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0000CC"/>
                </a:solidFill>
                <a:cs typeface="+mn-cs"/>
                <a:sym typeface="Symbol" pitchFamily="18" charset="2"/>
              </a:rPr>
              <a:t>Answer: use the simplest (easiest!) one that works. </a:t>
            </a:r>
          </a:p>
        </p:txBody>
      </p:sp>
      <p:sp>
        <p:nvSpPr>
          <p:cNvPr id="85003" name="Rectangle 11">
            <a:extLst>
              <a:ext uri="{FF2B5EF4-FFF2-40B4-BE49-F238E27FC236}">
                <a16:creationId xmlns:a16="http://schemas.microsoft.com/office/drawing/2014/main" id="{C0398DEF-7BD3-42FC-A198-4CDC17E7E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44675"/>
            <a:ext cx="594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000000"/>
                </a:solidFill>
                <a:cs typeface="+mn-cs"/>
                <a:sym typeface="Symbol" pitchFamily="18" charset="2"/>
              </a:rPr>
              <a:t>Flat surface, E  A, E constant over surface. Easy!</a:t>
            </a:r>
          </a:p>
        </p:txBody>
      </p:sp>
      <p:sp>
        <p:nvSpPr>
          <p:cNvPr id="85004" name="Rectangle 12">
            <a:extLst>
              <a:ext uri="{FF2B5EF4-FFF2-40B4-BE49-F238E27FC236}">
                <a16:creationId xmlns:a16="http://schemas.microsoft.com/office/drawing/2014/main" id="{BBB3C8EF-FDAA-43FF-96DF-784AAC557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613025"/>
            <a:ext cx="594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000000"/>
                </a:solidFill>
                <a:cs typeface="+mn-cs"/>
                <a:sym typeface="Symbol" pitchFamily="18" charset="2"/>
              </a:rPr>
              <a:t>Flat surface, E not  A, E constant over surface.</a:t>
            </a:r>
          </a:p>
        </p:txBody>
      </p:sp>
      <p:sp>
        <p:nvSpPr>
          <p:cNvPr id="85005" name="Rectangle 13">
            <a:extLst>
              <a:ext uri="{FF2B5EF4-FFF2-40B4-BE49-F238E27FC236}">
                <a16:creationId xmlns:a16="http://schemas.microsoft.com/office/drawing/2014/main" id="{741F7814-E98D-4D44-A6A5-5B71024CC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416300"/>
            <a:ext cx="594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000000"/>
                </a:solidFill>
                <a:cs typeface="+mn-cs"/>
                <a:sym typeface="Symbol" pitchFamily="18" charset="2"/>
              </a:rPr>
              <a:t>Flat surface, E not  A, E constant over surface.</a:t>
            </a:r>
          </a:p>
        </p:txBody>
      </p:sp>
      <p:sp>
        <p:nvSpPr>
          <p:cNvPr id="85006" name="Rectangle 14">
            <a:extLst>
              <a:ext uri="{FF2B5EF4-FFF2-40B4-BE49-F238E27FC236}">
                <a16:creationId xmlns:a16="http://schemas.microsoft.com/office/drawing/2014/main" id="{23BC06E1-4CFF-4D02-ADBE-CCAF47677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43375"/>
            <a:ext cx="594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00"/>
                </a:solidFill>
                <a:cs typeface="+mn-cs"/>
                <a:sym typeface="Symbol" pitchFamily="18" charset="2"/>
              </a:rPr>
              <a:t>Surface not flat, E not uniform. Avoid, if possible.</a:t>
            </a:r>
          </a:p>
        </p:txBody>
      </p:sp>
      <p:sp>
        <p:nvSpPr>
          <p:cNvPr id="85007" name="Rectangle 15">
            <a:extLst>
              <a:ext uri="{FF2B5EF4-FFF2-40B4-BE49-F238E27FC236}">
                <a16:creationId xmlns:a16="http://schemas.microsoft.com/office/drawing/2014/main" id="{92F10A7D-7EC2-428A-9EDC-374866D6B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965700"/>
            <a:ext cx="594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00"/>
                </a:solidFill>
                <a:cs typeface="+mn-cs"/>
                <a:sym typeface="Symbol" pitchFamily="18" charset="2"/>
              </a:rPr>
              <a:t>Closed surface. </a:t>
            </a:r>
          </a:p>
        </p:txBody>
      </p:sp>
      <p:sp>
        <p:nvSpPr>
          <p:cNvPr id="85008" name="Rectangle 16">
            <a:extLst>
              <a:ext uri="{FF2B5EF4-FFF2-40B4-BE49-F238E27FC236}">
                <a16:creationId xmlns:a16="http://schemas.microsoft.com/office/drawing/2014/main" id="{ADCFBFBF-1B80-4AF2-84B8-395CB29F8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715000"/>
            <a:ext cx="883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If the surface is closed, you may be able to “break it up” into simple segments and still use </a:t>
            </a:r>
            <a:r>
              <a:rPr lang="en-US" baseline="-25000">
                <a:solidFill>
                  <a:srgbClr val="000000"/>
                </a:solidFill>
                <a:cs typeface="+mn-cs"/>
                <a:sym typeface="Symbol" pitchFamily="18" charset="2"/>
              </a:rPr>
              <a:t>E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=E</a:t>
            </a:r>
            <a:r>
              <a:rPr lang="en-US">
                <a:solidFill>
                  <a:srgbClr val="000000"/>
                </a:solidFill>
                <a:cs typeface="Tahoma" pitchFamily="34" charset="0"/>
                <a:sym typeface="Symbol" pitchFamily="18" charset="2"/>
              </a:rPr>
              <a:t>·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A for each segment.</a:t>
            </a:r>
          </a:p>
        </p:txBody>
      </p:sp>
      <p:sp>
        <p:nvSpPr>
          <p:cNvPr id="85012" name="Line 20">
            <a:extLst>
              <a:ext uri="{FF2B5EF4-FFF2-40B4-BE49-F238E27FC236}">
                <a16:creationId xmlns:a16="http://schemas.microsoft.com/office/drawing/2014/main" id="{4C24BCA6-5F91-4270-B3A3-5AD6930A6D1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1950" y="19081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13" name="Line 21">
            <a:extLst>
              <a:ext uri="{FF2B5EF4-FFF2-40B4-BE49-F238E27FC236}">
                <a16:creationId xmlns:a16="http://schemas.microsoft.com/office/drawing/2014/main" id="{B134BDB1-9F3A-4FE5-BEF3-9E6D5DF405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9150" y="19081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14" name="Line 22">
            <a:extLst>
              <a:ext uri="{FF2B5EF4-FFF2-40B4-BE49-F238E27FC236}">
                <a16:creationId xmlns:a16="http://schemas.microsoft.com/office/drawing/2014/main" id="{FCE80002-7CB4-4B5E-A08E-1B5C84F95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3475" y="19081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15" name="Line 23">
            <a:extLst>
              <a:ext uri="{FF2B5EF4-FFF2-40B4-BE49-F238E27FC236}">
                <a16:creationId xmlns:a16="http://schemas.microsoft.com/office/drawing/2014/main" id="{2CB43F2F-21A9-4B38-8270-9179224844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0050" y="26797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16" name="Line 24">
            <a:extLst>
              <a:ext uri="{FF2B5EF4-FFF2-40B4-BE49-F238E27FC236}">
                <a16:creationId xmlns:a16="http://schemas.microsoft.com/office/drawing/2014/main" id="{FD08CA0B-1B09-412D-98F7-2CCC732188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6797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17" name="Line 25">
            <a:extLst>
              <a:ext uri="{FF2B5EF4-FFF2-40B4-BE49-F238E27FC236}">
                <a16:creationId xmlns:a16="http://schemas.microsoft.com/office/drawing/2014/main" id="{5B412261-2CC1-403D-BB74-1260045B47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26797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18" name="Line 26">
            <a:extLst>
              <a:ext uri="{FF2B5EF4-FFF2-40B4-BE49-F238E27FC236}">
                <a16:creationId xmlns:a16="http://schemas.microsoft.com/office/drawing/2014/main" id="{82485FC1-DF8F-457B-9F90-C5BA5EE00E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8675" y="42608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19" name="Line 27">
            <a:extLst>
              <a:ext uri="{FF2B5EF4-FFF2-40B4-BE49-F238E27FC236}">
                <a16:creationId xmlns:a16="http://schemas.microsoft.com/office/drawing/2014/main" id="{C7CF0EFF-8487-4651-9ED3-FB98038BF4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0050" y="34702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20" name="Line 28">
            <a:extLst>
              <a:ext uri="{FF2B5EF4-FFF2-40B4-BE49-F238E27FC236}">
                <a16:creationId xmlns:a16="http://schemas.microsoft.com/office/drawing/2014/main" id="{E2BD7D94-A7D2-42B1-9970-59FB238964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4702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21" name="Line 29">
            <a:extLst>
              <a:ext uri="{FF2B5EF4-FFF2-40B4-BE49-F238E27FC236}">
                <a16:creationId xmlns:a16="http://schemas.microsoft.com/office/drawing/2014/main" id="{DCE741EE-81D1-4524-938E-597EA60C71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34702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22" name="Line 30">
            <a:extLst>
              <a:ext uri="{FF2B5EF4-FFF2-40B4-BE49-F238E27FC236}">
                <a16:creationId xmlns:a16="http://schemas.microsoft.com/office/drawing/2014/main" id="{EF4B2295-F7C3-4A74-BF7B-5C55EB1951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8700" y="61436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23" name="Line 31">
            <a:extLst>
              <a:ext uri="{FF2B5EF4-FFF2-40B4-BE49-F238E27FC236}">
                <a16:creationId xmlns:a16="http://schemas.microsoft.com/office/drawing/2014/main" id="{6F739900-CB53-413A-A30F-409A2113D65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4450" y="61436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E9E1769A-F2A2-41B5-8CE5-246876F8D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448175"/>
            <a:ext cx="594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rgbClr val="000000"/>
                </a:solidFill>
                <a:cs typeface="+mn-cs"/>
                <a:sym typeface="Symbol" pitchFamily="18" charset="2"/>
              </a:rPr>
              <a:t>This is the definition of electric flux</a:t>
            </a:r>
            <a:r>
              <a:rPr lang="en-US" sz="1200" dirty="0">
                <a:solidFill>
                  <a:srgbClr val="000000"/>
                </a:solidFill>
                <a:sym typeface="Symbol" pitchFamily="18" charset="2"/>
              </a:rPr>
              <a:t>.</a:t>
            </a:r>
            <a:endParaRPr lang="en-US" sz="1200" dirty="0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19817595-42BA-4704-B780-4BFF0387C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938" y="5286375"/>
            <a:ext cx="594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rgbClr val="000000"/>
                </a:solidFill>
                <a:cs typeface="+mn-cs"/>
                <a:sym typeface="Symbol" pitchFamily="18" charset="2"/>
              </a:rPr>
              <a:t>The circle on the integral just reminds you to integrate over a closed surface.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261D486-C70B-42B7-8375-F1B03D10C45A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13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85002" grpId="0"/>
      <p:bldP spid="85003" grpId="0"/>
      <p:bldP spid="85004" grpId="0"/>
      <p:bldP spid="85005" grpId="0"/>
      <p:bldP spid="85006" grpId="0"/>
      <p:bldP spid="85007" grpId="0"/>
      <p:bldP spid="85008" grpId="0"/>
      <p:bldP spid="28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2874</TotalTime>
  <Words>2161</Words>
  <Application>Microsoft Office PowerPoint</Application>
  <PresentationFormat>On-screen Show (4:3)</PresentationFormat>
  <Paragraphs>225</Paragraphs>
  <Slides>54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Arial</vt:lpstr>
      <vt:lpstr>Calibri</vt:lpstr>
      <vt:lpstr>Calibri Light</vt:lpstr>
      <vt:lpstr>Symbol</vt:lpstr>
      <vt:lpstr>Tahoma</vt:lpstr>
      <vt:lpstr>Verdana</vt:lpstr>
      <vt:lpstr>Office Theme</vt:lpstr>
      <vt:lpstr>MathType 5.0 Equation</vt:lpstr>
      <vt:lpstr>MathType 6.0 Equation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 the direction of curl with paddle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proto</cp:lastModifiedBy>
  <cp:revision>107</cp:revision>
  <dcterms:created xsi:type="dcterms:W3CDTF">2020-04-07T21:04:51Z</dcterms:created>
  <dcterms:modified xsi:type="dcterms:W3CDTF">2020-04-15T07:32:17Z</dcterms:modified>
</cp:coreProperties>
</file>