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54" r:id="rId2"/>
    <p:sldId id="464" r:id="rId3"/>
    <p:sldId id="465" r:id="rId4"/>
    <p:sldId id="466" r:id="rId5"/>
    <p:sldId id="467" r:id="rId6"/>
    <p:sldId id="455" r:id="rId7"/>
    <p:sldId id="468" r:id="rId8"/>
    <p:sldId id="469" r:id="rId9"/>
    <p:sldId id="456" r:id="rId10"/>
    <p:sldId id="470" r:id="rId11"/>
    <p:sldId id="471" r:id="rId12"/>
    <p:sldId id="472" r:id="rId13"/>
    <p:sldId id="47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1" autoAdjust="0"/>
    <p:restoredTop sz="90402" autoAdjust="0"/>
  </p:normalViewPr>
  <p:slideViewPr>
    <p:cSldViewPr snapToGrid="0">
      <p:cViewPr varScale="1">
        <p:scale>
          <a:sx n="50" d="100"/>
          <a:sy n="50" d="100"/>
        </p:scale>
        <p:origin x="830" y="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40" d="100"/>
        <a:sy n="4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DABFC-A145-46DC-969D-7DE4A4E319F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FE816-6EB5-4525-8958-A0B481B74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770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DABFC-A145-46DC-969D-7DE4A4E319F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FE816-6EB5-4525-8958-A0B481B74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813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DABFC-A145-46DC-969D-7DE4A4E319F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FE816-6EB5-4525-8958-A0B481B74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9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DABFC-A145-46DC-969D-7DE4A4E319F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FE816-6EB5-4525-8958-A0B481B74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292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DABFC-A145-46DC-969D-7DE4A4E319F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FE816-6EB5-4525-8958-A0B481B74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78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DABFC-A145-46DC-969D-7DE4A4E319F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FE816-6EB5-4525-8958-A0B481B74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565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DABFC-A145-46DC-969D-7DE4A4E319F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FE816-6EB5-4525-8958-A0B481B74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16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DABFC-A145-46DC-969D-7DE4A4E319F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FE816-6EB5-4525-8958-A0B481B74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513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DABFC-A145-46DC-969D-7DE4A4E319F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FE816-6EB5-4525-8958-A0B481B74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436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DABFC-A145-46DC-969D-7DE4A4E319F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FE816-6EB5-4525-8958-A0B481B74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280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DABFC-A145-46DC-969D-7DE4A4E319F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FE816-6EB5-4525-8958-A0B481B74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95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DABFC-A145-46DC-969D-7DE4A4E319F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9FE816-6EB5-4525-8958-A0B481B74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051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mathinsight.org/surface_integral_vector_examples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mathinsight.org/surface_integral_vector_examples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hyperlink" Target="https://mathinsight.org/surface_integral_vector_examples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hyperlink" Target="https://mathinsight.org/surface_integral_vector_examples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mathinsight.org/surface_integral_vector_examples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mathinsight.org/surface_integral_vector_examples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mathinsight.org/surface_integral_vector_examples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mathinsight.org/surface_integral_vector_examples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1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gif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object, antenna&#10;&#10;Description automatically generated">
            <a:extLst>
              <a:ext uri="{FF2B5EF4-FFF2-40B4-BE49-F238E27FC236}">
                <a16:creationId xmlns:a16="http://schemas.microsoft.com/office/drawing/2014/main" id="{FB63C2DB-EFFB-483B-9986-F8405CF40D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0081" y="4193899"/>
            <a:ext cx="2857500" cy="27241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4C54598-DB3D-4FE4-B1AE-94B96F339E9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65627"/>
          <a:stretch/>
        </p:blipFill>
        <p:spPr>
          <a:xfrm>
            <a:off x="64605" y="716747"/>
            <a:ext cx="9144000" cy="163910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C5BB320-44EE-4BFD-8B08-FB455D5F8DA3}"/>
              </a:ext>
            </a:extLst>
          </p:cNvPr>
          <p:cNvSpPr txBox="1"/>
          <p:nvPr/>
        </p:nvSpPr>
        <p:spPr>
          <a:xfrm>
            <a:off x="283265" y="193527"/>
            <a:ext cx="17592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>
                <a:solidFill>
                  <a:srgbClr val="7030A0"/>
                </a:solidFill>
              </a:rPr>
              <a:t>Example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CA21FF-6CA9-4E41-ABAA-F8F6D7650BFA}"/>
              </a:ext>
            </a:extLst>
          </p:cNvPr>
          <p:cNvSpPr/>
          <p:nvPr/>
        </p:nvSpPr>
        <p:spPr>
          <a:xfrm>
            <a:off x="-49696" y="6581001"/>
            <a:ext cx="657473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hlinkClick r:id="rId4"/>
              </a:rPr>
              <a:t>https://mathinsight.org/surface_integral_vector_examples</a:t>
            </a:r>
            <a:r>
              <a:rPr lang="en-US" sz="1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929295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F5C3CFC-6E29-4856-8C07-45BBAA7782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82771"/>
            <a:ext cx="9144000" cy="4400157"/>
          </a:xfrm>
          <a:prstGeom prst="rect">
            <a:avLst/>
          </a:prstGeom>
        </p:spPr>
      </p:pic>
      <p:pic>
        <p:nvPicPr>
          <p:cNvPr id="7" name="Picture 6" descr="A picture containing object, antenna&#10;&#10;Description automatically generated">
            <a:extLst>
              <a:ext uri="{FF2B5EF4-FFF2-40B4-BE49-F238E27FC236}">
                <a16:creationId xmlns:a16="http://schemas.microsoft.com/office/drawing/2014/main" id="{DD7BDC39-AB09-40D5-B3B5-67F849E511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1599" y="4532179"/>
            <a:ext cx="2515981" cy="2398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972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object, antenna&#10;&#10;Description automatically generated">
            <a:extLst>
              <a:ext uri="{FF2B5EF4-FFF2-40B4-BE49-F238E27FC236}">
                <a16:creationId xmlns:a16="http://schemas.microsoft.com/office/drawing/2014/main" id="{FB63C2DB-EFFB-483B-9986-F8405CF40D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0081" y="4206599"/>
            <a:ext cx="2857500" cy="27241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4C54598-DB3D-4FE4-B1AE-94B96F339E9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65627"/>
          <a:stretch/>
        </p:blipFill>
        <p:spPr>
          <a:xfrm>
            <a:off x="64605" y="716747"/>
            <a:ext cx="9144000" cy="163910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C5BB320-44EE-4BFD-8B08-FB455D5F8DA3}"/>
              </a:ext>
            </a:extLst>
          </p:cNvPr>
          <p:cNvSpPr txBox="1"/>
          <p:nvPr/>
        </p:nvSpPr>
        <p:spPr>
          <a:xfrm>
            <a:off x="283265" y="193527"/>
            <a:ext cx="17592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>
                <a:solidFill>
                  <a:srgbClr val="7030A0"/>
                </a:solidFill>
              </a:rPr>
              <a:t>Example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CA21FF-6CA9-4E41-ABAA-F8F6D7650BFA}"/>
              </a:ext>
            </a:extLst>
          </p:cNvPr>
          <p:cNvSpPr/>
          <p:nvPr/>
        </p:nvSpPr>
        <p:spPr>
          <a:xfrm>
            <a:off x="-49696" y="6581001"/>
            <a:ext cx="657473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hlinkClick r:id="rId4"/>
              </a:rPr>
              <a:t>https://mathinsight.org/surface_integral_vector_examples</a:t>
            </a:r>
            <a:r>
              <a:rPr lang="en-US" sz="1200" dirty="0"/>
              <a:t>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8404C1F-EEFD-4A9C-B0B9-F7B4933DAA43}"/>
              </a:ext>
            </a:extLst>
          </p:cNvPr>
          <p:cNvSpPr/>
          <p:nvPr/>
        </p:nvSpPr>
        <p:spPr>
          <a:xfrm>
            <a:off x="908050" y="1181100"/>
            <a:ext cx="565150" cy="3683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7282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object, antenna&#10;&#10;Description automatically generated">
            <a:extLst>
              <a:ext uri="{FF2B5EF4-FFF2-40B4-BE49-F238E27FC236}">
                <a16:creationId xmlns:a16="http://schemas.microsoft.com/office/drawing/2014/main" id="{FB63C2DB-EFFB-483B-9986-F8405CF40D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0081" y="4193899"/>
            <a:ext cx="2857500" cy="27241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4C54598-DB3D-4FE4-B1AE-94B96F339E9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65627"/>
          <a:stretch/>
        </p:blipFill>
        <p:spPr>
          <a:xfrm>
            <a:off x="64605" y="716747"/>
            <a:ext cx="9144000" cy="163910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C5BB320-44EE-4BFD-8B08-FB455D5F8DA3}"/>
              </a:ext>
            </a:extLst>
          </p:cNvPr>
          <p:cNvSpPr txBox="1"/>
          <p:nvPr/>
        </p:nvSpPr>
        <p:spPr>
          <a:xfrm>
            <a:off x="283265" y="193527"/>
            <a:ext cx="17592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>
                <a:solidFill>
                  <a:srgbClr val="7030A0"/>
                </a:solidFill>
              </a:rPr>
              <a:t>Example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CA21FF-6CA9-4E41-ABAA-F8F6D7650BFA}"/>
              </a:ext>
            </a:extLst>
          </p:cNvPr>
          <p:cNvSpPr/>
          <p:nvPr/>
        </p:nvSpPr>
        <p:spPr>
          <a:xfrm>
            <a:off x="-49696" y="6581001"/>
            <a:ext cx="657473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hlinkClick r:id="rId4"/>
              </a:rPr>
              <a:t>https://mathinsight.org/surface_integral_vector_examples</a:t>
            </a:r>
            <a:r>
              <a:rPr lang="en-US" sz="1200" dirty="0"/>
              <a:t>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8404C1F-EEFD-4A9C-B0B9-F7B4933DAA43}"/>
              </a:ext>
            </a:extLst>
          </p:cNvPr>
          <p:cNvSpPr/>
          <p:nvPr/>
        </p:nvSpPr>
        <p:spPr>
          <a:xfrm>
            <a:off x="908050" y="1181100"/>
            <a:ext cx="565150" cy="3683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EB99D53-575C-48D2-80F9-98818AD1A2A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16187" y="2879070"/>
            <a:ext cx="1343025" cy="98107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837B81A-E120-4D6E-9A55-CBFD945ED2EB}"/>
              </a:ext>
            </a:extLst>
          </p:cNvPr>
          <p:cNvSpPr txBox="1"/>
          <p:nvPr/>
        </p:nvSpPr>
        <p:spPr>
          <a:xfrm>
            <a:off x="1003300" y="11049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719957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object, antenna&#10;&#10;Description automatically generated">
            <a:extLst>
              <a:ext uri="{FF2B5EF4-FFF2-40B4-BE49-F238E27FC236}">
                <a16:creationId xmlns:a16="http://schemas.microsoft.com/office/drawing/2014/main" id="{FB63C2DB-EFFB-483B-9986-F8405CF40D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0081" y="4193899"/>
            <a:ext cx="2857500" cy="27241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4C54598-DB3D-4FE4-B1AE-94B96F339E9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65627"/>
          <a:stretch/>
        </p:blipFill>
        <p:spPr>
          <a:xfrm>
            <a:off x="64605" y="716747"/>
            <a:ext cx="9144000" cy="163910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C5BB320-44EE-4BFD-8B08-FB455D5F8DA3}"/>
              </a:ext>
            </a:extLst>
          </p:cNvPr>
          <p:cNvSpPr txBox="1"/>
          <p:nvPr/>
        </p:nvSpPr>
        <p:spPr>
          <a:xfrm>
            <a:off x="283265" y="193527"/>
            <a:ext cx="17592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>
                <a:solidFill>
                  <a:srgbClr val="7030A0"/>
                </a:solidFill>
              </a:rPr>
              <a:t>Example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CA21FF-6CA9-4E41-ABAA-F8F6D7650BFA}"/>
              </a:ext>
            </a:extLst>
          </p:cNvPr>
          <p:cNvSpPr/>
          <p:nvPr/>
        </p:nvSpPr>
        <p:spPr>
          <a:xfrm>
            <a:off x="-49696" y="6581001"/>
            <a:ext cx="657473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hlinkClick r:id="rId4"/>
              </a:rPr>
              <a:t>https://mathinsight.org/surface_integral_vector_examples</a:t>
            </a:r>
            <a:r>
              <a:rPr lang="en-US" sz="1200" dirty="0"/>
              <a:t>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8404C1F-EEFD-4A9C-B0B9-F7B4933DAA43}"/>
              </a:ext>
            </a:extLst>
          </p:cNvPr>
          <p:cNvSpPr/>
          <p:nvPr/>
        </p:nvSpPr>
        <p:spPr>
          <a:xfrm>
            <a:off x="908050" y="1181100"/>
            <a:ext cx="565150" cy="3683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EB99D53-575C-48D2-80F9-98818AD1A2A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16187" y="2879070"/>
            <a:ext cx="1343025" cy="98107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837B81A-E120-4D6E-9A55-CBFD945ED2EB}"/>
              </a:ext>
            </a:extLst>
          </p:cNvPr>
          <p:cNvSpPr txBox="1"/>
          <p:nvPr/>
        </p:nvSpPr>
        <p:spPr>
          <a:xfrm>
            <a:off x="1003300" y="11049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3155186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object, antenna&#10;&#10;Description automatically generated">
            <a:extLst>
              <a:ext uri="{FF2B5EF4-FFF2-40B4-BE49-F238E27FC236}">
                <a16:creationId xmlns:a16="http://schemas.microsoft.com/office/drawing/2014/main" id="{FB63C2DB-EFFB-483B-9986-F8405CF40D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0081" y="4193899"/>
            <a:ext cx="2857500" cy="27241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4C54598-DB3D-4FE4-B1AE-94B96F339E9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42872"/>
          <a:stretch/>
        </p:blipFill>
        <p:spPr>
          <a:xfrm>
            <a:off x="64605" y="716747"/>
            <a:ext cx="9144000" cy="27241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C5BB320-44EE-4BFD-8B08-FB455D5F8DA3}"/>
              </a:ext>
            </a:extLst>
          </p:cNvPr>
          <p:cNvSpPr txBox="1"/>
          <p:nvPr/>
        </p:nvSpPr>
        <p:spPr>
          <a:xfrm>
            <a:off x="283265" y="193527"/>
            <a:ext cx="17592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>
                <a:solidFill>
                  <a:srgbClr val="7030A0"/>
                </a:solidFill>
              </a:rPr>
              <a:t>Example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CA21FF-6CA9-4E41-ABAA-F8F6D7650BFA}"/>
              </a:ext>
            </a:extLst>
          </p:cNvPr>
          <p:cNvSpPr/>
          <p:nvPr/>
        </p:nvSpPr>
        <p:spPr>
          <a:xfrm>
            <a:off x="-49696" y="6581001"/>
            <a:ext cx="657473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hlinkClick r:id="rId4"/>
              </a:rPr>
              <a:t>https://mathinsight.org/surface_integral_vector_examples</a:t>
            </a:r>
            <a:r>
              <a:rPr lang="en-US" sz="1200" dirty="0"/>
              <a:t>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E0792E7-6784-4B89-9884-EBC95A3ED2E9}"/>
              </a:ext>
            </a:extLst>
          </p:cNvPr>
          <p:cNvSpPr/>
          <p:nvPr/>
        </p:nvSpPr>
        <p:spPr>
          <a:xfrm>
            <a:off x="4654550" y="3054350"/>
            <a:ext cx="4313031" cy="469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922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object, antenna&#10;&#10;Description automatically generated">
            <a:extLst>
              <a:ext uri="{FF2B5EF4-FFF2-40B4-BE49-F238E27FC236}">
                <a16:creationId xmlns:a16="http://schemas.microsoft.com/office/drawing/2014/main" id="{FB63C2DB-EFFB-483B-9986-F8405CF40D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0081" y="4193899"/>
            <a:ext cx="2857500" cy="27241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4C54598-DB3D-4FE4-B1AE-94B96F339E9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25144"/>
          <a:stretch/>
        </p:blipFill>
        <p:spPr>
          <a:xfrm>
            <a:off x="64605" y="716747"/>
            <a:ext cx="9144000" cy="356950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C5BB320-44EE-4BFD-8B08-FB455D5F8DA3}"/>
              </a:ext>
            </a:extLst>
          </p:cNvPr>
          <p:cNvSpPr txBox="1"/>
          <p:nvPr/>
        </p:nvSpPr>
        <p:spPr>
          <a:xfrm>
            <a:off x="283265" y="193527"/>
            <a:ext cx="17592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>
                <a:solidFill>
                  <a:srgbClr val="7030A0"/>
                </a:solidFill>
              </a:rPr>
              <a:t>Example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CA21FF-6CA9-4E41-ABAA-F8F6D7650BFA}"/>
              </a:ext>
            </a:extLst>
          </p:cNvPr>
          <p:cNvSpPr/>
          <p:nvPr/>
        </p:nvSpPr>
        <p:spPr>
          <a:xfrm>
            <a:off x="-49696" y="6581001"/>
            <a:ext cx="657473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hlinkClick r:id="rId4"/>
              </a:rPr>
              <a:t>https://mathinsight.org/surface_integral_vector_examples</a:t>
            </a:r>
            <a:r>
              <a:rPr lang="en-US" sz="1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07790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4C54598-DB3D-4FE4-B1AE-94B96F339E9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4624"/>
          <a:stretch/>
        </p:blipFill>
        <p:spPr>
          <a:xfrm>
            <a:off x="64605" y="716747"/>
            <a:ext cx="9144000" cy="4071153"/>
          </a:xfrm>
          <a:prstGeom prst="rect">
            <a:avLst/>
          </a:prstGeom>
        </p:spPr>
      </p:pic>
      <p:pic>
        <p:nvPicPr>
          <p:cNvPr id="3" name="Picture 2" descr="A picture containing object, antenna&#10;&#10;Description automatically generated">
            <a:extLst>
              <a:ext uri="{FF2B5EF4-FFF2-40B4-BE49-F238E27FC236}">
                <a16:creationId xmlns:a16="http://schemas.microsoft.com/office/drawing/2014/main" id="{FB63C2DB-EFFB-483B-9986-F8405CF40D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0081" y="4193899"/>
            <a:ext cx="2857500" cy="27241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C5BB320-44EE-4BFD-8B08-FB455D5F8DA3}"/>
              </a:ext>
            </a:extLst>
          </p:cNvPr>
          <p:cNvSpPr txBox="1"/>
          <p:nvPr/>
        </p:nvSpPr>
        <p:spPr>
          <a:xfrm>
            <a:off x="283265" y="193527"/>
            <a:ext cx="17592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>
                <a:solidFill>
                  <a:srgbClr val="7030A0"/>
                </a:solidFill>
              </a:rPr>
              <a:t>Example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CA21FF-6CA9-4E41-ABAA-F8F6D7650BFA}"/>
              </a:ext>
            </a:extLst>
          </p:cNvPr>
          <p:cNvSpPr/>
          <p:nvPr/>
        </p:nvSpPr>
        <p:spPr>
          <a:xfrm>
            <a:off x="-49696" y="6581001"/>
            <a:ext cx="657473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hlinkClick r:id="rId4"/>
              </a:rPr>
              <a:t>https://mathinsight.org/surface_integral_vector_examples</a:t>
            </a:r>
            <a:r>
              <a:rPr lang="en-US" sz="1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25362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4C54598-DB3D-4FE4-B1AE-94B96F339E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05" y="716747"/>
            <a:ext cx="9144000" cy="476851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C5BB320-44EE-4BFD-8B08-FB455D5F8DA3}"/>
              </a:ext>
            </a:extLst>
          </p:cNvPr>
          <p:cNvSpPr txBox="1"/>
          <p:nvPr/>
        </p:nvSpPr>
        <p:spPr>
          <a:xfrm>
            <a:off x="283265" y="193527"/>
            <a:ext cx="17592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>
                <a:solidFill>
                  <a:srgbClr val="7030A0"/>
                </a:solidFill>
              </a:rPr>
              <a:t>Example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CA21FF-6CA9-4E41-ABAA-F8F6D7650BFA}"/>
              </a:ext>
            </a:extLst>
          </p:cNvPr>
          <p:cNvSpPr/>
          <p:nvPr/>
        </p:nvSpPr>
        <p:spPr>
          <a:xfrm>
            <a:off x="-49696" y="6581001"/>
            <a:ext cx="657473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hlinkClick r:id="rId3"/>
              </a:rPr>
              <a:t>https://mathinsight.org/surface_integral_vector_examples</a:t>
            </a:r>
            <a:r>
              <a:rPr lang="en-US" sz="1200" dirty="0"/>
              <a:t>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9D3D9D6-9673-49C2-8CFC-F73BADC6BA5F}"/>
              </a:ext>
            </a:extLst>
          </p:cNvPr>
          <p:cNvSpPr/>
          <p:nvPr/>
        </p:nvSpPr>
        <p:spPr>
          <a:xfrm>
            <a:off x="4775200" y="4895850"/>
            <a:ext cx="4313031" cy="469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 descr="A picture containing object, antenna&#10;&#10;Description automatically generated">
            <a:extLst>
              <a:ext uri="{FF2B5EF4-FFF2-40B4-BE49-F238E27FC236}">
                <a16:creationId xmlns:a16="http://schemas.microsoft.com/office/drawing/2014/main" id="{FB63C2DB-EFFB-483B-9986-F8405CF40D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0081" y="4206599"/>
            <a:ext cx="2857500" cy="272415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DD38F7F0-FFE4-4337-AC08-718505D95EA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0383" y="5509661"/>
            <a:ext cx="3670368" cy="452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0771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53D69D4-0196-4521-81E2-52422E00542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81892"/>
          <a:stretch/>
        </p:blipFill>
        <p:spPr>
          <a:xfrm>
            <a:off x="0" y="833610"/>
            <a:ext cx="9144000" cy="836440"/>
          </a:xfrm>
          <a:prstGeom prst="rect">
            <a:avLst/>
          </a:prstGeom>
        </p:spPr>
      </p:pic>
      <p:pic>
        <p:nvPicPr>
          <p:cNvPr id="3" name="Picture 2" descr="A picture containing object, antenna&#10;&#10;Description automatically generated">
            <a:extLst>
              <a:ext uri="{FF2B5EF4-FFF2-40B4-BE49-F238E27FC236}">
                <a16:creationId xmlns:a16="http://schemas.microsoft.com/office/drawing/2014/main" id="{BF52DD3E-340D-4C45-8A88-4FF57402C7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9600" y="5016474"/>
            <a:ext cx="2007980" cy="191427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523BA38-4B1C-45BE-BD15-D0F013F58B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75897"/>
            <a:ext cx="9144000" cy="565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716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53D69D4-0196-4521-81E2-52422E00542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5291"/>
          <a:stretch/>
        </p:blipFill>
        <p:spPr>
          <a:xfrm>
            <a:off x="0" y="833610"/>
            <a:ext cx="9144000" cy="2989090"/>
          </a:xfrm>
          <a:prstGeom prst="rect">
            <a:avLst/>
          </a:prstGeom>
        </p:spPr>
      </p:pic>
      <p:pic>
        <p:nvPicPr>
          <p:cNvPr id="3" name="Picture 2" descr="A picture containing object, antenna&#10;&#10;Description automatically generated">
            <a:extLst>
              <a:ext uri="{FF2B5EF4-FFF2-40B4-BE49-F238E27FC236}">
                <a16:creationId xmlns:a16="http://schemas.microsoft.com/office/drawing/2014/main" id="{BF52DD3E-340D-4C45-8A88-4FF57402C7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9600" y="5016474"/>
            <a:ext cx="2007980" cy="191427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523BA38-4B1C-45BE-BD15-D0F013F58B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75897"/>
            <a:ext cx="9144000" cy="565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4518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53D69D4-0196-4521-81E2-52422E0054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33610"/>
            <a:ext cx="9144000" cy="461928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523BA38-4B1C-45BE-BD15-D0F013F58B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75897"/>
            <a:ext cx="9144000" cy="565806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B9908025-33E8-440B-A476-497E4A26A1AB}"/>
              </a:ext>
            </a:extLst>
          </p:cNvPr>
          <p:cNvSpPr/>
          <p:nvPr/>
        </p:nvSpPr>
        <p:spPr>
          <a:xfrm>
            <a:off x="649080" y="5513685"/>
            <a:ext cx="5313570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400" dirty="0"/>
              <a:t>Let </a:t>
            </a:r>
            <a:r>
              <a:rPr lang="en-US" sz="2400" i="1" dirty="0"/>
              <a:t>S</a:t>
            </a:r>
            <a:r>
              <a:rPr lang="en-US" sz="2400" dirty="0"/>
              <a:t> be a disk of radius 6 centered around the z-axis in plane z=-4, oriented with an </a:t>
            </a:r>
            <a:r>
              <a:rPr lang="en-US" sz="2400" b="1" dirty="0">
                <a:solidFill>
                  <a:srgbClr val="C00000"/>
                </a:solidFill>
              </a:rPr>
              <a:t>upward </a:t>
            </a:r>
            <a:r>
              <a:rPr lang="en-US" sz="2400" dirty="0"/>
              <a:t>pointing normal.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D698DD9-AD0D-41F2-B121-11A6F8DF09A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32683"/>
          <a:stretch/>
        </p:blipFill>
        <p:spPr>
          <a:xfrm>
            <a:off x="0" y="3833902"/>
            <a:ext cx="9144000" cy="1481048"/>
          </a:xfrm>
          <a:prstGeom prst="rect">
            <a:avLst/>
          </a:prstGeom>
        </p:spPr>
      </p:pic>
      <p:pic>
        <p:nvPicPr>
          <p:cNvPr id="3" name="Picture 2" descr="A picture containing object, antenna&#10;&#10;Description automatically generated">
            <a:extLst>
              <a:ext uri="{FF2B5EF4-FFF2-40B4-BE49-F238E27FC236}">
                <a16:creationId xmlns:a16="http://schemas.microsoft.com/office/drawing/2014/main" id="{BF52DD3E-340D-4C45-8A88-4FF57402C73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9600" y="5016474"/>
            <a:ext cx="2007980" cy="1914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1363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D1F3D41-ED46-466D-AEFD-68254548016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66159"/>
          <a:stretch/>
        </p:blipFill>
        <p:spPr>
          <a:xfrm>
            <a:off x="64605" y="69047"/>
            <a:ext cx="9144000" cy="161370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A997966-3555-43BC-8369-263CFB64C5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05" y="2155497"/>
            <a:ext cx="9144000" cy="56580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32A4149-00B1-46EA-8C9E-272D2DFE39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5675" y="2721303"/>
            <a:ext cx="2701925" cy="45260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5EBBBBB-EAE6-4121-87FA-73593E88DD6C}"/>
              </a:ext>
            </a:extLst>
          </p:cNvPr>
          <p:cNvSpPr txBox="1"/>
          <p:nvPr/>
        </p:nvSpPr>
        <p:spPr>
          <a:xfrm>
            <a:off x="463550" y="1860550"/>
            <a:ext cx="8178800" cy="132343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US" sz="2400" dirty="0"/>
              <a:t>Surface </a:t>
            </a:r>
            <a:r>
              <a:rPr lang="en-US" sz="2400" i="1" dirty="0"/>
              <a:t>S</a:t>
            </a:r>
          </a:p>
          <a:p>
            <a:pPr algn="l"/>
            <a:endParaRPr lang="en-US" sz="2800" dirty="0"/>
          </a:p>
          <a:p>
            <a:pPr algn="l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886877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280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2888</TotalTime>
  <Words>141</Words>
  <Application>Microsoft Office PowerPoint</Application>
  <PresentationFormat>On-screen Show (4:3)</PresentationFormat>
  <Paragraphs>20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proto</dc:creator>
  <cp:lastModifiedBy>proto</cp:lastModifiedBy>
  <cp:revision>109</cp:revision>
  <dcterms:created xsi:type="dcterms:W3CDTF">2020-04-07T21:04:51Z</dcterms:created>
  <dcterms:modified xsi:type="dcterms:W3CDTF">2020-04-15T20:42:57Z</dcterms:modified>
</cp:coreProperties>
</file>