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50" r:id="rId3"/>
    <p:sldId id="327" r:id="rId4"/>
    <p:sldId id="270" r:id="rId5"/>
    <p:sldId id="319" r:id="rId6"/>
    <p:sldId id="320" r:id="rId7"/>
    <p:sldId id="321" r:id="rId8"/>
    <p:sldId id="322" r:id="rId9"/>
    <p:sldId id="324" r:id="rId10"/>
    <p:sldId id="323" r:id="rId11"/>
    <p:sldId id="325" r:id="rId12"/>
    <p:sldId id="271" r:id="rId13"/>
    <p:sldId id="276" r:id="rId14"/>
    <p:sldId id="275" r:id="rId15"/>
    <p:sldId id="347" r:id="rId16"/>
    <p:sldId id="315" r:id="rId17"/>
    <p:sldId id="316" r:id="rId18"/>
    <p:sldId id="317" r:id="rId19"/>
    <p:sldId id="318" r:id="rId20"/>
    <p:sldId id="346" r:id="rId21"/>
    <p:sldId id="283" r:id="rId22"/>
    <p:sldId id="284" r:id="rId23"/>
    <p:sldId id="286" r:id="rId24"/>
    <p:sldId id="287" r:id="rId25"/>
    <p:sldId id="285" r:id="rId26"/>
    <p:sldId id="312" r:id="rId27"/>
    <p:sldId id="288" r:id="rId28"/>
    <p:sldId id="313" r:id="rId29"/>
    <p:sldId id="328" r:id="rId30"/>
    <p:sldId id="329" r:id="rId31"/>
    <p:sldId id="330" r:id="rId32"/>
    <p:sldId id="331" r:id="rId33"/>
    <p:sldId id="332" r:id="rId34"/>
    <p:sldId id="348" r:id="rId35"/>
    <p:sldId id="375" r:id="rId36"/>
    <p:sldId id="376" r:id="rId37"/>
    <p:sldId id="377" r:id="rId38"/>
    <p:sldId id="378" r:id="rId39"/>
    <p:sldId id="379" r:id="rId40"/>
    <p:sldId id="373" r:id="rId41"/>
    <p:sldId id="260" r:id="rId42"/>
    <p:sldId id="392" r:id="rId43"/>
    <p:sldId id="391" r:id="rId44"/>
    <p:sldId id="374" r:id="rId45"/>
    <p:sldId id="380" r:id="rId46"/>
    <p:sldId id="393" r:id="rId47"/>
    <p:sldId id="394" r:id="rId48"/>
    <p:sldId id="381" r:id="rId49"/>
    <p:sldId id="395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0402" autoAdjust="0"/>
  </p:normalViewPr>
  <p:slideViewPr>
    <p:cSldViewPr snapToGrid="0">
      <p:cViewPr>
        <p:scale>
          <a:sx n="30" d="100"/>
          <a:sy n="30" d="100"/>
        </p:scale>
        <p:origin x="5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textbc.ca/calculusv3openstax/chapter/greens-theore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textbc.ca/calculusv3openstax/chapter/greens-theorem/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opentextbc.ca/calculusv3openstax/chapter/greens-theore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hanacademy.org/math/multivariable-calculus/greens-theorem-and-stokes-theorem/stokes-theorem-articles/a/stokes-theore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greens_theorem_find_are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utorial.math.lamar.edu/Classes/CalcIII/GreensTheorem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divms.uiowa.edu/~idarcy/COURSES/3550/Spring20/onlin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GreensTheorem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StokesTheorem.aspx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byjus.com/maths/stokes-theorem/" TargetMode="Externa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tutorial.math.lamar.edu/Classes/CalcIII/GreensTheorem.aspx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millersville.edu/bikenaga/calculus/surface-integrals/surface-integrals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en.wikipedia.org/wiki/Line_integra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s://brilliant.org/wiki/line-integral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rilliant.org/wiki/line-integral/" TargetMode="Externa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SurfaceIntegrals.aspx" TargetMode="External"/><Relationship Id="rId7" Type="http://schemas.openxmlformats.org/officeDocument/2006/relationships/hyperlink" Target="https://mathinsight.org/parametrized_surface_area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insight.org/parametrized_surface_area" TargetMode="External"/><Relationship Id="rId3" Type="http://schemas.openxmlformats.org/officeDocument/2006/relationships/image" Target="../media/image64.png"/><Relationship Id="rId7" Type="http://schemas.openxmlformats.org/officeDocument/2006/relationships/image" Target="../media/image63.png"/><Relationship Id="rId2" Type="http://schemas.openxmlformats.org/officeDocument/2006/relationships/hyperlink" Target="http://tutorial.math.lamar.edu/Classes/CalcIII/SurfaceIntegral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thinsight.org/parametrized_surface_area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ites.millersville.edu/bikenaga/calculus/surface-integrals/surface-integrals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ites.millersville.edu/bikenaga/calculus/surface-integrals/surface-integrals.html" TargetMode="Externa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log.naver.com/PostView.nhn?blogId=mindo1103&amp;logNo=90179767504&amp;parentCategoryNo=35&amp;categoryNo=&amp;viewDate=&amp;isShowPopularPosts=true&amp;from=searc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tutorial.math.lamar.edu/Classes/CalcIII/GreensTheorem.aspx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24.net/physical-applications-surface-integrals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tutorial.math.lamar.edu/Classes/CalcIII/GreensTheorem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tutorial.math.lamar.edu/Classes/CalcIII/GreensTheorem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tutorial.math.lamar.edu/Classes/CalcIII/GreensTheorem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tutorial.math.lamar.edu/Classes/CalcIII/GreensTheorem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BD94F-459B-4065-BF04-A81E973F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24" y="0"/>
            <a:ext cx="402631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BD9939-EE78-4A0E-86CF-6F72E82A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4" y="787179"/>
            <a:ext cx="5223126" cy="5959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96A7F-50EB-4950-9B46-6ED287ECC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35523" cy="7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CAAA2-6659-4824-8077-DB0935640876}"/>
              </a:ext>
            </a:extLst>
          </p:cNvPr>
          <p:cNvSpPr txBox="1"/>
          <p:nvPr/>
        </p:nvSpPr>
        <p:spPr>
          <a:xfrm>
            <a:off x="3520951" y="3164617"/>
            <a:ext cx="18288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</a:rPr>
              <a:t>Survey due today at 5pm</a:t>
            </a:r>
          </a:p>
        </p:txBody>
      </p:sp>
    </p:spTree>
    <p:extLst>
      <p:ext uri="{BB962C8B-B14F-4D97-AF65-F5344CB8AC3E}">
        <p14:creationId xmlns:p14="http://schemas.microsoft.com/office/powerpoint/2010/main" val="4895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9DE57-3E26-4DD9-BEB9-30F9544B050F}"/>
              </a:ext>
            </a:extLst>
          </p:cNvPr>
          <p:cNvGrpSpPr/>
          <p:nvPr/>
        </p:nvGrpSpPr>
        <p:grpSpPr>
          <a:xfrm>
            <a:off x="2146851" y="3429000"/>
            <a:ext cx="3540300" cy="3099190"/>
            <a:chOff x="965200" y="3287345"/>
            <a:chExt cx="7104743" cy="326554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B74D99-E321-46D4-AE46-2DF715DD791E}"/>
                </a:ext>
              </a:extLst>
            </p:cNvPr>
            <p:cNvCxnSpPr/>
            <p:nvPr/>
          </p:nvCxnSpPr>
          <p:spPr>
            <a:xfrm>
              <a:off x="965200" y="3287345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FD9C29-4A88-4E1A-BCAA-16897371C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200" y="3301548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87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489D03B-87B3-4912-8241-EFE517F9F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2" y="3267755"/>
            <a:ext cx="3540299" cy="33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1DB2A-6CDE-4DDE-AD50-69B9DF40C17E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465FD-05B2-41FD-A115-FDC66C53B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71" y="206734"/>
            <a:ext cx="7252617" cy="6154310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59CDB49E-5E92-4101-9EAA-CD8725B76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2" y="3474721"/>
            <a:ext cx="2191496" cy="14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98FA6-CD9F-4707-8ABC-2B21CAAF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33" y="2690749"/>
            <a:ext cx="5266452" cy="4114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C25040-EF8D-472C-A138-6786749FD50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6424E8-8A36-4A3C-9057-8C9E3697A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47E795-2066-40EA-AB25-64E29E007F72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15EC37-AA76-42E4-B256-D9FF3A87993E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6B8A83-5181-4999-B733-12D511EEB11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A8DCFB9-F5D7-4DDF-9389-FD38DE735DB1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30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F6ECF-851C-4A6E-8FB0-79403702B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15653" r="17104" b="6630"/>
          <a:stretch/>
        </p:blipFill>
        <p:spPr>
          <a:xfrm>
            <a:off x="5688991" y="3778475"/>
            <a:ext cx="3257893" cy="28347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C9170-FFCC-4EC2-A7A2-637B85C15AA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1CAF1B-2069-4660-8CF0-3DFB24C50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4BF1AE-20DA-476D-BAF1-7F863E5CD829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7D529F-5DDD-4543-971A-A9652FB0B2B4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83FC7-D575-446F-9BB9-BE9350B03F92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42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CAF1B-2069-4660-8CF0-3DFB24C5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86"/>
            <a:ext cx="9144000" cy="25311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4BF1AE-20DA-476D-BAF1-7F863E5CD829}"/>
              </a:ext>
            </a:extLst>
          </p:cNvPr>
          <p:cNvSpPr txBox="1"/>
          <p:nvPr/>
        </p:nvSpPr>
        <p:spPr>
          <a:xfrm>
            <a:off x="1666967" y="1247907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D529F-5DDD-4543-971A-A9652FB0B2B4}"/>
              </a:ext>
            </a:extLst>
          </p:cNvPr>
          <p:cNvSpPr txBox="1"/>
          <p:nvPr/>
        </p:nvSpPr>
        <p:spPr>
          <a:xfrm>
            <a:off x="3991429" y="1247907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83FC7-D575-446F-9BB9-BE9350B03F92}"/>
              </a:ext>
            </a:extLst>
          </p:cNvPr>
          <p:cNvSpPr txBox="1"/>
          <p:nvPr/>
        </p:nvSpPr>
        <p:spPr>
          <a:xfrm>
            <a:off x="1607252" y="1247907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(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4FD68-B3F7-4A56-95AD-150B660F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67" y="4872455"/>
            <a:ext cx="3763749" cy="12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6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678ED-EAA2-4CCE-826D-548DB26118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ECB0A2-1A90-4ED8-873F-27C5C9A46DB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5C0FDA-C82B-4862-B92B-C9A03FD0E3D9}"/>
              </a:ext>
            </a:extLst>
          </p:cNvPr>
          <p:cNvGrpSpPr/>
          <p:nvPr/>
        </p:nvGrpSpPr>
        <p:grpSpPr>
          <a:xfrm>
            <a:off x="14514" y="2263246"/>
            <a:ext cx="9144000" cy="1115214"/>
            <a:chOff x="14514" y="4656644"/>
            <a:chExt cx="9144000" cy="1115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6FEE8E-7C70-4031-B5F6-37BF457A7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14" y="4656644"/>
              <a:ext cx="9144000" cy="11152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FE6BEE-18EC-4625-9BCD-A7A93110769B}"/>
                </a:ext>
              </a:extLst>
            </p:cNvPr>
            <p:cNvSpPr txBox="1"/>
            <p:nvPr/>
          </p:nvSpPr>
          <p:spPr>
            <a:xfrm>
              <a:off x="5029986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F305B-1FFA-4347-8AE8-D0011D445D81}"/>
                </a:ext>
              </a:extLst>
            </p:cNvPr>
            <p:cNvSpPr txBox="1"/>
            <p:nvPr/>
          </p:nvSpPr>
          <p:spPr>
            <a:xfrm>
              <a:off x="7354448" y="4690713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716EE4-988F-4E48-B27C-C1C5E00B430D}"/>
                </a:ext>
              </a:extLst>
            </p:cNvPr>
            <p:cNvSpPr txBox="1"/>
            <p:nvPr/>
          </p:nvSpPr>
          <p:spPr>
            <a:xfrm>
              <a:off x="4970271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7420A0-27D9-4406-9E12-2F0586D56342}"/>
                </a:ext>
              </a:extLst>
            </p:cNvPr>
            <p:cNvSpPr txBox="1"/>
            <p:nvPr/>
          </p:nvSpPr>
          <p:spPr>
            <a:xfrm>
              <a:off x="2145648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C43C33-DC15-460E-90CB-EDFFD0BAD90E}"/>
                </a:ext>
              </a:extLst>
            </p:cNvPr>
            <p:cNvSpPr txBox="1"/>
            <p:nvPr/>
          </p:nvSpPr>
          <p:spPr>
            <a:xfrm>
              <a:off x="4470110" y="4690712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5D1D14-C403-4A4D-839D-D5C0731A0E4A}"/>
                </a:ext>
              </a:extLst>
            </p:cNvPr>
            <p:cNvSpPr txBox="1"/>
            <p:nvPr/>
          </p:nvSpPr>
          <p:spPr>
            <a:xfrm>
              <a:off x="2128892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94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4DAD68-23DE-49A9-BB59-4B6286711CB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DA0CDD-6DC3-417C-A199-6D8534007531}"/>
              </a:ext>
            </a:extLst>
          </p:cNvPr>
          <p:cNvGrpSpPr/>
          <p:nvPr/>
        </p:nvGrpSpPr>
        <p:grpSpPr>
          <a:xfrm>
            <a:off x="14514" y="2263246"/>
            <a:ext cx="9144000" cy="1115214"/>
            <a:chOff x="14514" y="4656644"/>
            <a:chExt cx="9144000" cy="1115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622EAD-81CD-4BE7-986E-602AD813F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14" y="4656644"/>
              <a:ext cx="9144000" cy="111521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0B0FB9-A25A-4985-8BC5-B90C03F52AD4}"/>
                </a:ext>
              </a:extLst>
            </p:cNvPr>
            <p:cNvSpPr txBox="1"/>
            <p:nvPr/>
          </p:nvSpPr>
          <p:spPr>
            <a:xfrm>
              <a:off x="5029986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C01636-14AA-46E3-8D5E-70230E8C90A6}"/>
                </a:ext>
              </a:extLst>
            </p:cNvPr>
            <p:cNvSpPr txBox="1"/>
            <p:nvPr/>
          </p:nvSpPr>
          <p:spPr>
            <a:xfrm>
              <a:off x="7354448" y="4690713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63BE01-A1E0-4FBD-B397-2FD661D7AEF1}"/>
                </a:ext>
              </a:extLst>
            </p:cNvPr>
            <p:cNvSpPr txBox="1"/>
            <p:nvPr/>
          </p:nvSpPr>
          <p:spPr>
            <a:xfrm>
              <a:off x="4970271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C4C1C3-B803-489D-A7CC-C9ADF716B7DA}"/>
                </a:ext>
              </a:extLst>
            </p:cNvPr>
            <p:cNvSpPr txBox="1"/>
            <p:nvPr/>
          </p:nvSpPr>
          <p:spPr>
            <a:xfrm>
              <a:off x="2145648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01F280-E6F7-454D-AF56-43419A95DAC2}"/>
                </a:ext>
              </a:extLst>
            </p:cNvPr>
            <p:cNvSpPr txBox="1"/>
            <p:nvPr/>
          </p:nvSpPr>
          <p:spPr>
            <a:xfrm>
              <a:off x="4470110" y="4690712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04DC21-0098-4917-90FE-D0B2EDF26E49}"/>
                </a:ext>
              </a:extLst>
            </p:cNvPr>
            <p:cNvSpPr txBox="1"/>
            <p:nvPr/>
          </p:nvSpPr>
          <p:spPr>
            <a:xfrm>
              <a:off x="2128892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34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C4766-ED3F-4ADE-9013-94610FB3A9C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12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DD80E-3D97-43A5-B0FC-95F7532D263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01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977476-7E7B-4488-8316-1013D2A74B4F}"/>
              </a:ext>
            </a:extLst>
          </p:cNvPr>
          <p:cNvSpPr/>
          <p:nvPr/>
        </p:nvSpPr>
        <p:spPr>
          <a:xfrm>
            <a:off x="389613" y="392802"/>
            <a:ext cx="87543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What sections will the test cover?  13.6 – 14.5, 7</a:t>
            </a:r>
          </a:p>
          <a:p>
            <a:r>
              <a:rPr lang="en-US" sz="2200" dirty="0"/>
              <a:t>      Most likely will only cover curl from 14.7 for exam 2.</a:t>
            </a:r>
          </a:p>
          <a:p>
            <a:endParaRPr lang="en-US" sz="2200" dirty="0"/>
          </a:p>
          <a:p>
            <a:r>
              <a:rPr lang="en-US" sz="2200" dirty="0"/>
              <a:t>On the last test you hinted at what sections would be covered most heavily, could you do the same for this one?   Yes</a:t>
            </a:r>
          </a:p>
          <a:p>
            <a:endParaRPr lang="en-US" sz="2200" dirty="0"/>
          </a:p>
          <a:p>
            <a:r>
              <a:rPr lang="en-US" sz="2200" dirty="0"/>
              <a:t>Will we need to know and use trig identities on the exam?  No, but exam is open book/notes</a:t>
            </a:r>
          </a:p>
          <a:p>
            <a:endParaRPr lang="en-US" sz="2200" dirty="0"/>
          </a:p>
          <a:p>
            <a:r>
              <a:rPr lang="en-US" sz="2200" dirty="0"/>
              <a:t>How much time will we have for </a:t>
            </a:r>
            <a:r>
              <a:rPr lang="en-US" sz="2200" dirty="0" err="1"/>
              <a:t>thewritten</a:t>
            </a:r>
            <a:r>
              <a:rPr lang="en-US" sz="2200" dirty="0"/>
              <a:t>   portion of the test?  30 min</a:t>
            </a:r>
          </a:p>
          <a:p>
            <a:endParaRPr lang="en-US" sz="2200" dirty="0"/>
          </a:p>
          <a:p>
            <a:r>
              <a:rPr lang="en-US" sz="2200" dirty="0"/>
              <a:t>Is it a hard 30 minute time limit or will some time be allotted to upload our work?   I hope so.</a:t>
            </a:r>
          </a:p>
          <a:p>
            <a:endParaRPr lang="en-US" sz="2200" dirty="0"/>
          </a:p>
          <a:p>
            <a:r>
              <a:rPr lang="en-US" sz="2200" dirty="0"/>
              <a:t>How many questions will be on the written portion?  1 or 2</a:t>
            </a:r>
          </a:p>
          <a:p>
            <a:endParaRPr lang="en-US" sz="2200" dirty="0"/>
          </a:p>
          <a:p>
            <a:r>
              <a:rPr lang="en-US" sz="2200" dirty="0"/>
              <a:t>For </a:t>
            </a:r>
            <a:r>
              <a:rPr lang="en-US" sz="2200" dirty="0" err="1"/>
              <a:t>webassign</a:t>
            </a:r>
            <a:r>
              <a:rPr lang="en-US" sz="2200" dirty="0"/>
              <a:t> part:  three separate 45 minute attempts.</a:t>
            </a:r>
          </a:p>
          <a:p>
            <a:r>
              <a:rPr lang="en-US" sz="2200" dirty="0"/>
              <a:t>     will include multiple part </a:t>
            </a:r>
            <a:r>
              <a:rPr lang="en-US" sz="2200" dirty="0" err="1"/>
              <a:t>webassign</a:t>
            </a:r>
            <a:r>
              <a:rPr lang="en-US" sz="2200" dirty="0"/>
              <a:t> problems</a:t>
            </a:r>
          </a:p>
        </p:txBody>
      </p:sp>
    </p:spTree>
    <p:extLst>
      <p:ext uri="{BB962C8B-B14F-4D97-AF65-F5344CB8AC3E}">
        <p14:creationId xmlns:p14="http://schemas.microsoft.com/office/powerpoint/2010/main" val="350479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94A75A-E895-41BA-9CAE-3555DC10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5190" y="526083"/>
            <a:ext cx="5734878" cy="5734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533670-1F6B-4724-9A17-E2843FCE2829}"/>
              </a:ext>
            </a:extLst>
          </p:cNvPr>
          <p:cNvSpPr/>
          <p:nvPr/>
        </p:nvSpPr>
        <p:spPr>
          <a:xfrm>
            <a:off x="43732" y="6581001"/>
            <a:ext cx="9056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https://www.khanacademy.org/math/multivariable-calculus/greens-theorem-and-stokes-theorem/stokes-theorem-articles/a/stokes-theorem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79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B0F5CD-A9BF-4629-B971-28ABFB9AFC1D}"/>
              </a:ext>
            </a:extLst>
          </p:cNvPr>
          <p:cNvSpPr txBox="1"/>
          <p:nvPr/>
        </p:nvSpPr>
        <p:spPr>
          <a:xfrm>
            <a:off x="283028" y="2104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BE78E2-2393-4020-A0B6-2F0257AD7546}"/>
              </a:ext>
            </a:extLst>
          </p:cNvPr>
          <p:cNvGrpSpPr/>
          <p:nvPr/>
        </p:nvGrpSpPr>
        <p:grpSpPr>
          <a:xfrm>
            <a:off x="246742" y="2030374"/>
            <a:ext cx="8505374" cy="1073063"/>
            <a:chOff x="246742" y="2030374"/>
            <a:chExt cx="8505374" cy="10730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08484D-9E04-46A8-8911-59E98CB7A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564023-1CD7-4607-92F1-16CD771AFC06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62CD225-CB76-4275-96F4-E11C4836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56" y="3605166"/>
            <a:ext cx="4989288" cy="2511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DEA708-C982-43C3-B212-BC5CD4443907}"/>
              </a:ext>
            </a:extLst>
          </p:cNvPr>
          <p:cNvSpPr/>
          <p:nvPr/>
        </p:nvSpPr>
        <p:spPr>
          <a:xfrm>
            <a:off x="2670628" y="6509650"/>
            <a:ext cx="6567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https://mathinsight.org/greens_theorem_find_area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53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BD852-8001-43DC-9C1A-215F7B2A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1470753"/>
            <a:ext cx="9144000" cy="3161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DE105-4F9D-4C73-89EE-EC837C378C12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48879-5805-4A9F-8264-6E8CA5C7D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3" t="2608" r="16269" b="60904"/>
          <a:stretch/>
        </p:blipFill>
        <p:spPr>
          <a:xfrm>
            <a:off x="457200" y="4898750"/>
            <a:ext cx="5174343" cy="1153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8CC26-F807-490C-B318-DB6F2E2C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9" y="4987078"/>
            <a:ext cx="1937657" cy="9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3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60491-D6B0-48A1-9C89-A8098CEB9DDA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3142B-DACC-469F-A41F-0D78B3E5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6" y="1661486"/>
            <a:ext cx="9476719" cy="45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1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D6D15-6868-4F4F-BECA-39B0DC5F0827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DC578-470D-4CCE-960C-B00ABE88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6" y="1606661"/>
            <a:ext cx="9231086" cy="45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0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7E5B3B-EC44-41D1-B74B-36D35B46B2DB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C1253-0A48-49E0-8028-5C380B2C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414"/>
            <a:ext cx="9144000" cy="44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31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99249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21" y="1590736"/>
            <a:ext cx="6361194" cy="50132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49059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128F0-C9E9-4053-B303-918537D8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907313" y="1345599"/>
            <a:ext cx="2743200" cy="6156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9605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1FF3C-9B7F-4A06-B878-67423D65B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42"/>
          <a:stretch/>
        </p:blipFill>
        <p:spPr>
          <a:xfrm>
            <a:off x="-20116" y="3214944"/>
            <a:ext cx="9144000" cy="35048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FB0E86-77E9-4857-93A8-421A984F96E6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DB854D-F9AB-474A-B031-0FE232175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1AFE4-F29D-4801-94A1-0AD888AD512F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6DF7F0-92A7-4149-AF0D-814762E5CE35}"/>
              </a:ext>
            </a:extLst>
          </p:cNvPr>
          <p:cNvSpPr txBox="1"/>
          <p:nvPr/>
        </p:nvSpPr>
        <p:spPr>
          <a:xfrm>
            <a:off x="2433312" y="-31804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1E364-A693-4054-A1E7-3BC4366D2F99}"/>
              </a:ext>
            </a:extLst>
          </p:cNvPr>
          <p:cNvSpPr txBox="1"/>
          <p:nvPr/>
        </p:nvSpPr>
        <p:spPr>
          <a:xfrm>
            <a:off x="2585712" y="3269315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14.7)</a:t>
            </a:r>
          </a:p>
        </p:txBody>
      </p:sp>
    </p:spTree>
    <p:extLst>
      <p:ext uri="{BB962C8B-B14F-4D97-AF65-F5344CB8AC3E}">
        <p14:creationId xmlns:p14="http://schemas.microsoft.com/office/powerpoint/2010/main" val="367862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0F7FC-4EE9-43CC-A798-6282BDD9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32" y="717898"/>
            <a:ext cx="7965935" cy="59969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3D6D16-7C7A-4D97-A27F-124793554C15}"/>
              </a:ext>
            </a:extLst>
          </p:cNvPr>
          <p:cNvSpPr/>
          <p:nvPr/>
        </p:nvSpPr>
        <p:spPr>
          <a:xfrm>
            <a:off x="174928" y="214686"/>
            <a:ext cx="8738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http://homepage.divms.uiowa.edu/~idarcy/COURSES/3550/Spring20/online.html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99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C9702-5262-4767-B27D-06B62BE8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6" y="357809"/>
            <a:ext cx="8602339" cy="57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16B86-854A-4F2A-ACB3-60417352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5" y="310023"/>
            <a:ext cx="8600152" cy="59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8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BCDBDE-2398-4DAD-BDA9-50B4A54DBDBC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63D04-2D3D-45CB-B254-D65A4A68D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4918C6-6A5D-49E4-B7E6-5D3E64D025B5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3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0202310-2DF9-4AC4-A364-83E1D766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89" y="3606784"/>
            <a:ext cx="8189843" cy="247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8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17A185-3C71-413E-8361-B0CE2352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3" y="397564"/>
            <a:ext cx="8595686" cy="55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re&#10;&#10;Description automatically generated">
            <a:extLst>
              <a:ext uri="{FF2B5EF4-FFF2-40B4-BE49-F238E27FC236}">
                <a16:creationId xmlns:a16="http://schemas.microsoft.com/office/drawing/2014/main" id="{A9C7EC7D-3061-4AA7-9347-06D5B7DD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89" y="1655036"/>
            <a:ext cx="2809875" cy="270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E2BC33-73EC-49FB-9C02-D68EA6F40CEB}"/>
              </a:ext>
            </a:extLst>
          </p:cNvPr>
          <p:cNvSpPr/>
          <p:nvPr/>
        </p:nvSpPr>
        <p:spPr>
          <a:xfrm>
            <a:off x="5164373" y="409852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http://tutorial.math.lamar.edu/Classes/CalcIII/StokesTheorem.aspx</a:t>
            </a:r>
            <a:r>
              <a:rPr lang="en-US" sz="1050" dirty="0"/>
              <a:t>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8932594-D377-4CEA-8141-4262209B2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3" y="1345037"/>
            <a:ext cx="4460248" cy="2884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289BE-3512-4836-BF0C-E817765CF86A}"/>
              </a:ext>
            </a:extLst>
          </p:cNvPr>
          <p:cNvSpPr/>
          <p:nvPr/>
        </p:nvSpPr>
        <p:spPr>
          <a:xfrm>
            <a:off x="1014219" y="4098526"/>
            <a:ext cx="2443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https://byjus.com/maths/stokes-theorem/</a:t>
            </a:r>
            <a:r>
              <a:rPr lang="en-US" sz="10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A33315-C553-4C16-A768-3A4C9E994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1" y="97262"/>
            <a:ext cx="7800975" cy="1247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C7058-DA92-40CA-9E61-D5E962944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6" y="4539330"/>
            <a:ext cx="8248650" cy="10953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1CA53-D4BF-4945-B6CB-43FD02C0929D}"/>
              </a:ext>
            </a:extLst>
          </p:cNvPr>
          <p:cNvCxnSpPr/>
          <p:nvPr/>
        </p:nvCxnSpPr>
        <p:spPr>
          <a:xfrm>
            <a:off x="0" y="4539330"/>
            <a:ext cx="9207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086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983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62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724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806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6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28845B-3DCE-45BF-8EAD-3FBA258E3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3" y="3761835"/>
            <a:ext cx="9144000" cy="18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97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F3533-A3A6-456D-9DC0-5FB8F2988450}"/>
              </a:ext>
            </a:extLst>
          </p:cNvPr>
          <p:cNvSpPr txBox="1"/>
          <p:nvPr/>
        </p:nvSpPr>
        <p:spPr>
          <a:xfrm>
            <a:off x="667657" y="113746"/>
            <a:ext cx="7993342" cy="2101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600" dirty="0"/>
              <a:t>14.5:  Surface Integrals</a:t>
            </a:r>
          </a:p>
          <a:p>
            <a:pPr algn="l">
              <a:lnSpc>
                <a:spcPct val="150000"/>
              </a:lnSpc>
            </a:pPr>
            <a:r>
              <a:rPr lang="en-US" sz="4800" dirty="0"/>
              <a:t>Part 1:  Scalar surface integrals</a:t>
            </a:r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BFEC9E1-D916-487C-858C-3EA75CBD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57" y="2392574"/>
            <a:ext cx="5000172" cy="38584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3A09E1-5444-4BA7-A5EB-00C5B98EB361}"/>
              </a:ext>
            </a:extLst>
          </p:cNvPr>
          <p:cNvSpPr/>
          <p:nvPr/>
        </p:nvSpPr>
        <p:spPr>
          <a:xfrm>
            <a:off x="2627085" y="6475928"/>
            <a:ext cx="4862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http://sites.millersville.edu/bikenaga/calculus/surface-integrals/surface-integrals.html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074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3C423-34DF-473B-83B0-77D5418C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78" y="1308582"/>
            <a:ext cx="2894072" cy="1418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552B05-8FA2-4BA2-9F98-234013F7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0615"/>
            <a:ext cx="3832686" cy="141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9772DB-2197-499E-A545-E735BDD3A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552" y="3778537"/>
            <a:ext cx="4545442" cy="2420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BB9A2D-751A-4C75-8177-45731F307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529" y="1395641"/>
            <a:ext cx="3317180" cy="14180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C3B72-54BB-4A12-9564-35587E03F4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751"/>
          <a:stretch/>
        </p:blipFill>
        <p:spPr>
          <a:xfrm>
            <a:off x="296435" y="867660"/>
            <a:ext cx="2047094" cy="20592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8F74C3-202D-43C3-9818-8BA0E5343F94}"/>
              </a:ext>
            </a:extLst>
          </p:cNvPr>
          <p:cNvSpPr/>
          <p:nvPr/>
        </p:nvSpPr>
        <p:spPr>
          <a:xfrm>
            <a:off x="61623" y="6488668"/>
            <a:ext cx="428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https://en.wikipedia.org/wiki/Line_integral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8D7B1-37AB-482C-9C91-078400057E1F}"/>
              </a:ext>
            </a:extLst>
          </p:cNvPr>
          <p:cNvSpPr txBox="1"/>
          <p:nvPr/>
        </p:nvSpPr>
        <p:spPr>
          <a:xfrm>
            <a:off x="418041" y="295689"/>
            <a:ext cx="8326815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Scalar line integral of a function </a:t>
            </a:r>
            <a:r>
              <a:rPr lang="en-US" sz="2800" i="1" dirty="0">
                <a:solidFill>
                  <a:srgbClr val="7030A0"/>
                </a:solidFill>
              </a:rPr>
              <a:t>z = f(x, y) </a:t>
            </a:r>
            <a:r>
              <a:rPr lang="en-US" sz="2800" dirty="0">
                <a:solidFill>
                  <a:srgbClr val="7030A0"/>
                </a:solidFill>
              </a:rPr>
              <a:t>over a curve </a:t>
            </a:r>
            <a:r>
              <a:rPr lang="en-US" sz="2800" i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2270A-D7EF-4DE9-8B56-5479B4A84EA9}"/>
              </a:ext>
            </a:extLst>
          </p:cNvPr>
          <p:cNvSpPr txBox="1"/>
          <p:nvPr/>
        </p:nvSpPr>
        <p:spPr>
          <a:xfrm>
            <a:off x="4770853" y="3360656"/>
            <a:ext cx="420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</a:t>
            </a:r>
            <a:r>
              <a:rPr lang="en-US" sz="2800" i="1" dirty="0"/>
              <a:t> C = r([a, b])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C28A3F-8579-4A25-A90C-1161C1451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867"/>
          <a:stretch/>
        </p:blipFill>
        <p:spPr>
          <a:xfrm>
            <a:off x="2423887" y="5357454"/>
            <a:ext cx="6579508" cy="11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3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7E61E-97C3-4732-A137-65FB2D8D9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0"/>
          <a:stretch/>
        </p:blipFill>
        <p:spPr>
          <a:xfrm>
            <a:off x="203378" y="748820"/>
            <a:ext cx="2891770" cy="3303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349920-6585-42D2-9F7A-8F1187E81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29" y="68608"/>
            <a:ext cx="4175485" cy="3510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02E20F-0140-4320-B2AB-22B8C95D74C1}"/>
              </a:ext>
            </a:extLst>
          </p:cNvPr>
          <p:cNvSpPr/>
          <p:nvPr/>
        </p:nvSpPr>
        <p:spPr>
          <a:xfrm>
            <a:off x="35208" y="6565372"/>
            <a:ext cx="2601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https://brilliant.org/wiki/line-integral/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8592D-930B-46C2-AA83-83C81E84D6CF}"/>
              </a:ext>
            </a:extLst>
          </p:cNvPr>
          <p:cNvSpPr txBox="1"/>
          <p:nvPr/>
        </p:nvSpPr>
        <p:spPr>
          <a:xfrm>
            <a:off x="70795" y="4057197"/>
            <a:ext cx="6759906" cy="126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S</a:t>
            </a:r>
            <a:r>
              <a:rPr lang="en-US" sz="2800" dirty="0"/>
              <a:t> height * width = </a:t>
            </a:r>
            <a:r>
              <a:rPr lang="en-US" sz="2800" dirty="0">
                <a:latin typeface="Symbol" panose="05050102010706020507" pitchFamily="18" charset="2"/>
              </a:rPr>
              <a:t>S </a:t>
            </a:r>
            <a:r>
              <a:rPr lang="en-US" sz="2800" dirty="0"/>
              <a:t>f(x</a:t>
            </a:r>
            <a:r>
              <a:rPr lang="en-US" sz="2800" baseline="-25000" dirty="0"/>
              <a:t>i</a:t>
            </a:r>
            <a:r>
              <a:rPr lang="en-US" sz="2800" dirty="0"/>
              <a:t>,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) </a:t>
            </a:r>
            <a:r>
              <a:rPr lang="en-US" sz="2800" dirty="0">
                <a:latin typeface="Symbol" panose="05050102010706020507" pitchFamily="18" charset="2"/>
              </a:rPr>
              <a:t>D</a:t>
            </a:r>
            <a:r>
              <a:rPr lang="en-US" sz="2800" dirty="0"/>
              <a:t> </a:t>
            </a:r>
            <a:r>
              <a:rPr lang="en-US" sz="2800" dirty="0" err="1"/>
              <a:t>s</a:t>
            </a:r>
            <a:r>
              <a:rPr lang="en-US" sz="2800" baseline="-25000" dirty="0" err="1"/>
              <a:t>i</a:t>
            </a:r>
            <a:r>
              <a:rPr lang="en-US" sz="2800" dirty="0"/>
              <a:t> =  </a:t>
            </a:r>
            <a:r>
              <a:rPr lang="en-US" sz="2800" dirty="0">
                <a:latin typeface="Symbol" panose="05050102010706020507" pitchFamily="18" charset="2"/>
              </a:rPr>
              <a:t>S </a:t>
            </a:r>
            <a:r>
              <a:rPr lang="en-US" sz="2800" dirty="0"/>
              <a:t>f(x</a:t>
            </a:r>
            <a:r>
              <a:rPr lang="en-US" sz="2800" baseline="-25000" dirty="0"/>
              <a:t>i</a:t>
            </a:r>
            <a:r>
              <a:rPr lang="en-US" sz="2800" dirty="0"/>
              <a:t>,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)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                                                          =  </a:t>
            </a:r>
            <a:r>
              <a:rPr lang="en-US" sz="2800" dirty="0">
                <a:latin typeface="Symbol" panose="05050102010706020507" pitchFamily="18" charset="2"/>
              </a:rPr>
              <a:t>S </a:t>
            </a:r>
            <a:r>
              <a:rPr lang="en-US" sz="2800" dirty="0"/>
              <a:t>f(x</a:t>
            </a:r>
            <a:r>
              <a:rPr lang="en-US" sz="2800" baseline="-25000" dirty="0"/>
              <a:t>i</a:t>
            </a:r>
            <a:r>
              <a:rPr lang="en-US" sz="2800" dirty="0"/>
              <a:t>, </a:t>
            </a:r>
            <a:r>
              <a:rPr lang="en-US" sz="2800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69517-B317-4C1B-B959-1B51131AB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626" y="5562220"/>
            <a:ext cx="6155140" cy="106064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BD856-A5CB-4B79-B831-7E088D5924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58" t="14434"/>
          <a:stretch/>
        </p:blipFill>
        <p:spPr>
          <a:xfrm>
            <a:off x="6450957" y="4125830"/>
            <a:ext cx="2240733" cy="472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2AB85-482D-4650-AD46-7A279E3606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75" t="10937"/>
          <a:stretch/>
        </p:blipFill>
        <p:spPr>
          <a:xfrm>
            <a:off x="6503152" y="4777029"/>
            <a:ext cx="2240733" cy="552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71A9E-6E2D-44FF-95E8-089847278A88}"/>
              </a:ext>
            </a:extLst>
          </p:cNvPr>
          <p:cNvSpPr txBox="1"/>
          <p:nvPr/>
        </p:nvSpPr>
        <p:spPr>
          <a:xfrm>
            <a:off x="302917" y="80924"/>
            <a:ext cx="503108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Scalar line integral of a function </a:t>
            </a:r>
          </a:p>
          <a:p>
            <a:r>
              <a:rPr lang="en-US" sz="2800" i="1" dirty="0">
                <a:solidFill>
                  <a:srgbClr val="7030A0"/>
                </a:solidFill>
              </a:rPr>
              <a:t>z = f(x, y) </a:t>
            </a:r>
            <a:r>
              <a:rPr lang="en-US" sz="2800" dirty="0">
                <a:solidFill>
                  <a:srgbClr val="7030A0"/>
                </a:solidFill>
              </a:rPr>
              <a:t>over a curve </a:t>
            </a:r>
            <a:r>
              <a:rPr lang="en-US" sz="2800" i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75772-BF35-45EB-9F8E-599BE3E8D236}"/>
              </a:ext>
            </a:extLst>
          </p:cNvPr>
          <p:cNvSpPr txBox="1"/>
          <p:nvPr/>
        </p:nvSpPr>
        <p:spPr>
          <a:xfrm>
            <a:off x="203378" y="4822712"/>
            <a:ext cx="3615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Note</a:t>
            </a:r>
            <a:r>
              <a:rPr lang="en-US" sz="2800" i="1" dirty="0">
                <a:solidFill>
                  <a:srgbClr val="7030A0"/>
                </a:solidFill>
              </a:rPr>
              <a:t> C = r([a, b]) </a:t>
            </a:r>
            <a:r>
              <a:rPr lang="en-US" sz="2800" dirty="0">
                <a:solidFill>
                  <a:srgbClr val="7030A0"/>
                </a:solidFill>
              </a:rPr>
              <a:t>where</a:t>
            </a:r>
            <a:r>
              <a:rPr lang="en-US" sz="2800" i="1" dirty="0">
                <a:solidFill>
                  <a:srgbClr val="7030A0"/>
                </a:solidFill>
              </a:rPr>
              <a:t> r(t) = (x(t), y(t))</a:t>
            </a:r>
          </a:p>
        </p:txBody>
      </p:sp>
    </p:spTree>
    <p:extLst>
      <p:ext uri="{BB962C8B-B14F-4D97-AF65-F5344CB8AC3E}">
        <p14:creationId xmlns:p14="http://schemas.microsoft.com/office/powerpoint/2010/main" val="170921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7E61E-97C3-4732-A137-65FB2D8D9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0"/>
          <a:stretch/>
        </p:blipFill>
        <p:spPr>
          <a:xfrm>
            <a:off x="362036" y="2053946"/>
            <a:ext cx="2891770" cy="3303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02E20F-0140-4320-B2AB-22B8C95D74C1}"/>
              </a:ext>
            </a:extLst>
          </p:cNvPr>
          <p:cNvSpPr/>
          <p:nvPr/>
        </p:nvSpPr>
        <p:spPr>
          <a:xfrm>
            <a:off x="100521" y="6427490"/>
            <a:ext cx="382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https://brilliant.org/wiki/line-integral/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57290-0090-414C-B94B-1F51204294D1}"/>
              </a:ext>
            </a:extLst>
          </p:cNvPr>
          <p:cNvSpPr txBox="1"/>
          <p:nvPr/>
        </p:nvSpPr>
        <p:spPr>
          <a:xfrm>
            <a:off x="418041" y="237632"/>
            <a:ext cx="8326815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Scalar line integral of a function </a:t>
            </a:r>
            <a:r>
              <a:rPr lang="en-US" sz="2800" i="1" dirty="0">
                <a:solidFill>
                  <a:srgbClr val="7030A0"/>
                </a:solidFill>
              </a:rPr>
              <a:t>z = f(x, y) </a:t>
            </a:r>
            <a:r>
              <a:rPr lang="en-US" sz="2800" dirty="0">
                <a:solidFill>
                  <a:srgbClr val="7030A0"/>
                </a:solidFill>
              </a:rPr>
              <a:t>over a curve </a:t>
            </a:r>
            <a:r>
              <a:rPr lang="en-US" sz="2800" i="1" dirty="0">
                <a:solidFill>
                  <a:srgbClr val="7030A0"/>
                </a:solidFill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5933A-1C47-4479-BC8D-7B368A58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33" y="1203666"/>
            <a:ext cx="8038531" cy="1141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CF72F4-4EE5-4353-8D84-58E967AE1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008" y="2544093"/>
            <a:ext cx="4577256" cy="1068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1D04A-4559-4B4B-84B7-F3BB931D8A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048"/>
          <a:stretch/>
        </p:blipFill>
        <p:spPr>
          <a:xfrm>
            <a:off x="4114799" y="3872979"/>
            <a:ext cx="4145508" cy="571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7BF817-F8C0-4E3A-83AF-9EFE8CB857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810"/>
          <a:stretch/>
        </p:blipFill>
        <p:spPr>
          <a:xfrm>
            <a:off x="4014007" y="4553206"/>
            <a:ext cx="4335009" cy="571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488B9-5D8C-4532-B6D4-2E970982A0C4}"/>
              </a:ext>
            </a:extLst>
          </p:cNvPr>
          <p:cNvSpPr txBox="1"/>
          <p:nvPr/>
        </p:nvSpPr>
        <p:spPr>
          <a:xfrm>
            <a:off x="4872453" y="5297456"/>
            <a:ext cx="420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</a:t>
            </a:r>
            <a:r>
              <a:rPr lang="en-US" sz="2800" i="1" dirty="0"/>
              <a:t> C = r([a, b])</a:t>
            </a:r>
          </a:p>
        </p:txBody>
      </p:sp>
    </p:spTree>
    <p:extLst>
      <p:ext uri="{BB962C8B-B14F-4D97-AF65-F5344CB8AC3E}">
        <p14:creationId xmlns:p14="http://schemas.microsoft.com/office/powerpoint/2010/main" val="3730299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93CBD702-673E-479B-BA59-E4EB16A1E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36AAB1-2BA1-48F0-B725-929364B88E0A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Scalar surface integral of a function </a:t>
            </a:r>
            <a:r>
              <a:rPr lang="en-US" sz="2600" i="1" dirty="0">
                <a:solidFill>
                  <a:srgbClr val="7030A0"/>
                </a:solidFill>
              </a:rPr>
              <a:t>z = f(x, y) </a:t>
            </a:r>
            <a:r>
              <a:rPr lang="en-US" sz="2600" dirty="0">
                <a:solidFill>
                  <a:srgbClr val="7030A0"/>
                </a:solidFill>
              </a:rPr>
              <a:t>over a surface </a:t>
            </a:r>
            <a:r>
              <a:rPr lang="en-US" sz="2600" i="1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31CA-1EFF-4F9E-B543-3A3C7D58F3F5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95777-7EE7-4E9B-90CF-AC202965E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1" y="976983"/>
            <a:ext cx="8621486" cy="931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B230E-ED21-4F1F-BCDC-E5774F05C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C6D139-5AA6-4836-A779-39E6A34D7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5BFD8-8632-4438-A5E5-4CC741D858B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5F4DE2-EDB6-4866-B4F5-21ED5BFFE087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6D78E-DBC5-4B19-AAF3-EA2E25521D42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8616B-E1C9-41CF-94F5-BF27A17D87AB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804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7617D-AEC5-441B-9D9A-BEF6BE315714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36" y="5901408"/>
            <a:ext cx="4163864" cy="763817"/>
          </a:xfrm>
          <a:prstGeom prst="rect">
            <a:avLst/>
          </a:prstGeom>
        </p:spPr>
      </p:pic>
      <p:pic>
        <p:nvPicPr>
          <p:cNvPr id="14" name="Picture 13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A4F40B9E-70E8-46D3-9D4A-4369707F9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FEB3FC-7FFE-4A5C-9425-FBF0F3777EF7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8DBFA-2FFE-458C-8AD7-02843221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2FE02-F79B-48FA-8356-261B0820B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A43CC4-3ADF-47B5-8C71-94C53540B14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CDC774-2583-46FF-8679-45D7B1C47076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2790-644B-4037-8482-4C1F8B414D3F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8A27A-2F29-4660-97F3-3B4C3042ED56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147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C095C6-1933-4A35-B3EF-58C05E7038CD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7AF2F76-5CC5-4DD2-9AAB-B98A235DA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85" r="20097"/>
          <a:stretch/>
        </p:blipFill>
        <p:spPr>
          <a:xfrm>
            <a:off x="257288" y="2765288"/>
            <a:ext cx="2943112" cy="2853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29F0E-348B-465C-B972-D31E3E911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56"/>
          <a:stretch/>
        </p:blipFill>
        <p:spPr>
          <a:xfrm>
            <a:off x="4203910" y="2611328"/>
            <a:ext cx="4358500" cy="2642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884" y="5519962"/>
            <a:ext cx="4486277" cy="822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723B7F-4995-4229-B01C-6BFAFE6B0F0A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EBF87-E38A-4069-8718-F6033B88C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24" y="5600641"/>
            <a:ext cx="2805899" cy="66160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910AC9-8E75-4EA4-A5E5-2219AE1DE595}"/>
              </a:ext>
            </a:extLst>
          </p:cNvPr>
          <p:cNvCxnSpPr>
            <a:cxnSpLocks/>
          </p:cNvCxnSpPr>
          <p:nvPr/>
        </p:nvCxnSpPr>
        <p:spPr>
          <a:xfrm>
            <a:off x="3698780" y="3763155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5F9479-5A40-4A6F-B0BE-4C992A3E64B9}"/>
              </a:ext>
            </a:extLst>
          </p:cNvPr>
          <p:cNvCxnSpPr>
            <a:cxnSpLocks/>
          </p:cNvCxnSpPr>
          <p:nvPr/>
        </p:nvCxnSpPr>
        <p:spPr>
          <a:xfrm>
            <a:off x="3478196" y="593144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33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36AAB1-2BA1-48F0-B725-929364B88E0A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Scalar surface integral of a function </a:t>
            </a:r>
            <a:r>
              <a:rPr lang="en-US" sz="2600" i="1" dirty="0">
                <a:solidFill>
                  <a:srgbClr val="7030A0"/>
                </a:solidFill>
              </a:rPr>
              <a:t>z = f(x, y) </a:t>
            </a:r>
            <a:r>
              <a:rPr lang="en-US" sz="2600" dirty="0">
                <a:solidFill>
                  <a:srgbClr val="7030A0"/>
                </a:solidFill>
              </a:rPr>
              <a:t>over a surface </a:t>
            </a:r>
            <a:r>
              <a:rPr lang="en-US" sz="2600" i="1" dirty="0">
                <a:solidFill>
                  <a:srgbClr val="7030A0"/>
                </a:solidFill>
              </a:rPr>
              <a:t>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95777-7EE7-4E9B-90CF-AC202965E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1" y="976983"/>
            <a:ext cx="8621486" cy="9315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5F4DE2-EDB6-4866-B4F5-21ED5BFFE087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umbrella&#10;&#10;Description automatically generated">
            <a:extLst>
              <a:ext uri="{FF2B5EF4-FFF2-40B4-BE49-F238E27FC236}">
                <a16:creationId xmlns:a16="http://schemas.microsoft.com/office/drawing/2014/main" id="{53A80B71-8103-464C-9CE4-562AB3982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57" y="2381941"/>
            <a:ext cx="5000172" cy="38584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27CF-54B2-4E0B-AA53-2C42516136A0}"/>
              </a:ext>
            </a:extLst>
          </p:cNvPr>
          <p:cNvSpPr/>
          <p:nvPr/>
        </p:nvSpPr>
        <p:spPr>
          <a:xfrm>
            <a:off x="2627085" y="6475928"/>
            <a:ext cx="4862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http://sites.millersville.edu/bikenaga/calculus/surface-integrals/surface-integrals.html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350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152CC1-974E-4BB0-8C53-517E2D5E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962"/>
            <a:ext cx="9027886" cy="2839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A7FF3D-2B63-42CD-87DD-4EEC6C375238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Scalar surface integral of a function </a:t>
            </a:r>
            <a:r>
              <a:rPr lang="en-US" sz="2600" i="1" dirty="0">
                <a:solidFill>
                  <a:srgbClr val="7030A0"/>
                </a:solidFill>
              </a:rPr>
              <a:t>z = f(x, y) </a:t>
            </a:r>
            <a:r>
              <a:rPr lang="en-US" sz="2600" dirty="0">
                <a:solidFill>
                  <a:srgbClr val="7030A0"/>
                </a:solidFill>
              </a:rPr>
              <a:t>over a surface </a:t>
            </a:r>
            <a:r>
              <a:rPr lang="en-US" sz="2600" i="1" dirty="0">
                <a:solidFill>
                  <a:srgbClr val="7030A0"/>
                </a:solidFill>
              </a:rPr>
              <a:t>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32304-2428-430F-9D21-29AB1391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1" y="976983"/>
            <a:ext cx="8621486" cy="9315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81A43E-5E88-4205-A580-DBF0615F49A7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7F8E8D2C-9620-430A-9ABB-B3E3D9FBE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03" y="3726711"/>
            <a:ext cx="2906097" cy="22425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DD43FB-1CBB-4C75-999D-708EF3150C1C}"/>
              </a:ext>
            </a:extLst>
          </p:cNvPr>
          <p:cNvSpPr/>
          <p:nvPr/>
        </p:nvSpPr>
        <p:spPr>
          <a:xfrm>
            <a:off x="4434620" y="6611779"/>
            <a:ext cx="4862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5"/>
              </a:rPr>
              <a:t>http://sites.millersville.edu/bikenaga/calculus/surface-integrals/surface-integrals.html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65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A7FF3D-2B63-42CD-87DD-4EEC6C375238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Scalar surface integral of a function </a:t>
            </a:r>
            <a:r>
              <a:rPr lang="en-US" sz="2600" i="1" dirty="0">
                <a:solidFill>
                  <a:srgbClr val="7030A0"/>
                </a:solidFill>
              </a:rPr>
              <a:t>z = f(x, y) </a:t>
            </a:r>
            <a:r>
              <a:rPr lang="en-US" sz="2600" dirty="0">
                <a:solidFill>
                  <a:srgbClr val="7030A0"/>
                </a:solidFill>
              </a:rPr>
              <a:t>over a surface </a:t>
            </a:r>
            <a:r>
              <a:rPr lang="en-US" sz="2600" i="1" dirty="0">
                <a:solidFill>
                  <a:srgbClr val="7030A0"/>
                </a:solidFill>
              </a:rPr>
              <a:t>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32304-2428-430F-9D21-29AB1391E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1" y="976983"/>
            <a:ext cx="8621486" cy="9315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81A43E-5E88-4205-A580-DBF0615F49A7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BE37563-32C5-4294-A728-8808B4BF2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430"/>
            <a:ext cx="9144000" cy="40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" y="6581001"/>
            <a:ext cx="93055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http://blog.naver.com/PostView.nhn?blogId=mindo1103&amp;logNo=90179767504&amp;parentCategoryNo=35&amp;categoryNo=&amp;viewDate=&amp;isShowPopularPosts=true&amp;from=search</a:t>
            </a:r>
            <a:r>
              <a:rPr lang="en-US" sz="10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F1788B-7958-4236-8BAB-9CE1E5C6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1" y="3665114"/>
            <a:ext cx="4143829" cy="24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5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041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415417-A166-4CE0-8631-38FF53673157}"/>
              </a:ext>
            </a:extLst>
          </p:cNvPr>
          <p:cNvSpPr/>
          <p:nvPr/>
        </p:nvSpPr>
        <p:spPr>
          <a:xfrm>
            <a:off x="0" y="6488668"/>
            <a:ext cx="717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https://www.math24.net/physical-applications-surface-integrals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530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52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475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740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370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77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26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4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05E29F-6A17-4FFC-91E1-F64C4E1A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92" y="3968187"/>
            <a:ext cx="1943100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F51D1-8231-40B4-98FD-425594BE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26579" y="4191482"/>
            <a:ext cx="2045449" cy="2232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DC80B-62A8-4701-A808-3CE9636DBD7E}"/>
              </a:ext>
            </a:extLst>
          </p:cNvPr>
          <p:cNvSpPr txBox="1"/>
          <p:nvPr/>
        </p:nvSpPr>
        <p:spPr>
          <a:xfrm>
            <a:off x="3084286" y="3488331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7A0DB-C431-4AFC-B87E-1E03C7C52414}"/>
              </a:ext>
            </a:extLst>
          </p:cNvPr>
          <p:cNvSpPr/>
          <p:nvPr/>
        </p:nvSpPr>
        <p:spPr>
          <a:xfrm>
            <a:off x="965200" y="3315752"/>
            <a:ext cx="7104743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3AC76E-60FB-4298-8937-7E309C648D8B}"/>
              </a:ext>
            </a:extLst>
          </p:cNvPr>
          <p:cNvCxnSpPr/>
          <p:nvPr/>
        </p:nvCxnSpPr>
        <p:spPr>
          <a:xfrm>
            <a:off x="965200" y="3287345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99A574-E7D3-423E-B2DB-387F84E8CBB6}"/>
              </a:ext>
            </a:extLst>
          </p:cNvPr>
          <p:cNvCxnSpPr>
            <a:cxnSpLocks/>
          </p:cNvCxnSpPr>
          <p:nvPr/>
        </p:nvCxnSpPr>
        <p:spPr>
          <a:xfrm flipV="1">
            <a:off x="965200" y="3301548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0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34BA0-29F8-48C5-A2FC-B5D7529F3D68}"/>
              </a:ext>
            </a:extLst>
          </p:cNvPr>
          <p:cNvSpPr/>
          <p:nvPr/>
        </p:nvSpPr>
        <p:spPr>
          <a:xfrm>
            <a:off x="6466114" y="4550229"/>
            <a:ext cx="609600" cy="51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AFC49-80A3-4022-9875-4DE6519B2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517" y="4133763"/>
            <a:ext cx="642484" cy="8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1171</Words>
  <Application>Microsoft Office PowerPoint</Application>
  <PresentationFormat>On-screen Show (4:3)</PresentationFormat>
  <Paragraphs>113</Paragraphs>
  <Slides>58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63</cp:revision>
  <dcterms:created xsi:type="dcterms:W3CDTF">2020-04-07T21:04:51Z</dcterms:created>
  <dcterms:modified xsi:type="dcterms:W3CDTF">2020-04-13T05:20:07Z</dcterms:modified>
</cp:coreProperties>
</file>