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56" r:id="rId3"/>
    <p:sldId id="292" r:id="rId4"/>
    <p:sldId id="293" r:id="rId5"/>
    <p:sldId id="258" r:id="rId6"/>
    <p:sldId id="259" r:id="rId7"/>
    <p:sldId id="294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B600B6"/>
    <a:srgbClr val="4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41" autoAdjust="0"/>
  </p:normalViewPr>
  <p:slideViewPr>
    <p:cSldViewPr snapToGrid="0" snapToObjects="1">
      <p:cViewPr>
        <p:scale>
          <a:sx n="85" d="100"/>
          <a:sy n="85" d="100"/>
        </p:scale>
        <p:origin x="-1776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3" d="100"/>
        <a:sy n="14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3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3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8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8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3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1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4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8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4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120D-6D78-9045-B340-26073D7453A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6C59-B27B-414E-9A60-3552F10C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9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949" y="224995"/>
            <a:ext cx="8578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http</a:t>
            </a:r>
            <a:r>
              <a:rPr lang="en-US" sz="2800" dirty="0"/>
              <a:t>://www.sas.upenn.edu/~vnanda/perseus/index.html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60" y="892696"/>
            <a:ext cx="7677785" cy="54864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3276095" y="3304145"/>
            <a:ext cx="113585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034887" y="3729525"/>
            <a:ext cx="377065" cy="0"/>
          </a:xfrm>
          <a:prstGeom prst="straightConnector1">
            <a:avLst/>
          </a:prstGeom>
          <a:ln w="38100">
            <a:solidFill>
              <a:srgbClr val="FF0000"/>
            </a:solidFill>
            <a:headEnd w="med" len="sm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996539" y="5165294"/>
            <a:ext cx="113585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881988" y="5627306"/>
            <a:ext cx="113585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48260" y="5974085"/>
            <a:ext cx="3780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If you use it, cite it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25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70420" y="5597744"/>
            <a:ext cx="5651952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Click </a:t>
            </a:r>
            <a:r>
              <a:rPr lang="en-US" sz="3200" dirty="0">
                <a:solidFill>
                  <a:srgbClr val="660066"/>
                </a:solidFill>
              </a:rPr>
              <a:t>h</a:t>
            </a:r>
            <a:r>
              <a:rPr lang="en-US" sz="3200" dirty="0" smtClean="0">
                <a:solidFill>
                  <a:srgbClr val="660066"/>
                </a:solidFill>
              </a:rPr>
              <a:t>ere to download for </a:t>
            </a:r>
            <a:r>
              <a:rPr lang="en-US" sz="3200" dirty="0" err="1" smtClean="0">
                <a:solidFill>
                  <a:srgbClr val="660066"/>
                </a:solidFill>
              </a:rPr>
              <a:t>linux</a:t>
            </a:r>
            <a:endParaRPr lang="en-US" sz="3200" dirty="0">
              <a:solidFill>
                <a:srgbClr val="66006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770"/>
          <a:stretch/>
        </p:blipFill>
        <p:spPr>
          <a:xfrm>
            <a:off x="181700" y="633106"/>
            <a:ext cx="8890116" cy="4572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7082303" y="4812468"/>
            <a:ext cx="540196" cy="785276"/>
          </a:xfrm>
          <a:prstGeom prst="straightConnector1">
            <a:avLst/>
          </a:prstGeom>
          <a:ln w="57150"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55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552" y="-12286"/>
            <a:ext cx="88411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Create your data file.  Note first 2 rows contain the information described below </a:t>
            </a:r>
            <a:r>
              <a:rPr lang="en-US" sz="3200" dirty="0"/>
              <a:t> 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484034" y="3265242"/>
            <a:ext cx="802155" cy="109117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71763" y="3000080"/>
            <a:ext cx="3326562" cy="15696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Your data points </a:t>
            </a:r>
            <a:r>
              <a:rPr lang="en-US" sz="3200" dirty="0" smtClean="0"/>
              <a:t>plus </a:t>
            </a:r>
            <a:r>
              <a:rPr lang="en-US" sz="3200" dirty="0" smtClean="0">
                <a:solidFill>
                  <a:srgbClr val="007E39"/>
                </a:solidFill>
              </a:rPr>
              <a:t>extra column = starting radius r</a:t>
            </a:r>
            <a:endParaRPr lang="en-US" sz="3200" dirty="0">
              <a:solidFill>
                <a:srgbClr val="007E39"/>
              </a:solidFill>
            </a:endParaRPr>
          </a:p>
        </p:txBody>
      </p:sp>
      <p:cxnSp>
        <p:nvCxnSpPr>
          <p:cNvPr id="9" name="Straight Arrow Connector 8"/>
          <p:cNvCxnSpPr>
            <a:stCxn id="12" idx="1"/>
          </p:cNvCxnSpPr>
          <p:nvPr/>
        </p:nvCxnSpPr>
        <p:spPr>
          <a:xfrm flipH="1">
            <a:off x="1913324" y="1887913"/>
            <a:ext cx="2015362" cy="555610"/>
          </a:xfrm>
          <a:prstGeom prst="straightConnector1">
            <a:avLst/>
          </a:prstGeom>
          <a:ln w="57150" cmpd="thickThin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28686" y="1103083"/>
            <a:ext cx="4623643" cy="15696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Number of coordinates (i.e., number of columns in your original data set). </a:t>
            </a:r>
          </a:p>
        </p:txBody>
      </p:sp>
      <p:cxnSp>
        <p:nvCxnSpPr>
          <p:cNvPr id="14" name="Elbow Connector 13"/>
          <p:cNvCxnSpPr/>
          <p:nvPr/>
        </p:nvCxnSpPr>
        <p:spPr>
          <a:xfrm rot="5400000">
            <a:off x="171620" y="3649878"/>
            <a:ext cx="1792162" cy="637130"/>
          </a:xfrm>
          <a:prstGeom prst="bentConnector3">
            <a:avLst>
              <a:gd name="adj1" fmla="val 263"/>
            </a:avLst>
          </a:prstGeom>
          <a:ln w="57150" cmpd="sng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12766" y="5011365"/>
            <a:ext cx="3952978" cy="156966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Scaling factor k = 1</a:t>
            </a:r>
            <a:r>
              <a:rPr lang="en-US" sz="3200" dirty="0" smtClean="0"/>
              <a:t>, </a:t>
            </a:r>
          </a:p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step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size s =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0.1, </a:t>
            </a: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number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of steps N =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5,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85111" y="5011365"/>
            <a:ext cx="3966896" cy="15696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At time step </a:t>
            </a:r>
            <a:r>
              <a:rPr lang="en-US" sz="3200" dirty="0" err="1" smtClean="0"/>
              <a:t>i</a:t>
            </a:r>
            <a:r>
              <a:rPr lang="en-US" sz="3200" dirty="0" smtClean="0"/>
              <a:t>, </a:t>
            </a:r>
          </a:p>
          <a:p>
            <a:r>
              <a:rPr lang="en-US" sz="3200" dirty="0" smtClean="0"/>
              <a:t> radius of ball = </a:t>
            </a:r>
            <a:r>
              <a:rPr lang="en-US" sz="3200" dirty="0" err="1" smtClean="0">
                <a:solidFill>
                  <a:srgbClr val="C00000"/>
                </a:solidFill>
              </a:rPr>
              <a:t>k</a:t>
            </a:r>
            <a:r>
              <a:rPr lang="en-US" sz="3200" dirty="0" err="1" smtClean="0">
                <a:solidFill>
                  <a:srgbClr val="007E39"/>
                </a:solidFill>
              </a:rPr>
              <a:t>r</a:t>
            </a:r>
            <a:r>
              <a:rPr lang="en-US" sz="3200" dirty="0" smtClean="0"/>
              <a:t> +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US" sz="3200" dirty="0" err="1" smtClean="0"/>
              <a:t>i</a:t>
            </a:r>
            <a:r>
              <a:rPr lang="en-US" sz="3200" dirty="0" smtClean="0"/>
              <a:t>, </a:t>
            </a:r>
          </a:p>
          <a:p>
            <a:r>
              <a:rPr lang="en-US" sz="3200" dirty="0" smtClean="0"/>
              <a:t> for </a:t>
            </a:r>
            <a:r>
              <a:rPr lang="en-US" sz="3200" dirty="0" err="1" smtClean="0"/>
              <a:t>i</a:t>
            </a:r>
            <a:r>
              <a:rPr lang="en-US" sz="3200" dirty="0" smtClean="0"/>
              <a:t> = 0, …,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455419" y="2263738"/>
            <a:ext cx="332334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rPr>
              <a:t>3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1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</a:rPr>
              <a:t> 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0.01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</a:rPr>
              <a:t> 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50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</a:rPr>
              <a:t>1.2   3.4   -0.9  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</a:rPr>
              <a:t>0.1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</a:rPr>
              <a:t>2.0  -6.6    4.1  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</a:rPr>
              <a:t>0.1 </a:t>
            </a:r>
          </a:p>
        </p:txBody>
      </p:sp>
    </p:spTree>
    <p:extLst>
      <p:ext uri="{BB962C8B-B14F-4D97-AF65-F5344CB8AC3E}">
        <p14:creationId xmlns:p14="http://schemas.microsoft.com/office/powerpoint/2010/main" val="358887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204" y="97904"/>
            <a:ext cx="88411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Note:  Instead of entering data points, you can use a distance matrix</a:t>
            </a:r>
            <a:r>
              <a:rPr lang="en-US" sz="3200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1416999" y="1800317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3</a:t>
            </a:r>
          </a:p>
          <a:p>
            <a:r>
              <a:rPr lang="en-US" sz="3200" dirty="0" smtClean="0"/>
              <a:t>0       0.1     5     2</a:t>
            </a:r>
          </a:p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0       0.26   0.4</a:t>
            </a:r>
          </a:p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0.26  0        2.1</a:t>
            </a:r>
          </a:p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0.4    2.1     0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600184" y="2832265"/>
            <a:ext cx="802155" cy="146841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97337" y="3050954"/>
            <a:ext cx="2817864" cy="10772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istance matrix (symmetric)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>
            <a:stCxn id="12" idx="1"/>
          </p:cNvCxnSpPr>
          <p:nvPr/>
        </p:nvCxnSpPr>
        <p:spPr>
          <a:xfrm flipH="1">
            <a:off x="1781131" y="1477882"/>
            <a:ext cx="2405865" cy="605461"/>
          </a:xfrm>
          <a:prstGeom prst="straightConnector1">
            <a:avLst/>
          </a:prstGeom>
          <a:ln w="57150" cmpd="thickThin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86996" y="939273"/>
            <a:ext cx="4144463" cy="10772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E39"/>
                </a:solidFill>
              </a:rPr>
              <a:t>Number of data points.</a:t>
            </a:r>
          </a:p>
          <a:p>
            <a:r>
              <a:rPr lang="en-US" sz="3200" dirty="0" smtClean="0">
                <a:solidFill>
                  <a:srgbClr val="007E39"/>
                </a:solidFill>
              </a:rPr>
              <a:t>I.e., size of matrix is 3x3</a:t>
            </a:r>
            <a:endParaRPr lang="en-US" sz="3200" dirty="0">
              <a:solidFill>
                <a:srgbClr val="007E39"/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 rot="5400000">
            <a:off x="202356" y="3140218"/>
            <a:ext cx="1792162" cy="637130"/>
          </a:xfrm>
          <a:prstGeom prst="bentConnector3">
            <a:avLst>
              <a:gd name="adj1" fmla="val 263"/>
            </a:avLst>
          </a:prstGeom>
          <a:ln w="57150" cmpd="sng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8870" y="4455601"/>
            <a:ext cx="3952978" cy="206210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initial </a:t>
            </a:r>
            <a:r>
              <a:rPr lang="en-US" sz="3200" dirty="0" smtClean="0"/>
              <a:t>radius r </a:t>
            </a:r>
            <a:r>
              <a:rPr lang="en-US" sz="3200" dirty="0"/>
              <a:t>= </a:t>
            </a:r>
            <a:r>
              <a:rPr lang="en-US" sz="3200" dirty="0" smtClean="0"/>
              <a:t>0, </a:t>
            </a:r>
          </a:p>
          <a:p>
            <a:r>
              <a:rPr lang="en-US" sz="3200" dirty="0" smtClean="0"/>
              <a:t>step </a:t>
            </a:r>
            <a:r>
              <a:rPr lang="en-US" sz="3200" dirty="0"/>
              <a:t>size s = </a:t>
            </a:r>
            <a:r>
              <a:rPr lang="en-US" sz="3200" dirty="0" smtClean="0"/>
              <a:t>0.1, </a:t>
            </a:r>
          </a:p>
          <a:p>
            <a:r>
              <a:rPr lang="en-US" sz="3200" dirty="0" smtClean="0"/>
              <a:t>number </a:t>
            </a:r>
            <a:r>
              <a:rPr lang="en-US" sz="3200" dirty="0"/>
              <a:t>of steps N = </a:t>
            </a:r>
            <a:r>
              <a:rPr lang="en-US" sz="3200" dirty="0" smtClean="0"/>
              <a:t>5, </a:t>
            </a:r>
          </a:p>
          <a:p>
            <a:r>
              <a:rPr lang="en-US" sz="3200" dirty="0" smtClean="0"/>
              <a:t>dimension </a:t>
            </a:r>
            <a:r>
              <a:rPr lang="en-US" sz="3200" dirty="0"/>
              <a:t>cap C = 2</a:t>
            </a:r>
            <a:r>
              <a:rPr lang="en-US" dirty="0"/>
              <a:t> 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3008079" y="4991690"/>
            <a:ext cx="3164051" cy="102507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922153" y="4924838"/>
            <a:ext cx="3155002" cy="10772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Increase radius by 0.1 five times.</a:t>
            </a:r>
            <a:endParaRPr lang="en-US" sz="32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005897" y="6280594"/>
            <a:ext cx="1096695" cy="237110"/>
          </a:xfrm>
          <a:prstGeom prst="straightConnector1">
            <a:avLst/>
          </a:prstGeom>
          <a:ln w="57150" cmpd="thickThin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24875" y="6280593"/>
            <a:ext cx="3350665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max dim of simplices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219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204" y="30602"/>
            <a:ext cx="8841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Run Perseus in a Terminal Window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43" y="919064"/>
            <a:ext cx="9039225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5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912" y="170211"/>
            <a:ext cx="9009088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To change directory into Downloads:  cd Downloads</a:t>
            </a:r>
          </a:p>
          <a:p>
            <a:endParaRPr lang="en-US" sz="1200" dirty="0"/>
          </a:p>
          <a:p>
            <a:r>
              <a:rPr lang="en-US" sz="2800" dirty="0"/>
              <a:t>T</a:t>
            </a:r>
            <a:r>
              <a:rPr lang="en-US" sz="2800" dirty="0" smtClean="0"/>
              <a:t>o </a:t>
            </a:r>
            <a:r>
              <a:rPr lang="en-US" sz="2800" dirty="0"/>
              <a:t>make </a:t>
            </a:r>
            <a:r>
              <a:rPr lang="en-US" sz="2800" dirty="0" err="1"/>
              <a:t>perseusLin</a:t>
            </a:r>
            <a:r>
              <a:rPr lang="en-US" sz="2800" dirty="0"/>
              <a:t> </a:t>
            </a:r>
            <a:r>
              <a:rPr lang="en-US" sz="2800" dirty="0" smtClean="0"/>
              <a:t>executable:  </a:t>
            </a:r>
            <a:r>
              <a:rPr lang="en-US" sz="2800" dirty="0" err="1"/>
              <a:t>chmod</a:t>
            </a:r>
            <a:r>
              <a:rPr lang="en-US" sz="2800" dirty="0"/>
              <a:t> 700 </a:t>
            </a:r>
            <a:r>
              <a:rPr lang="en-US" sz="2800" dirty="0" err="1"/>
              <a:t>perseusLin</a:t>
            </a:r>
            <a:r>
              <a:rPr lang="en-US" sz="2800" dirty="0"/>
              <a:t>.</a:t>
            </a:r>
          </a:p>
          <a:p>
            <a:endParaRPr lang="en-US" sz="1200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o </a:t>
            </a:r>
            <a:r>
              <a:rPr lang="en-US" sz="2800" dirty="0"/>
              <a:t>run your </a:t>
            </a:r>
            <a:r>
              <a:rPr lang="en-US" sz="2800" dirty="0" smtClean="0"/>
              <a:t>file:   </a:t>
            </a:r>
            <a:r>
              <a:rPr lang="en-US" sz="2800" dirty="0"/>
              <a:t>./</a:t>
            </a:r>
            <a:r>
              <a:rPr lang="en-US" sz="2800" dirty="0" err="1"/>
              <a:t>perseusLin</a:t>
            </a:r>
            <a:r>
              <a:rPr lang="en-US" sz="2800" dirty="0"/>
              <a:t> </a:t>
            </a:r>
            <a:r>
              <a:rPr lang="en-US" sz="2800" dirty="0" err="1"/>
              <a:t>brips</a:t>
            </a:r>
            <a:r>
              <a:rPr lang="en-US" sz="2800" dirty="0"/>
              <a:t> </a:t>
            </a:r>
            <a:r>
              <a:rPr lang="en-US" sz="2800" dirty="0" smtClean="0"/>
              <a:t>input.txt output</a:t>
            </a:r>
          </a:p>
          <a:p>
            <a:endParaRPr lang="en-US" sz="1200" dirty="0"/>
          </a:p>
          <a:p>
            <a:r>
              <a:rPr lang="en-US" sz="2800" dirty="0" smtClean="0"/>
              <a:t>This will create several files (overwriting existing files):</a:t>
            </a:r>
          </a:p>
          <a:p>
            <a:endParaRPr lang="en-US" sz="900" dirty="0"/>
          </a:p>
          <a:p>
            <a:r>
              <a:rPr lang="en-US" sz="2800" i="1" dirty="0"/>
              <a:t>output_0.txt, output_1.txt,...</a:t>
            </a:r>
            <a:r>
              <a:rPr lang="en-US" sz="2800" dirty="0"/>
              <a:t> and so on. How many such files are created depends on how many dimensions the discrete Morse-reduced complex actually </a:t>
            </a:r>
            <a:r>
              <a:rPr lang="en-US" sz="2800" dirty="0" smtClean="0"/>
              <a:t>has. </a:t>
            </a:r>
          </a:p>
          <a:p>
            <a:r>
              <a:rPr lang="en-US" sz="2800" dirty="0" smtClean="0"/>
              <a:t>Some </a:t>
            </a:r>
            <a:r>
              <a:rPr lang="en-US" sz="2800" dirty="0"/>
              <a:t>files will be empty</a:t>
            </a:r>
            <a:r>
              <a:rPr lang="en-US" sz="2800" dirty="0" smtClean="0"/>
              <a:t>.</a:t>
            </a:r>
            <a:endParaRPr lang="en-US" sz="400" dirty="0" smtClean="0"/>
          </a:p>
          <a:p>
            <a:r>
              <a:rPr lang="en-US" sz="2800" i="1" dirty="0" smtClean="0"/>
              <a:t>output_i.txt </a:t>
            </a:r>
            <a:r>
              <a:rPr lang="en-US" sz="2800" dirty="0" smtClean="0"/>
              <a:t>contains birth death times for </a:t>
            </a:r>
            <a:r>
              <a:rPr lang="en-US" sz="2800" dirty="0" err="1" smtClean="0"/>
              <a:t>ith</a:t>
            </a:r>
            <a:r>
              <a:rPr lang="en-US" sz="2800" dirty="0" smtClean="0"/>
              <a:t> homology.</a:t>
            </a:r>
          </a:p>
          <a:p>
            <a:endParaRPr lang="en-US" sz="1200" dirty="0"/>
          </a:p>
          <a:p>
            <a:r>
              <a:rPr lang="en-US" sz="2800" i="1" dirty="0"/>
              <a:t>output_betti.txt </a:t>
            </a:r>
            <a:r>
              <a:rPr lang="en-US" sz="2800" dirty="0"/>
              <a:t>contains the </a:t>
            </a:r>
            <a:r>
              <a:rPr lang="en-US" sz="2800" dirty="0" err="1"/>
              <a:t>Betti</a:t>
            </a:r>
            <a:r>
              <a:rPr lang="en-US" sz="2800" dirty="0"/>
              <a:t> numbers at each step in the filtration</a:t>
            </a:r>
            <a:r>
              <a:rPr lang="en-US" sz="2800" dirty="0" smtClean="0"/>
              <a:t>.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2800" dirty="0" smtClean="0"/>
              <a:t>See </a:t>
            </a:r>
            <a:r>
              <a:rPr lang="en-US" sz="2800" dirty="0"/>
              <a:t>Visualizing the Output: Persistent Homology via </a:t>
            </a:r>
            <a:r>
              <a:rPr lang="en-US" sz="2800" dirty="0" smtClean="0"/>
              <a:t>Intervals for more info</a:t>
            </a:r>
            <a:endParaRPr lang="en-US" sz="2800" dirty="0"/>
          </a:p>
          <a:p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918741"/>
            <a:ext cx="9144000" cy="22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25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Persistence Diagrams</a:t>
            </a:r>
            <a:endParaRPr lang="en-US" dirty="0"/>
          </a:p>
        </p:txBody>
      </p:sp>
      <p:pic>
        <p:nvPicPr>
          <p:cNvPr id="4" name="Content Placeholder 3" descr="persdi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83" b="-22883"/>
          <a:stretch>
            <a:fillRect/>
          </a:stretch>
        </p:blipFill>
        <p:spPr>
          <a:xfrm>
            <a:off x="1084729" y="3691965"/>
            <a:ext cx="5399741" cy="2969650"/>
          </a:xfrm>
        </p:spPr>
      </p:pic>
      <p:sp>
        <p:nvSpPr>
          <p:cNvPr id="5" name="TextBox 4"/>
          <p:cNvSpPr txBox="1"/>
          <p:nvPr/>
        </p:nvSpPr>
        <p:spPr>
          <a:xfrm>
            <a:off x="1255059" y="672353"/>
            <a:ext cx="6260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/>
          </a:p>
          <a:p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956234" y="1417638"/>
            <a:ext cx="77305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order to aid with </a:t>
            </a:r>
            <a:r>
              <a:rPr lang="en-US" sz="2800" dirty="0" smtClean="0"/>
              <a:t>visualization, a simple </a:t>
            </a:r>
            <a:r>
              <a:rPr lang="en-US" sz="2800" dirty="0" err="1" smtClean="0"/>
              <a:t>Matlab</a:t>
            </a:r>
            <a:r>
              <a:rPr lang="en-US" sz="2800" dirty="0" smtClean="0"/>
              <a:t> script called </a:t>
            </a:r>
            <a:r>
              <a:rPr lang="en-US" sz="2800" dirty="0" err="1" smtClean="0"/>
              <a:t>persdia</a:t>
            </a:r>
            <a:r>
              <a:rPr lang="en-US" sz="2800" dirty="0" smtClean="0"/>
              <a:t> has been bundled along with the source code for Perseus. This script may be called from </a:t>
            </a:r>
            <a:r>
              <a:rPr lang="en-US" sz="2800" b="1" dirty="0" smtClean="0"/>
              <a:t>the </a:t>
            </a:r>
            <a:r>
              <a:rPr lang="en-US" sz="2800" b="1" dirty="0" err="1" smtClean="0"/>
              <a:t>Matlab</a:t>
            </a:r>
            <a:r>
              <a:rPr lang="en-US" sz="2800" b="1" dirty="0" smtClean="0"/>
              <a:t> command prompt </a:t>
            </a:r>
            <a:r>
              <a:rPr lang="en-US" sz="2800" dirty="0" smtClean="0"/>
              <a:t>to plot the Perseus output file as a persistence diagram in the following way: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56234" y="5825606"/>
            <a:ext cx="7730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Make sure you set the directory to the one containing your Perseus files.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6284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Diagram</a:t>
            </a:r>
            <a:endParaRPr lang="en-US" dirty="0"/>
          </a:p>
        </p:txBody>
      </p:sp>
      <p:pic>
        <p:nvPicPr>
          <p:cNvPr id="4" name="Content Placeholder 3" descr="perseusplo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1271588"/>
            <a:ext cx="8229600" cy="4525962"/>
          </a:xfrm>
        </p:spPr>
      </p:pic>
    </p:spTree>
    <p:extLst>
      <p:ext uri="{BB962C8B-B14F-4D97-AF65-F5344CB8AC3E}">
        <p14:creationId xmlns:p14="http://schemas.microsoft.com/office/powerpoint/2010/main" val="35564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392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Plotting Persistence Diagrams</vt:lpstr>
      <vt:lpstr>Persistence Diagram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Leyda Almodovar</cp:lastModifiedBy>
  <cp:revision>57</cp:revision>
  <dcterms:created xsi:type="dcterms:W3CDTF">2013-10-18T04:05:23Z</dcterms:created>
  <dcterms:modified xsi:type="dcterms:W3CDTF">2015-04-16T14:14:04Z</dcterms:modified>
  <cp:category/>
</cp:coreProperties>
</file>