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31" r:id="rId2"/>
    <p:sldId id="569" r:id="rId3"/>
    <p:sldId id="562" r:id="rId4"/>
    <p:sldId id="476" r:id="rId5"/>
    <p:sldId id="477" r:id="rId6"/>
    <p:sldId id="577" r:id="rId7"/>
    <p:sldId id="475" r:id="rId8"/>
    <p:sldId id="572" r:id="rId9"/>
    <p:sldId id="578" r:id="rId10"/>
    <p:sldId id="579" r:id="rId11"/>
    <p:sldId id="427" r:id="rId12"/>
    <p:sldId id="576" r:id="rId13"/>
    <p:sldId id="563" r:id="rId14"/>
    <p:sldId id="568" r:id="rId15"/>
    <p:sldId id="570" r:id="rId16"/>
    <p:sldId id="571" r:id="rId17"/>
    <p:sldId id="513" r:id="rId18"/>
    <p:sldId id="564" r:id="rId19"/>
    <p:sldId id="574" r:id="rId20"/>
    <p:sldId id="575" r:id="rId21"/>
    <p:sldId id="565" r:id="rId22"/>
    <p:sldId id="566" r:id="rId23"/>
    <p:sldId id="567" r:id="rId24"/>
    <p:sldId id="573" r:id="rId25"/>
    <p:sldId id="474" r:id="rId26"/>
    <p:sldId id="4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9"/>
    <a:srgbClr val="000D26"/>
    <a:srgbClr val="B90000"/>
    <a:srgbClr val="FFB7B7"/>
    <a:srgbClr val="FFD9FF"/>
    <a:srgbClr val="A6000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0" autoAdjust="0"/>
    <p:restoredTop sz="94709" autoAdjust="0"/>
  </p:normalViewPr>
  <p:slideViewPr>
    <p:cSldViewPr snapToGrid="0">
      <p:cViewPr varScale="1">
        <p:scale>
          <a:sx n="81" d="100"/>
          <a:sy n="81" d="100"/>
        </p:scale>
        <p:origin x="110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5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fld id="{732BC05F-14FC-4B8D-9CE7-700ED141E05D}" type="slidenum">
              <a:rPr lang="en-US" altLang="en-US" sz="1200" b="0">
                <a:latin typeface="Times New Roman" panose="02020603050405020304" pitchFamily="18" charset="0"/>
              </a:rPr>
              <a:pPr eaLnBrk="1" hangingPunct="1"/>
              <a:t>3</a:t>
            </a:fld>
            <a:endParaRPr lang="en-US" altLang="en-US" sz="1200" b="0">
              <a:latin typeface="Times New Roman" panose="02020603050405020304" pitchFamily="18" charset="0"/>
            </a:endParaRPr>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r" eaLnBrk="1" hangingPunct="1"/>
            <a:fld id="{F6702197-70B5-4ABF-A921-3DED38DA29D8}" type="slidenum">
              <a:rPr lang="en-US" altLang="en-US" sz="1200" b="0">
                <a:latin typeface="Times New Roman" panose="02020603050405020304" pitchFamily="18" charset="0"/>
              </a:rPr>
              <a:pPr algn="r" eaLnBrk="1" hangingPunct="1"/>
              <a:t>3</a:t>
            </a:fld>
            <a:endParaRPr lang="en-US" altLang="en-US" sz="1200" b="0">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xfrm>
            <a:off x="1160463" y="698500"/>
            <a:ext cx="4538662" cy="3403600"/>
          </a:xfrm>
          <a:ln/>
        </p:spPr>
      </p:sp>
      <p:sp>
        <p:nvSpPr>
          <p:cNvPr id="15365" name="Rectangle 3"/>
          <p:cNvSpPr>
            <a:spLocks noGrp="1" noChangeArrowheads="1"/>
          </p:cNvSpPr>
          <p:nvPr>
            <p:ph type="body" idx="1"/>
          </p:nvPr>
        </p:nvSpPr>
        <p:spPr>
          <a:xfrm>
            <a:off x="912813" y="4343400"/>
            <a:ext cx="50323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altLang="en-US" smtClean="0">
                <a:latin typeface="Times New Roman" panose="02020603050405020304" pitchFamily="18" charset="0"/>
              </a:rPr>
              <a:t>This file presents a template for making Assertion</a:t>
            </a:r>
            <a:r>
              <a:rPr lang="en-US" altLang="en-US" smtClean="0">
                <a:latin typeface="Times New Roman" panose="02020603050405020304" pitchFamily="18" charset="0"/>
                <a:cs typeface="Times New Roman" panose="02020603050405020304" pitchFamily="18" charset="0"/>
              </a:rPr>
              <a:t>–Evidence (A–E)</a:t>
            </a:r>
            <a:r>
              <a:rPr lang="en-US" altLang="en-US" smtClean="0">
                <a:latin typeface="Times New Roman" panose="02020603050405020304" pitchFamily="18" charset="0"/>
              </a:rPr>
              <a:t> slides in a technical presentation. The design advocated by this template arises from pages 113-152 of </a:t>
            </a:r>
            <a:r>
              <a:rPr lang="en-US" altLang="en-US" i="1" smtClean="0">
                <a:latin typeface="Times New Roman" panose="02020603050405020304" pitchFamily="18" charset="0"/>
              </a:rPr>
              <a:t>The Craft of Scientific Presentations </a:t>
            </a:r>
            <a:r>
              <a:rPr lang="en-US" altLang="en-US" smtClean="0">
                <a:latin typeface="Times New Roman" panose="02020603050405020304" pitchFamily="18" charset="0"/>
              </a:rPr>
              <a:t>(Springer, 2003) and from the first Google listing for “</a:t>
            </a:r>
            <a:r>
              <a:rPr lang="en-US" altLang="en-US" i="1" smtClean="0">
                <a:latin typeface="Times New Roman" panose="02020603050405020304" pitchFamily="18" charset="0"/>
              </a:rPr>
              <a:t>presentation slides”</a:t>
            </a:r>
            <a:r>
              <a:rPr lang="en-US" altLang="en-US" smtClean="0">
                <a:latin typeface="Times New Roman" panose="02020603050405020304" pitchFamily="18" charset="0"/>
              </a:rPr>
              <a:t>:</a:t>
            </a:r>
          </a:p>
          <a:p>
            <a:pPr eaLnBrk="1" hangingPunct="1">
              <a:spcBef>
                <a:spcPct val="0"/>
              </a:spcBef>
            </a:pPr>
            <a:r>
              <a:rPr lang="en-US" altLang="en-US" smtClean="0">
                <a:latin typeface="Times New Roman" panose="02020603050405020304" pitchFamily="18" charset="0"/>
              </a:rPr>
              <a:t>	http://www.writing.engr.psu.edu/slides.html</a:t>
            </a:r>
          </a:p>
          <a:p>
            <a:pPr eaLnBrk="1" hangingPunct="1">
              <a:spcBef>
                <a:spcPct val="0"/>
              </a:spcBef>
            </a:pPr>
            <a:r>
              <a:rPr lang="en-US" altLang="en-US" smtClean="0">
                <a:latin typeface="Times New Roman" panose="02020603050405020304" pitchFamily="18" charset="0"/>
              </a:rPr>
              <a:t> </a:t>
            </a:r>
          </a:p>
          <a:p>
            <a:pPr eaLnBrk="1" hangingPunct="1">
              <a:spcBef>
                <a:spcPct val="0"/>
              </a:spcBef>
            </a:pPr>
            <a:r>
              <a:rPr lang="en-US" altLang="en-US" smtClean="0">
                <a:latin typeface="Times New Roman" panose="02020603050405020304" pitchFamily="18" charset="0"/>
              </a:rPr>
              <a:t>To follow this template, make sure that you create the slide within this PowerPoint file. Working with a </a:t>
            </a:r>
            <a:r>
              <a:rPr lang="en-US" altLang="en-US" b="1" smtClean="0">
                <a:latin typeface="Times New Roman" panose="02020603050405020304" pitchFamily="18" charset="0"/>
              </a:rPr>
              <a:t>New Slide</a:t>
            </a:r>
            <a:r>
              <a:rPr lang="en-US" altLang="en-US" smtClean="0">
                <a:latin typeface="Times New Roman" panose="02020603050405020304" pitchFamily="18" charset="0"/>
              </a:rPr>
              <a:t> (under </a:t>
            </a:r>
            <a:r>
              <a:rPr lang="en-US" altLang="en-US" b="1" smtClean="0">
                <a:latin typeface="Times New Roman" panose="02020603050405020304" pitchFamily="18" charset="0"/>
              </a:rPr>
              <a:t>Insert </a:t>
            </a:r>
            <a:r>
              <a:rPr lang="en-US" altLang="en-US" smtClean="0">
                <a:latin typeface="Times New Roman" panose="02020603050405020304" pitchFamily="18" charset="0"/>
              </a:rPr>
              <a:t>in older versions or as a </a:t>
            </a:r>
            <a:r>
              <a:rPr lang="en-US" altLang="en-US" b="1" smtClean="0">
                <a:latin typeface="Times New Roman" panose="02020603050405020304" pitchFamily="18" charset="0"/>
              </a:rPr>
              <a:t>button on the Home tab </a:t>
            </a:r>
            <a:r>
              <a:rPr lang="en-US" altLang="en-US" smtClean="0">
                <a:latin typeface="Times New Roman" panose="02020603050405020304" pitchFamily="18" charset="0"/>
              </a:rPr>
              <a:t>in version 2007) , you should first craft a sentence headline that states an assertion about your topic. Having no assertion translates to having no slide. In the body of the slide, you should then support that headline assertion visually: photographs, drawings, diagrams, equations, or words arranged visually. Use supporting text only where necessary. Do not use bulleted lists, because bulleted lists do not reveal the connections between details. </a:t>
            </a:r>
          </a:p>
          <a:p>
            <a:pPr eaLnBrk="1" hangingPunct="1">
              <a:spcBef>
                <a:spcPct val="0"/>
              </a:spcBef>
            </a:pPr>
            <a:endParaRPr lang="en-US" altLang="en-US" smtClean="0">
              <a:latin typeface="Times New Roman" panose="02020603050405020304" pitchFamily="18" charset="0"/>
            </a:endParaRPr>
          </a:p>
          <a:p>
            <a:pPr eaLnBrk="1" hangingPunct="1">
              <a:spcBef>
                <a:spcPct val="0"/>
              </a:spcBef>
            </a:pPr>
            <a:r>
              <a:rPr lang="en-US" altLang="en-US" smtClean="0">
                <a:latin typeface="Times New Roman" panose="02020603050405020304" pitchFamily="18" charset="0"/>
              </a:rPr>
              <a:t>This slide shows one orientation for the image and supporting text. Other orientations exist, as shown in the sample slides that follow.</a:t>
            </a:r>
          </a:p>
        </p:txBody>
      </p:sp>
    </p:spTree>
    <p:extLst>
      <p:ext uri="{BB962C8B-B14F-4D97-AF65-F5344CB8AC3E}">
        <p14:creationId xmlns:p14="http://schemas.microsoft.com/office/powerpoint/2010/main" val="143680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hdcomics.com/comics/archive.php?comicid=1553"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hdcomi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office.com/en-us/article/Keyboard-shortcuts-for-use-while-delivering-a-presentation-in-PowerPoint-2010-12f0ef03-d3f4-4901-8392-e6185d1ef8d6" TargetMode="External"/><Relationship Id="rId2" Type="http://schemas.openxmlformats.org/officeDocument/2006/relationships/audio" Target="../media/audio1.bin"/><Relationship Id="rId1" Type="http://schemas.openxmlformats.org/officeDocument/2006/relationships/slideLayout" Target="../slideLayouts/slideLayout1.xml"/><Relationship Id="rId9" Type="http://schemas.openxmlformats.org/officeDocument/2006/relationships/audio" Target="../media/audio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hdcomics.com/comics/archive.php?comicid=49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fla.org/files/assets/hq/officers/documents/wbu-visual-presentations-guidelines-summary.pdf" TargetMode="External"/><Relationship Id="rId2" Type="http://schemas.openxmlformats.org/officeDocument/2006/relationships/hyperlink" Target="http://icevi.org/13thWC/pdf/Guidelines%20for%20POWERPOINT%20PRESENTATION.pdf" TargetMode="External"/><Relationship Id="rId1" Type="http://schemas.openxmlformats.org/officeDocument/2006/relationships/slideLayout" Target="../slideLayouts/slideLayout2.xml"/><Relationship Id="rId5" Type="http://schemas.openxmlformats.org/officeDocument/2006/relationships/hyperlink" Target="http://pne.people.si.umich.edu/PDF/howtotalk.pdf" TargetMode="External"/><Relationship Id="rId4" Type="http://schemas.openxmlformats.org/officeDocument/2006/relationships/hyperlink" Target="http://research.microsoft.com/en-us/um/people/simonpj/papers/giving-a-talk/giving-a-talk.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cr.incites.thomsonreuters.com/JCRJournalHomeAction.action"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lanl.arXiv.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iam.org/students/siuro/" TargetMode="External"/><Relationship Id="rId2" Type="http://schemas.openxmlformats.org/officeDocument/2006/relationships/hyperlink" Target="http://www.involvemath.org/" TargetMode="External"/><Relationship Id="rId1" Type="http://schemas.openxmlformats.org/officeDocument/2006/relationships/slideLayout" Target="../slideLayouts/slideLayout7.xml"/><Relationship Id="rId5" Type="http://schemas.openxmlformats.org/officeDocument/2006/relationships/hyperlink" Target="http://math.furman.edu/~mwoodard/fuejum/content/submission2.html" TargetMode="External"/><Relationship Id="rId4" Type="http://schemas.openxmlformats.org/officeDocument/2006/relationships/hyperlink" Target="http://www.rose-hulman.edu/mathjournal/index.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me-math.org/journal/overview.html" TargetMode="External"/><Relationship Id="rId2" Type="http://schemas.openxmlformats.org/officeDocument/2006/relationships/hyperlink" Target="http://curm.byu.edu/resources/journals" TargetMode="External"/><Relationship Id="rId1" Type="http://schemas.openxmlformats.org/officeDocument/2006/relationships/slideLayout" Target="../slideLayouts/slideLayout7.xml"/><Relationship Id="rId6" Type="http://schemas.openxmlformats.org/officeDocument/2006/relationships/hyperlink" Target="http://www.ajur.uni.edu/" TargetMode="External"/><Relationship Id="rId5" Type="http://schemas.openxmlformats.org/officeDocument/2006/relationships/hyperlink" Target="http://ms.appliedprobability.org/" TargetMode="External"/><Relationship Id="rId4" Type="http://schemas.openxmlformats.org/officeDocument/2006/relationships/hyperlink" Target="http://www2.moreheadstate.edu/meja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ams.org/notices/201502/rnoti-p169.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riting.engr.psu.edu/AE_template_PSU.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riting.engr.psu.edu/ae_headline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riting.engr.psu.edu/ae_rethinking.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riting.engr.psu.edu/ae_comprehensio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hbr.org/2013/06/how-to-give-a-killer-present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972" y="0"/>
            <a:ext cx="8197596" cy="10930128"/>
          </a:xfrm>
          <a:prstGeom prst="rect">
            <a:avLst/>
          </a:prstGeom>
        </p:spPr>
      </p:pic>
      <p:sp>
        <p:nvSpPr>
          <p:cNvPr id="3" name="Rectangle 2"/>
          <p:cNvSpPr/>
          <p:nvPr/>
        </p:nvSpPr>
        <p:spPr>
          <a:xfrm>
            <a:off x="146532" y="6488668"/>
            <a:ext cx="6239310" cy="369332"/>
          </a:xfrm>
          <a:prstGeom prst="rect">
            <a:avLst/>
          </a:prstGeom>
        </p:spPr>
        <p:txBody>
          <a:bodyPr wrap="square">
            <a:spAutoFit/>
          </a:bodyPr>
          <a:lstStyle/>
          <a:p>
            <a:r>
              <a:rPr lang="en-US" dirty="0">
                <a:hlinkClick r:id="rId3"/>
              </a:rPr>
              <a:t>http://www.phdcomics.com/comics/archive.php?comicid=</a:t>
            </a:r>
            <a:r>
              <a:rPr lang="en-US" dirty="0" smtClean="0">
                <a:hlinkClick r:id="rId3"/>
              </a:rPr>
              <a:t>1553</a:t>
            </a:r>
            <a:r>
              <a:rPr lang="en-US" dirty="0" smtClean="0"/>
              <a:t> </a:t>
            </a:r>
            <a:endParaRPr lang="en-US" dirty="0"/>
          </a:p>
        </p:txBody>
      </p:sp>
      <p:sp>
        <p:nvSpPr>
          <p:cNvPr id="4" name="Rectangle 3"/>
          <p:cNvSpPr/>
          <p:nvPr/>
        </p:nvSpPr>
        <p:spPr>
          <a:xfrm>
            <a:off x="0" y="0"/>
            <a:ext cx="7004532" cy="369332"/>
          </a:xfrm>
          <a:prstGeom prst="rect">
            <a:avLst/>
          </a:prstGeom>
        </p:spPr>
        <p:txBody>
          <a:bodyPr wrap="square">
            <a:spAutoFit/>
          </a:bodyPr>
          <a:lstStyle/>
          <a:p>
            <a:r>
              <a:rPr lang="en-US" dirty="0"/>
              <a:t>"Piled Higher and Deeper" by Jorge </a:t>
            </a:r>
            <a:r>
              <a:rPr lang="en-US" dirty="0" smtClean="0"/>
              <a:t>Cham </a:t>
            </a:r>
            <a:r>
              <a:rPr lang="en-US" dirty="0" smtClean="0">
                <a:hlinkClick r:id="rId4"/>
              </a:rPr>
              <a:t>www.phdcomics.com</a:t>
            </a:r>
            <a:r>
              <a:rPr lang="en-US" dirty="0" smtClean="0"/>
              <a:t> </a:t>
            </a:r>
            <a:endParaRPr lang="en-US" dirty="0"/>
          </a:p>
        </p:txBody>
      </p:sp>
    </p:spTree>
    <p:extLst>
      <p:ext uri="{BB962C8B-B14F-4D97-AF65-F5344CB8AC3E}">
        <p14:creationId xmlns:p14="http://schemas.microsoft.com/office/powerpoint/2010/main" val="111814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547" y="223112"/>
            <a:ext cx="8915400" cy="6370975"/>
          </a:xfrm>
          <a:prstGeom prst="rect">
            <a:avLst/>
          </a:prstGeom>
        </p:spPr>
        <p:txBody>
          <a:bodyPr wrap="square">
            <a:spAutoFit/>
          </a:bodyPr>
          <a:lstStyle/>
          <a:p>
            <a:r>
              <a:rPr lang="en-US" sz="2400" dirty="0"/>
              <a:t>If you use your own laptop, use a power cord and turn </a:t>
            </a:r>
            <a:r>
              <a:rPr lang="en-US" sz="2400" dirty="0" smtClean="0"/>
              <a:t>off your </a:t>
            </a:r>
            <a:r>
              <a:rPr lang="en-US" sz="2400" dirty="0"/>
              <a:t>screensaver. </a:t>
            </a:r>
            <a:endParaRPr lang="en-US" sz="2400" dirty="0" smtClean="0"/>
          </a:p>
          <a:p>
            <a:endParaRPr lang="en-US" sz="2400" dirty="0"/>
          </a:p>
          <a:p>
            <a:r>
              <a:rPr lang="en-US" sz="2400" dirty="0" smtClean="0"/>
              <a:t>Turn </a:t>
            </a:r>
            <a:r>
              <a:rPr lang="en-US" sz="2400" dirty="0"/>
              <a:t>off </a:t>
            </a:r>
            <a:r>
              <a:rPr lang="en-US" sz="2400" dirty="0" smtClean="0"/>
              <a:t>wireless.</a:t>
            </a:r>
          </a:p>
          <a:p>
            <a:endParaRPr lang="en-US" sz="2400" dirty="0" smtClean="0"/>
          </a:p>
          <a:p>
            <a:r>
              <a:rPr lang="en-US" sz="2400" dirty="0" smtClean="0"/>
              <a:t>Remember you are the expert, not the audience.  Just because you know it, doesn’t mean they have even heard about it.</a:t>
            </a:r>
            <a:endParaRPr lang="en-US" sz="2400" dirty="0"/>
          </a:p>
          <a:p>
            <a:endParaRPr lang="en-US" sz="2400" dirty="0"/>
          </a:p>
          <a:p>
            <a:r>
              <a:rPr lang="en-US" sz="2400" dirty="0"/>
              <a:t>Speak loudly. Project to people in the back.</a:t>
            </a:r>
          </a:p>
          <a:p>
            <a:endParaRPr lang="en-US" sz="2400" dirty="0" smtClean="0"/>
          </a:p>
          <a:p>
            <a:r>
              <a:rPr lang="en-US" sz="2400" dirty="0" smtClean="0"/>
              <a:t>Speak slowly.</a:t>
            </a:r>
            <a:endParaRPr lang="en-US" sz="2400" dirty="0"/>
          </a:p>
          <a:p>
            <a:endParaRPr lang="en-US" sz="2400" dirty="0" smtClean="0"/>
          </a:p>
          <a:p>
            <a:r>
              <a:rPr lang="en-US" sz="2400" dirty="0" smtClean="0"/>
              <a:t>Make </a:t>
            </a:r>
            <a:r>
              <a:rPr lang="en-US" sz="2400" dirty="0"/>
              <a:t>eye contact. </a:t>
            </a:r>
          </a:p>
          <a:p>
            <a:endParaRPr lang="en-US" sz="2400" dirty="0" smtClean="0"/>
          </a:p>
          <a:p>
            <a:r>
              <a:rPr lang="en-US" sz="2400" dirty="0"/>
              <a:t>Don’t read the slides</a:t>
            </a:r>
          </a:p>
          <a:p>
            <a:endParaRPr lang="en-US" sz="2400" dirty="0" smtClean="0"/>
          </a:p>
          <a:p>
            <a:r>
              <a:rPr lang="en-US" sz="2400" dirty="0" smtClean="0"/>
              <a:t>Repeat </a:t>
            </a:r>
            <a:r>
              <a:rPr lang="en-US" sz="2400" dirty="0"/>
              <a:t>questions  </a:t>
            </a:r>
            <a:r>
              <a:rPr lang="en-US" sz="2400" dirty="0" smtClean="0"/>
              <a:t>back.</a:t>
            </a:r>
            <a:endParaRPr lang="en-US" sz="2400" dirty="0"/>
          </a:p>
        </p:txBody>
      </p:sp>
    </p:spTree>
    <p:extLst>
      <p:ext uri="{BB962C8B-B14F-4D97-AF65-F5344CB8AC3E}">
        <p14:creationId xmlns:p14="http://schemas.microsoft.com/office/powerpoint/2010/main" val="195945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139797"/>
            <a:ext cx="8466083" cy="6463308"/>
          </a:xfrm>
          <a:prstGeom prst="rect">
            <a:avLst/>
          </a:prstGeom>
        </p:spPr>
        <p:txBody>
          <a:bodyPr wrap="square">
            <a:spAutoFit/>
          </a:bodyPr>
          <a:lstStyle/>
          <a:p>
            <a:r>
              <a:rPr lang="en-US" dirty="0">
                <a:hlinkClick r:id="rId3"/>
              </a:rPr>
              <a:t>https://</a:t>
            </a:r>
            <a:r>
              <a:rPr lang="en-US" dirty="0" smtClean="0">
                <a:hlinkClick r:id="rId3"/>
              </a:rPr>
              <a:t>support.office.com/en-us/article/Keyboard-shortcuts-for-use-while-delivering-a-presentation-in-PowerPoint-2010-12f0ef03-d3f4-4901-8392-e6185d1ef8d6</a:t>
            </a:r>
            <a:r>
              <a:rPr lang="en-US" dirty="0" smtClean="0"/>
              <a:t> </a:t>
            </a:r>
          </a:p>
          <a:p>
            <a:endParaRPr lang="en-US" dirty="0"/>
          </a:p>
          <a:p>
            <a:r>
              <a:rPr lang="en-US" dirty="0" smtClean="0"/>
              <a:t>Go </a:t>
            </a:r>
            <a:r>
              <a:rPr lang="en-US" dirty="0"/>
              <a:t>to slide </a:t>
            </a:r>
            <a:r>
              <a:rPr lang="en-US" dirty="0" smtClean="0"/>
              <a:t>number.           				</a:t>
            </a:r>
            <a:r>
              <a:rPr lang="en-US" dirty="0" err="1" smtClean="0"/>
              <a:t>number+ENTER</a:t>
            </a:r>
            <a:endParaRPr lang="en-US" dirty="0" smtClean="0"/>
          </a:p>
          <a:p>
            <a:endParaRPr lang="en-US" dirty="0"/>
          </a:p>
          <a:p>
            <a:r>
              <a:rPr lang="en-US" dirty="0"/>
              <a:t>Display a blank black slide, or return to the presentation from a blank black slide.</a:t>
            </a:r>
          </a:p>
          <a:p>
            <a:endParaRPr lang="en-US" sz="900" dirty="0"/>
          </a:p>
          <a:p>
            <a:r>
              <a:rPr lang="en-US" dirty="0" smtClean="0"/>
              <a:t>						B </a:t>
            </a:r>
            <a:r>
              <a:rPr lang="en-US" dirty="0"/>
              <a:t>or PERIOD</a:t>
            </a:r>
          </a:p>
          <a:p>
            <a:endParaRPr lang="en-US" dirty="0"/>
          </a:p>
          <a:p>
            <a:r>
              <a:rPr lang="en-US" dirty="0"/>
              <a:t>Display a blank white slide, or return to the presentation from a blank white slide.</a:t>
            </a:r>
          </a:p>
          <a:p>
            <a:endParaRPr lang="en-US" sz="900" dirty="0"/>
          </a:p>
          <a:p>
            <a:r>
              <a:rPr lang="en-US" dirty="0" smtClean="0"/>
              <a:t>						W </a:t>
            </a:r>
            <a:r>
              <a:rPr lang="en-US" dirty="0"/>
              <a:t>or </a:t>
            </a:r>
            <a:r>
              <a:rPr lang="en-US" dirty="0" smtClean="0"/>
              <a:t>COMMA</a:t>
            </a:r>
          </a:p>
          <a:p>
            <a:endParaRPr lang="en-US" dirty="0"/>
          </a:p>
          <a:p>
            <a:r>
              <a:rPr lang="en-US" dirty="0"/>
              <a:t>Erase on-screen </a:t>
            </a:r>
            <a:r>
              <a:rPr lang="en-US" dirty="0" smtClean="0"/>
              <a:t>annotations.				E</a:t>
            </a:r>
            <a:endParaRPr lang="en-US" dirty="0"/>
          </a:p>
          <a:p>
            <a:endParaRPr lang="en-US" dirty="0"/>
          </a:p>
          <a:p>
            <a:r>
              <a:rPr lang="en-US" dirty="0"/>
              <a:t>Go to the next slide, if the next slide is </a:t>
            </a:r>
            <a:r>
              <a:rPr lang="en-US" dirty="0" smtClean="0"/>
              <a:t>hidden.		H</a:t>
            </a:r>
          </a:p>
          <a:p>
            <a:endParaRPr lang="en-US" dirty="0" smtClean="0"/>
          </a:p>
          <a:p>
            <a:r>
              <a:rPr lang="en-US" dirty="0"/>
              <a:t>Change the pointer to a </a:t>
            </a:r>
            <a:r>
              <a:rPr lang="en-US" dirty="0" smtClean="0"/>
              <a:t>pen.				CTRL+P</a:t>
            </a:r>
            <a:endParaRPr lang="en-US" dirty="0"/>
          </a:p>
          <a:p>
            <a:endParaRPr lang="en-US" dirty="0"/>
          </a:p>
          <a:p>
            <a:r>
              <a:rPr lang="en-US" dirty="0"/>
              <a:t>Change the pointer to an </a:t>
            </a:r>
            <a:r>
              <a:rPr lang="en-US" dirty="0" smtClean="0"/>
              <a:t>arrow.			CTRL+A</a:t>
            </a:r>
            <a:endParaRPr lang="en-US" dirty="0"/>
          </a:p>
          <a:p>
            <a:endParaRPr lang="en-US" dirty="0"/>
          </a:p>
          <a:p>
            <a:r>
              <a:rPr lang="en-US" dirty="0"/>
              <a:t>Change the pointer to an </a:t>
            </a:r>
            <a:r>
              <a:rPr lang="en-US" dirty="0" smtClean="0"/>
              <a:t>eraser			CTRL+E</a:t>
            </a:r>
            <a:endParaRPr lang="en-US" dirty="0"/>
          </a:p>
          <a:p>
            <a:endParaRPr lang="en-US" dirty="0"/>
          </a:p>
          <a:p>
            <a:r>
              <a:rPr lang="en-US" dirty="0"/>
              <a:t>Show or hide ink </a:t>
            </a:r>
            <a:r>
              <a:rPr lang="en-US" dirty="0" smtClean="0"/>
              <a:t>markup				CTRL+M</a:t>
            </a:r>
            <a:endParaRPr lang="en-US" dirty="0"/>
          </a:p>
        </p:txBody>
      </p:sp>
    </p:spTree>
    <p:extLst>
      <p:ext uri="{BB962C8B-B14F-4D97-AF65-F5344CB8AC3E}">
        <p14:creationId xmlns:p14="http://schemas.microsoft.com/office/powerpoint/2010/main" val="4399249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ubbles"/>
          </p:stSnd>
        </p:sndAc>
      </p:transition>
    </mc:Choice>
    <mc:Fallback xmlns="">
      <p:transition xmlns:p14="http://schemas.microsoft.com/office/powerpoint/2010/main" spd="slow">
        <p:sndAc>
          <p:stSnd>
            <p:snd r:embed="rId9" name="Bubbles"/>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2" y="70941"/>
            <a:ext cx="8537028" cy="7386638"/>
          </a:xfrm>
          <a:prstGeom prst="rect">
            <a:avLst/>
          </a:prstGeom>
          <a:noFill/>
        </p:spPr>
        <p:txBody>
          <a:bodyPr wrap="square" rtlCol="0">
            <a:spAutoFit/>
          </a:bodyPr>
          <a:lstStyle/>
          <a:p>
            <a:r>
              <a:rPr lang="en-US" sz="2400" dirty="0" smtClean="0"/>
              <a:t>Have students give informal presentations to you frequently</a:t>
            </a:r>
          </a:p>
          <a:p>
            <a:endParaRPr lang="en-US" sz="1000" dirty="0"/>
          </a:p>
          <a:p>
            <a:pPr lvl="1"/>
            <a:r>
              <a:rPr lang="en-US" sz="2400" dirty="0" smtClean="0"/>
              <a:t>Note they don’t even need to know these are presentations.</a:t>
            </a:r>
          </a:p>
          <a:p>
            <a:endParaRPr lang="en-US" sz="2400" dirty="0"/>
          </a:p>
          <a:p>
            <a:r>
              <a:rPr lang="en-US" sz="2400" dirty="0" smtClean="0"/>
              <a:t>Also, have your students give formal talks.</a:t>
            </a:r>
          </a:p>
          <a:p>
            <a:endParaRPr lang="en-US" sz="1000" dirty="0" smtClean="0"/>
          </a:p>
          <a:p>
            <a:pPr lvl="1"/>
            <a:r>
              <a:rPr lang="en-US" sz="2400" dirty="0" smtClean="0"/>
              <a:t>If there are not sufficient opportunities for your students to give talks on campus, set up such opportunities.  Set a time, reserve a room, and e-mail an invite to the department (or to just the students or to just one of your classes, etc.).</a:t>
            </a:r>
          </a:p>
          <a:p>
            <a:pPr lvl="1"/>
            <a:endParaRPr lang="en-US" sz="2400" dirty="0"/>
          </a:p>
          <a:p>
            <a:r>
              <a:rPr lang="en-US" sz="2400" dirty="0" smtClean="0"/>
              <a:t>Encourage your students to present at conferences.</a:t>
            </a:r>
          </a:p>
          <a:p>
            <a:endParaRPr lang="en-US" sz="2400" dirty="0"/>
          </a:p>
          <a:p>
            <a:r>
              <a:rPr lang="en-US" sz="2400" dirty="0" smtClean="0"/>
              <a:t>Encourage your students to give practice talks.</a:t>
            </a:r>
          </a:p>
          <a:p>
            <a:endParaRPr lang="en-US" sz="1000" dirty="0"/>
          </a:p>
          <a:p>
            <a:pPr lvl="1"/>
            <a:r>
              <a:rPr lang="en-US" sz="2400" dirty="0" smtClean="0"/>
              <a:t>Give judicious feedback.</a:t>
            </a:r>
          </a:p>
          <a:p>
            <a:endParaRPr lang="en-US" sz="2400" dirty="0"/>
          </a:p>
          <a:p>
            <a:r>
              <a:rPr lang="en-US" sz="2400" dirty="0" smtClean="0"/>
              <a:t>Remind the student that  they </a:t>
            </a:r>
            <a:r>
              <a:rPr lang="en-US" sz="2400" dirty="0"/>
              <a:t>are the expert, not the audience.  Just because </a:t>
            </a:r>
            <a:r>
              <a:rPr lang="en-US" sz="2400" dirty="0" smtClean="0"/>
              <a:t>they </a:t>
            </a:r>
            <a:r>
              <a:rPr lang="en-US" sz="2400" dirty="0"/>
              <a:t>know it, doesn’t mean </a:t>
            </a:r>
            <a:r>
              <a:rPr lang="en-US" sz="2400" dirty="0" smtClean="0"/>
              <a:t>the audience has </a:t>
            </a:r>
            <a:r>
              <a:rPr lang="en-US" sz="2400" dirty="0"/>
              <a:t>even heard about it.</a:t>
            </a:r>
          </a:p>
          <a:p>
            <a:endParaRPr lang="en-US" sz="2400" dirty="0" smtClean="0"/>
          </a:p>
        </p:txBody>
      </p:sp>
    </p:spTree>
    <p:extLst>
      <p:ext uri="{BB962C8B-B14F-4D97-AF65-F5344CB8AC3E}">
        <p14:creationId xmlns:p14="http://schemas.microsoft.com/office/powerpoint/2010/main" val="400342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987" y="1703186"/>
            <a:ext cx="8440614" cy="3657600"/>
          </a:xfrm>
          <a:prstGeom prst="rect">
            <a:avLst/>
          </a:prstGeom>
        </p:spPr>
      </p:pic>
      <p:sp>
        <p:nvSpPr>
          <p:cNvPr id="3" name="Rectangle 2"/>
          <p:cNvSpPr/>
          <p:nvPr/>
        </p:nvSpPr>
        <p:spPr>
          <a:xfrm>
            <a:off x="651253" y="940579"/>
            <a:ext cx="6385842" cy="369332"/>
          </a:xfrm>
          <a:prstGeom prst="rect">
            <a:avLst/>
          </a:prstGeom>
        </p:spPr>
        <p:txBody>
          <a:bodyPr wrap="square">
            <a:spAutoFit/>
          </a:bodyPr>
          <a:lstStyle/>
          <a:p>
            <a:r>
              <a:rPr lang="en-US" dirty="0">
                <a:hlinkClick r:id="rId3"/>
              </a:rPr>
              <a:t>http://</a:t>
            </a:r>
            <a:r>
              <a:rPr lang="en-US" dirty="0" smtClean="0">
                <a:hlinkClick r:id="rId3"/>
              </a:rPr>
              <a:t>www.phdcomics.com/comics/archive.php?comicid=493</a:t>
            </a:r>
            <a:r>
              <a:rPr lang="en-US" dirty="0" smtClean="0"/>
              <a:t> </a:t>
            </a:r>
            <a:endParaRPr lang="en-US" dirty="0"/>
          </a:p>
        </p:txBody>
      </p:sp>
    </p:spTree>
    <p:extLst>
      <p:ext uri="{BB962C8B-B14F-4D97-AF65-F5344CB8AC3E}">
        <p14:creationId xmlns:p14="http://schemas.microsoft.com/office/powerpoint/2010/main" val="4066346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8.09AdrianneCurryByLuigiNovi.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0" t="-40826" r="2410" b="40826"/>
          <a:stretch/>
        </p:blipFill>
        <p:spPr bwMode="auto">
          <a:xfrm>
            <a:off x="2385870" y="-1650715"/>
            <a:ext cx="3924300" cy="712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9191" y="6119336"/>
            <a:ext cx="2028761" cy="369332"/>
          </a:xfrm>
          <a:prstGeom prst="rect">
            <a:avLst/>
          </a:prstGeom>
        </p:spPr>
        <p:txBody>
          <a:bodyPr wrap="none">
            <a:spAutoFit/>
          </a:bodyPr>
          <a:lstStyle/>
          <a:p>
            <a:r>
              <a:rPr lang="en-US" b="1" dirty="0"/>
              <a:t>Photo by Luigi Novi</a:t>
            </a:r>
            <a:endParaRPr lang="en-US" dirty="0"/>
          </a:p>
        </p:txBody>
      </p:sp>
      <p:sp>
        <p:nvSpPr>
          <p:cNvPr id="3" name="Rectangle 2"/>
          <p:cNvSpPr/>
          <p:nvPr/>
        </p:nvSpPr>
        <p:spPr>
          <a:xfrm>
            <a:off x="-60961" y="6488668"/>
            <a:ext cx="9475893" cy="369332"/>
          </a:xfrm>
          <a:prstGeom prst="rect">
            <a:avLst/>
          </a:prstGeom>
        </p:spPr>
        <p:txBody>
          <a:bodyPr wrap="square">
            <a:spAutoFit/>
          </a:bodyPr>
          <a:lstStyle/>
          <a:p>
            <a:r>
              <a:rPr lang="en-US" dirty="0"/>
              <a:t>http://sv.wikipedia.org/wiki/Wonder_Woman#/media/File:10.18.09AdrianneCurryByLuigiNovi.jpg</a:t>
            </a:r>
          </a:p>
        </p:txBody>
      </p:sp>
      <p:sp>
        <p:nvSpPr>
          <p:cNvPr id="4" name="TextBox 3"/>
          <p:cNvSpPr txBox="1"/>
          <p:nvPr/>
        </p:nvSpPr>
        <p:spPr>
          <a:xfrm>
            <a:off x="2963917" y="338959"/>
            <a:ext cx="5867267" cy="461665"/>
          </a:xfrm>
          <a:prstGeom prst="rect">
            <a:avLst/>
          </a:prstGeom>
          <a:noFill/>
        </p:spPr>
        <p:txBody>
          <a:bodyPr wrap="square" rtlCol="0">
            <a:spAutoFit/>
          </a:bodyPr>
          <a:lstStyle/>
          <a:p>
            <a:r>
              <a:rPr lang="en-US" sz="2400" dirty="0" smtClean="0"/>
              <a:t>Wonder woman pose.</a:t>
            </a:r>
            <a:endParaRPr lang="en-US" sz="2400" dirty="0" smtClean="0"/>
          </a:p>
        </p:txBody>
      </p:sp>
    </p:spTree>
    <p:extLst>
      <p:ext uri="{BB962C8B-B14F-4D97-AF65-F5344CB8AC3E}">
        <p14:creationId xmlns:p14="http://schemas.microsoft.com/office/powerpoint/2010/main" val="3975650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8.09AdrianneCurryByLuigiNovi.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0" t="-40826" r="2410" b="40826"/>
          <a:stretch/>
        </p:blipFill>
        <p:spPr bwMode="auto">
          <a:xfrm>
            <a:off x="2385870" y="-1650715"/>
            <a:ext cx="3924300" cy="712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9191" y="6119336"/>
            <a:ext cx="2028761" cy="369332"/>
          </a:xfrm>
          <a:prstGeom prst="rect">
            <a:avLst/>
          </a:prstGeom>
        </p:spPr>
        <p:txBody>
          <a:bodyPr wrap="none">
            <a:spAutoFit/>
          </a:bodyPr>
          <a:lstStyle/>
          <a:p>
            <a:r>
              <a:rPr lang="en-US" b="1" dirty="0"/>
              <a:t>Photo by Luigi Novi</a:t>
            </a:r>
            <a:endParaRPr lang="en-US" dirty="0"/>
          </a:p>
        </p:txBody>
      </p:sp>
      <p:sp>
        <p:nvSpPr>
          <p:cNvPr id="3" name="Rectangle 2"/>
          <p:cNvSpPr/>
          <p:nvPr/>
        </p:nvSpPr>
        <p:spPr>
          <a:xfrm>
            <a:off x="-60961" y="6488668"/>
            <a:ext cx="9475893" cy="369332"/>
          </a:xfrm>
          <a:prstGeom prst="rect">
            <a:avLst/>
          </a:prstGeom>
        </p:spPr>
        <p:txBody>
          <a:bodyPr wrap="square">
            <a:spAutoFit/>
          </a:bodyPr>
          <a:lstStyle/>
          <a:p>
            <a:r>
              <a:rPr lang="en-US" dirty="0"/>
              <a:t>http://sv.wikipedia.org/wiki/Wonder_Woman#/media/File:10.18.09AdrianneCurryByLuigiNovi.jpg</a:t>
            </a:r>
          </a:p>
        </p:txBody>
      </p:sp>
      <p:sp>
        <p:nvSpPr>
          <p:cNvPr id="4" name="TextBox 3"/>
          <p:cNvSpPr txBox="1"/>
          <p:nvPr/>
        </p:nvSpPr>
        <p:spPr>
          <a:xfrm>
            <a:off x="2963917" y="338959"/>
            <a:ext cx="5867267" cy="461665"/>
          </a:xfrm>
          <a:prstGeom prst="rect">
            <a:avLst/>
          </a:prstGeom>
          <a:noFill/>
        </p:spPr>
        <p:txBody>
          <a:bodyPr wrap="square" rtlCol="0">
            <a:spAutoFit/>
          </a:bodyPr>
          <a:lstStyle/>
          <a:p>
            <a:r>
              <a:rPr lang="en-US" sz="2400" dirty="0" smtClean="0"/>
              <a:t>Wonder woman pose.</a:t>
            </a:r>
            <a:endParaRPr lang="en-US" sz="2400" dirty="0" smtClean="0"/>
          </a:p>
        </p:txBody>
      </p:sp>
      <p:sp>
        <p:nvSpPr>
          <p:cNvPr id="5" name="TextBox 4"/>
          <p:cNvSpPr txBox="1"/>
          <p:nvPr/>
        </p:nvSpPr>
        <p:spPr>
          <a:xfrm>
            <a:off x="2515280" y="3129455"/>
            <a:ext cx="3760076" cy="1569660"/>
          </a:xfrm>
          <a:prstGeom prst="rect">
            <a:avLst/>
          </a:prstGeom>
          <a:solidFill>
            <a:schemeClr val="accent4">
              <a:lumMod val="40000"/>
              <a:lumOff val="60000"/>
            </a:schemeClr>
          </a:solidFill>
        </p:spPr>
        <p:txBody>
          <a:bodyPr wrap="square" rtlCol="0">
            <a:spAutoFit/>
          </a:bodyPr>
          <a:lstStyle/>
          <a:p>
            <a:r>
              <a:rPr lang="en-US" sz="2400" dirty="0" smtClean="0"/>
              <a:t>Image found via google image search selecting labeled for noncommercial use under search tools</a:t>
            </a:r>
            <a:endParaRPr lang="en-US" sz="2400" dirty="0" smtClean="0"/>
          </a:p>
        </p:txBody>
      </p:sp>
    </p:spTree>
    <p:extLst>
      <p:ext uri="{BB962C8B-B14F-4D97-AF65-F5344CB8AC3E}">
        <p14:creationId xmlns:p14="http://schemas.microsoft.com/office/powerpoint/2010/main" val="287896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8.09AdrianneCurryByLuigiNovi.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0" t="-40826" r="2410" b="40826"/>
          <a:stretch/>
        </p:blipFill>
        <p:spPr bwMode="auto">
          <a:xfrm>
            <a:off x="2385870" y="-1650715"/>
            <a:ext cx="3924300" cy="712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9191" y="6119336"/>
            <a:ext cx="2028761" cy="369332"/>
          </a:xfrm>
          <a:prstGeom prst="rect">
            <a:avLst/>
          </a:prstGeom>
        </p:spPr>
        <p:txBody>
          <a:bodyPr wrap="none">
            <a:spAutoFit/>
          </a:bodyPr>
          <a:lstStyle/>
          <a:p>
            <a:r>
              <a:rPr lang="en-US" b="1" dirty="0"/>
              <a:t>Photo by Luigi Novi</a:t>
            </a:r>
            <a:endParaRPr lang="en-US" dirty="0"/>
          </a:p>
        </p:txBody>
      </p:sp>
      <p:sp>
        <p:nvSpPr>
          <p:cNvPr id="3" name="Rectangle 2"/>
          <p:cNvSpPr/>
          <p:nvPr/>
        </p:nvSpPr>
        <p:spPr>
          <a:xfrm>
            <a:off x="-60961" y="6488668"/>
            <a:ext cx="9475893" cy="369332"/>
          </a:xfrm>
          <a:prstGeom prst="rect">
            <a:avLst/>
          </a:prstGeom>
        </p:spPr>
        <p:txBody>
          <a:bodyPr wrap="square">
            <a:spAutoFit/>
          </a:bodyPr>
          <a:lstStyle/>
          <a:p>
            <a:r>
              <a:rPr lang="en-US" dirty="0"/>
              <a:t>http://sv.wikipedia.org/wiki/Wonder_Woman#/media/File:10.18.09AdrianneCurryByLuigiNovi.jpg</a:t>
            </a:r>
          </a:p>
        </p:txBody>
      </p:sp>
      <p:sp>
        <p:nvSpPr>
          <p:cNvPr id="4" name="TextBox 3"/>
          <p:cNvSpPr txBox="1"/>
          <p:nvPr/>
        </p:nvSpPr>
        <p:spPr>
          <a:xfrm>
            <a:off x="2963917" y="338959"/>
            <a:ext cx="5867267" cy="461665"/>
          </a:xfrm>
          <a:prstGeom prst="rect">
            <a:avLst/>
          </a:prstGeom>
          <a:noFill/>
        </p:spPr>
        <p:txBody>
          <a:bodyPr wrap="square" rtlCol="0">
            <a:spAutoFit/>
          </a:bodyPr>
          <a:lstStyle/>
          <a:p>
            <a:r>
              <a:rPr lang="en-US" sz="2400" dirty="0" smtClean="0"/>
              <a:t>Wonder woman pose.</a:t>
            </a:r>
            <a:endParaRPr lang="en-US" sz="2400" dirty="0" smtClean="0"/>
          </a:p>
        </p:txBody>
      </p:sp>
      <p:sp>
        <p:nvSpPr>
          <p:cNvPr id="5" name="TextBox 4"/>
          <p:cNvSpPr txBox="1"/>
          <p:nvPr/>
        </p:nvSpPr>
        <p:spPr>
          <a:xfrm>
            <a:off x="2507397" y="3129455"/>
            <a:ext cx="3760076" cy="1569660"/>
          </a:xfrm>
          <a:prstGeom prst="rect">
            <a:avLst/>
          </a:prstGeom>
          <a:solidFill>
            <a:schemeClr val="accent4">
              <a:lumMod val="40000"/>
              <a:lumOff val="60000"/>
            </a:schemeClr>
          </a:solidFill>
        </p:spPr>
        <p:txBody>
          <a:bodyPr wrap="square" rtlCol="0">
            <a:spAutoFit/>
          </a:bodyPr>
          <a:lstStyle/>
          <a:p>
            <a:r>
              <a:rPr lang="en-US" sz="2400" dirty="0" smtClean="0"/>
              <a:t>Note:  It is generally best to avoid sexist and/or sexy images – you might offend and/or distract some people</a:t>
            </a:r>
            <a:endParaRPr lang="en-US" sz="2400" dirty="0" smtClean="0"/>
          </a:p>
        </p:txBody>
      </p:sp>
    </p:spTree>
    <p:extLst>
      <p:ext uri="{BB962C8B-B14F-4D97-AF65-F5344CB8AC3E}">
        <p14:creationId xmlns:p14="http://schemas.microsoft.com/office/powerpoint/2010/main" val="224895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82" y="370775"/>
            <a:ext cx="8563978" cy="5816977"/>
          </a:xfrm>
          <a:prstGeom prst="rect">
            <a:avLst/>
          </a:prstGeom>
        </p:spPr>
        <p:txBody>
          <a:bodyPr wrap="square">
            <a:spAutoFit/>
          </a:bodyPr>
          <a:lstStyle/>
          <a:p>
            <a:r>
              <a:rPr lang="en-US" sz="2400" dirty="0" smtClean="0"/>
              <a:t>Additional References </a:t>
            </a:r>
          </a:p>
          <a:p>
            <a:endParaRPr lang="en-US" sz="2400" dirty="0"/>
          </a:p>
          <a:p>
            <a:r>
              <a:rPr lang="en-US" sz="2400" dirty="0" smtClean="0"/>
              <a:t>World </a:t>
            </a:r>
            <a:r>
              <a:rPr lang="en-US" sz="2400" dirty="0"/>
              <a:t>Blind Union </a:t>
            </a:r>
            <a:r>
              <a:rPr lang="en-US" sz="2400" dirty="0" smtClean="0"/>
              <a:t>PowerPoint Guidelines</a:t>
            </a:r>
            <a:endParaRPr lang="en-US" sz="2400" dirty="0"/>
          </a:p>
          <a:p>
            <a:endParaRPr lang="en-US" dirty="0" smtClean="0">
              <a:hlinkClick r:id="rId2"/>
            </a:endParaRPr>
          </a:p>
          <a:p>
            <a:r>
              <a:rPr lang="en-US" dirty="0" smtClean="0">
                <a:hlinkClick r:id="rId2"/>
              </a:rPr>
              <a:t>http</a:t>
            </a:r>
            <a:r>
              <a:rPr lang="en-US" dirty="0">
                <a:hlinkClick r:id="rId2"/>
              </a:rPr>
              <a:t>://icevi.org/13thWC/pdf/Guidelines%20for%20POWERPOINT%</a:t>
            </a:r>
            <a:r>
              <a:rPr lang="en-US" dirty="0" smtClean="0">
                <a:hlinkClick r:id="rId2"/>
              </a:rPr>
              <a:t>20PRESENTATION.pdf</a:t>
            </a:r>
            <a:r>
              <a:rPr lang="en-US" dirty="0" smtClean="0"/>
              <a:t> </a:t>
            </a:r>
          </a:p>
          <a:p>
            <a:endParaRPr lang="en-US" sz="2400" dirty="0" smtClean="0"/>
          </a:p>
          <a:p>
            <a:r>
              <a:rPr lang="en-US" sz="2400" dirty="0">
                <a:hlinkClick r:id="rId3"/>
              </a:rPr>
              <a:t>http://www.ifla.org/files/assets/hq/officers/documents/wbu-visual-presentations-guidelines-</a:t>
            </a:r>
            <a:r>
              <a:rPr lang="en-US" sz="2400" dirty="0" smtClean="0">
                <a:hlinkClick r:id="rId3"/>
              </a:rPr>
              <a:t>summary.pdf</a:t>
            </a:r>
            <a:endParaRPr lang="en-US" sz="2400" dirty="0" smtClean="0"/>
          </a:p>
          <a:p>
            <a:endParaRPr lang="en-US" sz="2400" dirty="0" smtClean="0"/>
          </a:p>
          <a:p>
            <a:r>
              <a:rPr lang="en-US" sz="2400" dirty="0"/>
              <a:t>Even a Geek Can Speak Paperback – July 1, </a:t>
            </a:r>
            <a:r>
              <a:rPr lang="en-US" sz="2400" dirty="0" smtClean="0"/>
              <a:t>2006 by </a:t>
            </a:r>
            <a:r>
              <a:rPr lang="en-US" sz="2400" dirty="0"/>
              <a:t>Joey </a:t>
            </a:r>
            <a:r>
              <a:rPr lang="en-US" sz="2400" dirty="0" smtClean="0"/>
              <a:t>Asher</a:t>
            </a:r>
          </a:p>
          <a:p>
            <a:endParaRPr lang="en-US" sz="2400" dirty="0"/>
          </a:p>
          <a:p>
            <a:r>
              <a:rPr lang="en-US" sz="2400" dirty="0">
                <a:hlinkClick r:id="rId4"/>
              </a:rPr>
              <a:t>http://research.microsoft.com/en-us/um/people/simonpj/papers/giving-a-talk/giving-a-</a:t>
            </a:r>
            <a:r>
              <a:rPr lang="en-US" sz="2400" dirty="0" smtClean="0">
                <a:hlinkClick r:id="rId4"/>
              </a:rPr>
              <a:t>talk.htm</a:t>
            </a:r>
            <a:endParaRPr lang="en-US" sz="2400" dirty="0" smtClean="0"/>
          </a:p>
          <a:p>
            <a:endParaRPr lang="en-US" sz="2400" dirty="0"/>
          </a:p>
          <a:p>
            <a:r>
              <a:rPr lang="en-US" sz="2400" dirty="0">
                <a:hlinkClick r:id="rId5"/>
              </a:rPr>
              <a:t>http://</a:t>
            </a:r>
            <a:r>
              <a:rPr lang="en-US" sz="2400" dirty="0" smtClean="0">
                <a:hlinkClick r:id="rId5"/>
              </a:rPr>
              <a:t>pne.people.si.umich.edu/PDF/howtotalk.pdf</a:t>
            </a:r>
            <a:endParaRPr lang="en-US" sz="2400" dirty="0" smtClean="0"/>
          </a:p>
          <a:p>
            <a:endParaRPr lang="en-US" sz="2400"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5021"/>
            <a:ext cx="9144000" cy="461665"/>
          </a:xfrm>
          <a:prstGeom prst="rect">
            <a:avLst/>
          </a:prstGeom>
          <a:noFill/>
        </p:spPr>
        <p:txBody>
          <a:bodyPr wrap="square" rtlCol="0">
            <a:spAutoFit/>
          </a:bodyPr>
          <a:lstStyle/>
          <a:p>
            <a:pPr algn="ctr"/>
            <a:r>
              <a:rPr lang="en-US" sz="2400" b="1" dirty="0" smtClean="0"/>
              <a:t>Submitting a paper for publication.</a:t>
            </a:r>
            <a:endParaRPr lang="en-US" sz="2400" b="1" dirty="0"/>
          </a:p>
        </p:txBody>
      </p:sp>
      <p:pic>
        <p:nvPicPr>
          <p:cNvPr id="3" name="Picture 2"/>
          <p:cNvPicPr>
            <a:picLocks noChangeAspect="1"/>
          </p:cNvPicPr>
          <p:nvPr/>
        </p:nvPicPr>
        <p:blipFill>
          <a:blip r:embed="rId2"/>
          <a:stretch>
            <a:fillRect/>
          </a:stretch>
        </p:blipFill>
        <p:spPr>
          <a:xfrm>
            <a:off x="289331" y="1892011"/>
            <a:ext cx="2209800" cy="3295650"/>
          </a:xfrm>
          <a:prstGeom prst="rect">
            <a:avLst/>
          </a:prstGeom>
        </p:spPr>
      </p:pic>
      <p:sp>
        <p:nvSpPr>
          <p:cNvPr id="4" name="TextBox 3"/>
          <p:cNvSpPr txBox="1"/>
          <p:nvPr/>
        </p:nvSpPr>
        <p:spPr>
          <a:xfrm>
            <a:off x="596899" y="871800"/>
            <a:ext cx="8264467" cy="7109639"/>
          </a:xfrm>
          <a:prstGeom prst="rect">
            <a:avLst/>
          </a:prstGeom>
          <a:noFill/>
        </p:spPr>
        <p:txBody>
          <a:bodyPr wrap="square" rtlCol="0">
            <a:spAutoFit/>
          </a:bodyPr>
          <a:lstStyle/>
          <a:p>
            <a:r>
              <a:rPr lang="en-US" sz="2400" dirty="0" smtClean="0"/>
              <a:t>Write paper       </a:t>
            </a:r>
            <a:r>
              <a:rPr lang="en-US" sz="2400" dirty="0" smtClean="0">
                <a:sym typeface="Wingdings" panose="05000000000000000000" pitchFamily="2" charset="2"/>
              </a:rPr>
              <a:t>     Determine where to submit paper.</a:t>
            </a:r>
          </a:p>
          <a:p>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a:sym typeface="Wingdings" panose="05000000000000000000" pitchFamily="2" charset="2"/>
              </a:rPr>
              <a:t>C</a:t>
            </a:r>
            <a:r>
              <a:rPr lang="en-US" sz="2400" dirty="0" smtClean="0">
                <a:sym typeface="Wingdings" panose="05000000000000000000" pitchFamily="2" charset="2"/>
              </a:rPr>
              <a:t>heck where similar papers have been published.</a:t>
            </a:r>
          </a:p>
          <a:p>
            <a:pPr lvl="5"/>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Observe how quickly papers published in this journal after submission.</a:t>
            </a:r>
          </a:p>
          <a:p>
            <a:pPr marL="2628900" lvl="5" indent="-342900">
              <a:buFont typeface="Arial" panose="020B0604020202020204" pitchFamily="34" charset="0"/>
              <a:buChar char="•"/>
            </a:pPr>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Check impact factor to determine if </a:t>
            </a:r>
            <a:r>
              <a:rPr lang="en-US" sz="2400" dirty="0">
                <a:sym typeface="Wingdings" panose="05000000000000000000" pitchFamily="2" charset="2"/>
              </a:rPr>
              <a:t>journal legitimate via </a:t>
            </a:r>
            <a:r>
              <a:rPr lang="en-US" sz="2400" dirty="0">
                <a:sym typeface="Wingdings" panose="05000000000000000000" pitchFamily="2" charset="2"/>
                <a:hlinkClick r:id="rId3"/>
              </a:rPr>
              <a:t>https://</a:t>
            </a:r>
            <a:r>
              <a:rPr lang="en-US" sz="2400" dirty="0" smtClean="0">
                <a:sym typeface="Wingdings" panose="05000000000000000000" pitchFamily="2" charset="2"/>
                <a:hlinkClick r:id="rId3"/>
              </a:rPr>
              <a:t>jcr.incites.thomsonreuters.com/JCRJournalHomeAction.action</a:t>
            </a:r>
            <a:endParaRPr lang="en-US" sz="2400" dirty="0" smtClean="0">
              <a:sym typeface="Wingdings" panose="05000000000000000000" pitchFamily="2" charset="2"/>
            </a:endParaRPr>
          </a:p>
          <a:p>
            <a:pPr marL="2628900" lvl="5" indent="-342900">
              <a:buFont typeface="Arial" panose="020B0604020202020204" pitchFamily="34" charset="0"/>
              <a:buChar char="•"/>
            </a:pPr>
            <a:endParaRPr lang="en-US" sz="2400" dirty="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Consider submitting preprint to</a:t>
            </a:r>
          </a:p>
          <a:p>
            <a:pPr lvl="5"/>
            <a:r>
              <a:rPr lang="en-US" sz="2400" dirty="0">
                <a:sym typeface="Wingdings" panose="05000000000000000000" pitchFamily="2" charset="2"/>
              </a:rPr>
              <a:t> </a:t>
            </a:r>
            <a:r>
              <a:rPr lang="en-US" sz="2400" dirty="0" smtClean="0">
                <a:sym typeface="Wingdings" panose="05000000000000000000" pitchFamily="2" charset="2"/>
              </a:rPr>
              <a:t>                       </a:t>
            </a:r>
            <a:r>
              <a:rPr lang="en-US" sz="2400" dirty="0" smtClean="0">
                <a:hlinkClick r:id="rId4" action="ppaction://hlinkfile"/>
              </a:rPr>
              <a:t>lanl.arXiv.org </a:t>
            </a:r>
            <a:endParaRPr lang="en-US" sz="2400" dirty="0"/>
          </a:p>
          <a:p>
            <a:pPr lvl="5"/>
            <a:endParaRPr lang="en-US" sz="2400" dirty="0" smtClean="0">
              <a:sym typeface="Wingdings" panose="05000000000000000000" pitchFamily="2" charset="2"/>
            </a:endParaRPr>
          </a:p>
          <a:p>
            <a:pPr lvl="5"/>
            <a:endParaRPr lang="en-US" sz="2400" dirty="0" smtClean="0">
              <a:sym typeface="Wingdings" panose="05000000000000000000" pitchFamily="2" charset="2"/>
            </a:endParaRPr>
          </a:p>
          <a:p>
            <a:pPr marL="2628900" lvl="5" indent="-342900">
              <a:buFont typeface="Arial" panose="020B0604020202020204" pitchFamily="34" charset="0"/>
              <a:buChar char="•"/>
            </a:pPr>
            <a:endParaRPr lang="en-US" sz="2400" dirty="0">
              <a:sym typeface="Wingdings" panose="05000000000000000000" pitchFamily="2" charset="2"/>
            </a:endParaRPr>
          </a:p>
          <a:p>
            <a:pPr marL="2628900" lvl="5"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8312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900" y="222706"/>
            <a:ext cx="8868100" cy="6832640"/>
          </a:xfrm>
          <a:prstGeom prst="rect">
            <a:avLst/>
          </a:prstGeom>
        </p:spPr>
        <p:txBody>
          <a:bodyPr wrap="square">
            <a:spAutoFit/>
          </a:bodyPr>
          <a:lstStyle/>
          <a:p>
            <a:r>
              <a:rPr lang="en-US" sz="2000" dirty="0" smtClean="0"/>
              <a:t>Consider first publishing in a research journal.    If you don’t think your students research fits into a research journal, consider an undergraduate journal</a:t>
            </a:r>
            <a:endParaRPr lang="en-US" sz="2000" dirty="0"/>
          </a:p>
          <a:p>
            <a:endParaRPr lang="en-US" sz="1000" dirty="0" smtClean="0">
              <a:hlinkClick r:id="rId2"/>
            </a:endParaRPr>
          </a:p>
          <a:p>
            <a:r>
              <a:rPr lang="en-US" sz="2000" dirty="0" smtClean="0">
                <a:hlinkClick r:id="rId2"/>
              </a:rPr>
              <a:t>http</a:t>
            </a:r>
            <a:r>
              <a:rPr lang="en-US" sz="2000" dirty="0">
                <a:hlinkClick r:id="rId2"/>
              </a:rPr>
              <a:t>://</a:t>
            </a:r>
            <a:r>
              <a:rPr lang="en-US" sz="2000" dirty="0" smtClean="0">
                <a:hlinkClick r:id="rId2"/>
              </a:rPr>
              <a:t>curm.byu.edu/resources/journals </a:t>
            </a:r>
          </a:p>
          <a:p>
            <a:endParaRPr lang="en-US" sz="1000" dirty="0" smtClean="0">
              <a:hlinkClick r:id="rId2"/>
            </a:endParaRPr>
          </a:p>
          <a:p>
            <a:r>
              <a:rPr lang="en-US" sz="2000" b="1" dirty="0"/>
              <a:t>Journals that specifically publish undergraduate research in mathematics</a:t>
            </a:r>
            <a:r>
              <a:rPr lang="en-US" sz="2000" b="1" dirty="0" smtClean="0"/>
              <a:t>:</a:t>
            </a:r>
            <a:endParaRPr lang="en-US" sz="2000" dirty="0">
              <a:hlinkClick r:id="rId2"/>
            </a:endParaRPr>
          </a:p>
          <a:p>
            <a:endParaRPr lang="en-US" sz="1000" dirty="0" smtClean="0">
              <a:hlinkClick r:id="rId2"/>
            </a:endParaRPr>
          </a:p>
          <a:p>
            <a:r>
              <a:rPr lang="en-US" sz="2000" dirty="0" smtClean="0">
                <a:hlinkClick r:id="rId2"/>
              </a:rPr>
              <a:t>Involve</a:t>
            </a:r>
            <a:r>
              <a:rPr lang="en-US" sz="2000" dirty="0"/>
              <a:t/>
            </a:r>
            <a:br>
              <a:rPr lang="en-US" sz="2000" dirty="0"/>
            </a:br>
            <a:r>
              <a:rPr lang="en-US" sz="2000" dirty="0"/>
              <a:t>“is a publication in between the extremes of purely undergraduate research journals, which in general are aimed at undergraduate audiences, and mainstream research journals</a:t>
            </a:r>
            <a:r>
              <a:rPr lang="en-US" sz="2000" dirty="0" smtClean="0"/>
              <a:t>.”</a:t>
            </a:r>
          </a:p>
          <a:p>
            <a:endParaRPr lang="en-US" sz="1000" dirty="0"/>
          </a:p>
          <a:p>
            <a:r>
              <a:rPr lang="en-US" sz="2000" dirty="0">
                <a:hlinkClick r:id="rId3"/>
              </a:rPr>
              <a:t>SIAM Undergraduate Research Online</a:t>
            </a:r>
            <a:r>
              <a:rPr lang="en-US" sz="2000" dirty="0"/>
              <a:t/>
            </a:r>
            <a:br>
              <a:rPr lang="en-US" sz="2000" dirty="0"/>
            </a:br>
            <a:r>
              <a:rPr lang="en-US" sz="2000" dirty="0"/>
              <a:t>“a web-based publication devoted to undergraduate research in applied and computational mathematics</a:t>
            </a:r>
            <a:r>
              <a:rPr lang="en-US" sz="2000" dirty="0" smtClean="0"/>
              <a:t>.”</a:t>
            </a:r>
          </a:p>
          <a:p>
            <a:endParaRPr lang="en-US" sz="1000" dirty="0"/>
          </a:p>
          <a:p>
            <a:r>
              <a:rPr lang="en-US" sz="2000" dirty="0">
                <a:hlinkClick r:id="rId4"/>
              </a:rPr>
              <a:t>The Rose-</a:t>
            </a:r>
            <a:r>
              <a:rPr lang="en-US" sz="2000" dirty="0" err="1">
                <a:hlinkClick r:id="rId4"/>
              </a:rPr>
              <a:t>Hulman</a:t>
            </a:r>
            <a:r>
              <a:rPr lang="en-US" sz="2000" dirty="0">
                <a:hlinkClick r:id="rId4"/>
              </a:rPr>
              <a:t> Undergraduate Mathematics Journal</a:t>
            </a:r>
            <a:endParaRPr lang="en-US" sz="2000" dirty="0"/>
          </a:p>
          <a:p>
            <a:r>
              <a:rPr lang="en-US" sz="2000" dirty="0"/>
              <a:t>“is devoted entirely to papers written by undergraduates on topics related to mathematics</a:t>
            </a:r>
            <a:r>
              <a:rPr lang="en-US" sz="2000" dirty="0" smtClean="0"/>
              <a:t>.”</a:t>
            </a:r>
          </a:p>
          <a:p>
            <a:endParaRPr lang="en-US" sz="1000" dirty="0"/>
          </a:p>
          <a:p>
            <a:r>
              <a:rPr lang="en-US" sz="2000" dirty="0" smtClean="0">
                <a:hlinkClick r:id="rId5"/>
              </a:rPr>
              <a:t>Furman </a:t>
            </a:r>
            <a:r>
              <a:rPr lang="en-US" sz="2000" dirty="0">
                <a:hlinkClick r:id="rId5"/>
              </a:rPr>
              <a:t>University Electronic Journal of Undergraduate Mathematics</a:t>
            </a:r>
            <a:endParaRPr lang="en-US" sz="2000" dirty="0"/>
          </a:p>
          <a:p>
            <a:r>
              <a:rPr lang="en-US" sz="2000" dirty="0"/>
              <a:t>“accepts papers of significant mathematical interest written by students containing work done prior to the students' obtaining a Bachelor's degree. Papers of all types will be considered, including technical, historical, and expository papers.”</a:t>
            </a:r>
          </a:p>
          <a:p>
            <a:endParaRPr lang="en-US" dirty="0"/>
          </a:p>
        </p:txBody>
      </p:sp>
    </p:spTree>
    <p:extLst>
      <p:ext uri="{BB962C8B-B14F-4D97-AF65-F5344CB8AC3E}">
        <p14:creationId xmlns:p14="http://schemas.microsoft.com/office/powerpoint/2010/main" val="314009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923" y="1209629"/>
            <a:ext cx="8503799" cy="4154984"/>
          </a:xfrm>
          <a:prstGeom prst="rect">
            <a:avLst/>
          </a:prstGeom>
          <a:solidFill>
            <a:schemeClr val="accent4">
              <a:lumMod val="20000"/>
              <a:lumOff val="80000"/>
            </a:schemeClr>
          </a:solidFill>
        </p:spPr>
        <p:txBody>
          <a:bodyPr wrap="square">
            <a:spAutoFit/>
          </a:bodyPr>
          <a:lstStyle/>
          <a:p>
            <a:r>
              <a:rPr lang="en-US" sz="2400" dirty="0" smtClean="0">
                <a:solidFill>
                  <a:srgbClr val="002060"/>
                </a:solidFill>
              </a:rPr>
              <a:t>## </a:t>
            </a:r>
            <a:r>
              <a:rPr lang="en-US" sz="2400" dirty="0">
                <a:solidFill>
                  <a:srgbClr val="002060"/>
                </a:solidFill>
              </a:rPr>
              <a:t>yamltoR.py:   extracts R code from Swirl </a:t>
            </a:r>
            <a:r>
              <a:rPr lang="en-US" sz="2400" dirty="0" smtClean="0">
                <a:solidFill>
                  <a:srgbClr val="002060"/>
                </a:solidFill>
              </a:rPr>
              <a:t>lesson</a:t>
            </a:r>
          </a:p>
          <a:p>
            <a:r>
              <a:rPr lang="en-US" sz="2400" dirty="0" smtClean="0">
                <a:solidFill>
                  <a:srgbClr val="002060"/>
                </a:solidFill>
              </a:rPr>
              <a:t>## Author:  Isabel Darcy</a:t>
            </a:r>
          </a:p>
          <a:p>
            <a:endParaRPr lang="en-US" sz="2400" dirty="0">
              <a:solidFill>
                <a:srgbClr val="008000"/>
              </a:solidFill>
            </a:endParaRPr>
          </a:p>
          <a:p>
            <a:r>
              <a:rPr lang="en-US" sz="2400" dirty="0" smtClean="0">
                <a:solidFill>
                  <a:srgbClr val="008000"/>
                </a:solidFill>
              </a:rPr>
              <a:t># open file </a:t>
            </a:r>
            <a:r>
              <a:rPr lang="en-US" sz="2400" dirty="0" err="1" smtClean="0">
                <a:solidFill>
                  <a:srgbClr val="008000"/>
                </a:solidFill>
              </a:rPr>
              <a:t>lesson.yaml</a:t>
            </a:r>
            <a:r>
              <a:rPr lang="en-US" sz="2400" dirty="0" smtClean="0">
                <a:solidFill>
                  <a:srgbClr val="008000"/>
                </a:solidFill>
              </a:rPr>
              <a:t> for reading, call the open file f</a:t>
            </a:r>
          </a:p>
          <a:p>
            <a:r>
              <a:rPr lang="en-US" sz="2400" dirty="0" smtClean="0"/>
              <a:t>f </a:t>
            </a:r>
            <a:r>
              <a:rPr lang="en-US" sz="2400" dirty="0"/>
              <a:t>= open('lesson.</a:t>
            </a:r>
            <a:r>
              <a:rPr lang="en-US" sz="2400" dirty="0" err="1"/>
              <a:t>yaml</a:t>
            </a:r>
            <a:r>
              <a:rPr lang="en-US" sz="2400" dirty="0"/>
              <a:t>',"</a:t>
            </a:r>
            <a:r>
              <a:rPr lang="en-US" sz="2400" dirty="0" smtClean="0"/>
              <a:t>r”)</a:t>
            </a:r>
            <a:endParaRPr lang="en-US" sz="2400" dirty="0"/>
          </a:p>
          <a:p>
            <a:r>
              <a:rPr lang="en-US" sz="2400" dirty="0" err="1"/>
              <a:t>data_line</a:t>
            </a:r>
            <a:r>
              <a:rPr lang="en-US" sz="2400" dirty="0"/>
              <a:t> = </a:t>
            </a:r>
            <a:r>
              <a:rPr lang="en-US" sz="2400" dirty="0" err="1"/>
              <a:t>f.readlines</a:t>
            </a:r>
            <a:r>
              <a:rPr lang="en-US" sz="2400" dirty="0"/>
              <a:t>(</a:t>
            </a:r>
            <a:r>
              <a:rPr lang="en-US" sz="2400" dirty="0" smtClean="0"/>
              <a:t>)   </a:t>
            </a:r>
            <a:r>
              <a:rPr lang="en-US" sz="2400" dirty="0" smtClean="0">
                <a:solidFill>
                  <a:srgbClr val="008000"/>
                </a:solidFill>
              </a:rPr>
              <a:t># read in each line of the file now called f</a:t>
            </a:r>
            <a:endParaRPr lang="en-US" sz="2400" dirty="0">
              <a:solidFill>
                <a:srgbClr val="008000"/>
              </a:solidFill>
            </a:endParaRPr>
          </a:p>
          <a:p>
            <a:r>
              <a:rPr lang="en-US" sz="2400" dirty="0"/>
              <a:t>for </a:t>
            </a:r>
            <a:r>
              <a:rPr lang="en-US" sz="2400" dirty="0" err="1"/>
              <a:t>i</a:t>
            </a:r>
            <a:r>
              <a:rPr lang="en-US" sz="2400" dirty="0"/>
              <a:t> in </a:t>
            </a:r>
            <a:r>
              <a:rPr lang="en-US" sz="2400" dirty="0" err="1" smtClean="0"/>
              <a:t>data_line</a:t>
            </a:r>
            <a:r>
              <a:rPr lang="en-US" sz="2400" dirty="0" smtClean="0"/>
              <a:t>:               </a:t>
            </a:r>
            <a:r>
              <a:rPr lang="en-US" sz="2400" dirty="0" smtClean="0">
                <a:solidFill>
                  <a:srgbClr val="008000"/>
                </a:solidFill>
              </a:rPr>
              <a:t># for each line</a:t>
            </a:r>
          </a:p>
          <a:p>
            <a:r>
              <a:rPr lang="en-US" sz="2400" dirty="0" smtClean="0"/>
              <a:t>        if </a:t>
            </a:r>
            <a:r>
              <a:rPr lang="en-US" sz="2400" dirty="0" err="1"/>
              <a:t>i</a:t>
            </a:r>
            <a:r>
              <a:rPr lang="en-US" sz="2400" dirty="0"/>
              <a:t>[:16] == "  </a:t>
            </a:r>
            <a:r>
              <a:rPr lang="en-US" sz="2400" dirty="0" err="1"/>
              <a:t>CorrectAnswer</a:t>
            </a:r>
            <a:r>
              <a:rPr lang="en-US" sz="2400" dirty="0"/>
              <a:t>:"</a:t>
            </a:r>
            <a:r>
              <a:rPr lang="en-US" sz="2400" dirty="0" smtClean="0"/>
              <a:t>:    </a:t>
            </a:r>
            <a:r>
              <a:rPr lang="en-US" sz="2400" dirty="0">
                <a:solidFill>
                  <a:srgbClr val="008000"/>
                </a:solidFill>
              </a:rPr>
              <a:t># for each </a:t>
            </a:r>
            <a:r>
              <a:rPr lang="en-US" sz="2400" dirty="0" smtClean="0">
                <a:solidFill>
                  <a:srgbClr val="008000"/>
                </a:solidFill>
              </a:rPr>
              <a:t>line check if first 16            </a:t>
            </a:r>
          </a:p>
          <a:p>
            <a:r>
              <a:rPr lang="en-US" sz="2400" dirty="0">
                <a:solidFill>
                  <a:srgbClr val="008000"/>
                </a:solidFill>
              </a:rPr>
              <a:t> </a:t>
            </a:r>
            <a:r>
              <a:rPr lang="en-US" sz="2400" dirty="0" smtClean="0">
                <a:solidFill>
                  <a:srgbClr val="008000"/>
                </a:solidFill>
              </a:rPr>
              <a:t>                                                        # characters are  __</a:t>
            </a:r>
            <a:r>
              <a:rPr lang="en-US" sz="2400" dirty="0" err="1" smtClean="0">
                <a:solidFill>
                  <a:srgbClr val="008000"/>
                </a:solidFill>
              </a:rPr>
              <a:t>CorrectAnswer</a:t>
            </a:r>
            <a:r>
              <a:rPr lang="en-US" sz="2400" dirty="0">
                <a:solidFill>
                  <a:srgbClr val="008000"/>
                </a:solidFill>
              </a:rPr>
              <a:t>:</a:t>
            </a:r>
            <a:r>
              <a:rPr lang="en-US" sz="2400" dirty="0" smtClean="0">
                <a:solidFill>
                  <a:srgbClr val="008000"/>
                </a:solidFill>
              </a:rPr>
              <a:t> </a:t>
            </a:r>
            <a:endParaRPr lang="en-US" sz="2400" dirty="0">
              <a:solidFill>
                <a:srgbClr val="008000"/>
              </a:solidFill>
            </a:endParaRPr>
          </a:p>
          <a:p>
            <a:r>
              <a:rPr lang="en-US" sz="2400" dirty="0"/>
              <a:t>    </a:t>
            </a:r>
            <a:r>
              <a:rPr lang="en-US" sz="2400" dirty="0" smtClean="0"/>
              <a:t>           print(</a:t>
            </a:r>
            <a:r>
              <a:rPr lang="en-US" sz="2400" dirty="0" err="1" smtClean="0"/>
              <a:t>i</a:t>
            </a:r>
            <a:r>
              <a:rPr lang="en-US" sz="2400" dirty="0" smtClean="0"/>
              <a:t>[17</a:t>
            </a:r>
            <a:r>
              <a:rPr lang="en-US" sz="2400" dirty="0"/>
              <a:t>:]</a:t>
            </a:r>
            <a:r>
              <a:rPr lang="en-US" sz="2400" dirty="0" smtClean="0"/>
              <a:t>)                   </a:t>
            </a:r>
            <a:r>
              <a:rPr lang="en-US" sz="2400" dirty="0" smtClean="0">
                <a:solidFill>
                  <a:srgbClr val="008000"/>
                </a:solidFill>
              </a:rPr>
              <a:t># print all characters after 16 in line </a:t>
            </a:r>
            <a:r>
              <a:rPr lang="en-US" sz="2400" dirty="0" err="1" smtClean="0">
                <a:solidFill>
                  <a:srgbClr val="008000"/>
                </a:solidFill>
              </a:rPr>
              <a:t>i</a:t>
            </a:r>
            <a:endParaRPr lang="en-US" sz="2400" dirty="0">
              <a:solidFill>
                <a:srgbClr val="008000"/>
              </a:solidFill>
            </a:endParaRPr>
          </a:p>
          <a:p>
            <a:r>
              <a:rPr lang="en-US" sz="2400" dirty="0" err="1"/>
              <a:t>f.close</a:t>
            </a:r>
            <a:r>
              <a:rPr lang="en-US" sz="2400" dirty="0"/>
              <a:t>(</a:t>
            </a:r>
            <a:r>
              <a:rPr lang="en-US" sz="2400" dirty="0" smtClean="0"/>
              <a:t>)                                         </a:t>
            </a:r>
            <a:r>
              <a:rPr lang="en-US" sz="2400" dirty="0" smtClean="0">
                <a:solidFill>
                  <a:srgbClr val="008000"/>
                </a:solidFill>
              </a:rPr>
              <a:t># close file f </a:t>
            </a:r>
            <a:endParaRPr lang="en-US" sz="2400" dirty="0">
              <a:solidFill>
                <a:srgbClr val="008000"/>
              </a:solidFill>
            </a:endParaRPr>
          </a:p>
        </p:txBody>
      </p:sp>
      <p:sp>
        <p:nvSpPr>
          <p:cNvPr id="3" name="Rectangle 2"/>
          <p:cNvSpPr/>
          <p:nvPr/>
        </p:nvSpPr>
        <p:spPr>
          <a:xfrm>
            <a:off x="386923" y="417771"/>
            <a:ext cx="5980548" cy="461665"/>
          </a:xfrm>
          <a:prstGeom prst="rect">
            <a:avLst/>
          </a:prstGeom>
        </p:spPr>
        <p:txBody>
          <a:bodyPr wrap="none">
            <a:spAutoFit/>
          </a:bodyPr>
          <a:lstStyle/>
          <a:p>
            <a:r>
              <a:rPr lang="en-US" sz="2400" dirty="0" smtClean="0"/>
              <a:t>yamltoR.py:   extracts R code from Swirl lesson</a:t>
            </a:r>
            <a:endParaRPr lang="en-US" sz="2400" dirty="0"/>
          </a:p>
        </p:txBody>
      </p:sp>
    </p:spTree>
    <p:extLst>
      <p:ext uri="{BB962C8B-B14F-4D97-AF65-F5344CB8AC3E}">
        <p14:creationId xmlns:p14="http://schemas.microsoft.com/office/powerpoint/2010/main" val="289056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248" y="-21661"/>
            <a:ext cx="8631621" cy="6863417"/>
          </a:xfrm>
          <a:prstGeom prst="rect">
            <a:avLst/>
          </a:prstGeom>
        </p:spPr>
        <p:txBody>
          <a:bodyPr wrap="square">
            <a:spAutoFit/>
          </a:bodyPr>
          <a:lstStyle/>
          <a:p>
            <a:r>
              <a:rPr lang="en-US" sz="2000" dirty="0">
                <a:hlinkClick r:id="rId2"/>
              </a:rPr>
              <a:t>http://</a:t>
            </a:r>
            <a:r>
              <a:rPr lang="en-US" sz="2000" dirty="0" smtClean="0">
                <a:hlinkClick r:id="rId2"/>
              </a:rPr>
              <a:t>curm.byu.edu/resources/journals</a:t>
            </a:r>
            <a:r>
              <a:rPr lang="en-US" sz="2000" dirty="0" smtClean="0"/>
              <a:t>  </a:t>
            </a:r>
          </a:p>
          <a:p>
            <a:r>
              <a:rPr lang="en-US" sz="2000" dirty="0"/>
              <a:t> </a:t>
            </a:r>
          </a:p>
          <a:p>
            <a:r>
              <a:rPr lang="en-US" sz="2000" dirty="0">
                <a:hlinkClick r:id="rId3"/>
              </a:rPr>
              <a:t>Pi Mu Epsilon Journal</a:t>
            </a:r>
            <a:r>
              <a:rPr lang="en-US" sz="2000" dirty="0"/>
              <a:t/>
            </a:r>
            <a:br>
              <a:rPr lang="en-US" sz="2000" dirty="0"/>
            </a:br>
            <a:r>
              <a:rPr lang="en-US" sz="2000" dirty="0"/>
              <a:t>“Pi Mu Epsilon promotes scholarship in mathematics is through the publishing of the </a:t>
            </a:r>
            <a:r>
              <a:rPr lang="en-US" sz="2000" i="1" dirty="0"/>
              <a:t>Pi Mu Epsilon Journal</a:t>
            </a:r>
            <a:r>
              <a:rPr lang="en-US" sz="2000" dirty="0"/>
              <a:t>. The sole purpose of this Journal is to present papers and mathematical problems by and for its members.”</a:t>
            </a:r>
          </a:p>
          <a:p>
            <a:r>
              <a:rPr lang="en-US" sz="1600" dirty="0"/>
              <a:t> </a:t>
            </a:r>
          </a:p>
          <a:p>
            <a:r>
              <a:rPr lang="en-US" sz="2000" dirty="0">
                <a:hlinkClick r:id="rId4"/>
              </a:rPr>
              <a:t>Morehead Electronic Journal of Applicable Mathematics (MEJAM)</a:t>
            </a:r>
            <a:r>
              <a:rPr lang="en-US" sz="2000" dirty="0"/>
              <a:t/>
            </a:r>
            <a:br>
              <a:rPr lang="en-US" sz="2000" dirty="0"/>
            </a:br>
            <a:r>
              <a:rPr lang="en-US" sz="2000" dirty="0"/>
              <a:t>“MEJAM accepts papers . . . which emphasize the applicability of mathematics while maintaining significant mathematical interest. Papers may be historical, expository, or completely original in nature but must adhere to strict academic standards and should explore some aspect of the applications of mathematics.”</a:t>
            </a:r>
          </a:p>
          <a:p>
            <a:r>
              <a:rPr lang="en-US" sz="1600" dirty="0"/>
              <a:t> </a:t>
            </a:r>
          </a:p>
          <a:p>
            <a:r>
              <a:rPr lang="en-US" sz="2000" dirty="0">
                <a:hlinkClick r:id="rId5"/>
              </a:rPr>
              <a:t>Mathematical Spectrum</a:t>
            </a:r>
            <a:r>
              <a:rPr lang="en-US" sz="2000" dirty="0"/>
              <a:t/>
            </a:r>
            <a:br>
              <a:rPr lang="en-US" sz="2000" dirty="0"/>
            </a:br>
            <a:r>
              <a:rPr lang="en-US" sz="2000" dirty="0"/>
              <a:t>“publishes articles from all branches of mathematics, as well as regular features on mathematics in the classroom, a computer column, letters, problems and solutions, book and software reviews. We welcome original student contributions and award annual prizes for the best ones published.”</a:t>
            </a:r>
          </a:p>
          <a:p>
            <a:r>
              <a:rPr lang="en-US" sz="1600" dirty="0"/>
              <a:t> </a:t>
            </a:r>
          </a:p>
          <a:p>
            <a:r>
              <a:rPr lang="en-US" sz="2000" dirty="0">
                <a:hlinkClick r:id="rId6"/>
              </a:rPr>
              <a:t>American Journal of Undergraduate Research (AJUR)</a:t>
            </a:r>
            <a:r>
              <a:rPr lang="en-US" sz="2000" dirty="0"/>
              <a:t/>
            </a:r>
            <a:br>
              <a:rPr lang="en-US" sz="2000" dirty="0"/>
            </a:br>
            <a:r>
              <a:rPr lang="en-US" sz="2000" dirty="0"/>
              <a:t>“A refereed journal for undergraduate research in the pure and applied sciences, mathematics, engineering, technology, and related area in education.”</a:t>
            </a:r>
          </a:p>
        </p:txBody>
      </p:sp>
    </p:spTree>
    <p:extLst>
      <p:ext uri="{BB962C8B-B14F-4D97-AF65-F5344CB8AC3E}">
        <p14:creationId xmlns:p14="http://schemas.microsoft.com/office/powerpoint/2010/main" val="136918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4" y="257695"/>
            <a:ext cx="9152312" cy="6370975"/>
          </a:xfrm>
          <a:prstGeom prst="rect">
            <a:avLst/>
          </a:prstGeom>
          <a:noFill/>
        </p:spPr>
        <p:txBody>
          <a:bodyPr wrap="square" rtlCol="0">
            <a:spAutoFit/>
          </a:bodyPr>
          <a:lstStyle/>
          <a:p>
            <a:pPr algn="ctr"/>
            <a:r>
              <a:rPr lang="en-US" sz="2400" dirty="0" smtClean="0"/>
              <a:t>Submit paper</a:t>
            </a:r>
          </a:p>
          <a:p>
            <a:endParaRPr lang="en-US" sz="2400" dirty="0" smtClean="0"/>
          </a:p>
          <a:p>
            <a:endParaRPr lang="en-US" sz="2400" dirty="0"/>
          </a:p>
          <a:p>
            <a:r>
              <a:rPr lang="en-US" sz="2400" dirty="0" smtClean="0"/>
              <a:t>   to math journal                                                                to biology journal</a:t>
            </a:r>
          </a:p>
          <a:p>
            <a:endParaRPr lang="en-US" sz="2400" dirty="0"/>
          </a:p>
          <a:p>
            <a:endParaRPr lang="en-US" sz="2400" dirty="0" smtClean="0"/>
          </a:p>
          <a:p>
            <a:r>
              <a:rPr lang="en-US" sz="2400" dirty="0" smtClean="0"/>
              <a:t>  Wait 6 – 12 months                                                       </a:t>
            </a:r>
            <a:r>
              <a:rPr lang="en-US" sz="2400" dirty="0"/>
              <a:t>Wait </a:t>
            </a:r>
            <a:r>
              <a:rPr lang="en-US" sz="2400" dirty="0" smtClean="0"/>
              <a:t>3 </a:t>
            </a:r>
            <a:r>
              <a:rPr lang="en-US" sz="2400" dirty="0"/>
              <a:t>– 6</a:t>
            </a:r>
            <a:r>
              <a:rPr lang="en-US" sz="2400" dirty="0" smtClean="0"/>
              <a:t> weeks</a:t>
            </a:r>
          </a:p>
          <a:p>
            <a:endParaRPr lang="en-US" sz="2400" dirty="0" smtClean="0"/>
          </a:p>
          <a:p>
            <a:endParaRPr lang="en-US" sz="2400" dirty="0" smtClean="0"/>
          </a:p>
          <a:p>
            <a:pPr algn="ctr"/>
            <a:endParaRPr lang="en-US" sz="2400" dirty="0" smtClean="0"/>
          </a:p>
          <a:p>
            <a:pPr algn="ctr"/>
            <a:r>
              <a:rPr lang="en-US" sz="2400" dirty="0" smtClean="0"/>
              <a:t>Implement reviewers’ suggestions</a:t>
            </a:r>
            <a:endParaRPr lang="en-US" sz="2400" dirty="0"/>
          </a:p>
          <a:p>
            <a:pPr algn="ctr"/>
            <a:r>
              <a:rPr lang="en-US" sz="2400" dirty="0"/>
              <a:t> </a:t>
            </a:r>
            <a:r>
              <a:rPr lang="en-US" sz="2400" dirty="0" smtClean="0"/>
              <a:t>and respond to reviewers.</a:t>
            </a:r>
          </a:p>
          <a:p>
            <a:pPr algn="ctr"/>
            <a:endParaRPr lang="en-US" sz="2400" dirty="0"/>
          </a:p>
          <a:p>
            <a:pPr algn="ctr"/>
            <a:endParaRPr lang="en-US" sz="2400" dirty="0" smtClean="0"/>
          </a:p>
          <a:p>
            <a:pPr algn="ctr"/>
            <a:r>
              <a:rPr lang="en-US" sz="2400" dirty="0" smtClean="0"/>
              <a:t>Submit revised version</a:t>
            </a:r>
          </a:p>
          <a:p>
            <a:pPr algn="ctr"/>
            <a:endParaRPr lang="en-US" sz="2400" dirty="0"/>
          </a:p>
          <a:p>
            <a:r>
              <a:rPr lang="en-US" sz="2400" dirty="0" smtClean="0"/>
              <a:t>If accepted, paper will (eventually or almost immediately) be published.</a:t>
            </a:r>
          </a:p>
        </p:txBody>
      </p:sp>
      <p:cxnSp>
        <p:nvCxnSpPr>
          <p:cNvPr id="4" name="Straight Arrow Connector 3"/>
          <p:cNvCxnSpPr/>
          <p:nvPr/>
        </p:nvCxnSpPr>
        <p:spPr>
          <a:xfrm>
            <a:off x="4608025" y="4738260"/>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334598"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527069" y="725978"/>
            <a:ext cx="4112032" cy="770314"/>
            <a:chOff x="2527069" y="883919"/>
            <a:chExt cx="4112032" cy="770314"/>
          </a:xfrm>
        </p:grpSpPr>
        <p:cxnSp>
          <p:nvCxnSpPr>
            <p:cNvPr id="6" name="Straight Arrow Connector 5"/>
            <p:cNvCxnSpPr/>
            <p:nvPr/>
          </p:nvCxnSpPr>
          <p:spPr>
            <a:xfrm flipH="1">
              <a:off x="2527069" y="883920"/>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83085" y="883919"/>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V="1">
            <a:off x="2531078" y="3055186"/>
            <a:ext cx="4112032" cy="770314"/>
            <a:chOff x="2527069" y="883919"/>
            <a:chExt cx="4112032" cy="770314"/>
          </a:xfrm>
        </p:grpSpPr>
        <p:cxnSp>
          <p:nvCxnSpPr>
            <p:cNvPr id="12" name="Straight Arrow Connector 11"/>
            <p:cNvCxnSpPr/>
            <p:nvPr/>
          </p:nvCxnSpPr>
          <p:spPr>
            <a:xfrm flipH="1">
              <a:off x="2527069" y="883920"/>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83085" y="883919"/>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077886"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658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00" y="260658"/>
            <a:ext cx="8705850" cy="7017306"/>
          </a:xfrm>
          <a:prstGeom prst="rect">
            <a:avLst/>
          </a:prstGeom>
        </p:spPr>
        <p:txBody>
          <a:bodyPr wrap="square">
            <a:spAutoFit/>
          </a:bodyPr>
          <a:lstStyle/>
          <a:p>
            <a:r>
              <a:rPr lang="en-US" dirty="0"/>
              <a:t>This is referee's report for the </a:t>
            </a:r>
            <a:r>
              <a:rPr lang="en-US" dirty="0" smtClean="0"/>
              <a:t>paper…</a:t>
            </a:r>
          </a:p>
          <a:p>
            <a:endParaRPr lang="en-US" dirty="0">
              <a:solidFill>
                <a:srgbClr val="222222"/>
              </a:solidFill>
            </a:endParaRPr>
          </a:p>
          <a:p>
            <a:r>
              <a:rPr lang="en-US" dirty="0" smtClean="0">
                <a:solidFill>
                  <a:srgbClr val="222222"/>
                </a:solidFill>
              </a:rPr>
              <a:t>Some </a:t>
            </a:r>
            <a:r>
              <a:rPr lang="en-US" dirty="0">
                <a:solidFill>
                  <a:srgbClr val="222222"/>
                </a:solidFill>
              </a:rPr>
              <a:t>protein complexes interact with multiple DNA segments during</a:t>
            </a:r>
            <a:r>
              <a:rPr lang="en-US" dirty="0"/>
              <a:t/>
            </a:r>
            <a:br>
              <a:rPr lang="en-US" dirty="0"/>
            </a:br>
            <a:r>
              <a:rPr lang="en-US" dirty="0">
                <a:solidFill>
                  <a:srgbClr val="222222"/>
                </a:solidFill>
              </a:rPr>
              <a:t>biological </a:t>
            </a:r>
            <a:r>
              <a:rPr lang="en-US" dirty="0" err="1" smtClean="0">
                <a:solidFill>
                  <a:srgbClr val="222222"/>
                </a:solidFill>
              </a:rPr>
              <a:t>processes.These</a:t>
            </a:r>
            <a:r>
              <a:rPr lang="en-US" dirty="0" smtClean="0">
                <a:solidFill>
                  <a:srgbClr val="222222"/>
                </a:solidFill>
              </a:rPr>
              <a:t> </a:t>
            </a:r>
            <a:r>
              <a:rPr lang="en-US" dirty="0">
                <a:solidFill>
                  <a:srgbClr val="222222"/>
                </a:solidFill>
              </a:rPr>
              <a:t>processes can change the topology of DNA which results </a:t>
            </a:r>
            <a:r>
              <a:rPr lang="en-US" dirty="0" smtClean="0">
                <a:solidFill>
                  <a:srgbClr val="222222"/>
                </a:solidFill>
              </a:rPr>
              <a:t>in</a:t>
            </a:r>
            <a:r>
              <a:rPr lang="en-US" dirty="0" smtClean="0"/>
              <a:t> </a:t>
            </a:r>
            <a:r>
              <a:rPr lang="en-US" dirty="0" smtClean="0">
                <a:solidFill>
                  <a:srgbClr val="222222"/>
                </a:solidFill>
              </a:rPr>
              <a:t>knotted </a:t>
            </a:r>
            <a:r>
              <a:rPr lang="en-US" dirty="0">
                <a:solidFill>
                  <a:srgbClr val="222222"/>
                </a:solidFill>
              </a:rPr>
              <a:t>or linked DNA. </a:t>
            </a:r>
            <a:r>
              <a:rPr lang="en-US" dirty="0" smtClean="0">
                <a:solidFill>
                  <a:srgbClr val="222222"/>
                </a:solidFill>
              </a:rPr>
              <a:t>Tangle</a:t>
            </a:r>
            <a:r>
              <a:rPr lang="en-US" dirty="0" smtClean="0"/>
              <a:t> </a:t>
            </a:r>
            <a:r>
              <a:rPr lang="en-US" dirty="0" smtClean="0">
                <a:solidFill>
                  <a:srgbClr val="222222"/>
                </a:solidFill>
              </a:rPr>
              <a:t>analysis </a:t>
            </a:r>
            <a:r>
              <a:rPr lang="en-US" dirty="0">
                <a:solidFill>
                  <a:srgbClr val="222222"/>
                </a:solidFill>
              </a:rPr>
              <a:t>was introduced to study/model various protein </a:t>
            </a:r>
            <a:r>
              <a:rPr lang="en-US" dirty="0" smtClean="0">
                <a:solidFill>
                  <a:srgbClr val="222222"/>
                </a:solidFill>
              </a:rPr>
              <a:t>actions</a:t>
            </a:r>
            <a:r>
              <a:rPr lang="en-US" dirty="0" smtClean="0"/>
              <a:t> </a:t>
            </a:r>
            <a:r>
              <a:rPr lang="en-US" dirty="0" smtClean="0">
                <a:solidFill>
                  <a:srgbClr val="222222"/>
                </a:solidFill>
              </a:rPr>
              <a:t>mathematically</a:t>
            </a:r>
            <a:r>
              <a:rPr lang="en-US" dirty="0">
                <a:solidFill>
                  <a:srgbClr val="222222"/>
                </a:solidFill>
              </a:rPr>
              <a:t>. The protein </a:t>
            </a:r>
            <a:r>
              <a:rPr lang="en-US" dirty="0" smtClean="0">
                <a:solidFill>
                  <a:srgbClr val="222222"/>
                </a:solidFill>
              </a:rPr>
              <a:t>is</a:t>
            </a:r>
            <a:r>
              <a:rPr lang="en-US" dirty="0" smtClean="0"/>
              <a:t> </a:t>
            </a:r>
            <a:r>
              <a:rPr lang="en-US" dirty="0" smtClean="0">
                <a:solidFill>
                  <a:srgbClr val="222222"/>
                </a:solidFill>
              </a:rPr>
              <a:t>modeled </a:t>
            </a:r>
            <a:r>
              <a:rPr lang="en-US" dirty="0">
                <a:solidFill>
                  <a:srgbClr val="222222"/>
                </a:solidFill>
              </a:rPr>
              <a:t>by a 3-dimensional ball and the protein-bound DNA is </a:t>
            </a:r>
            <a:r>
              <a:rPr lang="en-US" dirty="0" smtClean="0">
                <a:solidFill>
                  <a:srgbClr val="222222"/>
                </a:solidFill>
              </a:rPr>
              <a:t>modeled</a:t>
            </a:r>
            <a:r>
              <a:rPr lang="en-US" dirty="0" smtClean="0"/>
              <a:t> </a:t>
            </a:r>
            <a:r>
              <a:rPr lang="en-US" dirty="0" smtClean="0">
                <a:solidFill>
                  <a:srgbClr val="222222"/>
                </a:solidFill>
              </a:rPr>
              <a:t>by </a:t>
            </a:r>
            <a:r>
              <a:rPr lang="en-US" dirty="0">
                <a:solidFill>
                  <a:srgbClr val="222222"/>
                </a:solidFill>
              </a:rPr>
              <a:t>strings </a:t>
            </a:r>
            <a:r>
              <a:rPr lang="en-US" dirty="0" smtClean="0">
                <a:solidFill>
                  <a:srgbClr val="222222"/>
                </a:solidFill>
              </a:rPr>
              <a:t>embedded</a:t>
            </a:r>
            <a:r>
              <a:rPr lang="en-US" dirty="0" smtClean="0"/>
              <a:t> </a:t>
            </a:r>
            <a:r>
              <a:rPr lang="en-US" dirty="0" smtClean="0">
                <a:solidFill>
                  <a:srgbClr val="222222"/>
                </a:solidFill>
              </a:rPr>
              <a:t>in </a:t>
            </a:r>
            <a:r>
              <a:rPr lang="en-US" dirty="0">
                <a:solidFill>
                  <a:srgbClr val="222222"/>
                </a:solidFill>
              </a:rPr>
              <a:t>the ball.</a:t>
            </a:r>
            <a:r>
              <a:rPr lang="en-US" dirty="0"/>
              <a:t/>
            </a:r>
            <a:br>
              <a:rPr lang="en-US" dirty="0"/>
            </a:br>
            <a:endParaRPr lang="en-US" dirty="0" smtClean="0"/>
          </a:p>
          <a:p>
            <a:r>
              <a:rPr lang="en-US" dirty="0" smtClean="0">
                <a:solidFill>
                  <a:srgbClr val="222222"/>
                </a:solidFill>
              </a:rPr>
              <a:t>A </a:t>
            </a:r>
            <a:r>
              <a:rPr lang="en-US" dirty="0">
                <a:solidFill>
                  <a:srgbClr val="222222"/>
                </a:solidFill>
              </a:rPr>
              <a:t>protein complex bound to a circular DNA molecule at four sites </a:t>
            </a:r>
            <a:r>
              <a:rPr lang="en-US" dirty="0" smtClean="0">
                <a:solidFill>
                  <a:srgbClr val="222222"/>
                </a:solidFill>
              </a:rPr>
              <a:t>can</a:t>
            </a:r>
            <a:r>
              <a:rPr lang="en-US" dirty="0" smtClean="0"/>
              <a:t> </a:t>
            </a:r>
            <a:r>
              <a:rPr lang="en-US" dirty="0" smtClean="0">
                <a:solidFill>
                  <a:srgbClr val="222222"/>
                </a:solidFill>
              </a:rPr>
              <a:t>be </a:t>
            </a:r>
            <a:r>
              <a:rPr lang="en-US" dirty="0">
                <a:solidFill>
                  <a:srgbClr val="222222"/>
                </a:solidFill>
              </a:rPr>
              <a:t>modeled by </a:t>
            </a:r>
            <a:r>
              <a:rPr lang="en-US" dirty="0" smtClean="0">
                <a:solidFill>
                  <a:srgbClr val="222222"/>
                </a:solidFill>
              </a:rPr>
              <a:t>a</a:t>
            </a:r>
            <a:r>
              <a:rPr lang="en-US" dirty="0" smtClean="0"/>
              <a:t> </a:t>
            </a:r>
            <a:r>
              <a:rPr lang="en-US" dirty="0" smtClean="0">
                <a:solidFill>
                  <a:srgbClr val="222222"/>
                </a:solidFill>
              </a:rPr>
              <a:t>4-string </a:t>
            </a:r>
            <a:r>
              <a:rPr lang="en-US" dirty="0">
                <a:solidFill>
                  <a:srgbClr val="222222"/>
                </a:solidFill>
              </a:rPr>
              <a:t>tangle. In this paper, the authors provide a </a:t>
            </a:r>
            <a:r>
              <a:rPr lang="en-US" dirty="0" smtClean="0">
                <a:solidFill>
                  <a:srgbClr val="222222"/>
                </a:solidFill>
              </a:rPr>
              <a:t>biologically</a:t>
            </a:r>
            <a:r>
              <a:rPr lang="en-US" dirty="0" smtClean="0"/>
              <a:t> </a:t>
            </a:r>
            <a:r>
              <a:rPr lang="en-US" dirty="0" smtClean="0">
                <a:solidFill>
                  <a:srgbClr val="222222"/>
                </a:solidFill>
              </a:rPr>
              <a:t>relevant </a:t>
            </a:r>
            <a:r>
              <a:rPr lang="en-US" dirty="0">
                <a:solidFill>
                  <a:srgbClr val="222222"/>
                </a:solidFill>
              </a:rPr>
              <a:t>4-string tangle </a:t>
            </a:r>
            <a:r>
              <a:rPr lang="en-US" dirty="0" smtClean="0">
                <a:solidFill>
                  <a:srgbClr val="222222"/>
                </a:solidFill>
              </a:rPr>
              <a:t>model</a:t>
            </a:r>
            <a:r>
              <a:rPr lang="en-US" dirty="0" smtClean="0"/>
              <a:t> </a:t>
            </a:r>
            <a:r>
              <a:rPr lang="en-US" dirty="0" smtClean="0">
                <a:solidFill>
                  <a:srgbClr val="222222"/>
                </a:solidFill>
              </a:rPr>
              <a:t>of </a:t>
            </a:r>
            <a:r>
              <a:rPr lang="en-US" dirty="0">
                <a:solidFill>
                  <a:srgbClr val="222222"/>
                </a:solidFill>
              </a:rPr>
              <a:t>a DNA-protein complex and develop mathematics to determine </a:t>
            </a:r>
            <a:r>
              <a:rPr lang="en-US" dirty="0" smtClean="0">
                <a:solidFill>
                  <a:srgbClr val="222222"/>
                </a:solidFill>
              </a:rPr>
              <a:t>the</a:t>
            </a:r>
            <a:r>
              <a:rPr lang="en-US" dirty="0" smtClean="0"/>
              <a:t> </a:t>
            </a:r>
            <a:r>
              <a:rPr lang="en-US" dirty="0" smtClean="0">
                <a:solidFill>
                  <a:srgbClr val="222222"/>
                </a:solidFill>
              </a:rPr>
              <a:t>topology </a:t>
            </a:r>
            <a:r>
              <a:rPr lang="en-US" dirty="0">
                <a:solidFill>
                  <a:srgbClr val="222222"/>
                </a:solidFill>
              </a:rPr>
              <a:t>of DNA </a:t>
            </a:r>
            <a:r>
              <a:rPr lang="en-US" dirty="0" smtClean="0">
                <a:solidFill>
                  <a:srgbClr val="222222"/>
                </a:solidFill>
              </a:rPr>
              <a:t>within</a:t>
            </a:r>
            <a:r>
              <a:rPr lang="en-US" dirty="0" smtClean="0"/>
              <a:t> </a:t>
            </a:r>
            <a:r>
              <a:rPr lang="en-US" dirty="0" smtClean="0">
                <a:solidFill>
                  <a:srgbClr val="222222"/>
                </a:solidFill>
              </a:rPr>
              <a:t>the </a:t>
            </a:r>
            <a:r>
              <a:rPr lang="en-US" dirty="0">
                <a:solidFill>
                  <a:srgbClr val="222222"/>
                </a:solidFill>
              </a:rPr>
              <a:t>protein complex. The paper contains new and interesting </a:t>
            </a:r>
            <a:r>
              <a:rPr lang="en-US" dirty="0" smtClean="0">
                <a:solidFill>
                  <a:srgbClr val="222222"/>
                </a:solidFill>
              </a:rPr>
              <a:t>results,</a:t>
            </a:r>
            <a:r>
              <a:rPr lang="en-US" dirty="0" smtClean="0"/>
              <a:t> </a:t>
            </a:r>
            <a:r>
              <a:rPr lang="en-US" dirty="0" smtClean="0">
                <a:solidFill>
                  <a:srgbClr val="222222"/>
                </a:solidFill>
              </a:rPr>
              <a:t>and </a:t>
            </a:r>
            <a:r>
              <a:rPr lang="en-US" dirty="0">
                <a:solidFill>
                  <a:srgbClr val="222222"/>
                </a:solidFill>
              </a:rPr>
              <a:t>it is carefully </a:t>
            </a:r>
            <a:r>
              <a:rPr lang="en-US" dirty="0" smtClean="0">
                <a:solidFill>
                  <a:srgbClr val="222222"/>
                </a:solidFill>
              </a:rPr>
              <a:t>written.</a:t>
            </a:r>
            <a:r>
              <a:rPr lang="en-US" dirty="0" smtClean="0"/>
              <a:t> </a:t>
            </a:r>
            <a:r>
              <a:rPr lang="en-US" dirty="0" smtClean="0">
                <a:solidFill>
                  <a:srgbClr val="222222"/>
                </a:solidFill>
              </a:rPr>
              <a:t>The </a:t>
            </a:r>
            <a:r>
              <a:rPr lang="en-US" dirty="0">
                <a:solidFill>
                  <a:srgbClr val="222222"/>
                </a:solidFill>
              </a:rPr>
              <a:t>proofs are technical and elaborate. In referee's opinion, </a:t>
            </a:r>
            <a:r>
              <a:rPr lang="en-US" dirty="0" smtClean="0">
                <a:solidFill>
                  <a:srgbClr val="222222"/>
                </a:solidFill>
              </a:rPr>
              <a:t>the</a:t>
            </a:r>
            <a:r>
              <a:rPr lang="en-US" dirty="0" smtClean="0"/>
              <a:t> </a:t>
            </a:r>
            <a:r>
              <a:rPr lang="en-US" dirty="0" smtClean="0">
                <a:solidFill>
                  <a:srgbClr val="222222"/>
                </a:solidFill>
              </a:rPr>
              <a:t>paper </a:t>
            </a:r>
            <a:r>
              <a:rPr lang="en-US" dirty="0">
                <a:solidFill>
                  <a:srgbClr val="222222"/>
                </a:solidFill>
              </a:rPr>
              <a:t>deserves to be </a:t>
            </a:r>
            <a:r>
              <a:rPr lang="en-US" dirty="0" smtClean="0">
                <a:solidFill>
                  <a:srgbClr val="222222"/>
                </a:solidFill>
              </a:rPr>
              <a:t>published</a:t>
            </a:r>
            <a:r>
              <a:rPr lang="en-US" dirty="0" smtClean="0"/>
              <a:t> </a:t>
            </a:r>
            <a:r>
              <a:rPr lang="en-US" dirty="0" smtClean="0">
                <a:solidFill>
                  <a:srgbClr val="222222"/>
                </a:solidFill>
              </a:rPr>
              <a:t>in </a:t>
            </a:r>
            <a:r>
              <a:rPr lang="en-US" dirty="0">
                <a:solidFill>
                  <a:srgbClr val="222222"/>
                </a:solidFill>
              </a:rPr>
              <a:t>JKTR, after taking into account the corrections/suggestions given below.</a:t>
            </a:r>
            <a:r>
              <a:rPr lang="en-US" dirty="0"/>
              <a:t/>
            </a:r>
            <a:br>
              <a:rPr lang="en-US" dirty="0"/>
            </a:br>
            <a:r>
              <a:rPr lang="en-US" dirty="0"/>
              <a:t/>
            </a:r>
            <a:br>
              <a:rPr lang="en-US" dirty="0"/>
            </a:br>
            <a:r>
              <a:rPr lang="en-US" dirty="0">
                <a:solidFill>
                  <a:srgbClr val="222222"/>
                </a:solidFill>
                <a:latin typeface="arial" panose="020B0604020202020204" pitchFamily="34" charset="0"/>
              </a:rPr>
              <a:t>List of corrections/suggestions:</a:t>
            </a:r>
            <a:r>
              <a:rPr lang="en-US" dirty="0"/>
              <a:t/>
            </a:r>
            <a:br>
              <a:rPr lang="en-US" dirty="0"/>
            </a:br>
            <a:r>
              <a:rPr lang="en-US" dirty="0">
                <a:solidFill>
                  <a:srgbClr val="500050"/>
                </a:solidFill>
                <a:latin typeface="arial" panose="020B0604020202020204" pitchFamily="34" charset="0"/>
              </a:rPr>
              <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page 2, line 8: delete the space after \DNA segments".</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last paragraph in the Introduction: replace \section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 with\Section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Section 2: italicize the terms newly introduced:</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-4: \jumping DNA"</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-2:\ transposable element"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-1: \transposon" and \transposition"</a:t>
            </a:r>
            <a:br>
              <a:rPr lang="en-US" dirty="0">
                <a:solidFill>
                  <a:srgbClr val="500050"/>
                </a:solidFill>
                <a:latin typeface="arial" panose="020B0604020202020204" pitchFamily="34" charset="0"/>
              </a:rPr>
            </a:br>
            <a:r>
              <a:rPr lang="en-US" dirty="0">
                <a:solidFill>
                  <a:srgbClr val="222222"/>
                </a:solidFill>
                <a:latin typeface="arial" panose="020B0604020202020204" pitchFamily="34" charset="0"/>
              </a:rPr>
              <a:t>...</a:t>
            </a:r>
            <a:endParaRPr lang="en-US" dirty="0"/>
          </a:p>
        </p:txBody>
      </p:sp>
      <p:sp>
        <p:nvSpPr>
          <p:cNvPr id="4" name="TextBox 3"/>
          <p:cNvSpPr txBox="1"/>
          <p:nvPr/>
        </p:nvSpPr>
        <p:spPr>
          <a:xfrm>
            <a:off x="5588000" y="146358"/>
            <a:ext cx="3352800" cy="2308324"/>
          </a:xfrm>
          <a:prstGeom prst="rect">
            <a:avLst/>
          </a:prstGeom>
          <a:solidFill>
            <a:schemeClr val="accent4">
              <a:lumMod val="40000"/>
              <a:lumOff val="60000"/>
            </a:schemeClr>
          </a:solidFill>
        </p:spPr>
        <p:txBody>
          <a:bodyPr wrap="square" rtlCol="0">
            <a:spAutoFit/>
          </a:bodyPr>
          <a:lstStyle/>
          <a:p>
            <a:r>
              <a:rPr lang="en-US" sz="2400" dirty="0" smtClean="0"/>
              <a:t>Reviewer first gives brief summary of the paper (often using authors’ wording) and motivates recommendation for or against publication</a:t>
            </a:r>
          </a:p>
        </p:txBody>
      </p:sp>
      <p:sp>
        <p:nvSpPr>
          <p:cNvPr id="5" name="TextBox 4"/>
          <p:cNvSpPr txBox="1"/>
          <p:nvPr/>
        </p:nvSpPr>
        <p:spPr>
          <a:xfrm>
            <a:off x="7080250" y="4096594"/>
            <a:ext cx="1924050" cy="2677656"/>
          </a:xfrm>
          <a:prstGeom prst="rect">
            <a:avLst/>
          </a:prstGeom>
          <a:solidFill>
            <a:schemeClr val="accent4">
              <a:lumMod val="40000"/>
              <a:lumOff val="60000"/>
            </a:schemeClr>
          </a:solidFill>
        </p:spPr>
        <p:txBody>
          <a:bodyPr wrap="square" rtlCol="0">
            <a:spAutoFit/>
          </a:bodyPr>
          <a:lstStyle/>
          <a:p>
            <a:r>
              <a:rPr lang="en-US" sz="2400" dirty="0" smtClean="0"/>
              <a:t>Reviewer gives specific list of corrections that must (?) be implemented </a:t>
            </a:r>
          </a:p>
        </p:txBody>
      </p:sp>
    </p:spTree>
    <p:extLst>
      <p:ext uri="{BB962C8B-B14F-4D97-AF65-F5344CB8AC3E}">
        <p14:creationId xmlns:p14="http://schemas.microsoft.com/office/powerpoint/2010/main" val="292439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 y="260658"/>
            <a:ext cx="8940800" cy="6740307"/>
          </a:xfrm>
          <a:prstGeom prst="rect">
            <a:avLst/>
          </a:prstGeom>
        </p:spPr>
        <p:txBody>
          <a:bodyPr wrap="square">
            <a:spAutoFit/>
          </a:bodyPr>
          <a:lstStyle/>
          <a:p>
            <a:r>
              <a:rPr lang="en-US" sz="2400" dirty="0" smtClean="0"/>
              <a:t>Response to referee's report:</a:t>
            </a:r>
          </a:p>
          <a:p>
            <a:endParaRPr lang="en-US" sz="1400" dirty="0"/>
          </a:p>
          <a:p>
            <a:r>
              <a:rPr lang="en-US" sz="2400" dirty="0" smtClean="0"/>
              <a:t>We thank the reviewer for their detailed comments …. </a:t>
            </a:r>
            <a:endParaRPr lang="en-US" sz="2400" dirty="0"/>
          </a:p>
          <a:p>
            <a:r>
              <a:rPr lang="en-US" sz="2400" dirty="0" smtClean="0"/>
              <a:t>We have implemented their suggestions as described below:</a:t>
            </a:r>
          </a:p>
          <a:p>
            <a:endParaRPr lang="en-US" sz="2400" dirty="0" smtClean="0"/>
          </a:p>
          <a:p>
            <a:r>
              <a:rPr lang="en-US" sz="2400" dirty="0">
                <a:solidFill>
                  <a:srgbClr val="500050"/>
                </a:solidFill>
              </a:rPr>
              <a:t>page 2, line 8: delete the space after \DNA segments</a:t>
            </a:r>
            <a:r>
              <a:rPr lang="en-US" sz="2400" dirty="0" smtClean="0">
                <a:solidFill>
                  <a:srgbClr val="500050"/>
                </a:solidFill>
              </a:rPr>
              <a:t>".</a:t>
            </a:r>
          </a:p>
          <a:p>
            <a:r>
              <a:rPr lang="en-US" sz="2400" dirty="0">
                <a:solidFill>
                  <a:srgbClr val="500050"/>
                </a:solidFill>
              </a:rPr>
              <a:t> </a:t>
            </a:r>
            <a:r>
              <a:rPr lang="en-US" sz="2400" dirty="0" smtClean="0">
                <a:solidFill>
                  <a:srgbClr val="500050"/>
                </a:solidFill>
              </a:rPr>
              <a:t>     </a:t>
            </a:r>
            <a:r>
              <a:rPr lang="en-US" sz="2400" dirty="0" smtClean="0"/>
              <a:t>done,</a:t>
            </a:r>
            <a:r>
              <a:rPr lang="en-US" sz="2400" dirty="0">
                <a:solidFill>
                  <a:srgbClr val="500050"/>
                </a:solidFill>
              </a:rPr>
              <a:t/>
            </a:r>
            <a:br>
              <a:rPr lang="en-US" sz="2400" dirty="0">
                <a:solidFill>
                  <a:srgbClr val="500050"/>
                </a:solidFill>
              </a:rPr>
            </a:br>
            <a:r>
              <a:rPr lang="en-US" sz="2400" dirty="0">
                <a:solidFill>
                  <a:srgbClr val="500050"/>
                </a:solidFill>
              </a:rPr>
              <a:t>- last paragraph in the Introduction: replace \section </a:t>
            </a:r>
            <a:r>
              <a:rPr lang="en-US" sz="2400" dirty="0" err="1">
                <a:solidFill>
                  <a:srgbClr val="500050"/>
                </a:solidFill>
              </a:rPr>
              <a:t>i</a:t>
            </a:r>
            <a:r>
              <a:rPr lang="en-US" sz="2400" dirty="0">
                <a:solidFill>
                  <a:srgbClr val="500050"/>
                </a:solidFill>
              </a:rPr>
              <a:t>" with\Section </a:t>
            </a:r>
            <a:r>
              <a:rPr lang="en-US" sz="2400" dirty="0" err="1">
                <a:solidFill>
                  <a:srgbClr val="500050"/>
                </a:solidFill>
              </a:rPr>
              <a:t>i</a:t>
            </a:r>
            <a:r>
              <a:rPr lang="en-US" sz="2400" dirty="0" smtClean="0">
                <a:solidFill>
                  <a:srgbClr val="500050"/>
                </a:solidFill>
              </a:rPr>
              <a:t>".</a:t>
            </a:r>
          </a:p>
          <a:p>
            <a:r>
              <a:rPr lang="en-US" sz="2400" dirty="0" smtClean="0"/>
              <a:t>      done</a:t>
            </a:r>
            <a:r>
              <a:rPr lang="en-US" sz="2400" dirty="0">
                <a:solidFill>
                  <a:srgbClr val="500050"/>
                </a:solidFill>
              </a:rPr>
              <a:t/>
            </a:r>
            <a:br>
              <a:rPr lang="en-US" sz="2400" dirty="0">
                <a:solidFill>
                  <a:srgbClr val="500050"/>
                </a:solidFill>
              </a:rPr>
            </a:br>
            <a:r>
              <a:rPr lang="en-US" sz="2400" dirty="0">
                <a:solidFill>
                  <a:srgbClr val="500050"/>
                </a:solidFill>
              </a:rPr>
              <a:t>- Section 2: italicize the terms newly introduced:</a:t>
            </a:r>
            <a:br>
              <a:rPr lang="en-US" sz="2400" dirty="0">
                <a:solidFill>
                  <a:srgbClr val="500050"/>
                </a:solidFill>
              </a:rPr>
            </a:br>
            <a:r>
              <a:rPr lang="en-US" sz="2400" dirty="0">
                <a:solidFill>
                  <a:srgbClr val="500050"/>
                </a:solidFill>
              </a:rPr>
              <a:t> </a:t>
            </a:r>
            <a:r>
              <a:rPr lang="en-US" sz="2400" dirty="0" smtClean="0">
                <a:solidFill>
                  <a:srgbClr val="500050"/>
                </a:solidFill>
              </a:rPr>
              <a:t>     done</a:t>
            </a:r>
            <a:endParaRPr lang="en-US" sz="2400" dirty="0" smtClean="0"/>
          </a:p>
          <a:p>
            <a:endParaRPr lang="en-US" sz="2400" dirty="0" smtClean="0"/>
          </a:p>
          <a:p>
            <a:r>
              <a:rPr lang="en-US" sz="2400" dirty="0" smtClean="0"/>
              <a:t>Often additional explanation is needed</a:t>
            </a:r>
          </a:p>
          <a:p>
            <a:r>
              <a:rPr lang="en-US" sz="2400" dirty="0"/>
              <a:t> </a:t>
            </a:r>
            <a:r>
              <a:rPr lang="en-US" sz="2400" dirty="0" smtClean="0"/>
              <a:t>      E.g.:   We addressed the reviewers concern on new page ?, lines ??</a:t>
            </a:r>
          </a:p>
          <a:p>
            <a:r>
              <a:rPr lang="en-US" sz="2400" dirty="0"/>
              <a:t> </a:t>
            </a:r>
            <a:r>
              <a:rPr lang="en-US" sz="2400" dirty="0" smtClean="0"/>
              <a:t>                     often quote of the lines included in the report.</a:t>
            </a:r>
          </a:p>
          <a:p>
            <a:endParaRPr lang="en-US" sz="1600" dirty="0"/>
          </a:p>
          <a:p>
            <a:r>
              <a:rPr lang="en-US" sz="2400" dirty="0" smtClean="0">
                <a:solidFill>
                  <a:srgbClr val="A60000"/>
                </a:solidFill>
              </a:rPr>
              <a:t>If you disagree with the reviewer and do not want to implement one of the suggestions, you </a:t>
            </a:r>
            <a:r>
              <a:rPr lang="en-US" sz="2400" b="1" dirty="0" smtClean="0">
                <a:solidFill>
                  <a:srgbClr val="A60000"/>
                </a:solidFill>
              </a:rPr>
              <a:t>must</a:t>
            </a:r>
            <a:r>
              <a:rPr lang="en-US" sz="2400" dirty="0" smtClean="0">
                <a:solidFill>
                  <a:srgbClr val="A60000"/>
                </a:solidFill>
              </a:rPr>
              <a:t> explain why.</a:t>
            </a:r>
          </a:p>
          <a:p>
            <a:endParaRPr lang="en-US" dirty="0">
              <a:solidFill>
                <a:srgbClr val="222222"/>
              </a:solidFill>
            </a:endParaRPr>
          </a:p>
        </p:txBody>
      </p:sp>
    </p:spTree>
    <p:extLst>
      <p:ext uri="{BB962C8B-B14F-4D97-AF65-F5344CB8AC3E}">
        <p14:creationId xmlns:p14="http://schemas.microsoft.com/office/powerpoint/2010/main" val="235794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565" y="480877"/>
            <a:ext cx="7662041" cy="2677656"/>
          </a:xfrm>
          <a:prstGeom prst="rect">
            <a:avLst/>
          </a:prstGeom>
        </p:spPr>
        <p:txBody>
          <a:bodyPr wrap="square">
            <a:spAutoFit/>
          </a:bodyPr>
          <a:lstStyle/>
          <a:p>
            <a:r>
              <a:rPr lang="en-US" sz="2400" dirty="0" smtClean="0"/>
              <a:t>Editing </a:t>
            </a:r>
            <a:r>
              <a:rPr lang="en-US" sz="2400" dirty="0"/>
              <a:t>an Electronic Journal Jeffrey </a:t>
            </a:r>
            <a:r>
              <a:rPr lang="en-US" sz="2400" dirty="0" err="1"/>
              <a:t>Shallit</a:t>
            </a:r>
            <a:r>
              <a:rPr lang="en-US" sz="2400" dirty="0"/>
              <a:t> </a:t>
            </a:r>
            <a:endParaRPr lang="en-US" sz="2400" dirty="0" smtClean="0">
              <a:hlinkClick r:id="rId2"/>
            </a:endParaRPr>
          </a:p>
          <a:p>
            <a:endParaRPr lang="en-US" sz="2400" dirty="0">
              <a:hlinkClick r:id="rId2"/>
            </a:endParaRPr>
          </a:p>
          <a:p>
            <a:r>
              <a:rPr lang="en-US" sz="2400" dirty="0" smtClean="0">
                <a:hlinkClick r:id="rId2"/>
              </a:rPr>
              <a:t>http</a:t>
            </a:r>
            <a:r>
              <a:rPr lang="en-US" sz="2400" dirty="0">
                <a:hlinkClick r:id="rId2"/>
              </a:rPr>
              <a:t>://</a:t>
            </a:r>
            <a:r>
              <a:rPr lang="en-US" sz="2400" dirty="0" smtClean="0">
                <a:hlinkClick r:id="rId2"/>
              </a:rPr>
              <a:t>www.ams.org/notices/201502/rnoti-p169.pdf</a:t>
            </a:r>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06591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897" y="117693"/>
            <a:ext cx="8537027" cy="6494085"/>
          </a:xfrm>
          <a:prstGeom prst="rect">
            <a:avLst/>
          </a:prstGeom>
          <a:noFill/>
        </p:spPr>
        <p:txBody>
          <a:bodyPr wrap="square" rtlCol="0">
            <a:spAutoFit/>
          </a:bodyPr>
          <a:lstStyle/>
          <a:p>
            <a:r>
              <a:rPr lang="en-US" sz="2400" dirty="0" smtClean="0"/>
              <a:t>Would you be interested in showing your teaching/mentoring statement to this class?</a:t>
            </a:r>
          </a:p>
          <a:p>
            <a:endParaRPr lang="en-US" sz="1600" dirty="0" smtClean="0"/>
          </a:p>
          <a:p>
            <a:r>
              <a:rPr lang="en-US" sz="2400" dirty="0"/>
              <a:t>How much time would you </a:t>
            </a:r>
            <a:r>
              <a:rPr lang="en-US" sz="2400" dirty="0" smtClean="0"/>
              <a:t>like to have spent mentoring undergraduates outside of class?</a:t>
            </a:r>
            <a:endParaRPr lang="en-US" sz="2400" dirty="0"/>
          </a:p>
          <a:p>
            <a:endParaRPr lang="en-US" sz="1600" dirty="0"/>
          </a:p>
          <a:p>
            <a:r>
              <a:rPr lang="en-US" sz="2400" dirty="0" smtClean="0"/>
              <a:t>How much non-mentoring work outside of class should I expect from future students?</a:t>
            </a:r>
          </a:p>
          <a:p>
            <a:endParaRPr lang="en-US" sz="1600" dirty="0"/>
          </a:p>
          <a:p>
            <a:r>
              <a:rPr lang="en-US" sz="2400" dirty="0" smtClean="0"/>
              <a:t>What percent of mentoring vs data analysis would you like to have seen?</a:t>
            </a:r>
          </a:p>
          <a:p>
            <a:endParaRPr lang="en-US" sz="1600" dirty="0" smtClean="0"/>
          </a:p>
          <a:p>
            <a:r>
              <a:rPr lang="en-US" sz="2400" dirty="0" smtClean="0"/>
              <a:t>What would you like to see this week/next week?</a:t>
            </a:r>
          </a:p>
          <a:p>
            <a:r>
              <a:rPr lang="en-US" sz="2400" dirty="0" smtClean="0"/>
              <a:t>(speaking, </a:t>
            </a:r>
            <a:r>
              <a:rPr lang="en-US" sz="2400" dirty="0" smtClean="0"/>
              <a:t>writing </a:t>
            </a:r>
            <a:r>
              <a:rPr lang="en-US" sz="2400" dirty="0" smtClean="0"/>
              <a:t>grants, data analysis, </a:t>
            </a:r>
            <a:r>
              <a:rPr lang="en-US" sz="2400" dirty="0" err="1" smtClean="0"/>
              <a:t>github</a:t>
            </a:r>
            <a:r>
              <a:rPr lang="en-US" sz="2400" dirty="0" smtClean="0"/>
              <a:t>,…)</a:t>
            </a:r>
            <a:endParaRPr lang="en-US" sz="2400" dirty="0" smtClean="0"/>
          </a:p>
          <a:p>
            <a:endParaRPr lang="en-US" sz="1600" dirty="0" smtClean="0"/>
          </a:p>
          <a:p>
            <a:r>
              <a:rPr lang="en-US" sz="2400" dirty="0" smtClean="0"/>
              <a:t>Should I have requested a room in Schaeffer Hall for this class?</a:t>
            </a:r>
            <a:endParaRPr lang="en-US" sz="2400" dirty="0" smtClean="0"/>
          </a:p>
          <a:p>
            <a:endParaRPr lang="en-US" sz="1600" dirty="0" smtClean="0"/>
          </a:p>
          <a:p>
            <a:r>
              <a:rPr lang="en-US" sz="2400" dirty="0" smtClean="0"/>
              <a:t>Other comments:</a:t>
            </a:r>
            <a:endParaRPr lang="en-US" sz="2400" dirty="0"/>
          </a:p>
          <a:p>
            <a:endParaRPr lang="en-US" sz="2400" dirty="0" smtClean="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54000"/>
            <a:ext cx="7620000" cy="6350000"/>
          </a:xfrm>
          <a:prstGeom prst="rect">
            <a:avLst/>
          </a:prstGeom>
        </p:spPr>
      </p:pic>
      <p:sp>
        <p:nvSpPr>
          <p:cNvPr id="3" name="Rectangle 2"/>
          <p:cNvSpPr/>
          <p:nvPr/>
        </p:nvSpPr>
        <p:spPr>
          <a:xfrm>
            <a:off x="146532" y="6488668"/>
            <a:ext cx="6662624" cy="369332"/>
          </a:xfrm>
          <a:prstGeom prst="rect">
            <a:avLst/>
          </a:prstGeom>
        </p:spPr>
        <p:txBody>
          <a:bodyPr wrap="square">
            <a:spAutoFit/>
          </a:bodyPr>
          <a:lstStyle/>
          <a:p>
            <a:r>
              <a:rPr lang="en-US" dirty="0"/>
              <a:t>http://</a:t>
            </a:r>
            <a:r>
              <a:rPr lang="en-US" dirty="0" err="1"/>
              <a:t>www.phdcomics.com</a:t>
            </a:r>
            <a:r>
              <a:rPr lang="en-US" dirty="0"/>
              <a:t>/comics/</a:t>
            </a:r>
            <a:r>
              <a:rPr lang="en-US" dirty="0" err="1"/>
              <a:t>archive.php?comicid</a:t>
            </a:r>
            <a:r>
              <a:rPr lang="en-US" dirty="0"/>
              <a:t>=847</a:t>
            </a:r>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endParaRPr lang="en-US" altLang="en-US" sz="1400">
              <a:solidFill>
                <a:srgbClr val="0D0D0D"/>
              </a:solidFill>
            </a:endParaRPr>
          </a:p>
          <a:p>
            <a:pPr eaLnBrk="1" hangingPunct="1"/>
            <a:fld id="{4C415147-B632-4C75-A52E-5F4FB35BB465}" type="slidenum">
              <a:rPr lang="en-US" altLang="en-US" sz="1400">
                <a:solidFill>
                  <a:srgbClr val="0D0D0D"/>
                </a:solidFill>
              </a:rPr>
              <a:pPr eaLnBrk="1" hangingPunct="1"/>
              <a:t>3</a:t>
            </a:fld>
            <a:endParaRPr lang="en-US" altLang="en-US" sz="1400">
              <a:solidFill>
                <a:srgbClr val="0D0D0D"/>
              </a:solidFill>
            </a:endParaRPr>
          </a:p>
        </p:txBody>
      </p:sp>
      <p:sp>
        <p:nvSpPr>
          <p:cNvPr id="4099" name="Line 2"/>
          <p:cNvSpPr>
            <a:spLocks noChangeShapeType="1"/>
          </p:cNvSpPr>
          <p:nvPr/>
        </p:nvSpPr>
        <p:spPr bwMode="auto">
          <a:xfrm flipH="1">
            <a:off x="4335830" y="5334000"/>
            <a:ext cx="7570" cy="4339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chemeClr val="tx1"/>
          </a:solidFill>
          <a:ln w="9525">
            <a:solidFill>
              <a:srgbClr val="000000"/>
            </a:solidFill>
            <a:miter lim="800000"/>
            <a:headEnd/>
            <a:tailEnd/>
          </a:ln>
        </p:spPr>
        <p:txBody>
          <a:bodyPr anchor="ct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r>
              <a:rPr lang="en-US" altLang="en-US">
                <a:solidFill>
                  <a:schemeClr val="bg1"/>
                </a:solidFill>
              </a:rPr>
              <a:t>Photograph, drawing, diagram, or graph </a:t>
            </a:r>
            <a:br>
              <a:rPr lang="en-US" altLang="en-US">
                <a:solidFill>
                  <a:schemeClr val="bg1"/>
                </a:solidFill>
              </a:rPr>
            </a:br>
            <a:r>
              <a:rPr lang="en-US" altLang="en-US">
                <a:solidFill>
                  <a:schemeClr val="bg1"/>
                </a:solidFill>
              </a:rPr>
              <a:t>supporting the headline message (no bulleted list)</a:t>
            </a: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p:txBody>
      </p:sp>
      <p:sp>
        <p:nvSpPr>
          <p:cNvPr id="4101" name="Rectangle 9"/>
          <p:cNvSpPr>
            <a:spLocks noChangeArrowheads="1"/>
          </p:cNvSpPr>
          <p:nvPr/>
        </p:nvSpPr>
        <p:spPr bwMode="auto">
          <a:xfrm>
            <a:off x="3048000" y="5767983"/>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dirty="0">
                <a:solidFill>
                  <a:schemeClr val="tx1">
                    <a:lumMod val="95000"/>
                    <a:lumOff val="5000"/>
                  </a:schemeClr>
                </a:solidFill>
              </a:rPr>
              <a:t>Call-out(s), if needed: </a:t>
            </a:r>
            <a:br>
              <a:rPr lang="en-US" dirty="0">
                <a:solidFill>
                  <a:schemeClr val="tx1">
                    <a:lumMod val="95000"/>
                    <a:lumOff val="5000"/>
                  </a:schemeClr>
                </a:solidFill>
              </a:rPr>
            </a:br>
            <a:r>
              <a:rPr lang="en-US" dirty="0">
                <a:solidFill>
                  <a:schemeClr val="tx1">
                    <a:lumMod val="95000"/>
                    <a:lumOff val="5000"/>
                  </a:schemeClr>
                </a:solidFill>
              </a:rPr>
              <a:t>no more than two lines</a:t>
            </a:r>
          </a:p>
        </p:txBody>
      </p:sp>
      <p:sp>
        <p:nvSpPr>
          <p:cNvPr id="4102" name="Text Box 10"/>
          <p:cNvSpPr txBox="1">
            <a:spLocks noChangeArrowheads="1"/>
          </p:cNvSpPr>
          <p:nvPr/>
        </p:nvSpPr>
        <p:spPr bwMode="auto">
          <a:xfrm>
            <a:off x="76200" y="76200"/>
            <a:ext cx="9007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r>
              <a:rPr lang="en-US" altLang="en-US" sz="2800">
                <a:solidFill>
                  <a:srgbClr val="000000"/>
                </a:solidFill>
              </a:rPr>
              <a:t>In an assertion-evidence slide, the headline is a sentence that succinctly states the slide’s main message</a:t>
            </a:r>
          </a:p>
        </p:txBody>
      </p:sp>
      <p:sp>
        <p:nvSpPr>
          <p:cNvPr id="2" name="Rectangle 1"/>
          <p:cNvSpPr/>
          <p:nvPr/>
        </p:nvSpPr>
        <p:spPr>
          <a:xfrm>
            <a:off x="996150" y="6485494"/>
            <a:ext cx="7354562" cy="369332"/>
          </a:xfrm>
          <a:prstGeom prst="rect">
            <a:avLst/>
          </a:prstGeom>
        </p:spPr>
        <p:txBody>
          <a:bodyPr wrap="square">
            <a:spAutoFit/>
          </a:bodyPr>
          <a:lstStyle/>
          <a:p>
            <a:r>
              <a:rPr lang="en-US" dirty="0" smtClean="0"/>
              <a:t>      PowerPoint </a:t>
            </a:r>
            <a:r>
              <a:rPr lang="en-US" dirty="0"/>
              <a:t>Template: </a:t>
            </a:r>
            <a:r>
              <a:rPr lang="en-US" dirty="0">
                <a:hlinkClick r:id="rId3"/>
              </a:rPr>
              <a:t>http://</a:t>
            </a:r>
            <a:r>
              <a:rPr lang="en-US" dirty="0" smtClean="0">
                <a:hlinkClick r:id="rId3"/>
              </a:rPr>
              <a:t>writing.engr.psu.edu/AE_template_PSU.ppt</a:t>
            </a:r>
            <a:r>
              <a:rPr lang="en-US" dirty="0" smtClean="0"/>
              <a:t> </a:t>
            </a:r>
            <a:endParaRPr lang="en-US" dirty="0"/>
          </a:p>
        </p:txBody>
      </p:sp>
    </p:spTree>
    <p:extLst>
      <p:ext uri="{BB962C8B-B14F-4D97-AF65-F5344CB8AC3E}">
        <p14:creationId xmlns:p14="http://schemas.microsoft.com/office/powerpoint/2010/main" val="2276569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037" y="88054"/>
            <a:ext cx="8229600" cy="6686550"/>
          </a:xfrm>
          <a:prstGeom prst="rect">
            <a:avLst/>
          </a:prstGeom>
        </p:spPr>
      </p:pic>
      <p:sp>
        <p:nvSpPr>
          <p:cNvPr id="3" name="Rectangle 2"/>
          <p:cNvSpPr/>
          <p:nvPr/>
        </p:nvSpPr>
        <p:spPr>
          <a:xfrm>
            <a:off x="-69478" y="6488668"/>
            <a:ext cx="10227672" cy="923330"/>
          </a:xfrm>
          <a:prstGeom prst="rect">
            <a:avLst/>
          </a:prstGeom>
        </p:spPr>
        <p:txBody>
          <a:bodyPr wrap="none">
            <a:spAutoFit/>
          </a:bodyPr>
          <a:lstStyle/>
          <a:p>
            <a:r>
              <a:rPr lang="en-US" dirty="0"/>
              <a:t>Michael Alley, Madeline Schreiber, Katrina </a:t>
            </a:r>
            <a:r>
              <a:rPr lang="en-US" dirty="0" err="1"/>
              <a:t>Ramsdell</a:t>
            </a:r>
            <a:r>
              <a:rPr lang="en-US" dirty="0"/>
              <a:t>, and John </a:t>
            </a:r>
            <a:r>
              <a:rPr lang="en-US" dirty="0" err="1"/>
              <a:t>Muffo</a:t>
            </a:r>
            <a:r>
              <a:rPr lang="en-US" dirty="0"/>
              <a:t>, </a:t>
            </a:r>
            <a:r>
              <a:rPr lang="en-US" i="1" dirty="0"/>
              <a:t>Technical Communication</a:t>
            </a:r>
            <a:r>
              <a:rPr lang="en-US" dirty="0"/>
              <a:t> (May 2006)</a:t>
            </a:r>
            <a:r>
              <a:rPr lang="en-US" dirty="0"/>
              <a:t/>
            </a:r>
            <a:br>
              <a:rPr lang="en-US" dirty="0"/>
            </a:br>
            <a:r>
              <a:rPr lang="en-US" dirty="0">
                <a:hlinkClick r:id="rId3"/>
              </a:rPr>
              <a:t>How the Design of Headlines in Presentation Slides Affects Audience </a:t>
            </a:r>
            <a:r>
              <a:rPr lang="en-US" dirty="0" smtClean="0">
                <a:hlinkClick r:id="rId3"/>
              </a:rPr>
              <a:t>Retention</a:t>
            </a:r>
            <a:endParaRPr lang="en-US" dirty="0" smtClean="0"/>
          </a:p>
          <a:p>
            <a:r>
              <a:rPr lang="en-US" dirty="0" smtClean="0"/>
              <a:t>http</a:t>
            </a:r>
            <a:r>
              <a:rPr lang="en-US" dirty="0"/>
              <a:t>://writing.engr.psu.edu/ae_headlines.pdf</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4" y="464820"/>
            <a:ext cx="8553450" cy="4953000"/>
          </a:xfrm>
          <a:prstGeom prst="rect">
            <a:avLst/>
          </a:prstGeom>
        </p:spPr>
      </p:pic>
      <p:sp>
        <p:nvSpPr>
          <p:cNvPr id="3" name="Rectangle 2"/>
          <p:cNvSpPr/>
          <p:nvPr/>
        </p:nvSpPr>
        <p:spPr>
          <a:xfrm>
            <a:off x="295274" y="5700021"/>
            <a:ext cx="9011285" cy="923330"/>
          </a:xfrm>
          <a:prstGeom prst="rect">
            <a:avLst/>
          </a:prstGeom>
        </p:spPr>
        <p:txBody>
          <a:bodyPr wrap="square">
            <a:spAutoFit/>
          </a:bodyPr>
          <a:lstStyle/>
          <a:p>
            <a:r>
              <a:rPr lang="en-US" dirty="0"/>
              <a:t>Michael Alley and Kathryn A. </a:t>
            </a:r>
            <a:r>
              <a:rPr lang="en-US" dirty="0" err="1"/>
              <a:t>Neeley</a:t>
            </a:r>
            <a:r>
              <a:rPr lang="en-US" dirty="0"/>
              <a:t>, </a:t>
            </a:r>
            <a:r>
              <a:rPr lang="en-US" i="1" dirty="0"/>
              <a:t>Technical Communication</a:t>
            </a:r>
            <a:r>
              <a:rPr lang="en-US" dirty="0"/>
              <a:t> (November 2005)</a:t>
            </a:r>
            <a:r>
              <a:rPr lang="en-US" dirty="0"/>
              <a:t/>
            </a:r>
            <a:br>
              <a:rPr lang="en-US" dirty="0"/>
            </a:br>
            <a:r>
              <a:rPr lang="en-US" dirty="0">
                <a:hlinkClick r:id="rId3"/>
              </a:rPr>
              <a:t>Rethinking the Design of Presentation Slides: The Assertion-Evidence Approach</a:t>
            </a:r>
            <a:endParaRPr lang="en-US" dirty="0" smtClean="0"/>
          </a:p>
          <a:p>
            <a:r>
              <a:rPr lang="en-US" dirty="0" smtClean="0">
                <a:hlinkClick r:id="rId4"/>
              </a:rPr>
              <a:t>http</a:t>
            </a:r>
            <a:r>
              <a:rPr lang="en-US" dirty="0">
                <a:hlinkClick r:id="rId4"/>
              </a:rPr>
              <a:t>://</a:t>
            </a:r>
            <a:r>
              <a:rPr lang="en-US" dirty="0" smtClean="0">
                <a:hlinkClick r:id="rId4"/>
              </a:rPr>
              <a:t>writing.engr.psu.edu/ae_comprehension.pdf</a:t>
            </a:r>
            <a:r>
              <a:rPr lang="en-US" dirty="0" smtClean="0"/>
              <a:t> </a:t>
            </a:r>
            <a:endParaRPr lang="en-US"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848" y="804041"/>
            <a:ext cx="8513380" cy="1569660"/>
          </a:xfrm>
          <a:prstGeom prst="rect">
            <a:avLst/>
          </a:prstGeom>
          <a:noFill/>
        </p:spPr>
        <p:txBody>
          <a:bodyPr wrap="square" rtlCol="0">
            <a:spAutoFit/>
          </a:bodyPr>
          <a:lstStyle/>
          <a:p>
            <a:r>
              <a:rPr lang="en-US" sz="2400" dirty="0" smtClean="0"/>
              <a:t>Finish each sentence with a period.</a:t>
            </a:r>
          </a:p>
          <a:p>
            <a:endParaRPr lang="en-US" sz="2400" dirty="0"/>
          </a:p>
          <a:p>
            <a:r>
              <a:rPr lang="en-US" sz="2400" dirty="0" smtClean="0"/>
              <a:t>This will make your slides more accessible to blind students who use a reader.</a:t>
            </a:r>
            <a:endParaRPr lang="en-US" sz="2400" dirty="0" smtClean="0"/>
          </a:p>
        </p:txBody>
      </p:sp>
    </p:spTree>
    <p:extLst>
      <p:ext uri="{BB962C8B-B14F-4D97-AF65-F5344CB8AC3E}">
        <p14:creationId xmlns:p14="http://schemas.microsoft.com/office/powerpoint/2010/main" val="167247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822" y="108298"/>
            <a:ext cx="6482551" cy="369332"/>
          </a:xfrm>
          <a:prstGeom prst="rect">
            <a:avLst/>
          </a:prstGeom>
        </p:spPr>
        <p:txBody>
          <a:bodyPr wrap="square">
            <a:spAutoFit/>
          </a:bodyPr>
          <a:lstStyle/>
          <a:p>
            <a:pPr hangingPunct="0"/>
            <a:r>
              <a:rPr lang="en-GB" dirty="0">
                <a:latin typeface="Arial" panose="020B0604020202020204" pitchFamily="34" charset="0"/>
                <a:ea typeface="SimSun" panose="02010600030101010101" pitchFamily="2" charset="-122"/>
                <a:cs typeface="Times New Roman" panose="02020603050405020304" pitchFamily="18" charset="0"/>
                <a:hlinkClick r:id="rId2"/>
              </a:rPr>
              <a:t>https://</a:t>
            </a:r>
            <a:r>
              <a:rPr lang="en-GB" dirty="0" smtClean="0">
                <a:latin typeface="Arial" panose="020B0604020202020204" pitchFamily="34" charset="0"/>
                <a:ea typeface="SimSun" panose="02010600030101010101" pitchFamily="2" charset="-122"/>
                <a:cs typeface="Times New Roman" panose="02020603050405020304" pitchFamily="18" charset="0"/>
                <a:hlinkClick r:id="rId2"/>
              </a:rPr>
              <a:t>hbr.org/2013/06/how-to-give-a-killer-presentation</a:t>
            </a:r>
            <a:r>
              <a:rPr lang="en-GB" dirty="0" smtClean="0">
                <a:latin typeface="Arial" panose="020B0604020202020204" pitchFamily="34" charset="0"/>
                <a:ea typeface="SimSun" panose="02010600030101010101" pitchFamily="2" charset="-122"/>
                <a:cs typeface="Times New Roman" panose="02020603050405020304" pitchFamily="18" charset="0"/>
              </a:rPr>
              <a:t> </a:t>
            </a:r>
            <a:endParaRPr lang="en-US"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 name="Rectangle 2"/>
          <p:cNvSpPr/>
          <p:nvPr/>
        </p:nvSpPr>
        <p:spPr>
          <a:xfrm>
            <a:off x="193780" y="502414"/>
            <a:ext cx="8683772" cy="6355586"/>
          </a:xfrm>
          <a:prstGeom prst="rect">
            <a:avLst/>
          </a:prstGeom>
        </p:spPr>
        <p:txBody>
          <a:bodyPr wrap="square">
            <a:spAutoFit/>
          </a:bodyPr>
          <a:lstStyle/>
          <a:p>
            <a:pPr hangingPunct="0"/>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As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hard as it may be to give a great talk, it’s really easy to blow it. Here are </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some common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mistakes that TED advises its speakers to avoid</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endParaRPr lang="en-US" sz="1200" dirty="0">
              <a:latin typeface="Times"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 Take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a really long time to explain what your talk is about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a:r>
            <a:b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b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2. Speak slowly and dramatically. Why talk when you can orate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3</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Make sure you subtly let everyone know how important you are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4</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Refer to your book repeatedly. Even better, quote yourself from it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5</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Cram your slides with numerous text bullet points and multiple fonts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6</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Use lots of unexplained technical jargon to make yourself sound smart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endParaRPr lang="en-US" sz="1100"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endParaRPr>
          </a:p>
          <a:p>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7</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Speak at great length about the history of your organization and its glorious achievements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8</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Don’t bother rehearsing to check how long your talk is running</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9</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Sound as if you’re reciting your talk from memory</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10</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Never, ever make eye contact with anyone in the audience.</a:t>
            </a:r>
            <a:endParaRPr lang="en-US" sz="1200" dirty="0">
              <a:effectLst/>
              <a:latin typeface="Times"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547" y="223112"/>
            <a:ext cx="8915400" cy="6370975"/>
          </a:xfrm>
          <a:prstGeom prst="rect">
            <a:avLst/>
          </a:prstGeom>
        </p:spPr>
        <p:txBody>
          <a:bodyPr wrap="square">
            <a:spAutoFit/>
          </a:bodyPr>
          <a:lstStyle/>
          <a:p>
            <a:r>
              <a:rPr lang="en-US" sz="2400" dirty="0"/>
              <a:t>If you use your own laptop, use a power cord and turn </a:t>
            </a:r>
            <a:r>
              <a:rPr lang="en-US" sz="2400" dirty="0" smtClean="0"/>
              <a:t>off your </a:t>
            </a:r>
            <a:r>
              <a:rPr lang="en-US" sz="2400" dirty="0"/>
              <a:t>screensaver. </a:t>
            </a:r>
            <a:endParaRPr lang="en-US" sz="2400" dirty="0" smtClean="0"/>
          </a:p>
          <a:p>
            <a:endParaRPr lang="en-US" sz="2400" dirty="0"/>
          </a:p>
          <a:p>
            <a:r>
              <a:rPr lang="en-US" sz="2400" dirty="0" smtClean="0"/>
              <a:t>Turn </a:t>
            </a:r>
            <a:r>
              <a:rPr lang="en-US" sz="2400" dirty="0"/>
              <a:t>off </a:t>
            </a:r>
            <a:r>
              <a:rPr lang="en-US" sz="2400" dirty="0" smtClean="0"/>
              <a:t>wireless.</a:t>
            </a:r>
          </a:p>
          <a:p>
            <a:endParaRPr lang="en-US" sz="2400" dirty="0" smtClean="0"/>
          </a:p>
          <a:p>
            <a:r>
              <a:rPr lang="en-US" sz="2400" dirty="0" smtClean="0"/>
              <a:t>Remember you are the expert, not the audience.  Just because you know it, doesn’t mean they have even heard about it.</a:t>
            </a:r>
            <a:endParaRPr lang="en-US" sz="2400" dirty="0"/>
          </a:p>
          <a:p>
            <a:endParaRPr lang="en-US" sz="2400" dirty="0"/>
          </a:p>
          <a:p>
            <a:r>
              <a:rPr lang="en-US" sz="2400" dirty="0"/>
              <a:t>Speak loudly. Project to people in the back.</a:t>
            </a:r>
          </a:p>
          <a:p>
            <a:endParaRPr lang="en-US" sz="2400" dirty="0" smtClean="0"/>
          </a:p>
          <a:p>
            <a:r>
              <a:rPr lang="en-US" sz="2400" dirty="0" smtClean="0"/>
              <a:t>Speak slowly.</a:t>
            </a:r>
            <a:endParaRPr lang="en-US" sz="2400" dirty="0"/>
          </a:p>
          <a:p>
            <a:endParaRPr lang="en-US" sz="2400" dirty="0" smtClean="0"/>
          </a:p>
          <a:p>
            <a:r>
              <a:rPr lang="en-US" sz="2400" dirty="0" smtClean="0"/>
              <a:t>Make </a:t>
            </a:r>
            <a:r>
              <a:rPr lang="en-US" sz="2400" dirty="0"/>
              <a:t>eye contact. </a:t>
            </a:r>
          </a:p>
          <a:p>
            <a:endParaRPr lang="en-US" sz="2400" dirty="0" smtClean="0"/>
          </a:p>
          <a:p>
            <a:r>
              <a:rPr lang="en-US" sz="2400" dirty="0"/>
              <a:t>Don’t read the slides</a:t>
            </a:r>
          </a:p>
          <a:p>
            <a:endParaRPr lang="en-US" sz="2400" dirty="0" smtClean="0"/>
          </a:p>
          <a:p>
            <a:r>
              <a:rPr lang="en-US" sz="2400" dirty="0" smtClean="0"/>
              <a:t>Repeat </a:t>
            </a:r>
            <a:r>
              <a:rPr lang="en-US" sz="2400" dirty="0"/>
              <a:t>questions  </a:t>
            </a:r>
            <a:r>
              <a:rPr lang="en-US" sz="2400" dirty="0" smtClean="0"/>
              <a:t>back.</a:t>
            </a:r>
            <a:endParaRPr lang="en-US" sz="2400" dirty="0"/>
          </a:p>
        </p:txBody>
      </p:sp>
    </p:spTree>
    <p:extLst>
      <p:ext uri="{BB962C8B-B14F-4D97-AF65-F5344CB8AC3E}">
        <p14:creationId xmlns:p14="http://schemas.microsoft.com/office/powerpoint/2010/main" val="189421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547" y="223112"/>
            <a:ext cx="8915400" cy="6370975"/>
          </a:xfrm>
          <a:prstGeom prst="rect">
            <a:avLst/>
          </a:prstGeom>
        </p:spPr>
        <p:txBody>
          <a:bodyPr wrap="square">
            <a:spAutoFit/>
          </a:bodyPr>
          <a:lstStyle/>
          <a:p>
            <a:r>
              <a:rPr lang="en-US" sz="2400" dirty="0"/>
              <a:t>If you use your own laptop, use a power cord and turn </a:t>
            </a:r>
            <a:r>
              <a:rPr lang="en-US" sz="2400" dirty="0" smtClean="0"/>
              <a:t>off your </a:t>
            </a:r>
            <a:r>
              <a:rPr lang="en-US" sz="2400" dirty="0"/>
              <a:t>screensaver. </a:t>
            </a:r>
            <a:endParaRPr lang="en-US" sz="2400" dirty="0" smtClean="0"/>
          </a:p>
          <a:p>
            <a:endParaRPr lang="en-US" sz="2400" dirty="0"/>
          </a:p>
          <a:p>
            <a:r>
              <a:rPr lang="en-US" sz="2400" dirty="0" smtClean="0"/>
              <a:t>Turn </a:t>
            </a:r>
            <a:r>
              <a:rPr lang="en-US" sz="2400" dirty="0"/>
              <a:t>off </a:t>
            </a:r>
            <a:r>
              <a:rPr lang="en-US" sz="2400" dirty="0" smtClean="0"/>
              <a:t>wireless.</a:t>
            </a:r>
          </a:p>
          <a:p>
            <a:endParaRPr lang="en-US" sz="2400" dirty="0" smtClean="0"/>
          </a:p>
          <a:p>
            <a:r>
              <a:rPr lang="en-US" sz="2400" b="1" dirty="0" smtClean="0"/>
              <a:t>Remember you are the expert, not the audience.  Just because you know it, doesn’t mean they have even heard about it.</a:t>
            </a:r>
            <a:endParaRPr lang="en-US" sz="2400" b="1" dirty="0"/>
          </a:p>
          <a:p>
            <a:endParaRPr lang="en-US" sz="2400" dirty="0"/>
          </a:p>
          <a:p>
            <a:r>
              <a:rPr lang="en-US" sz="2400" dirty="0"/>
              <a:t>Speak loudly. Project to people in the back.</a:t>
            </a:r>
          </a:p>
          <a:p>
            <a:endParaRPr lang="en-US" sz="2400" dirty="0" smtClean="0"/>
          </a:p>
          <a:p>
            <a:r>
              <a:rPr lang="en-US" sz="2400" dirty="0" smtClean="0"/>
              <a:t>Speak slowly.</a:t>
            </a:r>
            <a:endParaRPr lang="en-US" sz="2400" dirty="0"/>
          </a:p>
          <a:p>
            <a:endParaRPr lang="en-US" sz="2400" dirty="0" smtClean="0"/>
          </a:p>
          <a:p>
            <a:r>
              <a:rPr lang="en-US" sz="2400" dirty="0" smtClean="0"/>
              <a:t>Make </a:t>
            </a:r>
            <a:r>
              <a:rPr lang="en-US" sz="2400" dirty="0"/>
              <a:t>eye contact. </a:t>
            </a:r>
          </a:p>
          <a:p>
            <a:endParaRPr lang="en-US" sz="2400" dirty="0" smtClean="0"/>
          </a:p>
          <a:p>
            <a:r>
              <a:rPr lang="en-US" sz="2400" dirty="0"/>
              <a:t>Don’t read the slides</a:t>
            </a:r>
          </a:p>
          <a:p>
            <a:endParaRPr lang="en-US" sz="2400" dirty="0" smtClean="0"/>
          </a:p>
          <a:p>
            <a:r>
              <a:rPr lang="en-US" sz="2400" dirty="0" smtClean="0"/>
              <a:t>Repeat </a:t>
            </a:r>
            <a:r>
              <a:rPr lang="en-US" sz="2400" dirty="0"/>
              <a:t>questions  </a:t>
            </a:r>
            <a:r>
              <a:rPr lang="en-US" sz="2400" dirty="0" smtClean="0"/>
              <a:t>back.</a:t>
            </a:r>
            <a:endParaRPr lang="en-US" sz="2400" dirty="0"/>
          </a:p>
        </p:txBody>
      </p:sp>
    </p:spTree>
    <p:extLst>
      <p:ext uri="{BB962C8B-B14F-4D97-AF65-F5344CB8AC3E}">
        <p14:creationId xmlns:p14="http://schemas.microsoft.com/office/powerpoint/2010/main" val="413209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2400" dirty="0"/>
        </a:defPPr>
      </a:lstStyle>
    </a:spDef>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8518</TotalTime>
  <Words>1097</Words>
  <Application>Microsoft Office PowerPoint</Application>
  <PresentationFormat>On-screen Show (4:3)</PresentationFormat>
  <Paragraphs>255</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SimSun</vt:lpstr>
      <vt:lpstr>Arial</vt:lpstr>
      <vt:lpstr>Arial</vt:lpstr>
      <vt:lpstr>Calibri</vt:lpstr>
      <vt:lpstr>Calibri Light</vt:lpstr>
      <vt:lpstr>Candara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183</cp:revision>
  <dcterms:created xsi:type="dcterms:W3CDTF">2015-04-14T01:56:55Z</dcterms:created>
  <dcterms:modified xsi:type="dcterms:W3CDTF">2015-04-29T04:09:17Z</dcterms:modified>
  <cp:category/>
</cp:coreProperties>
</file>