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sldIdLst>
    <p:sldId id="875" r:id="rId2"/>
    <p:sldId id="877" r:id="rId3"/>
    <p:sldId id="878" r:id="rId4"/>
    <p:sldId id="808" r:id="rId5"/>
    <p:sldId id="809" r:id="rId6"/>
    <p:sldId id="807" r:id="rId7"/>
    <p:sldId id="713" r:id="rId8"/>
    <p:sldId id="830" r:id="rId9"/>
    <p:sldId id="873" r:id="rId10"/>
    <p:sldId id="874" r:id="rId11"/>
    <p:sldId id="596" r:id="rId12"/>
    <p:sldId id="861" r:id="rId13"/>
    <p:sldId id="872" r:id="rId14"/>
    <p:sldId id="863" r:id="rId15"/>
    <p:sldId id="865" r:id="rId16"/>
    <p:sldId id="869" r:id="rId17"/>
    <p:sldId id="876" r:id="rId18"/>
    <p:sldId id="805" r:id="rId19"/>
    <p:sldId id="766" r:id="rId20"/>
    <p:sldId id="866" r:id="rId21"/>
    <p:sldId id="867" r:id="rId22"/>
    <p:sldId id="868" r:id="rId23"/>
    <p:sldId id="781" r:id="rId24"/>
    <p:sldId id="806" r:id="rId25"/>
    <p:sldId id="799" r:id="rId26"/>
    <p:sldId id="414" r:id="rId27"/>
    <p:sldId id="415" r:id="rId28"/>
    <p:sldId id="416" r:id="rId29"/>
    <p:sldId id="860" r:id="rId30"/>
    <p:sldId id="763" r:id="rId31"/>
    <p:sldId id="738" r:id="rId32"/>
    <p:sldId id="749" r:id="rId33"/>
  </p:sldIdLst>
  <p:sldSz cx="11887200" cy="7772400"/>
  <p:notesSz cx="6858000" cy="9144000"/>
  <p:embeddedFontLst>
    <p:embeddedFont>
      <p:font typeface="Cambria Math" panose="02040503050406030204" pitchFamily="18" charset="0"/>
      <p:regular r:id="rId34"/>
    </p:embeddedFont>
    <p:embeddedFont>
      <p:font typeface="Times" panose="02020603050405020304" pitchFamily="18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3F"/>
    <a:srgbClr val="7AFFFE"/>
    <a:srgbClr val="FF4BD0"/>
    <a:srgbClr val="FFB7B7"/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7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17:26:22.0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527 3687 24575,'3'0'0,"0"-1"0,1 1 0,-1-1 0,0 1 0,1-1 0,-1 0 0,0-1 0,0 1 0,0 0 0,0-1 0,0 0 0,0 0 0,0 1 0,-1-2 0,1 1 0,0 0 0,-1-1 0,0 1 0,0-1 0,0 1 0,0-1 0,0 0 0,0 0 0,-1 0 0,1 0 0,-1 0 0,1-4 0,4-12 0,-1 1 0,0-1 0,2-33 0,-3 28 0,29-239 0,-15 97 0,50-197 0,105-238 0,34-139 0,-188 648 0,-4-1 0,4-122 0,-18-186 0,-1 387 0,-1-15 0,1-8 0,-1 1 0,-10-52 0,8 75 0,0 0 0,-1 1 0,-1-1 0,0 1 0,0 0 0,-2 0 0,1 0 0,-1 1 0,-1 0 0,-11-12 0,2 5 0,-1 0 0,-1 2 0,-1 0 0,0 2 0,-1 0 0,-1 1 0,0 1 0,-1 1 0,0 1 0,0 1 0,-1 1 0,0 1 0,-1 1 0,-43-4 0,-563-23 0,564 33-1365,40 0-5461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17:26:23.05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557 0 24575,'-2'4'0,"-1"-1"0,1 0 0,0 0 0,-1-1 0,1 1 0,-1 0 0,0-1 0,0 0 0,0 0 0,0 0 0,0 0 0,-6 3 0,5-3 0,-10 6 0,-20 14 0,-1-2 0,-1-2 0,-65 25 0,43-23 0,1 2 0,-68 38 0,121-58 0,0 1 0,1-1 0,-1 1 0,1 0 0,0 0 0,0 0 0,0 0 0,0 1 0,0-1 0,1 1 0,-1 0 0,1 0 0,0 0 0,0 0 0,1 0 0,-1 0 0,1 0 0,0 0 0,0 1 0,0-1 0,1 1 0,0-1 0,-1 0 0,2 1 0,-1 4 0,2 12 0,1 0 0,1 0 0,12 38 0,-13-52 0,20 63 0,4 0 0,39 73 0,85 127 0,-35-67 0,-70-128-1365,-28-55-5461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17:26:24.88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2340 1 24575,'7'111'0,"5"-1"0,42 177 0,-4-26 0,52 396 0,-81-440 0,1 5 0,-17-194 0,-2 1 0,-1-1 0,-1 1 0,-1-1 0,-8 55 0,5-71 0,0 0 0,0 0 0,-1 0 0,0 0 0,-1-1 0,-1 0 0,0 0 0,0 0 0,-1-1 0,0 0 0,-1 0 0,0-1 0,-1 0 0,0 0 0,0-1 0,-12 8 0,-4 0 0,-1-2 0,-1 0 0,0-2 0,-1-1 0,0-1 0,-40 9 0,-184 24 0,219-39 0,-1198 162 0,866-119 0,325-38 0,-1 2 0,-76 30 0,18-4 0,35-13-1365,42-11-5461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17:26:26.13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480 0 24575,'-1'6'0,"-1"0"0,1 0 0,-1-1 0,0 1 0,0 0 0,0-1 0,-1 1 0,0-1 0,0 0 0,0 0 0,-7 6 0,1 3 0,-200 256 0,26-36 0,176-226 0,2 1 0,-1 0 0,1 0 0,0 0 0,1 0 0,-4 15 0,6-18 0,1 0 0,0 0 0,1 0 0,0 0 0,0 0 0,0 0 0,1 0 0,-1 0 0,2 0 0,-1 0 0,1 0 0,3 10 0,2-1 0,1 1 0,0-2 0,1 1 0,1-1 0,0 0 0,1-1 0,14 13 0,100 83 0,58 25-682,332 183-1,-408-260-6143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18:12:05.53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hyperlink" Target="https://tutorial.math.lamar.edu/Classes/DE/Vibrations.aspx" TargetMode="Externa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homepage.math.uiowa.edu/~idarcy/COURSES/100/mv.html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customXml" Target="../ink/ink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958A54-3A6D-122F-2723-032D644EC1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2647"/>
          <a:stretch/>
        </p:blipFill>
        <p:spPr>
          <a:xfrm>
            <a:off x="400037" y="-2"/>
            <a:ext cx="10902161" cy="5852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E8C613-87F7-ED59-377A-F6178485A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26" y="5820379"/>
            <a:ext cx="5427202" cy="1920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2B16B2-D4F0-51A1-FFFC-146E02189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757" y="5875018"/>
            <a:ext cx="5368245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17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58A06-685B-7061-38A7-101248319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0405EF-6813-145F-51EF-A812516C5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255"/>
            <a:ext cx="11887200" cy="383994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6EE0572-ED67-0184-95B6-FA0CDCAE0775}"/>
                  </a:ext>
                </a:extLst>
              </p:cNvPr>
              <p:cNvSpPr txBox="1"/>
              <p:nvPr/>
            </p:nvSpPr>
            <p:spPr>
              <a:xfrm>
                <a:off x="308610" y="3769648"/>
                <a:ext cx="1126998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Example 2:  Find the Wronskian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of the fundamental set of solutions for the differential equation if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(1) =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3</m:t>
                    </m:r>
                  </m:oMath>
                </a14:m>
                <a:r>
                  <a:rPr lang="en-US" sz="2800" dirty="0"/>
                  <a:t>:  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6EE0572-ED67-0184-95B6-FA0CDCAE0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10" y="3769648"/>
                <a:ext cx="11269980" cy="2062103"/>
              </a:xfrm>
              <a:prstGeom prst="rect">
                <a:avLst/>
              </a:prstGeom>
              <a:blipFill>
                <a:blip r:embed="rId3"/>
                <a:stretch>
                  <a:fillRect l="-1136" t="-2655" r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E03C1DE-B3BC-E854-FD68-CCC2AC63315A}"/>
                  </a:ext>
                </a:extLst>
              </p:cNvPr>
              <p:cNvSpPr txBox="1"/>
              <p:nvPr/>
            </p:nvSpPr>
            <p:spPr>
              <a:xfrm>
                <a:off x="468630" y="4909767"/>
                <a:ext cx="4320540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p>
                        <m:sSupPr>
                          <m:ctrlPr>
                            <a:rPr lang="en-US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E03C1DE-B3BC-E854-FD68-CCC2AC633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" y="4909767"/>
                <a:ext cx="4320540" cy="9219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593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B07C87-44E1-4974-8E8A-EEF6600C6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9837"/>
            <a:ext cx="11887200" cy="50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80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E3B5B-5E3E-4057-AE7E-98C0D0FF12AB}"/>
              </a:ext>
            </a:extLst>
          </p:cNvPr>
          <p:cNvSpPr/>
          <p:nvPr/>
        </p:nvSpPr>
        <p:spPr>
          <a:xfrm>
            <a:off x="151002" y="366505"/>
            <a:ext cx="11803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Determine (without solving the problem) an interval in which the solution of the given initial value problem is certain to exist and be unique.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A9E9C2-7259-4093-AF6F-179B0AEC391E}"/>
              </a:ext>
            </a:extLst>
          </p:cNvPr>
          <p:cNvCxnSpPr/>
          <p:nvPr/>
        </p:nvCxnSpPr>
        <p:spPr>
          <a:xfrm>
            <a:off x="394252" y="3978303"/>
            <a:ext cx="11098696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63951DE-FBA0-4BF5-96EB-C461028EF6FE}"/>
              </a:ext>
            </a:extLst>
          </p:cNvPr>
          <p:cNvSpPr txBox="1"/>
          <p:nvPr/>
        </p:nvSpPr>
        <p:spPr>
          <a:xfrm>
            <a:off x="1820846" y="4158250"/>
            <a:ext cx="9255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-4                           1                           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B99DE6-8B01-4DD3-BED3-44B4DB9E2926}"/>
              </a:ext>
            </a:extLst>
          </p:cNvPr>
          <p:cNvSpPr txBox="1"/>
          <p:nvPr/>
        </p:nvSpPr>
        <p:spPr>
          <a:xfrm>
            <a:off x="1921952" y="3583791"/>
            <a:ext cx="942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(                            )</a:t>
            </a:r>
            <a:r>
              <a:rPr lang="en-US" sz="3600" dirty="0">
                <a:solidFill>
                  <a:srgbClr val="FFFF00"/>
                </a:solidFill>
              </a:rPr>
              <a:t>(                             )</a:t>
            </a:r>
            <a:r>
              <a:rPr lang="en-US" sz="3600" dirty="0">
                <a:solidFill>
                  <a:srgbClr val="00B0F0"/>
                </a:solidFill>
              </a:rPr>
              <a:t>(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887D62-4F9F-4BE5-9728-D46ECD769933}"/>
              </a:ext>
            </a:extLst>
          </p:cNvPr>
          <p:cNvCxnSpPr/>
          <p:nvPr/>
        </p:nvCxnSpPr>
        <p:spPr>
          <a:xfrm>
            <a:off x="2066228" y="3978303"/>
            <a:ext cx="3053301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865DA6-9BA5-4CB6-BED7-281D86862F81}"/>
              </a:ext>
            </a:extLst>
          </p:cNvPr>
          <p:cNvCxnSpPr>
            <a:cxnSpLocks/>
          </p:cNvCxnSpPr>
          <p:nvPr/>
        </p:nvCxnSpPr>
        <p:spPr>
          <a:xfrm>
            <a:off x="5272997" y="3979629"/>
            <a:ext cx="3138573" cy="0"/>
          </a:xfrm>
          <a:prstGeom prst="line">
            <a:avLst/>
          </a:prstGeom>
          <a:ln w="889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198F693-761F-42B9-9E09-449B890040A5}"/>
              </a:ext>
            </a:extLst>
          </p:cNvPr>
          <p:cNvCxnSpPr/>
          <p:nvPr/>
        </p:nvCxnSpPr>
        <p:spPr>
          <a:xfrm>
            <a:off x="8454881" y="3980955"/>
            <a:ext cx="3053301" cy="0"/>
          </a:xfrm>
          <a:prstGeom prst="line">
            <a:avLst/>
          </a:prstGeom>
          <a:ln w="889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938B5D-F53C-4CDF-8542-A1930E1701FB}"/>
              </a:ext>
            </a:extLst>
          </p:cNvPr>
          <p:cNvCxnSpPr/>
          <p:nvPr/>
        </p:nvCxnSpPr>
        <p:spPr>
          <a:xfrm>
            <a:off x="4301836" y="3583791"/>
            <a:ext cx="0" cy="9120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76856A-F7F0-4604-91AF-435BA7AF60C5}"/>
              </a:ext>
            </a:extLst>
          </p:cNvPr>
          <p:cNvSpPr txBox="1"/>
          <p:nvPr/>
        </p:nvSpPr>
        <p:spPr>
          <a:xfrm>
            <a:off x="3823854" y="4673094"/>
            <a:ext cx="7468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t</a:t>
            </a:r>
            <a:r>
              <a:rPr lang="en-US" sz="3600" dirty="0"/>
              <a:t> = 0, thus domain is (-4, 1) for the solution to this initial value problem.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1F493B-1296-9ECC-2339-602EE3B2A410}"/>
                  </a:ext>
                </a:extLst>
              </p:cNvPr>
              <p:cNvSpPr txBox="1"/>
              <p:nvPr/>
            </p:nvSpPr>
            <p:spPr>
              <a:xfrm>
                <a:off x="1489539" y="2265485"/>
                <a:ext cx="87435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1 −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 + 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1 − </m:t>
                        </m:r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d>
                      <m:dPr>
                        <m:ctrlP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1 + </m:t>
                        </m:r>
                        <m:sSup>
                          <m:sSupPr>
                            <m:ctrlPr>
                              <a:rPr lang="en-US" sz="24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prstClr val="white"/>
                    </a:solidFill>
                  </a:rPr>
                  <a:t>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1 − </m:t>
                        </m:r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d>
                      <m:dPr>
                        <m:ctrlP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1 + </m:t>
                        </m:r>
                        <m:sSup>
                          <m:sSupPr>
                            <m:ctrlPr>
                              <a:rPr lang="en-US" sz="24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1F493B-1296-9ECC-2339-602EE3B2A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539" y="2265485"/>
                <a:ext cx="8743522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9BCA47-80BB-0943-2629-7F3F54A7CEE8}"/>
              </a:ext>
            </a:extLst>
          </p:cNvPr>
          <p:cNvCxnSpPr>
            <a:cxnSpLocks/>
          </p:cNvCxnSpPr>
          <p:nvPr/>
        </p:nvCxnSpPr>
        <p:spPr>
          <a:xfrm flipV="1">
            <a:off x="1909252" y="2207819"/>
            <a:ext cx="21031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97CBB-0CC6-D124-6CE8-ADD6F396789F}"/>
              </a:ext>
            </a:extLst>
          </p:cNvPr>
          <p:cNvCxnSpPr>
            <a:cxnSpLocks/>
          </p:cNvCxnSpPr>
          <p:nvPr/>
        </p:nvCxnSpPr>
        <p:spPr>
          <a:xfrm flipV="1">
            <a:off x="4766752" y="2207819"/>
            <a:ext cx="21031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BA1A30-34CC-F87F-3DC9-02B21013BF20}"/>
              </a:ext>
            </a:extLst>
          </p:cNvPr>
          <p:cNvCxnSpPr>
            <a:cxnSpLocks/>
          </p:cNvCxnSpPr>
          <p:nvPr/>
        </p:nvCxnSpPr>
        <p:spPr>
          <a:xfrm flipV="1">
            <a:off x="7548052" y="2207819"/>
            <a:ext cx="21031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A727B94-25D1-3554-3852-BAC331DB9F08}"/>
                  </a:ext>
                </a:extLst>
              </p:cNvPr>
              <p:cNvSpPr/>
              <p:nvPr/>
            </p:nvSpPr>
            <p:spPr>
              <a:xfrm>
                <a:off x="0" y="1573080"/>
                <a:ext cx="11954311" cy="6410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sz="3200" i="1" dirty="0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 dirty="0" err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 err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− 5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3200" i="1" dirty="0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3200" i="1" dirty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0" i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 2            </m:t>
                      </m:r>
                      <m:r>
                        <a:rPr lang="en-US" sz="3200" i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baseline="-2500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A727B94-25D1-3554-3852-BAC331DB9F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080"/>
                <a:ext cx="11954311" cy="6410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415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975A3-CAFB-3659-F87B-BEC55911A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22D1B5-D0F9-9790-72E2-AE300E0D6D55}"/>
              </a:ext>
            </a:extLst>
          </p:cNvPr>
          <p:cNvSpPr/>
          <p:nvPr/>
        </p:nvSpPr>
        <p:spPr>
          <a:xfrm>
            <a:off x="151002" y="366505"/>
            <a:ext cx="11803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Determine (without solving the problem) an interval in which the solution of the given initial value problem is certain to exist and be unique.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2710569-3494-4A30-12A2-3BC2116D15EC}"/>
                  </a:ext>
                </a:extLst>
              </p:cNvPr>
              <p:cNvSpPr/>
              <p:nvPr/>
            </p:nvSpPr>
            <p:spPr>
              <a:xfrm>
                <a:off x="0" y="1573080"/>
                <a:ext cx="11954311" cy="6410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sz="3200" i="1" dirty="0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 dirty="0" err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 err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− 5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3200" i="1" dirty="0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3200" i="1" dirty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0" i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 2            </m:t>
                      </m:r>
                      <m:r>
                        <a:rPr lang="en-US" sz="3200" i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baseline="-2500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2710569-3494-4A30-12A2-3BC2116D15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080"/>
                <a:ext cx="11954311" cy="6410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313B59B-2251-F1F3-C2C6-BFDFD7D3E5A2}"/>
              </a:ext>
            </a:extLst>
          </p:cNvPr>
          <p:cNvCxnSpPr/>
          <p:nvPr/>
        </p:nvCxnSpPr>
        <p:spPr>
          <a:xfrm>
            <a:off x="394252" y="3964603"/>
            <a:ext cx="11098696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95C36BC-273A-6FE5-322E-5A856F34D462}"/>
              </a:ext>
            </a:extLst>
          </p:cNvPr>
          <p:cNvSpPr txBox="1"/>
          <p:nvPr/>
        </p:nvSpPr>
        <p:spPr>
          <a:xfrm>
            <a:off x="1820846" y="4144550"/>
            <a:ext cx="9255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-4                           1                           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6EEACA-02AB-E56D-424A-E74654AC007A}"/>
              </a:ext>
            </a:extLst>
          </p:cNvPr>
          <p:cNvSpPr txBox="1"/>
          <p:nvPr/>
        </p:nvSpPr>
        <p:spPr>
          <a:xfrm>
            <a:off x="1921952" y="3570091"/>
            <a:ext cx="942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(                            )</a:t>
            </a:r>
            <a:r>
              <a:rPr lang="en-US" sz="3600" dirty="0">
                <a:solidFill>
                  <a:srgbClr val="FFFF00"/>
                </a:solidFill>
              </a:rPr>
              <a:t>(                             )</a:t>
            </a:r>
            <a:r>
              <a:rPr lang="en-US" sz="3600" dirty="0">
                <a:solidFill>
                  <a:srgbClr val="00B0F0"/>
                </a:solidFill>
              </a:rPr>
              <a:t>(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D669A7-A4F7-112A-28C3-14302599A837}"/>
              </a:ext>
            </a:extLst>
          </p:cNvPr>
          <p:cNvCxnSpPr/>
          <p:nvPr/>
        </p:nvCxnSpPr>
        <p:spPr>
          <a:xfrm>
            <a:off x="2066228" y="3964603"/>
            <a:ext cx="3053301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D929F9-D49C-F6CD-ED28-E421E6ECB047}"/>
              </a:ext>
            </a:extLst>
          </p:cNvPr>
          <p:cNvCxnSpPr>
            <a:cxnSpLocks/>
          </p:cNvCxnSpPr>
          <p:nvPr/>
        </p:nvCxnSpPr>
        <p:spPr>
          <a:xfrm>
            <a:off x="5272997" y="3965929"/>
            <a:ext cx="3138573" cy="0"/>
          </a:xfrm>
          <a:prstGeom prst="line">
            <a:avLst/>
          </a:prstGeom>
          <a:ln w="889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710548-2989-104A-ACFD-08C72AB95C30}"/>
              </a:ext>
            </a:extLst>
          </p:cNvPr>
          <p:cNvCxnSpPr/>
          <p:nvPr/>
        </p:nvCxnSpPr>
        <p:spPr>
          <a:xfrm>
            <a:off x="8454881" y="3967255"/>
            <a:ext cx="3053301" cy="0"/>
          </a:xfrm>
          <a:prstGeom prst="line">
            <a:avLst/>
          </a:prstGeom>
          <a:ln w="889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7BF1ED4-40F0-4746-3382-92049C60BF6A}"/>
                  </a:ext>
                </a:extLst>
              </p:cNvPr>
              <p:cNvSpPr txBox="1"/>
              <p:nvPr/>
            </p:nvSpPr>
            <p:spPr>
              <a:xfrm>
                <a:off x="1366065" y="5016362"/>
                <a:ext cx="9155070" cy="2985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Unique solution exists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−4,1</m:t>
                        </m:r>
                      </m:e>
                    </m:d>
                    <m:r>
                      <a:rPr lang="en-US" sz="320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</m:d>
                    <m:r>
                      <a:rPr lang="en-US" sz="320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5,∞</m:t>
                        </m:r>
                      </m:e>
                    </m:d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pPr lvl="1"/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−4,1</m:t>
                        </m:r>
                      </m:e>
                    </m:d>
                  </m:oMath>
                </a14:m>
                <a:r>
                  <a:rPr lang="en-US" sz="3200" dirty="0"/>
                  <a:t>, domain of solution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−4,1</m:t>
                        </m:r>
                      </m:e>
                    </m:d>
                  </m:oMath>
                </a14:m>
                <a:r>
                  <a:rPr lang="en-US" sz="3200" dirty="0"/>
                  <a:t>.</a:t>
                </a:r>
              </a:p>
              <a:p>
                <a:pPr lvl="1"/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</m:d>
                  </m:oMath>
                </a14:m>
                <a:r>
                  <a:rPr lang="en-US" sz="3200" dirty="0"/>
                  <a:t>, domain of solution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</m:d>
                  </m:oMath>
                </a14:m>
                <a:r>
                  <a:rPr lang="en-US" sz="3200" dirty="0"/>
                  <a:t>.</a:t>
                </a:r>
              </a:p>
              <a:p>
                <a:pPr lvl="1"/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5,∞</m:t>
                        </m:r>
                      </m:e>
                    </m:d>
                  </m:oMath>
                </a14:m>
                <a:r>
                  <a:rPr lang="en-US" sz="3200" dirty="0"/>
                  <a:t>, domain of solution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5,∞</m:t>
                        </m:r>
                      </m:e>
                    </m:d>
                  </m:oMath>
                </a14:m>
                <a:r>
                  <a:rPr lang="en-US" sz="3200" dirty="0"/>
                  <a:t>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7BF1ED4-40F0-4746-3382-92049C60B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065" y="5016362"/>
                <a:ext cx="9155070" cy="2985433"/>
              </a:xfrm>
              <a:prstGeom prst="rect">
                <a:avLst/>
              </a:prstGeom>
              <a:blipFill>
                <a:blip r:embed="rId3"/>
                <a:stretch>
                  <a:fillRect l="-1664" t="-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18028B-A9E2-CE2C-D1BE-59D74E0F0DB0}"/>
                  </a:ext>
                </a:extLst>
              </p:cNvPr>
              <p:cNvSpPr txBox="1"/>
              <p:nvPr/>
            </p:nvSpPr>
            <p:spPr>
              <a:xfrm>
                <a:off x="1489539" y="2265485"/>
                <a:ext cx="87435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1 −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 + 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1 − </m:t>
                        </m:r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d>
                      <m:dPr>
                        <m:ctrlP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1 + </m:t>
                        </m:r>
                        <m:sSup>
                          <m:sSupPr>
                            <m:ctrlPr>
                              <a:rPr lang="en-US" sz="24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prstClr val="white"/>
                    </a:solidFill>
                  </a:rPr>
                  <a:t>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1 − </m:t>
                        </m:r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d>
                      <m:dPr>
                        <m:ctrlP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1 + </m:t>
                        </m:r>
                        <m:sSup>
                          <m:sSupPr>
                            <m:ctrlPr>
                              <a:rPr lang="en-US" sz="24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18028B-A9E2-CE2C-D1BE-59D74E0F0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539" y="2265485"/>
                <a:ext cx="874352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2E8440-EECE-93F5-A3A8-C6949CC80054}"/>
              </a:ext>
            </a:extLst>
          </p:cNvPr>
          <p:cNvCxnSpPr>
            <a:cxnSpLocks/>
          </p:cNvCxnSpPr>
          <p:nvPr/>
        </p:nvCxnSpPr>
        <p:spPr>
          <a:xfrm flipV="1">
            <a:off x="1909252" y="2207819"/>
            <a:ext cx="21031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811CF5-7E3E-C6E9-E459-0C99FC0884DF}"/>
              </a:ext>
            </a:extLst>
          </p:cNvPr>
          <p:cNvCxnSpPr>
            <a:cxnSpLocks/>
          </p:cNvCxnSpPr>
          <p:nvPr/>
        </p:nvCxnSpPr>
        <p:spPr>
          <a:xfrm flipV="1">
            <a:off x="4766752" y="2207819"/>
            <a:ext cx="21031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6485A3-3CBA-9F8C-75B7-4F90801246A7}"/>
              </a:ext>
            </a:extLst>
          </p:cNvPr>
          <p:cNvCxnSpPr>
            <a:cxnSpLocks/>
          </p:cNvCxnSpPr>
          <p:nvPr/>
        </p:nvCxnSpPr>
        <p:spPr>
          <a:xfrm flipV="1">
            <a:off x="7548052" y="2207819"/>
            <a:ext cx="21031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229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D39E68-1F7D-A281-3D8E-FA80E427F048}"/>
                  </a:ext>
                </a:extLst>
              </p:cNvPr>
              <p:cNvSpPr txBox="1"/>
              <p:nvPr/>
            </p:nvSpPr>
            <p:spPr>
              <a:xfrm>
                <a:off x="-194309" y="1874752"/>
                <a:ext cx="11830050" cy="40228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𝑎𝑟</m:t>
                      </m:r>
                      <m:r>
                        <a:rPr lang="pt-BR" sz="2800" i="1" baseline="30000" dirty="0" smtClean="0">
                          <a:effectLst/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 = 0</m:t>
                      </m:r>
                    </m:oMath>
                  </m:oMathPara>
                </a14:m>
                <a:br>
                  <a:rPr lang="pt-BR" sz="2800" dirty="0">
                    <a:effectLst/>
                    <a:latin typeface="Calibri" panose="020F0502020204030204" pitchFamily="34" charset="0"/>
                  </a:rPr>
                </a:br>
                <a:endParaRPr lang="pt-BR" sz="2800" dirty="0">
                  <a:effectLst/>
                  <a:latin typeface="Calibri" panose="020F0502020204030204" pitchFamily="34" charset="0"/>
                </a:endParaRPr>
              </a:p>
              <a:p>
                <a:br>
                  <a:rPr lang="pt-BR" sz="2800" dirty="0">
                    <a:effectLst/>
                    <a:latin typeface="Calibri" panose="020F0502020204030204" pitchFamily="34" charset="0"/>
                  </a:rPr>
                </a:br>
                <a:endParaRPr lang="pt-BR" sz="2800" dirty="0">
                  <a:effectLst/>
                  <a:latin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𝑎𝑟</m:t>
                      </m:r>
                      <m:r>
                        <a:rPr lang="pt-BR" sz="2800" i="1" baseline="30000" dirty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𝑏𝑟</m:t>
                      </m:r>
                      <m:r>
                        <a:rPr lang="en-US" sz="2800" b="0" i="1" baseline="30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 = 0</m:t>
                      </m:r>
                    </m:oMath>
                  </m:oMathPara>
                </a14:m>
                <a:br>
                  <a:rPr lang="pt-BR" sz="2800" dirty="0">
                    <a:effectLst/>
                    <a:latin typeface="Calibri" panose="020F0502020204030204" pitchFamily="34" charset="0"/>
                  </a:rPr>
                </a:br>
                <a:endParaRPr lang="pt-BR" sz="2800" dirty="0">
                  <a:effectLst/>
                  <a:latin typeface="Calibri" panose="020F0502020204030204" pitchFamily="34" charset="0"/>
                </a:endParaRPr>
              </a:p>
              <a:p>
                <a:br>
                  <a:rPr lang="pt-BR" sz="2800" dirty="0">
                    <a:effectLst/>
                    <a:latin typeface="Calibri" panose="020F0502020204030204" pitchFamily="34" charset="0"/>
                  </a:rPr>
                </a:br>
                <a:endParaRPr lang="pt-BR" sz="2800" dirty="0">
                  <a:effectLst/>
                  <a:latin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𝑘𝑎𝑟</m:t>
                      </m:r>
                      <m:r>
                        <a:rPr lang="en-US" sz="2800" b="0" i="1" baseline="30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𝑘𝑏𝑟</m:t>
                      </m:r>
                      <m:r>
                        <a:rPr lang="en-US" sz="2800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𝑛𝑎𝑟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𝑛𝑏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  =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𝑘𝑟</m:t>
                      </m:r>
                      <m:r>
                        <a:rPr lang="en-US" sz="2800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𝑎𝑟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)+ 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pt-BR" sz="280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 dirty="0" smtClean="0">
                              <a:effectLst/>
                              <a:latin typeface="Cambria Math" panose="02040503050406030204" pitchFamily="18" charset="0"/>
                            </a:rPr>
                            <m:t>𝑎𝑟</m:t>
                          </m:r>
                          <m:r>
                            <a:rPr lang="pt-BR" sz="2800" i="1" dirty="0" smtClean="0">
                              <a:effectLst/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pt-BR" sz="2800" i="1" dirty="0" smtClean="0">
                              <a:effectLst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effectLst/>
                  <a:latin typeface="Cambria Math" panose="02040503050406030204" pitchFamily="18" charset="0"/>
                </a:endParaRPr>
              </a:p>
              <a:p>
                <a:r>
                  <a:rPr lang="en-US" sz="2800" b="0" dirty="0">
                    <a:effectLst/>
                  </a:rPr>
                  <a:t>                                           </a:t>
                </a:r>
              </a:p>
              <a:p>
                <a:r>
                  <a:rPr lang="en-US" sz="2800" dirty="0"/>
                  <a:t>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= (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𝑘𝑟</m:t>
                    </m:r>
                    <m:r>
                      <a:rPr lang="en-US" sz="28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+ 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)(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𝑎𝑟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 + 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pt-BR" sz="2800" dirty="0">
                  <a:effectLst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D39E68-1F7D-A281-3D8E-FA80E427F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4309" y="1874752"/>
                <a:ext cx="11830050" cy="40228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9149C5F-E4A6-378A-F710-C7A66D4E7134}"/>
              </a:ext>
            </a:extLst>
          </p:cNvPr>
          <p:cNvSpPr txBox="1"/>
          <p:nvPr/>
        </p:nvSpPr>
        <p:spPr>
          <a:xfrm>
            <a:off x="594360" y="617220"/>
            <a:ext cx="4028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 able to factor the following: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82B8BC-32AB-AED2-64EE-4E588B780028}"/>
              </a:ext>
            </a:extLst>
          </p:cNvPr>
          <p:cNvCxnSpPr/>
          <p:nvPr/>
        </p:nvCxnSpPr>
        <p:spPr>
          <a:xfrm>
            <a:off x="0" y="1634490"/>
            <a:ext cx="1188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75118C-E171-953B-B43B-0C7D5BD18C25}"/>
              </a:ext>
            </a:extLst>
          </p:cNvPr>
          <p:cNvCxnSpPr/>
          <p:nvPr/>
        </p:nvCxnSpPr>
        <p:spPr>
          <a:xfrm>
            <a:off x="15240" y="2735580"/>
            <a:ext cx="1188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8D849D-8272-B768-2ADF-10505427530C}"/>
              </a:ext>
            </a:extLst>
          </p:cNvPr>
          <p:cNvCxnSpPr/>
          <p:nvPr/>
        </p:nvCxnSpPr>
        <p:spPr>
          <a:xfrm>
            <a:off x="15240" y="4027170"/>
            <a:ext cx="1188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71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8A5E240-68F1-1206-8E56-DCC68F4755D0}"/>
                  </a:ext>
                </a:extLst>
              </p:cNvPr>
              <p:cNvSpPr txBox="1"/>
              <p:nvPr/>
            </p:nvSpPr>
            <p:spPr>
              <a:xfrm>
                <a:off x="349215" y="593557"/>
                <a:ext cx="11188769" cy="30957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/>
                  <a:t>FYI:  For those taking circuits</a:t>
                </a:r>
              </a:p>
              <a:p>
                <a:endParaRPr lang="en-US" sz="3600" dirty="0"/>
              </a:p>
              <a:p>
                <a:r>
                  <a:rPr lang="en-US" sz="3600" dirty="0"/>
                  <a:t>Example from circuits: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3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600" i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𝑅𝐶</m:t>
                        </m:r>
                      </m:den>
                    </m:f>
                    <m:sSub>
                      <m:sSubPr>
                        <m:ctrlPr>
                          <a:rPr lang="en-US" sz="3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36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𝑅𝐶</m:t>
                        </m:r>
                      </m:den>
                    </m:f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3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sz="3600" dirty="0"/>
              </a:p>
              <a:p>
                <a:endParaRPr lang="en-US" sz="3600" dirty="0"/>
              </a:p>
              <a:p>
                <a:r>
                  <a:rPr lang="en-US" sz="3600" dirty="0"/>
                  <a:t>First order linear with constant coefficients so Ch 3/4 apply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8A5E240-68F1-1206-8E56-DCC68F475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15" y="593557"/>
                <a:ext cx="11188769" cy="3095784"/>
              </a:xfrm>
              <a:prstGeom prst="rect">
                <a:avLst/>
              </a:prstGeom>
              <a:blipFill>
                <a:blip r:embed="rId2"/>
                <a:stretch>
                  <a:fillRect l="-1634" t="-2953" r="-654" b="-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7882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B41BBB-B5C0-40A3-B21C-F15F8C69D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13310" cy="4306888"/>
          </a:xfrm>
          <a:prstGeom prst="rect">
            <a:avLst/>
          </a:prstGeom>
        </p:spPr>
      </p:pic>
      <p:pic>
        <p:nvPicPr>
          <p:cNvPr id="2050" name="Picture 2" descr="There are two sketches in this image.  On the left is a (bad) sketch of a spring that is hanging from a horizontal bar/line.  The spring has no object attached to it and is shown to have a length of “l”.  On the right is the same spring only this one has a object with mass m attacked to it.  With the object attached to it the spring will be stretched a distance of “L”.  From the mass a small horizontal line (to the right of the mass) is labeled “u=0”.  There is a downward pointing arrow that originates from this small line that is labeled “Positive Direction”.">
            <a:extLst>
              <a:ext uri="{FF2B5EF4-FFF2-40B4-BE49-F238E27FC236}">
                <a16:creationId xmlns:a16="http://schemas.microsoft.com/office/drawing/2014/main" id="{E6C8BE67-95AF-45CF-9F33-A38A799DF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17" y="4214601"/>
            <a:ext cx="4093793" cy="326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83D284-22AD-402D-9269-533AF1967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807" y="4214601"/>
            <a:ext cx="7562393" cy="9240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CC92E8-393F-4499-84F1-98BE414EB9DF}"/>
              </a:ext>
            </a:extLst>
          </p:cNvPr>
          <p:cNvSpPr/>
          <p:nvPr/>
        </p:nvSpPr>
        <p:spPr>
          <a:xfrm>
            <a:off x="-56587" y="7475235"/>
            <a:ext cx="5762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https://tutorial.math.lamar.edu/Classes/DE/Vibrations.aspx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B8974D-388C-9FA7-9707-E6A0CE904D8C}"/>
              </a:ext>
            </a:extLst>
          </p:cNvPr>
          <p:cNvSpPr txBox="1"/>
          <p:nvPr/>
        </p:nvSpPr>
        <p:spPr>
          <a:xfrm>
            <a:off x="5705824" y="6320334"/>
            <a:ext cx="141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Gravitational force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4F96E4-CF4B-8FC7-6C4F-7EAB9DF109AB}"/>
              </a:ext>
            </a:extLst>
          </p:cNvPr>
          <p:cNvSpPr txBox="1"/>
          <p:nvPr/>
        </p:nvSpPr>
        <p:spPr>
          <a:xfrm>
            <a:off x="7427944" y="5534066"/>
            <a:ext cx="141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Spring force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4C6A9D-DD54-E0E7-635E-038BF6F7BC17}"/>
              </a:ext>
            </a:extLst>
          </p:cNvPr>
          <p:cNvSpPr txBox="1"/>
          <p:nvPr/>
        </p:nvSpPr>
        <p:spPr>
          <a:xfrm>
            <a:off x="9131014" y="6320333"/>
            <a:ext cx="1417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Viscous or damping force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FD881D-033F-8CFE-0E06-AF3A1F224027}"/>
              </a:ext>
            </a:extLst>
          </p:cNvPr>
          <p:cNvSpPr txBox="1"/>
          <p:nvPr/>
        </p:nvSpPr>
        <p:spPr>
          <a:xfrm>
            <a:off x="4388244" y="5487007"/>
            <a:ext cx="141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Total force</a:t>
            </a:r>
          </a:p>
          <a:p>
            <a:pPr algn="ctr"/>
            <a:r>
              <a:rPr lang="en-US" dirty="0"/>
              <a:t>F= 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58787E-C5CA-5219-16F8-38ABE003A36C}"/>
              </a:ext>
            </a:extLst>
          </p:cNvPr>
          <p:cNvSpPr txBox="1"/>
          <p:nvPr/>
        </p:nvSpPr>
        <p:spPr>
          <a:xfrm>
            <a:off x="10469880" y="5382797"/>
            <a:ext cx="1417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External force</a:t>
            </a:r>
          </a:p>
          <a:p>
            <a:pPr algn="ctr"/>
            <a:r>
              <a:rPr lang="en-US" dirty="0"/>
              <a:t>Sec 3.8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F5AD606-8288-0F26-C74D-2124AB698A97}"/>
              </a:ext>
            </a:extLst>
          </p:cNvPr>
          <p:cNvCxnSpPr>
            <a:cxnSpLocks/>
          </p:cNvCxnSpPr>
          <p:nvPr/>
        </p:nvCxnSpPr>
        <p:spPr>
          <a:xfrm flipV="1">
            <a:off x="4972050" y="4937760"/>
            <a:ext cx="0" cy="537817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D4D1FFB-75FA-250B-87BC-7AA553B75D2F}"/>
              </a:ext>
            </a:extLst>
          </p:cNvPr>
          <p:cNvCxnSpPr>
            <a:cxnSpLocks/>
          </p:cNvCxnSpPr>
          <p:nvPr/>
        </p:nvCxnSpPr>
        <p:spPr>
          <a:xfrm flipV="1">
            <a:off x="8084820" y="4937760"/>
            <a:ext cx="0" cy="537817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078A04C-8B05-DBB4-F160-6D3D67CA0EAA}"/>
              </a:ext>
            </a:extLst>
          </p:cNvPr>
          <p:cNvCxnSpPr>
            <a:cxnSpLocks/>
          </p:cNvCxnSpPr>
          <p:nvPr/>
        </p:nvCxnSpPr>
        <p:spPr>
          <a:xfrm flipV="1">
            <a:off x="11129010" y="4937760"/>
            <a:ext cx="0" cy="537817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9E395EC-FFCD-0CCE-0B85-B7E60111F2ED}"/>
              </a:ext>
            </a:extLst>
          </p:cNvPr>
          <p:cNvCxnSpPr>
            <a:cxnSpLocks/>
          </p:cNvCxnSpPr>
          <p:nvPr/>
        </p:nvCxnSpPr>
        <p:spPr>
          <a:xfrm flipH="1" flipV="1">
            <a:off x="6404610" y="4937760"/>
            <a:ext cx="9874" cy="1371144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7255071-8BCF-5848-5DD6-FF31C816B371}"/>
              </a:ext>
            </a:extLst>
          </p:cNvPr>
          <p:cNvCxnSpPr>
            <a:cxnSpLocks/>
          </p:cNvCxnSpPr>
          <p:nvPr/>
        </p:nvCxnSpPr>
        <p:spPr>
          <a:xfrm flipH="1" flipV="1">
            <a:off x="9858724" y="4937760"/>
            <a:ext cx="9874" cy="1371144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E330ABE8-04AD-4D5D-371C-56588B1514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36" t="83937"/>
          <a:stretch/>
        </p:blipFill>
        <p:spPr>
          <a:xfrm>
            <a:off x="9095775" y="1316017"/>
            <a:ext cx="3592487" cy="6918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26B8F80-AB7A-75B8-4714-2EDF8B58B4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5475" y="1745558"/>
            <a:ext cx="276606" cy="20116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65C044C-5001-7CB0-CC63-43B9E34C9FAE}"/>
              </a:ext>
            </a:extLst>
          </p:cNvPr>
          <p:cNvSpPr/>
          <p:nvPr/>
        </p:nvSpPr>
        <p:spPr>
          <a:xfrm>
            <a:off x="5805564" y="3623310"/>
            <a:ext cx="2756517" cy="557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86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83EA80-9F9D-5B66-9D91-64F153160D6A}"/>
              </a:ext>
            </a:extLst>
          </p:cNvPr>
          <p:cNvSpPr txBox="1"/>
          <p:nvPr/>
        </p:nvSpPr>
        <p:spPr>
          <a:xfrm>
            <a:off x="308610" y="259765"/>
            <a:ext cx="89496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https://homepage.math.uiowa.edu/~idarcy/COURSES/100/mv.html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3D8CE4-2DD1-79BE-C134-DB939B636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6" y="914400"/>
            <a:ext cx="11797003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71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78960C1C-A5FE-CFAA-6F53-634AA9BF0427}"/>
              </a:ext>
            </a:extLst>
          </p:cNvPr>
          <p:cNvGrpSpPr/>
          <p:nvPr/>
        </p:nvGrpSpPr>
        <p:grpSpPr>
          <a:xfrm>
            <a:off x="290627" y="1119005"/>
            <a:ext cx="1285536" cy="731520"/>
            <a:chOff x="112827" y="848495"/>
            <a:chExt cx="1285536" cy="73152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B98CD86-556C-71E7-7CE8-2E8160356D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485" r="53639"/>
            <a:stretch/>
          </p:blipFill>
          <p:spPr>
            <a:xfrm>
              <a:off x="112827" y="848495"/>
              <a:ext cx="447243" cy="73152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22AEFC8-429B-FF61-B082-DF7D810BC626}"/>
                </a:ext>
              </a:extLst>
            </p:cNvPr>
            <p:cNvSpPr txBox="1"/>
            <p:nvPr/>
          </p:nvSpPr>
          <p:spPr>
            <a:xfrm>
              <a:off x="594360" y="891540"/>
              <a:ext cx="8040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zero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4DD4A52-CD88-818A-05D2-E7CE1006B03C}"/>
              </a:ext>
            </a:extLst>
          </p:cNvPr>
          <p:cNvGrpSpPr/>
          <p:nvPr/>
        </p:nvGrpSpPr>
        <p:grpSpPr>
          <a:xfrm>
            <a:off x="278895" y="2612584"/>
            <a:ext cx="1429228" cy="731520"/>
            <a:chOff x="112827" y="848495"/>
            <a:chExt cx="1429228" cy="73152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2C582EA-BF56-5A44-FB84-8B940C7E8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485" r="53639"/>
            <a:stretch/>
          </p:blipFill>
          <p:spPr>
            <a:xfrm>
              <a:off x="112827" y="848495"/>
              <a:ext cx="447243" cy="73152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44237F-8FEF-2920-6FDF-9B922A87C5A5}"/>
                </a:ext>
              </a:extLst>
            </p:cNvPr>
            <p:cNvSpPr txBox="1"/>
            <p:nvPr/>
          </p:nvSpPr>
          <p:spPr>
            <a:xfrm>
              <a:off x="594360" y="891540"/>
              <a:ext cx="9476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small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603591C-E2B1-DB0F-3E3C-3AA79B16AE71}"/>
              </a:ext>
            </a:extLst>
          </p:cNvPr>
          <p:cNvGrpSpPr/>
          <p:nvPr/>
        </p:nvGrpSpPr>
        <p:grpSpPr>
          <a:xfrm>
            <a:off x="215294" y="4907494"/>
            <a:ext cx="1629861" cy="731520"/>
            <a:chOff x="112827" y="848495"/>
            <a:chExt cx="1629861" cy="73152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FC73987-9792-A77C-2171-D3AB0B61E3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485" r="53639"/>
            <a:stretch/>
          </p:blipFill>
          <p:spPr>
            <a:xfrm>
              <a:off x="112827" y="848495"/>
              <a:ext cx="447243" cy="73152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852575C-BB1F-916B-CB52-75CF9FCA17F3}"/>
                </a:ext>
              </a:extLst>
            </p:cNvPr>
            <p:cNvSpPr txBox="1"/>
            <p:nvPr/>
          </p:nvSpPr>
          <p:spPr>
            <a:xfrm>
              <a:off x="594360" y="891540"/>
              <a:ext cx="11483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critical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95523D3-19B0-D899-7226-7DC36615121D}"/>
              </a:ext>
            </a:extLst>
          </p:cNvPr>
          <p:cNvGrpSpPr/>
          <p:nvPr/>
        </p:nvGrpSpPr>
        <p:grpSpPr>
          <a:xfrm>
            <a:off x="193425" y="6674157"/>
            <a:ext cx="1382870" cy="731520"/>
            <a:chOff x="112827" y="848495"/>
            <a:chExt cx="1382870" cy="73152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880B532-4CF6-7B69-1E53-701B8BA1FF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485" r="53639"/>
            <a:stretch/>
          </p:blipFill>
          <p:spPr>
            <a:xfrm>
              <a:off x="112827" y="848495"/>
              <a:ext cx="447243" cy="73152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05C183E-7E41-9ACB-8E91-B90979441688}"/>
                </a:ext>
              </a:extLst>
            </p:cNvPr>
            <p:cNvSpPr txBox="1"/>
            <p:nvPr/>
          </p:nvSpPr>
          <p:spPr>
            <a:xfrm>
              <a:off x="594360" y="891540"/>
              <a:ext cx="9013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large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765DEB7-68DA-44F4-8FD6-BAA3F8B383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87" r="49012"/>
          <a:stretch/>
        </p:blipFill>
        <p:spPr>
          <a:xfrm>
            <a:off x="2448271" y="5871632"/>
            <a:ext cx="3986819" cy="708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56D4C1-8F81-4329-A5BE-B03204829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627" y="6615227"/>
            <a:ext cx="5544001" cy="9119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4B2C3C-997E-4563-AC9F-E7E02BC53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3504" y="4630420"/>
            <a:ext cx="5492593" cy="9940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61B2A5-5A3C-44A4-A7A0-5F03E69717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8271" y="3961723"/>
            <a:ext cx="4552518" cy="86382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4C3433-E7EF-4BE9-B85B-E118908F985D}"/>
              </a:ext>
            </a:extLst>
          </p:cNvPr>
          <p:cNvCxnSpPr>
            <a:cxnSpLocks/>
          </p:cNvCxnSpPr>
          <p:nvPr/>
        </p:nvCxnSpPr>
        <p:spPr>
          <a:xfrm>
            <a:off x="25400" y="5748327"/>
            <a:ext cx="1171302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68E6CA-EAB0-43C7-A2F4-CAE03D4E344B}"/>
              </a:ext>
            </a:extLst>
          </p:cNvPr>
          <p:cNvCxnSpPr>
            <a:cxnSpLocks/>
          </p:cNvCxnSpPr>
          <p:nvPr/>
        </p:nvCxnSpPr>
        <p:spPr>
          <a:xfrm>
            <a:off x="25400" y="3847718"/>
            <a:ext cx="1168669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DE140C2-027E-4A7A-8C72-D293BD17C34A}"/>
              </a:ext>
            </a:extLst>
          </p:cNvPr>
          <p:cNvSpPr txBox="1"/>
          <p:nvPr/>
        </p:nvSpPr>
        <p:spPr>
          <a:xfrm>
            <a:off x="1769278" y="5971646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F3E86F-D45B-4BA3-8F9A-65FBA3AD8E74}"/>
              </a:ext>
            </a:extLst>
          </p:cNvPr>
          <p:cNvSpPr txBox="1"/>
          <p:nvPr/>
        </p:nvSpPr>
        <p:spPr>
          <a:xfrm>
            <a:off x="1787750" y="1651962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6E381E-1C5D-4ABC-9A8A-70063796C9F9}"/>
              </a:ext>
            </a:extLst>
          </p:cNvPr>
          <p:cNvSpPr txBox="1"/>
          <p:nvPr/>
        </p:nvSpPr>
        <p:spPr>
          <a:xfrm>
            <a:off x="1769278" y="4179218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4E2987-479F-8127-A0F3-F602B1950CE0}"/>
              </a:ext>
            </a:extLst>
          </p:cNvPr>
          <p:cNvGrpSpPr/>
          <p:nvPr/>
        </p:nvGrpSpPr>
        <p:grpSpPr>
          <a:xfrm>
            <a:off x="2376901" y="1968453"/>
            <a:ext cx="8967014" cy="1844217"/>
            <a:chOff x="2376901" y="1952827"/>
            <a:chExt cx="8967014" cy="18442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5EEE0A-F800-496A-A709-C6DB4B1D1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76901" y="1952827"/>
              <a:ext cx="4232908" cy="91197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861388-068B-44CA-8723-8A9C3198C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82977" y="2885072"/>
              <a:ext cx="7760938" cy="911972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3C12ED1-8C26-E62E-4C66-98E15DD226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042" t="16151" r="77658" b="76085"/>
            <a:stretch/>
          </p:blipFill>
          <p:spPr>
            <a:xfrm>
              <a:off x="3112167" y="2198409"/>
              <a:ext cx="2296831" cy="70295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159BFF8-E883-0902-BEF4-AB6478F748D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042" t="16151" r="77658" b="76085"/>
          <a:stretch/>
        </p:blipFill>
        <p:spPr>
          <a:xfrm>
            <a:off x="3112167" y="4098981"/>
            <a:ext cx="2296831" cy="7029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24C2E5-E77E-1F06-16B1-DDC538A24F8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042" t="16151" r="77658" b="76085"/>
          <a:stretch/>
        </p:blipFill>
        <p:spPr>
          <a:xfrm>
            <a:off x="3112167" y="5871632"/>
            <a:ext cx="2296831" cy="7029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F43883-A2C7-F397-BB98-6AA0192225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5377" y="1224301"/>
            <a:ext cx="7760938" cy="9119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BFBC14-EECB-CDD3-FE31-A9CF36D5DF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2419" y="25900"/>
            <a:ext cx="3896694" cy="4937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FA77E0-91FE-AA0E-A4F0-C0A3383B478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8161" r="75281" b="9091"/>
          <a:stretch/>
        </p:blipFill>
        <p:spPr>
          <a:xfrm>
            <a:off x="112827" y="119256"/>
            <a:ext cx="849592" cy="3951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7B572B-9CD9-7DD3-17E9-2414D78C905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9569"/>
          <a:stretch/>
        </p:blipFill>
        <p:spPr>
          <a:xfrm>
            <a:off x="4785917" y="63490"/>
            <a:ext cx="309248" cy="5279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CF23441-E1EC-CA56-64E2-29CCB0311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418" y="758223"/>
            <a:ext cx="1955153" cy="73152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C81CE83-0EAC-C947-CB8D-9AC4290EBEE1}"/>
              </a:ext>
            </a:extLst>
          </p:cNvPr>
          <p:cNvSpPr/>
          <p:nvPr/>
        </p:nvSpPr>
        <p:spPr>
          <a:xfrm>
            <a:off x="5280660" y="1110297"/>
            <a:ext cx="735967" cy="97991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8B5742E-7857-8A80-2D16-E6B9DB6D76D2}"/>
              </a:ext>
            </a:extLst>
          </p:cNvPr>
          <p:cNvSpPr/>
          <p:nvPr/>
        </p:nvSpPr>
        <p:spPr>
          <a:xfrm>
            <a:off x="8907780" y="1125537"/>
            <a:ext cx="735967" cy="97991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50DE1B-0690-ECA1-8A30-26B78BEFFDAA}"/>
              </a:ext>
            </a:extLst>
          </p:cNvPr>
          <p:cNvSpPr txBox="1"/>
          <p:nvPr/>
        </p:nvSpPr>
        <p:spPr>
          <a:xfrm>
            <a:off x="192535" y="749543"/>
            <a:ext cx="1963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 damping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FBFBE2D-182D-5408-4E4F-2A802DB4F564}"/>
              </a:ext>
            </a:extLst>
          </p:cNvPr>
          <p:cNvSpPr txBox="1"/>
          <p:nvPr/>
        </p:nvSpPr>
        <p:spPr>
          <a:xfrm>
            <a:off x="136858" y="2242799"/>
            <a:ext cx="2367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Underdamping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770F8C-6981-93D6-421E-81B8E9F6C352}"/>
              </a:ext>
            </a:extLst>
          </p:cNvPr>
          <p:cNvSpPr txBox="1"/>
          <p:nvPr/>
        </p:nvSpPr>
        <p:spPr>
          <a:xfrm>
            <a:off x="136857" y="4122786"/>
            <a:ext cx="1526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Critical damping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FCCBBC2-FC1C-10E6-BB65-5218F8CE5869}"/>
              </a:ext>
            </a:extLst>
          </p:cNvPr>
          <p:cNvSpPr txBox="1"/>
          <p:nvPr/>
        </p:nvSpPr>
        <p:spPr>
          <a:xfrm>
            <a:off x="199978" y="5923372"/>
            <a:ext cx="1569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Over- damping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B7D5D4-54C2-CF63-2F0B-4930D99DD0E2}"/>
              </a:ext>
            </a:extLst>
          </p:cNvPr>
          <p:cNvSpPr txBox="1"/>
          <p:nvPr/>
        </p:nvSpPr>
        <p:spPr>
          <a:xfrm>
            <a:off x="4923765" y="699524"/>
            <a:ext cx="1660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oscillation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8CCFD5-8E61-9BED-4C23-29C37FD8A6CB}"/>
              </a:ext>
            </a:extLst>
          </p:cNvPr>
          <p:cNvSpPr txBox="1"/>
          <p:nvPr/>
        </p:nvSpPr>
        <p:spPr>
          <a:xfrm>
            <a:off x="6527775" y="2223524"/>
            <a:ext cx="5277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oscillation w/decreasing amplitude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B816EF-0B78-C464-EDCE-4D4898C877A7}"/>
              </a:ext>
            </a:extLst>
          </p:cNvPr>
          <p:cNvSpPr txBox="1"/>
          <p:nvPr/>
        </p:nvSpPr>
        <p:spPr>
          <a:xfrm>
            <a:off x="7034273" y="4167788"/>
            <a:ext cx="2164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No oscillation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9DB8F3-9928-ECAA-46CB-7C40A31221F3}"/>
              </a:ext>
            </a:extLst>
          </p:cNvPr>
          <p:cNvSpPr txBox="1"/>
          <p:nvPr/>
        </p:nvSpPr>
        <p:spPr>
          <a:xfrm>
            <a:off x="7038083" y="5931818"/>
            <a:ext cx="2164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No oscillation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97DC30-9249-192F-65AB-97827C3632CA}"/>
              </a:ext>
            </a:extLst>
          </p:cNvPr>
          <p:cNvSpPr txBox="1"/>
          <p:nvPr/>
        </p:nvSpPr>
        <p:spPr>
          <a:xfrm>
            <a:off x="7264758" y="63509"/>
            <a:ext cx="447367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Homogeneous</a:t>
            </a:r>
          </a:p>
        </p:txBody>
      </p:sp>
    </p:spTree>
    <p:extLst>
      <p:ext uri="{BB962C8B-B14F-4D97-AF65-F5344CB8AC3E}">
        <p14:creationId xmlns:p14="http://schemas.microsoft.com/office/powerpoint/2010/main" val="3957138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2E1D4B-059A-4CF4-B4E7-28A01549B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35"/>
            <a:ext cx="11055389" cy="62240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514CCF-15E1-4790-8D1E-9BEF162C4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868" y="6380386"/>
            <a:ext cx="707744" cy="822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E712EA-4C96-4D38-AAA1-B07525050CBE}"/>
              </a:ext>
            </a:extLst>
          </p:cNvPr>
          <p:cNvSpPr txBox="1"/>
          <p:nvPr/>
        </p:nvSpPr>
        <p:spPr>
          <a:xfrm>
            <a:off x="2059612" y="6553255"/>
            <a:ext cx="728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is the steady state response when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998C07-B806-462F-A25E-5CC70F615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209" y="6371428"/>
            <a:ext cx="1693397" cy="822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8A938ED-0A1E-4750-8F38-4A0C8CD7460C}"/>
              </a:ext>
            </a:extLst>
          </p:cNvPr>
          <p:cNvSpPr/>
          <p:nvPr/>
        </p:nvSpPr>
        <p:spPr>
          <a:xfrm>
            <a:off x="1164773" y="6371428"/>
            <a:ext cx="9361714" cy="9437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D51A6D-F54A-ADBB-C48F-3C1AC1C567E4}"/>
              </a:ext>
            </a:extLst>
          </p:cNvPr>
          <p:cNvSpPr txBox="1"/>
          <p:nvPr/>
        </p:nvSpPr>
        <p:spPr>
          <a:xfrm>
            <a:off x="7264758" y="63509"/>
            <a:ext cx="4473671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Non-Homogeneous</a:t>
            </a:r>
          </a:p>
        </p:txBody>
      </p:sp>
    </p:spTree>
    <p:extLst>
      <p:ext uri="{BB962C8B-B14F-4D97-AF65-F5344CB8AC3E}">
        <p14:creationId xmlns:p14="http://schemas.microsoft.com/office/powerpoint/2010/main" val="4204240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57358D-69E4-057E-8E0B-E836A35F14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7647"/>
          <a:stretch/>
        </p:blipFill>
        <p:spPr>
          <a:xfrm>
            <a:off x="-1" y="194308"/>
            <a:ext cx="11901938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28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2E1D4B-059A-4CF4-B4E7-28A01549B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35"/>
            <a:ext cx="11055389" cy="62240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514CCF-15E1-4790-8D1E-9BEF162C4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868" y="6380386"/>
            <a:ext cx="707744" cy="822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E712EA-4C96-4D38-AAA1-B07525050CBE}"/>
              </a:ext>
            </a:extLst>
          </p:cNvPr>
          <p:cNvSpPr txBox="1"/>
          <p:nvPr/>
        </p:nvSpPr>
        <p:spPr>
          <a:xfrm>
            <a:off x="2059612" y="6553255"/>
            <a:ext cx="728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is the steady state response when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998C07-B806-462F-A25E-5CC70F615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209" y="6371428"/>
            <a:ext cx="1693397" cy="822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8A938ED-0A1E-4750-8F38-4A0C8CD7460C}"/>
              </a:ext>
            </a:extLst>
          </p:cNvPr>
          <p:cNvSpPr/>
          <p:nvPr/>
        </p:nvSpPr>
        <p:spPr>
          <a:xfrm>
            <a:off x="1164773" y="6371428"/>
            <a:ext cx="9361714" cy="9437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D51A6D-F54A-ADBB-C48F-3C1AC1C567E4}"/>
              </a:ext>
            </a:extLst>
          </p:cNvPr>
          <p:cNvSpPr txBox="1"/>
          <p:nvPr/>
        </p:nvSpPr>
        <p:spPr>
          <a:xfrm>
            <a:off x="7264758" y="63509"/>
            <a:ext cx="4473671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Non-Homogeneous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92077E-6C93-617F-4E7C-C6B53FE1CE74}"/>
              </a:ext>
            </a:extLst>
          </p:cNvPr>
          <p:cNvSpPr/>
          <p:nvPr/>
        </p:nvSpPr>
        <p:spPr>
          <a:xfrm>
            <a:off x="80010" y="3749040"/>
            <a:ext cx="11532689" cy="2510537"/>
          </a:xfrm>
          <a:prstGeom prst="rect">
            <a:avLst/>
          </a:prstGeom>
          <a:noFill/>
          <a:ln w="76200">
            <a:solidFill>
              <a:srgbClr val="7AF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DBAB88-C3E2-C8D7-75A9-742F461052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06" y="3806810"/>
            <a:ext cx="1416123" cy="5778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0F3E4D-D6B2-19C9-51E2-2321E40097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483" y="3886200"/>
            <a:ext cx="2286117" cy="4254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515F432-BC81-4DAE-D973-84EAEC691671}"/>
              </a:ext>
            </a:extLst>
          </p:cNvPr>
          <p:cNvSpPr txBox="1"/>
          <p:nvPr/>
        </p:nvSpPr>
        <p:spPr>
          <a:xfrm>
            <a:off x="2153852" y="3845690"/>
            <a:ext cx="6130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,   then                                     is the </a:t>
            </a:r>
            <a:r>
              <a:rPr lang="en-US" sz="2400" b="1" dirty="0">
                <a:solidFill>
                  <a:srgbClr val="7AFFFE"/>
                </a:solidFill>
              </a:rPr>
              <a:t>transient </a:t>
            </a:r>
            <a:r>
              <a:rPr lang="en-US" sz="2400" dirty="0"/>
              <a:t>part.</a:t>
            </a:r>
          </a:p>
        </p:txBody>
      </p:sp>
    </p:spTree>
    <p:extLst>
      <p:ext uri="{BB962C8B-B14F-4D97-AF65-F5344CB8AC3E}">
        <p14:creationId xmlns:p14="http://schemas.microsoft.com/office/powerpoint/2010/main" val="1200347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A580EF-0322-D1B5-71D9-A9BBC68B3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989" y="412734"/>
            <a:ext cx="4515082" cy="6096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F56BDB-6720-1C9D-D555-A3C6993AFB48}"/>
                  </a:ext>
                </a:extLst>
              </p:cNvPr>
              <p:cNvSpPr txBox="1"/>
              <p:nvPr/>
            </p:nvSpPr>
            <p:spPr>
              <a:xfrm>
                <a:off x="673608" y="1545276"/>
                <a:ext cx="10482741" cy="51961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Ch 3, 4:                              </a:t>
                </a:r>
                <a:r>
                  <a:rPr lang="en-US" sz="2800" dirty="0">
                    <a:solidFill>
                      <a:srgbClr val="7AFFFE"/>
                    </a:solidFill>
                  </a:rPr>
                  <a:t>homogeneous </a:t>
                </a:r>
                <a:r>
                  <a:rPr lang="en-US" sz="2800" dirty="0" err="1">
                    <a:solidFill>
                      <a:srgbClr val="7AFFFE"/>
                    </a:solidFill>
                  </a:rPr>
                  <a:t>soln</a:t>
                </a:r>
                <a:r>
                  <a:rPr lang="en-US" sz="2800" dirty="0"/>
                  <a:t>     </a:t>
                </a:r>
                <a:r>
                  <a:rPr lang="en-US" sz="2800" dirty="0">
                    <a:solidFill>
                      <a:srgbClr val="FF3F3F"/>
                    </a:solidFill>
                  </a:rPr>
                  <a:t>Particular solution 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3.7, 3.8 when                       </a:t>
                </a:r>
                <a:r>
                  <a:rPr lang="en-US" sz="2800" dirty="0">
                    <a:solidFill>
                      <a:srgbClr val="7AFFFE"/>
                    </a:solidFill>
                  </a:rPr>
                  <a:t>transient </a:t>
                </a:r>
                <a:r>
                  <a:rPr lang="en-US" sz="2800" dirty="0" err="1">
                    <a:solidFill>
                      <a:srgbClr val="7AFFFE"/>
                    </a:solidFill>
                  </a:rPr>
                  <a:t>soln</a:t>
                </a:r>
                <a:r>
                  <a:rPr lang="en-US" sz="2800" dirty="0">
                    <a:solidFill>
                      <a:srgbClr val="7AFFFE"/>
                    </a:solidFill>
                  </a:rPr>
                  <a:t>            </a:t>
                </a:r>
                <a:r>
                  <a:rPr lang="en-US" sz="2800" dirty="0">
                    <a:solidFill>
                      <a:srgbClr val="FF3F3F"/>
                    </a:solidFill>
                  </a:rPr>
                  <a:t>Steady state </a:t>
                </a:r>
                <a:r>
                  <a:rPr lang="en-US" sz="2800" dirty="0" err="1">
                    <a:solidFill>
                      <a:srgbClr val="FF3F3F"/>
                    </a:solidFill>
                  </a:rPr>
                  <a:t>soln</a:t>
                </a:r>
                <a:endParaRPr lang="en-US" sz="2800" dirty="0">
                  <a:solidFill>
                    <a:srgbClr val="FF3F3F"/>
                  </a:solidFill>
                </a:endParaRPr>
              </a:p>
              <a:p>
                <a:endParaRPr lang="en-US" sz="2800" dirty="0">
                  <a:solidFill>
                    <a:srgbClr val="FF3F3F"/>
                  </a:solidFill>
                </a:endParaRPr>
              </a:p>
              <a:p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If the homogeneous solution goes to 0 as t goes to </a:t>
                </a:r>
                <a14:m>
                  <m:oMath xmlns:m="http://schemas.openxmlformats.org/officeDocument/2006/math">
                    <m:r>
                      <a:rPr lang="en-US" sz="2800" dirty="0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then the long-term behavior only depends on the steady state solution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Note in this case,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/>
                  <a:t>the initial values have almost no effect on the long-term behavior.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F56BDB-6720-1C9D-D555-A3C6993AF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08" y="1545276"/>
                <a:ext cx="10482741" cy="5196166"/>
              </a:xfrm>
              <a:prstGeom prst="rect">
                <a:avLst/>
              </a:prstGeom>
              <a:blipFill>
                <a:blip r:embed="rId3"/>
                <a:stretch>
                  <a:fillRect l="-1222" t="-1055" r="-116" b="-2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BD435AE-815C-227D-944D-AC269F266C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945" t="12064"/>
          <a:stretch/>
        </p:blipFill>
        <p:spPr>
          <a:xfrm>
            <a:off x="2895161" y="2825563"/>
            <a:ext cx="1006232" cy="508163"/>
          </a:xfrm>
          <a:prstGeom prst="rect">
            <a:avLst/>
          </a:prstGeom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037E7DB1-7789-616C-9A86-521F370699DB}"/>
              </a:ext>
            </a:extLst>
          </p:cNvPr>
          <p:cNvSpPr/>
          <p:nvPr/>
        </p:nvSpPr>
        <p:spPr>
          <a:xfrm rot="16200000">
            <a:off x="5459000" y="95983"/>
            <a:ext cx="685740" cy="2212846"/>
          </a:xfrm>
          <a:prstGeom prst="leftBrace">
            <a:avLst/>
          </a:prstGeom>
          <a:ln w="28575">
            <a:solidFill>
              <a:srgbClr val="7A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E2995D0-35FE-C05C-CB87-07844FA5F1D8}"/>
              </a:ext>
            </a:extLst>
          </p:cNvPr>
          <p:cNvSpPr/>
          <p:nvPr/>
        </p:nvSpPr>
        <p:spPr>
          <a:xfrm>
            <a:off x="7264908" y="303005"/>
            <a:ext cx="539496" cy="914400"/>
          </a:xfrm>
          <a:prstGeom prst="ellipse">
            <a:avLst/>
          </a:prstGeom>
          <a:noFill/>
          <a:ln w="38100"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BE5C27-4986-87FB-6B9A-13C72B637A0C}"/>
              </a:ext>
            </a:extLst>
          </p:cNvPr>
          <p:cNvSpPr txBox="1"/>
          <p:nvPr/>
        </p:nvSpPr>
        <p:spPr>
          <a:xfrm rot="5400000">
            <a:off x="5285859" y="199155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7AFFFE"/>
                </a:solidFill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257708-84C4-235B-E345-2391ED613E94}"/>
              </a:ext>
            </a:extLst>
          </p:cNvPr>
          <p:cNvSpPr txBox="1"/>
          <p:nvPr/>
        </p:nvSpPr>
        <p:spPr>
          <a:xfrm rot="5400000">
            <a:off x="8400915" y="1988504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3F3F"/>
                </a:solidFill>
              </a:rPr>
              <a:t>=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A611AC-085A-2858-7EF2-E141384EB3D5}"/>
              </a:ext>
            </a:extLst>
          </p:cNvPr>
          <p:cNvCxnSpPr>
            <a:cxnSpLocks/>
            <a:endCxn id="9" idx="5"/>
          </p:cNvCxnSpPr>
          <p:nvPr/>
        </p:nvCxnSpPr>
        <p:spPr>
          <a:xfrm flipH="1" flipV="1">
            <a:off x="7725397" y="1083494"/>
            <a:ext cx="478509" cy="534994"/>
          </a:xfrm>
          <a:prstGeom prst="straightConnector1">
            <a:avLst/>
          </a:prstGeom>
          <a:ln w="57150">
            <a:solidFill>
              <a:srgbClr val="FF3F3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033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78960C1C-A5FE-CFAA-6F53-634AA9BF0427}"/>
              </a:ext>
            </a:extLst>
          </p:cNvPr>
          <p:cNvGrpSpPr/>
          <p:nvPr/>
        </p:nvGrpSpPr>
        <p:grpSpPr>
          <a:xfrm>
            <a:off x="290627" y="1119005"/>
            <a:ext cx="1285536" cy="731520"/>
            <a:chOff x="112827" y="848495"/>
            <a:chExt cx="1285536" cy="73152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B98CD86-556C-71E7-7CE8-2E8160356D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485" r="53639"/>
            <a:stretch/>
          </p:blipFill>
          <p:spPr>
            <a:xfrm>
              <a:off x="112827" y="848495"/>
              <a:ext cx="447243" cy="73152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22AEFC8-429B-FF61-B082-DF7D810BC626}"/>
                </a:ext>
              </a:extLst>
            </p:cNvPr>
            <p:cNvSpPr txBox="1"/>
            <p:nvPr/>
          </p:nvSpPr>
          <p:spPr>
            <a:xfrm>
              <a:off x="594360" y="891540"/>
              <a:ext cx="8040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zero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4DD4A52-CD88-818A-05D2-E7CE1006B03C}"/>
              </a:ext>
            </a:extLst>
          </p:cNvPr>
          <p:cNvGrpSpPr/>
          <p:nvPr/>
        </p:nvGrpSpPr>
        <p:grpSpPr>
          <a:xfrm>
            <a:off x="278895" y="2612584"/>
            <a:ext cx="1429228" cy="731520"/>
            <a:chOff x="112827" y="848495"/>
            <a:chExt cx="1429228" cy="73152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2C582EA-BF56-5A44-FB84-8B940C7E8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485" r="53639"/>
            <a:stretch/>
          </p:blipFill>
          <p:spPr>
            <a:xfrm>
              <a:off x="112827" y="848495"/>
              <a:ext cx="447243" cy="73152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44237F-8FEF-2920-6FDF-9B922A87C5A5}"/>
                </a:ext>
              </a:extLst>
            </p:cNvPr>
            <p:cNvSpPr txBox="1"/>
            <p:nvPr/>
          </p:nvSpPr>
          <p:spPr>
            <a:xfrm>
              <a:off x="594360" y="891540"/>
              <a:ext cx="9476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small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603591C-E2B1-DB0F-3E3C-3AA79B16AE71}"/>
              </a:ext>
            </a:extLst>
          </p:cNvPr>
          <p:cNvGrpSpPr/>
          <p:nvPr/>
        </p:nvGrpSpPr>
        <p:grpSpPr>
          <a:xfrm>
            <a:off x="215294" y="4907494"/>
            <a:ext cx="1629861" cy="731520"/>
            <a:chOff x="112827" y="848495"/>
            <a:chExt cx="1629861" cy="73152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FC73987-9792-A77C-2171-D3AB0B61E3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485" r="53639"/>
            <a:stretch/>
          </p:blipFill>
          <p:spPr>
            <a:xfrm>
              <a:off x="112827" y="848495"/>
              <a:ext cx="447243" cy="73152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852575C-BB1F-916B-CB52-75CF9FCA17F3}"/>
                </a:ext>
              </a:extLst>
            </p:cNvPr>
            <p:cNvSpPr txBox="1"/>
            <p:nvPr/>
          </p:nvSpPr>
          <p:spPr>
            <a:xfrm>
              <a:off x="594360" y="891540"/>
              <a:ext cx="11483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critical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95523D3-19B0-D899-7226-7DC36615121D}"/>
              </a:ext>
            </a:extLst>
          </p:cNvPr>
          <p:cNvGrpSpPr/>
          <p:nvPr/>
        </p:nvGrpSpPr>
        <p:grpSpPr>
          <a:xfrm>
            <a:off x="193425" y="6674157"/>
            <a:ext cx="1382870" cy="731520"/>
            <a:chOff x="112827" y="848495"/>
            <a:chExt cx="1382870" cy="73152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880B532-4CF6-7B69-1E53-701B8BA1FF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485" r="53639"/>
            <a:stretch/>
          </p:blipFill>
          <p:spPr>
            <a:xfrm>
              <a:off x="112827" y="848495"/>
              <a:ext cx="447243" cy="73152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05C183E-7E41-9ACB-8E91-B90979441688}"/>
                </a:ext>
              </a:extLst>
            </p:cNvPr>
            <p:cNvSpPr txBox="1"/>
            <p:nvPr/>
          </p:nvSpPr>
          <p:spPr>
            <a:xfrm>
              <a:off x="594360" y="891540"/>
              <a:ext cx="9013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large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765DEB7-68DA-44F4-8FD6-BAA3F8B383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87" r="49012"/>
          <a:stretch/>
        </p:blipFill>
        <p:spPr>
          <a:xfrm>
            <a:off x="2448271" y="5871632"/>
            <a:ext cx="3986819" cy="708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56D4C1-8F81-4329-A5BE-B03204829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627" y="6615227"/>
            <a:ext cx="5544001" cy="9119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4B2C3C-997E-4563-AC9F-E7E02BC53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3504" y="4630420"/>
            <a:ext cx="5492593" cy="9940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61B2A5-5A3C-44A4-A7A0-5F03E69717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8271" y="3961723"/>
            <a:ext cx="4552518" cy="86382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4C3433-E7EF-4BE9-B85B-E118908F985D}"/>
              </a:ext>
            </a:extLst>
          </p:cNvPr>
          <p:cNvCxnSpPr>
            <a:cxnSpLocks/>
          </p:cNvCxnSpPr>
          <p:nvPr/>
        </p:nvCxnSpPr>
        <p:spPr>
          <a:xfrm>
            <a:off x="25400" y="5748327"/>
            <a:ext cx="1171302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68E6CA-EAB0-43C7-A2F4-CAE03D4E344B}"/>
              </a:ext>
            </a:extLst>
          </p:cNvPr>
          <p:cNvCxnSpPr>
            <a:cxnSpLocks/>
          </p:cNvCxnSpPr>
          <p:nvPr/>
        </p:nvCxnSpPr>
        <p:spPr>
          <a:xfrm>
            <a:off x="25400" y="3847718"/>
            <a:ext cx="1168669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DE140C2-027E-4A7A-8C72-D293BD17C34A}"/>
              </a:ext>
            </a:extLst>
          </p:cNvPr>
          <p:cNvSpPr txBox="1"/>
          <p:nvPr/>
        </p:nvSpPr>
        <p:spPr>
          <a:xfrm>
            <a:off x="1769278" y="5971646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F3E86F-D45B-4BA3-8F9A-65FBA3AD8E74}"/>
              </a:ext>
            </a:extLst>
          </p:cNvPr>
          <p:cNvSpPr txBox="1"/>
          <p:nvPr/>
        </p:nvSpPr>
        <p:spPr>
          <a:xfrm>
            <a:off x="1787750" y="1651962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6E381E-1C5D-4ABC-9A8A-70063796C9F9}"/>
              </a:ext>
            </a:extLst>
          </p:cNvPr>
          <p:cNvSpPr txBox="1"/>
          <p:nvPr/>
        </p:nvSpPr>
        <p:spPr>
          <a:xfrm>
            <a:off x="1769278" y="4179218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4E2987-479F-8127-A0F3-F602B1950CE0}"/>
              </a:ext>
            </a:extLst>
          </p:cNvPr>
          <p:cNvGrpSpPr/>
          <p:nvPr/>
        </p:nvGrpSpPr>
        <p:grpSpPr>
          <a:xfrm>
            <a:off x="2376901" y="1968453"/>
            <a:ext cx="8967014" cy="1844217"/>
            <a:chOff x="2376901" y="1952827"/>
            <a:chExt cx="8967014" cy="18442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5EEE0A-F800-496A-A709-C6DB4B1D1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76901" y="1952827"/>
              <a:ext cx="4232908" cy="91197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861388-068B-44CA-8723-8A9C3198C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82977" y="2885072"/>
              <a:ext cx="7760938" cy="911972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3C12ED1-8C26-E62E-4C66-98E15DD226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042" t="16151" r="77658" b="76085"/>
            <a:stretch/>
          </p:blipFill>
          <p:spPr>
            <a:xfrm>
              <a:off x="3112167" y="2198409"/>
              <a:ext cx="2296831" cy="70295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159BFF8-E883-0902-BEF4-AB6478F748D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042" t="16151" r="77658" b="76085"/>
          <a:stretch/>
        </p:blipFill>
        <p:spPr>
          <a:xfrm>
            <a:off x="3112167" y="4098981"/>
            <a:ext cx="2296831" cy="7029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24C2E5-E77E-1F06-16B1-DDC538A24F8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042" t="16151" r="77658" b="76085"/>
          <a:stretch/>
        </p:blipFill>
        <p:spPr>
          <a:xfrm>
            <a:off x="3112167" y="5871632"/>
            <a:ext cx="2296831" cy="7029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F43883-A2C7-F397-BB98-6AA0192225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5377" y="1224301"/>
            <a:ext cx="7760938" cy="9119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BFBC14-EECB-CDD3-FE31-A9CF36D5DF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2419" y="25900"/>
            <a:ext cx="3896694" cy="4937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FA77E0-91FE-AA0E-A4F0-C0A3383B478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8161" r="75281" b="9091"/>
          <a:stretch/>
        </p:blipFill>
        <p:spPr>
          <a:xfrm>
            <a:off x="112827" y="119256"/>
            <a:ext cx="849592" cy="3951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7B572B-9CD9-7DD3-17E9-2414D78C905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9569"/>
          <a:stretch/>
        </p:blipFill>
        <p:spPr>
          <a:xfrm>
            <a:off x="4785917" y="63490"/>
            <a:ext cx="309248" cy="5279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CF23441-E1EC-CA56-64E2-29CCB0311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418" y="758223"/>
            <a:ext cx="1955153" cy="73152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C81CE83-0EAC-C947-CB8D-9AC4290EBEE1}"/>
              </a:ext>
            </a:extLst>
          </p:cNvPr>
          <p:cNvSpPr/>
          <p:nvPr/>
        </p:nvSpPr>
        <p:spPr>
          <a:xfrm>
            <a:off x="5280660" y="1110297"/>
            <a:ext cx="735967" cy="97991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8B5742E-7857-8A80-2D16-E6B9DB6D76D2}"/>
              </a:ext>
            </a:extLst>
          </p:cNvPr>
          <p:cNvSpPr/>
          <p:nvPr/>
        </p:nvSpPr>
        <p:spPr>
          <a:xfrm>
            <a:off x="8907780" y="1125537"/>
            <a:ext cx="735967" cy="97991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50DE1B-0690-ECA1-8A30-26B78BEFFDAA}"/>
              </a:ext>
            </a:extLst>
          </p:cNvPr>
          <p:cNvSpPr txBox="1"/>
          <p:nvPr/>
        </p:nvSpPr>
        <p:spPr>
          <a:xfrm>
            <a:off x="192535" y="749543"/>
            <a:ext cx="1963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 damping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FBFBE2D-182D-5408-4E4F-2A802DB4F564}"/>
              </a:ext>
            </a:extLst>
          </p:cNvPr>
          <p:cNvSpPr txBox="1"/>
          <p:nvPr/>
        </p:nvSpPr>
        <p:spPr>
          <a:xfrm>
            <a:off x="136858" y="2242799"/>
            <a:ext cx="2367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Underdamping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770F8C-6981-93D6-421E-81B8E9F6C352}"/>
              </a:ext>
            </a:extLst>
          </p:cNvPr>
          <p:cNvSpPr txBox="1"/>
          <p:nvPr/>
        </p:nvSpPr>
        <p:spPr>
          <a:xfrm>
            <a:off x="136857" y="4122786"/>
            <a:ext cx="1526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Critical damping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FCCBBC2-FC1C-10E6-BB65-5218F8CE5869}"/>
              </a:ext>
            </a:extLst>
          </p:cNvPr>
          <p:cNvSpPr txBox="1"/>
          <p:nvPr/>
        </p:nvSpPr>
        <p:spPr>
          <a:xfrm>
            <a:off x="199978" y="5923372"/>
            <a:ext cx="1569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Over- damping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B7D5D4-54C2-CF63-2F0B-4930D99DD0E2}"/>
              </a:ext>
            </a:extLst>
          </p:cNvPr>
          <p:cNvSpPr txBox="1"/>
          <p:nvPr/>
        </p:nvSpPr>
        <p:spPr>
          <a:xfrm>
            <a:off x="4923765" y="699524"/>
            <a:ext cx="1660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oscillation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8CCFD5-8E61-9BED-4C23-29C37FD8A6CB}"/>
              </a:ext>
            </a:extLst>
          </p:cNvPr>
          <p:cNvSpPr txBox="1"/>
          <p:nvPr/>
        </p:nvSpPr>
        <p:spPr>
          <a:xfrm>
            <a:off x="6527775" y="2223524"/>
            <a:ext cx="5277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oscillation w/decreasing amplitude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B816EF-0B78-C464-EDCE-4D4898C877A7}"/>
              </a:ext>
            </a:extLst>
          </p:cNvPr>
          <p:cNvSpPr txBox="1"/>
          <p:nvPr/>
        </p:nvSpPr>
        <p:spPr>
          <a:xfrm>
            <a:off x="7034273" y="4167788"/>
            <a:ext cx="2164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No oscillation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9DB8F3-9928-ECAA-46CB-7C40A31221F3}"/>
              </a:ext>
            </a:extLst>
          </p:cNvPr>
          <p:cNvSpPr txBox="1"/>
          <p:nvPr/>
        </p:nvSpPr>
        <p:spPr>
          <a:xfrm>
            <a:off x="7038083" y="5931818"/>
            <a:ext cx="2164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No oscillation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97DC30-9249-192F-65AB-97827C3632CA}"/>
              </a:ext>
            </a:extLst>
          </p:cNvPr>
          <p:cNvSpPr txBox="1"/>
          <p:nvPr/>
        </p:nvSpPr>
        <p:spPr>
          <a:xfrm>
            <a:off x="7264758" y="63509"/>
            <a:ext cx="447367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Homogeneous</a:t>
            </a:r>
          </a:p>
        </p:txBody>
      </p:sp>
    </p:spTree>
    <p:extLst>
      <p:ext uri="{BB962C8B-B14F-4D97-AF65-F5344CB8AC3E}">
        <p14:creationId xmlns:p14="http://schemas.microsoft.com/office/powerpoint/2010/main" val="1686356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78D6F9-7FF0-4E9E-BC81-9F0B788C1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292"/>
          <a:stretch/>
        </p:blipFill>
        <p:spPr>
          <a:xfrm>
            <a:off x="99121" y="0"/>
            <a:ext cx="8895654" cy="76721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1F06BF-24AA-4D07-8C3A-786A321B4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39" y="437090"/>
            <a:ext cx="4139653" cy="27306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094B21-DD5F-49D0-B484-C4E330E8C97C}"/>
              </a:ext>
            </a:extLst>
          </p:cNvPr>
          <p:cNvSpPr/>
          <p:nvPr/>
        </p:nvSpPr>
        <p:spPr>
          <a:xfrm>
            <a:off x="7648426" y="412038"/>
            <a:ext cx="413965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sz="1050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sz="1050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sz="10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A1889-45AC-3F9A-7AF9-6E19C6C6FF56}"/>
              </a:ext>
            </a:extLst>
          </p:cNvPr>
          <p:cNvSpPr txBox="1"/>
          <p:nvPr/>
        </p:nvSpPr>
        <p:spPr>
          <a:xfrm>
            <a:off x="8572501" y="3073400"/>
            <a:ext cx="32155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FFFF00"/>
                </a:solidFill>
              </a:rPr>
              <a:t>Resonance:</a:t>
            </a:r>
          </a:p>
          <a:p>
            <a:r>
              <a:rPr lang="en-US" sz="2800" dirty="0">
                <a:solidFill>
                  <a:srgbClr val="FFFF00"/>
                </a:solidFill>
              </a:rPr>
              <a:t>Note when the external force frequency matches the frequency of the homogeneous solution, we must multiply by t.</a:t>
            </a:r>
          </a:p>
          <a:p>
            <a:r>
              <a:rPr lang="en-US" sz="2800" dirty="0">
                <a:solidFill>
                  <a:srgbClr val="FFFF00"/>
                </a:solidFill>
              </a:rPr>
              <a:t>Thus the amplitude goes to infinity.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8DFFE2-7A25-F9D1-092C-2FEBC8DDF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6838" y="6953241"/>
            <a:ext cx="691764" cy="548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5665EE-106F-489A-FAB7-9AE926896AAF}"/>
              </a:ext>
            </a:extLst>
          </p:cNvPr>
          <p:cNvSpPr txBox="1"/>
          <p:nvPr/>
        </p:nvSpPr>
        <p:spPr>
          <a:xfrm>
            <a:off x="444500" y="1917700"/>
            <a:ext cx="375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Resonant frequency: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107B0D-8A9E-FD5F-30E0-151E11555207}"/>
              </a:ext>
            </a:extLst>
          </p:cNvPr>
          <p:cNvSpPr txBox="1"/>
          <p:nvPr/>
        </p:nvSpPr>
        <p:spPr>
          <a:xfrm>
            <a:off x="8309810" y="-659"/>
            <a:ext cx="355695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Non-Homogeneous</a:t>
            </a:r>
          </a:p>
        </p:txBody>
      </p:sp>
    </p:spTree>
    <p:extLst>
      <p:ext uri="{BB962C8B-B14F-4D97-AF65-F5344CB8AC3E}">
        <p14:creationId xmlns:p14="http://schemas.microsoft.com/office/powerpoint/2010/main" val="2241770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AC19B9-561F-134A-1338-73C0D413A4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70" t="36092" r="16979"/>
          <a:stretch/>
        </p:blipFill>
        <p:spPr>
          <a:xfrm>
            <a:off x="2155217" y="2688505"/>
            <a:ext cx="1188720" cy="5897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C32F7F-4921-A1AC-B2F9-400F15E04706}"/>
              </a:ext>
            </a:extLst>
          </p:cNvPr>
          <p:cNvSpPr txBox="1"/>
          <p:nvPr/>
        </p:nvSpPr>
        <p:spPr>
          <a:xfrm>
            <a:off x="158417" y="556124"/>
            <a:ext cx="12240025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FF00"/>
                </a:solidFill>
              </a:rPr>
              <a:t>No damping case </a:t>
            </a:r>
            <a:r>
              <a:rPr lang="en-US" sz="2800" dirty="0"/>
              <a:t>where external force = </a:t>
            </a:r>
            <a:r>
              <a:rPr lang="en-US" sz="2800" dirty="0" err="1"/>
              <a:t>Fcos</a:t>
            </a:r>
            <a:r>
              <a:rPr lang="en-US" sz="2800" dirty="0"/>
              <a:t>(w</a:t>
            </a:r>
            <a:r>
              <a:rPr lang="en-US" sz="2800" baseline="-25000" dirty="0"/>
              <a:t>0</a:t>
            </a:r>
            <a:r>
              <a:rPr lang="en-US" sz="2800" dirty="0"/>
              <a:t>t) + </a:t>
            </a:r>
            <a:r>
              <a:rPr lang="en-US" sz="2800" dirty="0" err="1"/>
              <a:t>Gsin</a:t>
            </a:r>
            <a:r>
              <a:rPr lang="en-US" sz="2800" dirty="0"/>
              <a:t>(w</a:t>
            </a:r>
            <a:r>
              <a:rPr lang="en-US" sz="2800" baseline="-25000" dirty="0"/>
              <a:t>0</a:t>
            </a:r>
            <a:r>
              <a:rPr lang="en-US" sz="2800" dirty="0"/>
              <a:t>t):</a:t>
            </a:r>
          </a:p>
          <a:p>
            <a:endParaRPr lang="en-US" sz="2800" dirty="0"/>
          </a:p>
          <a:p>
            <a:pPr algn="ctr"/>
            <a:r>
              <a:rPr lang="en-US" sz="2800" dirty="0"/>
              <a:t>mu’’ + </a:t>
            </a:r>
            <a:r>
              <a:rPr lang="en-US" sz="2800" dirty="0" err="1"/>
              <a:t>ku</a:t>
            </a:r>
            <a:r>
              <a:rPr lang="en-US" sz="2800" dirty="0"/>
              <a:t> = </a:t>
            </a:r>
            <a:r>
              <a:rPr lang="en-US" sz="2800" dirty="0" err="1"/>
              <a:t>Fcos</a:t>
            </a:r>
            <a:r>
              <a:rPr lang="en-US" sz="2800" dirty="0"/>
              <a:t>(w</a:t>
            </a:r>
            <a:r>
              <a:rPr lang="en-US" sz="2800" baseline="-25000" dirty="0"/>
              <a:t>0</a:t>
            </a:r>
            <a:r>
              <a:rPr lang="en-US" sz="2800" dirty="0"/>
              <a:t>t) + </a:t>
            </a:r>
            <a:r>
              <a:rPr lang="en-US" sz="2800" dirty="0" err="1"/>
              <a:t>Gsin</a:t>
            </a:r>
            <a:r>
              <a:rPr lang="en-US" sz="2800" dirty="0"/>
              <a:t>(w</a:t>
            </a:r>
            <a:r>
              <a:rPr lang="en-US" sz="2800" baseline="-25000" dirty="0"/>
              <a:t>0</a:t>
            </a:r>
            <a:r>
              <a:rPr lang="en-US" sz="2800" dirty="0"/>
              <a:t>t):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rgbClr val="FFFF00"/>
                </a:solidFill>
              </a:rPr>
              <a:t>Resonant frequency = frequency of the homogenous solution = external force frequency =</a:t>
            </a:r>
          </a:p>
          <a:p>
            <a:endParaRPr lang="en-US" sz="2800" dirty="0"/>
          </a:p>
          <a:p>
            <a:r>
              <a:rPr lang="en-US" sz="2800" dirty="0"/>
              <a:t>If homogeneous solution is u(t) = c</a:t>
            </a:r>
            <a:r>
              <a:rPr lang="en-US" sz="2800" baseline="-25000" dirty="0"/>
              <a:t>1</a:t>
            </a:r>
            <a:r>
              <a:rPr lang="en-US" sz="2800" dirty="0"/>
              <a:t>cos(w</a:t>
            </a:r>
            <a:r>
              <a:rPr lang="en-US" sz="2800" baseline="-25000" dirty="0"/>
              <a:t>0</a:t>
            </a:r>
            <a:r>
              <a:rPr lang="en-US" sz="2800" dirty="0"/>
              <a:t>t) + c</a:t>
            </a:r>
            <a:r>
              <a:rPr lang="en-US" sz="2800" baseline="-25000" dirty="0"/>
              <a:t>2</a:t>
            </a:r>
            <a:r>
              <a:rPr lang="en-US" sz="2800" dirty="0"/>
              <a:t>sin(w</a:t>
            </a:r>
            <a:r>
              <a:rPr lang="en-US" sz="2800" baseline="-25000" dirty="0"/>
              <a:t>0</a:t>
            </a:r>
            <a:r>
              <a:rPr lang="en-US" sz="2800" dirty="0"/>
              <a:t>t),</a:t>
            </a:r>
          </a:p>
          <a:p>
            <a:pPr algn="ctr"/>
            <a:endParaRPr lang="en-US" sz="2000" dirty="0"/>
          </a:p>
          <a:p>
            <a:r>
              <a:rPr lang="en-US" sz="2000" dirty="0"/>
              <a:t>                       </a:t>
            </a:r>
            <a:r>
              <a:rPr lang="en-US" sz="2800" dirty="0"/>
              <a:t>Then nonhomogeneous particular solution is </a:t>
            </a:r>
          </a:p>
          <a:p>
            <a:endParaRPr lang="en-US" sz="2000" dirty="0"/>
          </a:p>
          <a:p>
            <a:r>
              <a:rPr lang="en-US" sz="2800" dirty="0"/>
              <a:t>                                      t[</a:t>
            </a:r>
            <a:r>
              <a:rPr lang="en-US" sz="2800" dirty="0" err="1"/>
              <a:t>Acos</a:t>
            </a:r>
            <a:r>
              <a:rPr lang="en-US" sz="2800" dirty="0"/>
              <a:t>(w</a:t>
            </a:r>
            <a:r>
              <a:rPr lang="en-US" sz="2800" baseline="-25000" dirty="0"/>
              <a:t>0</a:t>
            </a:r>
            <a:r>
              <a:rPr lang="en-US" sz="2800" dirty="0"/>
              <a:t>t) + </a:t>
            </a:r>
            <a:r>
              <a:rPr lang="en-US" sz="2800" dirty="0" err="1"/>
              <a:t>Bsin</a:t>
            </a:r>
            <a:r>
              <a:rPr lang="en-US" sz="2800" dirty="0"/>
              <a:t>(w</a:t>
            </a:r>
            <a:r>
              <a:rPr lang="en-US" sz="2800" baseline="-25000" dirty="0"/>
              <a:t>0</a:t>
            </a:r>
            <a:r>
              <a:rPr lang="en-US" sz="2800" dirty="0"/>
              <a:t>t)]</a:t>
            </a:r>
          </a:p>
          <a:p>
            <a:pPr algn="ctr"/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This same frequency is a good approximation for small damping case.</a:t>
            </a:r>
          </a:p>
          <a:p>
            <a:endParaRPr lang="en-US" sz="2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10248C3-D4C0-A00E-30E5-309E6526754C}"/>
              </a:ext>
            </a:extLst>
          </p:cNvPr>
          <p:cNvGrpSpPr/>
          <p:nvPr/>
        </p:nvGrpSpPr>
        <p:grpSpPr>
          <a:xfrm>
            <a:off x="8089088" y="4755997"/>
            <a:ext cx="3781731" cy="2463423"/>
            <a:chOff x="7780039" y="4901156"/>
            <a:chExt cx="4325540" cy="2755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2908B97-1421-7B93-DD66-CD590A0AF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0039" y="4926208"/>
              <a:ext cx="4139653" cy="2730674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E417B07-5EFA-5453-8FAC-FB4D92EFF595}"/>
                </a:ext>
              </a:extLst>
            </p:cNvPr>
            <p:cNvSpPr/>
            <p:nvPr/>
          </p:nvSpPr>
          <p:spPr>
            <a:xfrm>
              <a:off x="7965926" y="4901156"/>
              <a:ext cx="413965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 b="1" dirty="0">
                  <a:solidFill>
                    <a:srgbClr val="2125D7"/>
                  </a:solidFill>
                  <a:latin typeface="Times" charset="0"/>
                  <a:cs typeface="Times New Roman" pitchFamily="18" charset="0"/>
                </a:rPr>
                <a:t>Boyce/</a:t>
              </a:r>
              <a:r>
                <a:rPr lang="en-US" sz="1050" b="1" dirty="0" err="1">
                  <a:solidFill>
                    <a:srgbClr val="2125D7"/>
                  </a:solidFill>
                  <a:latin typeface="Times" charset="0"/>
                  <a:cs typeface="Times New Roman" pitchFamily="18" charset="0"/>
                </a:rPr>
                <a:t>DiPrima</a:t>
              </a:r>
              <a:r>
                <a:rPr lang="en-US" sz="1050" b="1" dirty="0">
                  <a:solidFill>
                    <a:srgbClr val="2125D7"/>
                  </a:solidFill>
                  <a:latin typeface="Times" charset="0"/>
                  <a:cs typeface="Times New Roman" pitchFamily="18" charset="0"/>
                </a:rPr>
                <a:t>/Meade 11</a:t>
              </a:r>
              <a:r>
                <a:rPr lang="en-US" sz="1050" b="1" baseline="30000" dirty="0">
                  <a:solidFill>
                    <a:srgbClr val="2125D7"/>
                  </a:solidFill>
                  <a:latin typeface="Times" charset="0"/>
                  <a:cs typeface="Times New Roman" pitchFamily="18" charset="0"/>
                </a:rPr>
                <a:t>th</a:t>
              </a:r>
              <a:r>
                <a:rPr lang="en-US" sz="1050" b="1" dirty="0">
                  <a:solidFill>
                    <a:srgbClr val="2125D7"/>
                  </a:solidFill>
                  <a:latin typeface="Times" charset="0"/>
                  <a:cs typeface="Times New Roman" pitchFamily="18" charset="0"/>
                </a:rPr>
                <a:t> ed, Ch 3.8:   Forced Periodic Vibrations</a:t>
              </a:r>
              <a:endParaRPr lang="en-US" sz="1050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E0D4F30-62A8-330E-A44C-443A7C999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99" y="5681218"/>
            <a:ext cx="3186118" cy="1371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0C1808-D915-C25F-4EAF-AC31FFAADA19}"/>
              </a:ext>
            </a:extLst>
          </p:cNvPr>
          <p:cNvSpPr txBox="1"/>
          <p:nvPr/>
        </p:nvSpPr>
        <p:spPr>
          <a:xfrm>
            <a:off x="8347910" y="-659"/>
            <a:ext cx="355695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Non-Homogeneous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F5F67B-E6DB-4CF2-ADDC-D099978C2CCA}"/>
              </a:ext>
            </a:extLst>
          </p:cNvPr>
          <p:cNvSpPr txBox="1"/>
          <p:nvPr/>
        </p:nvSpPr>
        <p:spPr>
          <a:xfrm>
            <a:off x="3478217" y="2798731"/>
            <a:ext cx="3482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 previous slide.</a:t>
            </a:r>
          </a:p>
        </p:txBody>
      </p:sp>
    </p:spTree>
    <p:extLst>
      <p:ext uri="{BB962C8B-B14F-4D97-AF65-F5344CB8AC3E}">
        <p14:creationId xmlns:p14="http://schemas.microsoft.com/office/powerpoint/2010/main" val="2280881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15F58E-E29D-41ED-8ED7-48E363340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4017"/>
            <a:ext cx="11887200" cy="60571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223228-0950-B440-F860-F2AF0A0E3626}"/>
              </a:ext>
            </a:extLst>
          </p:cNvPr>
          <p:cNvSpPr txBox="1"/>
          <p:nvPr/>
        </p:nvSpPr>
        <p:spPr>
          <a:xfrm>
            <a:off x="8309810" y="-659"/>
            <a:ext cx="355695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Non-Homogeneous</a:t>
            </a:r>
          </a:p>
        </p:txBody>
      </p:sp>
    </p:spTree>
    <p:extLst>
      <p:ext uri="{BB962C8B-B14F-4D97-AF65-F5344CB8AC3E}">
        <p14:creationId xmlns:p14="http://schemas.microsoft.com/office/powerpoint/2010/main" val="2778994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73132" y="777240"/>
            <a:ext cx="8808720" cy="518160"/>
          </a:xfrm>
        </p:spPr>
        <p:txBody>
          <a:bodyPr>
            <a:normAutofit fontScale="90000"/>
          </a:bodyPr>
          <a:lstStyle/>
          <a:p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 </a:t>
            </a:r>
            <a:b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Forced Vibrations with Damping     </a:t>
            </a:r>
            <a:r>
              <a:rPr lang="en-US" sz="272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(2 of 4)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idx="1"/>
          </p:nvPr>
        </p:nvSpPr>
        <p:spPr>
          <a:xfrm>
            <a:off x="1625600" y="1899920"/>
            <a:ext cx="9326880" cy="5527040"/>
          </a:xfrm>
        </p:spPr>
        <p:txBody>
          <a:bodyPr/>
          <a:lstStyle/>
          <a:p>
            <a:r>
              <a:rPr lang="en-US" sz="2720" dirty="0"/>
              <a:t>Graphs of the solution and external force </a:t>
            </a:r>
            <a:r>
              <a:rPr lang="en-US" sz="2720" dirty="0">
                <a:sym typeface="Symbol" pitchFamily="18" charset="2"/>
              </a:rPr>
              <a:t>for          . 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8306289" y="1947071"/>
          <a:ext cx="114427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5300" imgH="165100" progId="Equation.DSMT4">
                  <p:embed/>
                </p:oleObj>
              </mc:Choice>
              <mc:Fallback>
                <p:oleObj name="Equation" r:id="rId2" imgW="495300" imgH="1651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6289" y="1947071"/>
                        <a:ext cx="114427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Shot 2016-07-19 at 3.10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4" y="2476419"/>
            <a:ext cx="7756516" cy="49505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3560A6-0A37-43A2-803E-E61F7A0845AF}"/>
              </a:ext>
            </a:extLst>
          </p:cNvPr>
          <p:cNvSpPr/>
          <p:nvPr/>
        </p:nvSpPr>
        <p:spPr>
          <a:xfrm>
            <a:off x="89559" y="7352943"/>
            <a:ext cx="835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1C234C-A720-49F2-9692-BBD964A471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4675" r="6428" b="39608"/>
          <a:stretch/>
        </p:blipFill>
        <p:spPr>
          <a:xfrm>
            <a:off x="244258" y="50125"/>
            <a:ext cx="11123112" cy="9519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787365-8A2A-507E-53CD-B49C6DB3CDBF}"/>
              </a:ext>
            </a:extLst>
          </p:cNvPr>
          <p:cNvSpPr txBox="1"/>
          <p:nvPr/>
        </p:nvSpPr>
        <p:spPr>
          <a:xfrm>
            <a:off x="244258" y="3175000"/>
            <a:ext cx="19274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Small external force frequency results in mass moving similar to external force</a:t>
            </a:r>
          </a:p>
        </p:txBody>
      </p:sp>
    </p:spTree>
    <p:extLst>
      <p:ext uri="{BB962C8B-B14F-4D97-AF65-F5344CB8AC3E}">
        <p14:creationId xmlns:p14="http://schemas.microsoft.com/office/powerpoint/2010/main" val="999027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73132" y="777240"/>
            <a:ext cx="8808720" cy="518160"/>
          </a:xfrm>
        </p:spPr>
        <p:txBody>
          <a:bodyPr>
            <a:normAutofit fontScale="90000"/>
          </a:bodyPr>
          <a:lstStyle/>
          <a:p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 </a:t>
            </a:r>
            <a:b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Forced Vibrations with Damping     </a:t>
            </a:r>
            <a:r>
              <a:rPr lang="en-US" sz="272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(3 of 4)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idx="1"/>
          </p:nvPr>
        </p:nvSpPr>
        <p:spPr>
          <a:xfrm>
            <a:off x="1625600" y="1899920"/>
            <a:ext cx="9326880" cy="5527040"/>
          </a:xfrm>
        </p:spPr>
        <p:txBody>
          <a:bodyPr/>
          <a:lstStyle/>
          <a:p>
            <a:r>
              <a:rPr lang="en-US" sz="2720" dirty="0"/>
              <a:t>Graphs of the solution and external force </a:t>
            </a:r>
            <a:r>
              <a:rPr lang="en-US" sz="2720" dirty="0">
                <a:sym typeface="Symbol" pitchFamily="18" charset="2"/>
              </a:rPr>
              <a:t>for 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8338989" y="1902147"/>
          <a:ext cx="851006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8300" imgH="165100" progId="Equation.DSMT4">
                  <p:embed/>
                </p:oleObj>
              </mc:Choice>
              <mc:Fallback>
                <p:oleObj name="Equation" r:id="rId2" imgW="368300" imgH="1651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8989" y="1902147"/>
                        <a:ext cx="851006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Screen Shot 2016-07-19 at 3.11.4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82" y="2404997"/>
            <a:ext cx="7709145" cy="50010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5A082D-43AB-4857-9687-D3D11A9ACA64}"/>
              </a:ext>
            </a:extLst>
          </p:cNvPr>
          <p:cNvSpPr/>
          <p:nvPr/>
        </p:nvSpPr>
        <p:spPr>
          <a:xfrm>
            <a:off x="89559" y="7352943"/>
            <a:ext cx="835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8E56F6-CD27-4B90-A606-5759C85A52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252" b="22237"/>
          <a:stretch/>
        </p:blipFill>
        <p:spPr>
          <a:xfrm>
            <a:off x="0" y="246226"/>
            <a:ext cx="11887200" cy="7578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85818C-BEA3-23AF-5EB6-EF65A218A24B}"/>
              </a:ext>
            </a:extLst>
          </p:cNvPr>
          <p:cNvSpPr txBox="1"/>
          <p:nvPr/>
        </p:nvSpPr>
        <p:spPr>
          <a:xfrm>
            <a:off x="89559" y="2603523"/>
            <a:ext cx="192744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If external force frequency is close to the resonant frequency, the amplitude of the response is much larger (solid blue curve) – compare to previous and next slide.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58FBC3-4471-C0AA-D57E-7511F7890E24}"/>
              </a:ext>
            </a:extLst>
          </p:cNvPr>
          <p:cNvSpPr txBox="1"/>
          <p:nvPr/>
        </p:nvSpPr>
        <p:spPr>
          <a:xfrm>
            <a:off x="8325852" y="7218288"/>
            <a:ext cx="355695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Resonance</a:t>
            </a:r>
          </a:p>
        </p:txBody>
      </p:sp>
    </p:spTree>
    <p:extLst>
      <p:ext uri="{BB962C8B-B14F-4D97-AF65-F5344CB8AC3E}">
        <p14:creationId xmlns:p14="http://schemas.microsoft.com/office/powerpoint/2010/main" val="2657226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73132" y="777240"/>
            <a:ext cx="8808720" cy="518160"/>
          </a:xfrm>
        </p:spPr>
        <p:txBody>
          <a:bodyPr>
            <a:normAutofit fontScale="90000"/>
          </a:bodyPr>
          <a:lstStyle/>
          <a:p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 </a:t>
            </a:r>
            <a:b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Forced Vibrations with Damping     </a:t>
            </a:r>
            <a:r>
              <a:rPr lang="en-US" sz="272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(4 of 4)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idx="1"/>
          </p:nvPr>
        </p:nvSpPr>
        <p:spPr>
          <a:xfrm>
            <a:off x="1625600" y="1899920"/>
            <a:ext cx="9326880" cy="5527040"/>
          </a:xfrm>
        </p:spPr>
        <p:txBody>
          <a:bodyPr/>
          <a:lstStyle/>
          <a:p>
            <a:r>
              <a:rPr lang="en-US" sz="2720" dirty="0"/>
              <a:t>Graphs of the solution and external force </a:t>
            </a:r>
            <a:r>
              <a:rPr lang="en-US" sz="2720" dirty="0">
                <a:sym typeface="Symbol" pitchFamily="18" charset="2"/>
              </a:rPr>
              <a:t>for 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8337872" y="1912446"/>
          <a:ext cx="91037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3700" imgH="165100" progId="Equation.DSMT4">
                  <p:embed/>
                </p:oleObj>
              </mc:Choice>
              <mc:Fallback>
                <p:oleObj name="Equation" r:id="rId2" imgW="393700" imgH="1651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7872" y="1912446"/>
                        <a:ext cx="910378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Shot 2016-07-19 at 3.12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80" y="2410428"/>
            <a:ext cx="8015416" cy="48671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0CB233-FDC4-44A8-A76E-E5A7353BA5C6}"/>
              </a:ext>
            </a:extLst>
          </p:cNvPr>
          <p:cNvSpPr/>
          <p:nvPr/>
        </p:nvSpPr>
        <p:spPr>
          <a:xfrm>
            <a:off x="89559" y="7352943"/>
            <a:ext cx="835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20F244-553B-4EBE-BEC4-E3D39961E2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3656"/>
          <a:stretch/>
        </p:blipFill>
        <p:spPr>
          <a:xfrm>
            <a:off x="0" y="12532"/>
            <a:ext cx="11887200" cy="9899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7FEF7A-6EB4-1C8E-D1A0-6CD0F86AF1D0}"/>
              </a:ext>
            </a:extLst>
          </p:cNvPr>
          <p:cNvSpPr txBox="1"/>
          <p:nvPr/>
        </p:nvSpPr>
        <p:spPr>
          <a:xfrm>
            <a:off x="89559" y="2443981"/>
            <a:ext cx="153604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Large</a:t>
            </a:r>
            <a:r>
              <a:rPr lang="en-US" sz="1800" dirty="0">
                <a:solidFill>
                  <a:srgbClr val="FFFF00"/>
                </a:solidFill>
              </a:rPr>
              <a:t> external force frequency results in</a:t>
            </a:r>
          </a:p>
          <a:p>
            <a:r>
              <a:rPr lang="en-US" dirty="0">
                <a:solidFill>
                  <a:srgbClr val="FFFF00"/>
                </a:solidFill>
              </a:rPr>
              <a:t>smaller amplitude.</a:t>
            </a:r>
          </a:p>
          <a:p>
            <a:endParaRPr lang="en-US" sz="1800" dirty="0">
              <a:solidFill>
                <a:srgbClr val="FFFF00"/>
              </a:solidFill>
            </a:endParaRPr>
          </a:p>
          <a:p>
            <a:r>
              <a:rPr lang="en-US" sz="1800" dirty="0">
                <a:solidFill>
                  <a:srgbClr val="FFFF00"/>
                </a:solidFill>
              </a:rPr>
              <a:t>Note the amplitude of the external force (dashed green curve) is larger than the response (solid blue curve).</a:t>
            </a:r>
          </a:p>
        </p:txBody>
      </p:sp>
    </p:spTree>
    <p:extLst>
      <p:ext uri="{BB962C8B-B14F-4D97-AF65-F5344CB8AC3E}">
        <p14:creationId xmlns:p14="http://schemas.microsoft.com/office/powerpoint/2010/main" val="3640244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4C2E6A-0D77-47D1-8543-A15F739F7A9A}"/>
                  </a:ext>
                </a:extLst>
              </p:cNvPr>
              <p:cNvSpPr txBox="1"/>
              <p:nvPr/>
            </p:nvSpPr>
            <p:spPr>
              <a:xfrm>
                <a:off x="507496" y="374616"/>
                <a:ext cx="5108027" cy="2981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Examples: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1=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6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3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r>
                            <a:rPr lang="en-US" sz="3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−2=2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3FF42C"/>
                          </a:solidFill>
                          <a:latin typeface="Cambria Math" panose="02040503050406030204" pitchFamily="18" charset="0"/>
                        </a:rPr>
                        <m:t>3+3ⅈ=</m:t>
                      </m:r>
                      <m:rad>
                        <m:radPr>
                          <m:degHide m:val="on"/>
                          <m:ctrlPr>
                            <a:rPr lang="en-US" sz="3600" i="1" smtClean="0">
                              <a:solidFill>
                                <a:srgbClr val="3FF42C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 smtClean="0">
                              <a:solidFill>
                                <a:srgbClr val="3FF42C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e>
                      </m:rad>
                      <m:sSup>
                        <m:sSupPr>
                          <m:ctrlPr>
                            <a:rPr lang="en-US" sz="3600" i="1" smtClean="0">
                              <a:solidFill>
                                <a:srgbClr val="3FF42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solidFill>
                                <a:srgbClr val="3FF42C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3600" i="1" smtClean="0">
                              <a:solidFill>
                                <a:srgbClr val="3FF42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type m:val="lin"/>
                              <m:ctrlPr>
                                <a:rPr lang="en-US" sz="3600" i="1" smtClean="0">
                                  <a:solidFill>
                                    <a:srgbClr val="3FF42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 smtClean="0">
                                  <a:solidFill>
                                    <a:srgbClr val="3FF42C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3600" i="1" smtClean="0">
                                  <a:solidFill>
                                    <a:srgbClr val="3FF42C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3FF42C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4C2E6A-0D77-47D1-8543-A15F739F7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96" y="374616"/>
                <a:ext cx="5108027" cy="2981714"/>
              </a:xfrm>
              <a:prstGeom prst="rect">
                <a:avLst/>
              </a:prstGeom>
              <a:blipFill>
                <a:blip r:embed="rId2"/>
                <a:stretch>
                  <a:fillRect l="-3580" t="-3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315C7C56-13E9-44DF-A542-9D57533797C9}"/>
              </a:ext>
            </a:extLst>
          </p:cNvPr>
          <p:cNvGrpSpPr/>
          <p:nvPr/>
        </p:nvGrpSpPr>
        <p:grpSpPr>
          <a:xfrm>
            <a:off x="1435909" y="4046482"/>
            <a:ext cx="5211494" cy="3455346"/>
            <a:chOff x="404029" y="4151586"/>
            <a:chExt cx="5211494" cy="345534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7851507-6271-4CE3-A4ED-DA50A622E0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30"/>
            <a:stretch/>
          </p:blipFill>
          <p:spPr>
            <a:xfrm>
              <a:off x="404029" y="4151586"/>
              <a:ext cx="5211494" cy="3455346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71426CC-CCB6-4944-A3F6-5B60221D42D5}"/>
                </a:ext>
              </a:extLst>
            </p:cNvPr>
            <p:cNvSpPr/>
            <p:nvPr/>
          </p:nvSpPr>
          <p:spPr>
            <a:xfrm>
              <a:off x="4866290" y="5742099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25217C5-AF99-42AE-9C75-35F751B68ACB}"/>
                </a:ext>
              </a:extLst>
            </p:cNvPr>
            <p:cNvSpPr/>
            <p:nvPr/>
          </p:nvSpPr>
          <p:spPr>
            <a:xfrm>
              <a:off x="1928648" y="5742099"/>
              <a:ext cx="274320" cy="27432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2A1BF0E4-F41F-463B-A1DF-05F207C840E1}"/>
              </a:ext>
            </a:extLst>
          </p:cNvPr>
          <p:cNvSpPr/>
          <p:nvPr/>
        </p:nvSpPr>
        <p:spPr>
          <a:xfrm>
            <a:off x="1126481" y="5652765"/>
            <a:ext cx="274320" cy="2743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123B92-49EA-47CA-A31C-3830C1AE8686}"/>
              </a:ext>
            </a:extLst>
          </p:cNvPr>
          <p:cNvCxnSpPr>
            <a:cxnSpLocks/>
          </p:cNvCxnSpPr>
          <p:nvPr/>
        </p:nvCxnSpPr>
        <p:spPr>
          <a:xfrm flipV="1">
            <a:off x="4561999" y="1728313"/>
            <a:ext cx="3995814" cy="4045844"/>
          </a:xfrm>
          <a:prstGeom prst="line">
            <a:avLst/>
          </a:prstGeom>
          <a:ln>
            <a:solidFill>
              <a:srgbClr val="3FF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1E51BE69-44DC-4B36-8E7A-F21648549218}"/>
              </a:ext>
            </a:extLst>
          </p:cNvPr>
          <p:cNvSpPr/>
          <p:nvPr/>
        </p:nvSpPr>
        <p:spPr>
          <a:xfrm>
            <a:off x="8431163" y="1591153"/>
            <a:ext cx="274320" cy="274320"/>
          </a:xfrm>
          <a:prstGeom prst="ellipse">
            <a:avLst/>
          </a:prstGeom>
          <a:solidFill>
            <a:srgbClr val="3FF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F93361-A1FF-EC26-ECF8-89D7D382FA9F}"/>
                  </a:ext>
                </a:extLst>
              </p:cNvPr>
              <p:cNvSpPr txBox="1"/>
              <p:nvPr/>
            </p:nvSpPr>
            <p:spPr>
              <a:xfrm>
                <a:off x="5667256" y="270572"/>
                <a:ext cx="615591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en-US" sz="3600" b="0" i="1" baseline="3000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600" i="1" baseline="3000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3600" b="0" i="1" baseline="3000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𝑅</m:t>
                      </m:r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i="1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+ⅈ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𝑅</m:t>
                      </m:r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i="1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F93361-A1FF-EC26-ECF8-89D7D382F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256" y="270572"/>
                <a:ext cx="6155916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91D432-33A8-60B2-28A0-6B6D4C2333B7}"/>
                  </a:ext>
                </a:extLst>
              </p:cNvPr>
              <p:cNvSpPr txBox="1"/>
              <p:nvPr/>
            </p:nvSpPr>
            <p:spPr>
              <a:xfrm>
                <a:off x="7409470" y="2850318"/>
                <a:ext cx="447773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/>
                  <a:t>(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𝑅</m:t>
                    </m:r>
                    <m:func>
                      <m:func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i="1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36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360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e>
                    </m:fun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𝑅</m:t>
                    </m:r>
                    <m:func>
                      <m:func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i="1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36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360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91D432-33A8-60B2-28A0-6B6D4C233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470" y="2850318"/>
                <a:ext cx="4477730" cy="646331"/>
              </a:xfrm>
              <a:prstGeom prst="rect">
                <a:avLst/>
              </a:prstGeom>
              <a:blipFill>
                <a:blip r:embed="rId5"/>
                <a:stretch>
                  <a:fillRect l="-4082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137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61B693-0B63-9BD9-2EA3-EBA9FB892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02" y="-1"/>
            <a:ext cx="10579642" cy="786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89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F20122-6202-4B9F-9A4F-BFD2E9159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8944"/>
            <a:ext cx="6137059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5A0F7D-97D5-480C-BE14-543C2B3932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577"/>
          <a:stretch/>
        </p:blipFill>
        <p:spPr>
          <a:xfrm>
            <a:off x="751823" y="83053"/>
            <a:ext cx="10020300" cy="25286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DE5B1C-E784-941A-7447-5C24EB027FEE}"/>
              </a:ext>
            </a:extLst>
          </p:cNvPr>
          <p:cNvSpPr txBox="1"/>
          <p:nvPr/>
        </p:nvSpPr>
        <p:spPr>
          <a:xfrm>
            <a:off x="6045200" y="3352800"/>
            <a:ext cx="45085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Frequency = </a:t>
            </a:r>
          </a:p>
          <a:p>
            <a:endParaRPr lang="en-US" sz="2800" dirty="0"/>
          </a:p>
          <a:p>
            <a:r>
              <a:rPr lang="en-US" sz="2800" dirty="0"/>
              <a:t>Period =</a:t>
            </a:r>
          </a:p>
          <a:p>
            <a:endParaRPr lang="en-US" sz="2800" dirty="0"/>
          </a:p>
          <a:p>
            <a:r>
              <a:rPr lang="en-US" sz="2800" dirty="0"/>
              <a:t>Amplitude =</a:t>
            </a:r>
          </a:p>
          <a:p>
            <a:endParaRPr lang="en-US" sz="2800" dirty="0"/>
          </a:p>
          <a:p>
            <a:r>
              <a:rPr lang="en-US" sz="2800" dirty="0"/>
              <a:t>Shift = </a:t>
            </a:r>
          </a:p>
        </p:txBody>
      </p:sp>
    </p:spTree>
    <p:extLst>
      <p:ext uri="{BB962C8B-B14F-4D97-AF65-F5344CB8AC3E}">
        <p14:creationId xmlns:p14="http://schemas.microsoft.com/office/powerpoint/2010/main" val="794563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668667-B132-4A9A-BD58-D87209DB3A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9" t="6479"/>
          <a:stretch/>
        </p:blipFill>
        <p:spPr>
          <a:xfrm>
            <a:off x="2647130" y="2377440"/>
            <a:ext cx="7526896" cy="53949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00B85D-DC05-FD2E-F714-8F5B293A67A8}"/>
              </a:ext>
            </a:extLst>
          </p:cNvPr>
          <p:cNvSpPr txBox="1"/>
          <p:nvPr/>
        </p:nvSpPr>
        <p:spPr>
          <a:xfrm>
            <a:off x="466999" y="2504440"/>
            <a:ext cx="2492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(cos </a:t>
            </a:r>
            <a:r>
              <a:rPr lang="en-US" sz="3600" dirty="0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sz="3600" dirty="0">
                <a:solidFill>
                  <a:srgbClr val="FFFF00"/>
                </a:solidFill>
              </a:rPr>
              <a:t>, sin </a:t>
            </a:r>
            <a:r>
              <a:rPr lang="en-US" sz="3600" dirty="0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sz="3600" dirty="0">
                <a:solidFill>
                  <a:srgbClr val="FFFF00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773CFC-A694-23E1-0322-D7F7EC221F3E}"/>
                  </a:ext>
                </a:extLst>
              </p:cNvPr>
              <p:cNvSpPr txBox="1"/>
              <p:nvPr/>
            </p:nvSpPr>
            <p:spPr>
              <a:xfrm>
                <a:off x="901700" y="406400"/>
                <a:ext cx="7303474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000" i="0">
                          <a:latin typeface="Cambria Math" panose="02040503050406030204" pitchFamily="18" charset="0"/>
                        </a:rPr>
                        <m:t>=−4</m:t>
                      </m:r>
                      <m:func>
                        <m:func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4000" i="0">
                          <a:latin typeface="Cambria Math" panose="02040503050406030204" pitchFamily="18" charset="0"/>
                        </a:rPr>
                        <m:t>+4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func>
                        <m:func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773CFC-A694-23E1-0322-D7F7EC221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00" y="406400"/>
                <a:ext cx="7303474" cy="6881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0903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D273A4-62B1-46B4-B505-0E64FE4E8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85" b="49438"/>
          <a:stretch/>
        </p:blipFill>
        <p:spPr>
          <a:xfrm>
            <a:off x="0" y="56366"/>
            <a:ext cx="11770085" cy="1737360"/>
          </a:xfrm>
          <a:prstGeom prst="rect">
            <a:avLst/>
          </a:prstGeom>
        </p:spPr>
      </p:pic>
      <p:pic>
        <p:nvPicPr>
          <p:cNvPr id="4" name="Picture 3" descr="A graph of a function&#10;&#10;Description automatically generated">
            <a:extLst>
              <a:ext uri="{FF2B5EF4-FFF2-40B4-BE49-F238E27FC236}">
                <a16:creationId xmlns:a16="http://schemas.microsoft.com/office/drawing/2014/main" id="{F294CF8D-FFB2-BB53-C992-3892DE4F1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273" y="3875554"/>
            <a:ext cx="8303738" cy="3840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7D4DFA-133B-9452-31B4-A47F897ADC47}"/>
              </a:ext>
            </a:extLst>
          </p:cNvPr>
          <p:cNvSpPr txBox="1"/>
          <p:nvPr/>
        </p:nvSpPr>
        <p:spPr>
          <a:xfrm>
            <a:off x="2324100" y="2120900"/>
            <a:ext cx="26838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Quasi-frequency:</a:t>
            </a:r>
          </a:p>
          <a:p>
            <a:endParaRPr lang="en-US" sz="2800" dirty="0"/>
          </a:p>
          <a:p>
            <a:r>
              <a:rPr lang="en-US" sz="2800" dirty="0"/>
              <a:t>Quasi-period: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E09734-DDC7-959D-AF1F-AD8E2EA2C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779" y="2018403"/>
            <a:ext cx="745805" cy="8229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D6A637-FE0C-5578-BE49-9066A47DE809}"/>
              </a:ext>
            </a:extLst>
          </p:cNvPr>
          <p:cNvSpPr txBox="1"/>
          <p:nvPr/>
        </p:nvSpPr>
        <p:spPr>
          <a:xfrm>
            <a:off x="4591966" y="2847599"/>
            <a:ext cx="6686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 </a:t>
            </a:r>
            <a:r>
              <a:rPr lang="en-US" sz="3600" dirty="0">
                <a:latin typeface="Symbol" panose="05050102010706020507" pitchFamily="18" charset="2"/>
              </a:rPr>
              <a:t>p</a:t>
            </a:r>
            <a:r>
              <a:rPr lang="en-US" sz="3200" dirty="0"/>
              <a:t> </a:t>
            </a:r>
            <a:r>
              <a:rPr lang="en-US" sz="4000" dirty="0"/>
              <a:t>/(      ) </a:t>
            </a: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C9532F-387C-3524-D0E0-0CBBAA775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179" y="2856603"/>
            <a:ext cx="745805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17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7DAFEA-47A7-32C3-D3FA-B029B6001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66" y="314116"/>
            <a:ext cx="10921364" cy="3566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5418B8-D325-6C4A-EBDB-912B07C48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817" y="4212966"/>
            <a:ext cx="8490388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22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859BA0-F58C-AAAD-7FF8-4886B3633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2" y="187940"/>
            <a:ext cx="11745349" cy="43891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1012AC-4DC9-366C-3E8F-876CE1EA59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624"/>
          <a:stretch/>
        </p:blipFill>
        <p:spPr>
          <a:xfrm>
            <a:off x="479800" y="5543841"/>
            <a:ext cx="10921364" cy="122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95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BCC56F-D556-EAAD-5B65-21A8F668FA2D}"/>
              </a:ext>
            </a:extLst>
          </p:cNvPr>
          <p:cNvSpPr txBox="1"/>
          <p:nvPr/>
        </p:nvSpPr>
        <p:spPr>
          <a:xfrm>
            <a:off x="577516" y="112298"/>
            <a:ext cx="7900753" cy="7237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Ch 3/4: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/>
              <a:t>Solve homogeneous first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/>
              <a:t>Find a particular non-homogenous solution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3.5/4.3 Undetermined coefficients is easier 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See 3.5 worksheet.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3.6/4.4 Variation of parameters 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  </a:t>
            </a:r>
          </a:p>
          <a:p>
            <a:pPr lvl="2">
              <a:lnSpc>
                <a:spcPct val="150000"/>
              </a:lnSpc>
            </a:pPr>
            <a:endParaRPr lang="en-US" sz="2400" dirty="0"/>
          </a:p>
          <a:p>
            <a:pPr lvl="2">
              <a:lnSpc>
                <a:spcPct val="150000"/>
              </a:lnSpc>
            </a:pPr>
            <a:r>
              <a:rPr lang="en-US" sz="2400" dirty="0"/>
              <a:t>          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                where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                                                        W u’  = [0, …, 0, g(t)/a]</a:t>
            </a:r>
            <a:r>
              <a:rPr lang="en-US" sz="2400" baseline="30000" dirty="0"/>
              <a:t>T 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3.  If initial value problem, plug in initial values.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4688BE-CD39-26EE-9335-57E13D424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184" y="3479275"/>
            <a:ext cx="8788852" cy="13780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F37E15-DE6C-9B2C-77E9-2D8CD20B7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304" y="4936755"/>
            <a:ext cx="4675112" cy="137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7EB52B-CE18-5777-4492-0992AAC9FD37}"/>
              </a:ext>
            </a:extLst>
          </p:cNvPr>
          <p:cNvSpPr txBox="1"/>
          <p:nvPr/>
        </p:nvSpPr>
        <p:spPr>
          <a:xfrm>
            <a:off x="8999621" y="5085351"/>
            <a:ext cx="2310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Solve using Cramer’s rule or use formula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81B7A8-835C-958D-8ECB-110A50A15A99}"/>
              </a:ext>
            </a:extLst>
          </p:cNvPr>
          <p:cNvSpPr txBox="1"/>
          <p:nvPr/>
        </p:nvSpPr>
        <p:spPr>
          <a:xfrm>
            <a:off x="5241471" y="6387814"/>
            <a:ext cx="209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If 3</a:t>
            </a:r>
            <a:r>
              <a:rPr lang="en-US" sz="2400" baseline="30000" dirty="0">
                <a:solidFill>
                  <a:srgbClr val="FFFF00"/>
                </a:solidFill>
              </a:rPr>
              <a:t>rd</a:t>
            </a:r>
            <a:r>
              <a:rPr lang="en-US" sz="2400" dirty="0">
                <a:solidFill>
                  <a:srgbClr val="FFFF00"/>
                </a:solidFill>
              </a:rPr>
              <a:t> order</a:t>
            </a:r>
          </a:p>
        </p:txBody>
      </p:sp>
    </p:spTree>
    <p:extLst>
      <p:ext uri="{BB962C8B-B14F-4D97-AF65-F5344CB8AC3E}">
        <p14:creationId xmlns:p14="http://schemas.microsoft.com/office/powerpoint/2010/main" val="1458986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C4EFFE-3E23-4310-B57E-73BAA7D7E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86"/>
            <a:ext cx="11887200" cy="77006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30CC3A-32D5-4450-BA88-1DCD21B466B4}"/>
              </a:ext>
            </a:extLst>
          </p:cNvPr>
          <p:cNvSpPr/>
          <p:nvPr/>
        </p:nvSpPr>
        <p:spPr>
          <a:xfrm>
            <a:off x="11116849" y="7014575"/>
            <a:ext cx="206680" cy="582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7C841D-7890-1D21-2226-4E79460B8743}"/>
              </a:ext>
            </a:extLst>
          </p:cNvPr>
          <p:cNvSpPr txBox="1"/>
          <p:nvPr/>
        </p:nvSpPr>
        <p:spPr>
          <a:xfrm>
            <a:off x="5943600" y="838591"/>
            <a:ext cx="4245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For second order case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EAC55C-CEAF-3031-B991-36EEE7CED8DD}"/>
                  </a:ext>
                </a:extLst>
              </p:cNvPr>
              <p:cNvSpPr txBox="1"/>
              <p:nvPr/>
            </p:nvSpPr>
            <p:spPr>
              <a:xfrm>
                <a:off x="5943600" y="3602235"/>
                <a:ext cx="5725886" cy="787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FF00"/>
                    </a:solidFill>
                  </a:rPr>
                  <a:t>Solve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W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type m:val="skw"/>
                                  <m:ctrlPr>
                                    <a:rPr lang="en-US" sz="2400" i="1" dirty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b="0" i="0" dirty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g</m:t>
                                  </m:r>
                                  <m:r>
                                    <a:rPr lang="en-US" sz="2400" b="0" i="0" dirty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dirty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  <m:r>
                                    <a:rPr lang="en-US" sz="2400" b="0" i="0" dirty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2400" i="1" dirty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solidFill>
                      <a:srgbClr val="FFFF00"/>
                    </a:solidFill>
                  </a:rPr>
                  <a:t> using Cramer’s rule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EAC55C-CEAF-3031-B991-36EEE7CED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602235"/>
                <a:ext cx="5725886" cy="787588"/>
              </a:xfrm>
              <a:prstGeom prst="rect">
                <a:avLst/>
              </a:prstGeom>
              <a:blipFill>
                <a:blip r:embed="rId3"/>
                <a:stretch>
                  <a:fillRect l="-1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11EB087F-49D7-C76C-FF03-44813350B6A8}"/>
              </a:ext>
            </a:extLst>
          </p:cNvPr>
          <p:cNvGrpSpPr/>
          <p:nvPr/>
        </p:nvGrpSpPr>
        <p:grpSpPr>
          <a:xfrm>
            <a:off x="10582709" y="1750452"/>
            <a:ext cx="502560" cy="1628280"/>
            <a:chOff x="10582709" y="1750452"/>
            <a:chExt cx="502560" cy="162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BAAEFCB-0C58-13C5-E165-9C4BBC0C3CDE}"/>
                    </a:ext>
                  </a:extLst>
                </p14:cNvPr>
                <p14:cNvContentPartPr/>
                <p14:nvPr/>
              </p14:nvContentPartPr>
              <p14:xfrm>
                <a:off x="10660469" y="2051412"/>
                <a:ext cx="424800" cy="13273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BAAEFCB-0C58-13C5-E165-9C4BBC0C3CD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651469" y="2042772"/>
                  <a:ext cx="442440" cy="13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E928A00-5100-CDFA-AFC8-E42CFCED656C}"/>
                    </a:ext>
                  </a:extLst>
                </p14:cNvPr>
                <p14:cNvContentPartPr/>
                <p14:nvPr/>
              </p14:nvContentPartPr>
              <p14:xfrm>
                <a:off x="10582709" y="1750452"/>
                <a:ext cx="200520" cy="4798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E928A00-5100-CDFA-AFC8-E42CFCED656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573709" y="1741452"/>
                  <a:ext cx="218160" cy="49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F4B2628-E49B-7CED-8BCD-9244F06C8C0A}"/>
              </a:ext>
            </a:extLst>
          </p:cNvPr>
          <p:cNvGrpSpPr/>
          <p:nvPr/>
        </p:nvGrpSpPr>
        <p:grpSpPr>
          <a:xfrm>
            <a:off x="9941549" y="4315452"/>
            <a:ext cx="998280" cy="1331640"/>
            <a:chOff x="9941549" y="4315452"/>
            <a:chExt cx="998280" cy="133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ECBBCEC-BACC-7D7B-1979-69A7563A7EDB}"/>
                    </a:ext>
                  </a:extLst>
                </p14:cNvPr>
                <p14:cNvContentPartPr/>
                <p14:nvPr/>
              </p14:nvContentPartPr>
              <p14:xfrm>
                <a:off x="9996629" y="4315452"/>
                <a:ext cx="943200" cy="996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ECBBCEC-BACC-7D7B-1979-69A7563A7ED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87629" y="4306812"/>
                  <a:ext cx="960840" cy="10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A3588E2-BBE3-B14C-EB3F-5199CC666FF4}"/>
                    </a:ext>
                  </a:extLst>
                </p14:cNvPr>
                <p14:cNvContentPartPr/>
                <p14:nvPr/>
              </p14:nvContentPartPr>
              <p14:xfrm>
                <a:off x="9941549" y="5107092"/>
                <a:ext cx="370800" cy="5400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A3588E2-BBE3-B14C-EB3F-5199CC666FF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932909" y="5098092"/>
                  <a:ext cx="388440" cy="55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0F159C6-E0C9-B611-4D2F-21DD1BE596D3}"/>
                  </a:ext>
                </a:extLst>
              </p14:cNvPr>
              <p14:cNvContentPartPr/>
              <p14:nvPr/>
            </p14:nvContentPartPr>
            <p14:xfrm>
              <a:off x="13058069" y="4170372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0F159C6-E0C9-B611-4D2F-21DD1BE596D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049069" y="416173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8061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7AEAC-94A7-405A-B729-95E8D99B9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255"/>
            <a:ext cx="11887200" cy="38399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33E635-370F-D8F1-C309-D4944FACB9B4}"/>
              </a:ext>
            </a:extLst>
          </p:cNvPr>
          <p:cNvSpPr txBox="1"/>
          <p:nvPr/>
        </p:nvSpPr>
        <p:spPr>
          <a:xfrm>
            <a:off x="308610" y="3769648"/>
            <a:ext cx="112699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Example 1:  Find the Wronskian of the fundamental set of solutions for the differential equation: 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4794381-AC48-B6D2-5F0F-735FD4EAFFD8}"/>
                  </a:ext>
                </a:extLst>
              </p:cNvPr>
              <p:cNvSpPr txBox="1"/>
              <p:nvPr/>
            </p:nvSpPr>
            <p:spPr>
              <a:xfrm>
                <a:off x="628650" y="5177791"/>
                <a:ext cx="379476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4794381-AC48-B6D2-5F0F-735FD4EAF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177791"/>
                <a:ext cx="3794760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565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4EAAB-BF84-869D-EE9A-C2A691BA0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C9456B-8D68-C89D-2A18-CBE216318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255"/>
            <a:ext cx="11887200" cy="38399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09BC3D-B315-BA1A-5F42-E00BC3F6D44E}"/>
              </a:ext>
            </a:extLst>
          </p:cNvPr>
          <p:cNvSpPr txBox="1"/>
          <p:nvPr/>
        </p:nvSpPr>
        <p:spPr>
          <a:xfrm>
            <a:off x="308610" y="3769648"/>
            <a:ext cx="112699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Example 1:  Find the Wronskian of the fundamental set of solutions for the differential equation up to a constant multiple: 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8624F36-390C-8CE5-7EB3-DBFD4BFEA816}"/>
                  </a:ext>
                </a:extLst>
              </p:cNvPr>
              <p:cNvSpPr txBox="1"/>
              <p:nvPr/>
            </p:nvSpPr>
            <p:spPr>
              <a:xfrm>
                <a:off x="468630" y="4909767"/>
                <a:ext cx="4320540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p>
                        <m:sSupPr>
                          <m:ctrlPr>
                            <a:rPr lang="en-US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8624F36-390C-8CE5-7EB3-DBFD4BFEA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" y="4909767"/>
                <a:ext cx="4320540" cy="921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7961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762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2328</TotalTime>
  <Words>1023</Words>
  <Application>Microsoft Office PowerPoint</Application>
  <PresentationFormat>Custom</PresentationFormat>
  <Paragraphs>175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Calibri Light</vt:lpstr>
      <vt:lpstr>Arial</vt:lpstr>
      <vt:lpstr>Cambria Math</vt:lpstr>
      <vt:lpstr>Wingdings</vt:lpstr>
      <vt:lpstr>Times</vt:lpstr>
      <vt:lpstr>Symbol</vt:lpstr>
      <vt:lpstr>Calibri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2:   Forced Vibrations with Damping     (2 of 4)</vt:lpstr>
      <vt:lpstr>Example 2:   Forced Vibrations with Damping     (3 of 4)</vt:lpstr>
      <vt:lpstr>Example 2:   Forced Vibrations with Damping     (4 of 4)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253</cp:revision>
  <dcterms:created xsi:type="dcterms:W3CDTF">2020-09-07T00:11:40Z</dcterms:created>
  <dcterms:modified xsi:type="dcterms:W3CDTF">2025-11-12T18:52:29Z</dcterms:modified>
</cp:coreProperties>
</file>