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769" r:id="rId2"/>
    <p:sldId id="772" r:id="rId3"/>
    <p:sldId id="719" r:id="rId4"/>
    <p:sldId id="798" r:id="rId5"/>
    <p:sldId id="800" r:id="rId6"/>
    <p:sldId id="799" r:id="rId7"/>
    <p:sldId id="801" r:id="rId8"/>
    <p:sldId id="722" r:id="rId9"/>
    <p:sldId id="795" r:id="rId10"/>
    <p:sldId id="735" r:id="rId11"/>
    <p:sldId id="802" r:id="rId12"/>
    <p:sldId id="803" r:id="rId13"/>
    <p:sldId id="724" r:id="rId14"/>
    <p:sldId id="804" r:id="rId15"/>
    <p:sldId id="805" r:id="rId16"/>
    <p:sldId id="796" r:id="rId17"/>
    <p:sldId id="766" r:id="rId18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D0"/>
    <a:srgbClr val="FFB7B7"/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56" d="100"/>
          <a:sy n="56" d="100"/>
        </p:scale>
        <p:origin x="3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6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ZzKbkvnz" TargetMode="Externa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hyperlink" Target="https://www.geogebra.org/m/ZzKbkvnz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hyperlink" Target="https://www.geogebra.org/m/ZzKbkvnz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ZzKbkvnz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hyperlink" Target="https://www.geogebra.org/m/ZzKbkvnz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utorial.math.lamar.edu/Classes/DE/Vibrations.aspx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ZzKbkvnz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hyperlink" Target="https://www.geogebra.org/m/ZzKbkvn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0D6EC5-3C6C-43AF-AEFC-69338EFBD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931"/>
            <a:ext cx="11862407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12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53FA2C-57D7-4BB7-BDB3-3791EC79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43841"/>
            <a:ext cx="11430000" cy="3219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6A6AF2-BFAD-4D4E-B86E-F39B3E01E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3979"/>
            <a:ext cx="11887200" cy="3280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66F315-8E96-409D-BC38-1BE90CC28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942" y="1491421"/>
            <a:ext cx="4651658" cy="19083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2DCF83-E62A-4877-9A62-E918937B742A}"/>
              </a:ext>
            </a:extLst>
          </p:cNvPr>
          <p:cNvSpPr/>
          <p:nvPr/>
        </p:nvSpPr>
        <p:spPr>
          <a:xfrm>
            <a:off x="7794973" y="1484335"/>
            <a:ext cx="39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</p:spTree>
    <p:extLst>
      <p:ext uri="{BB962C8B-B14F-4D97-AF65-F5344CB8AC3E}">
        <p14:creationId xmlns:p14="http://schemas.microsoft.com/office/powerpoint/2010/main" val="239645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F0E4B07-37DD-BB95-9428-63A79466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38" y="729261"/>
            <a:ext cx="9904122" cy="6313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2E525B-6068-1198-E685-3FDBD9FCF9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42"/>
          <a:stretch/>
        </p:blipFill>
        <p:spPr>
          <a:xfrm>
            <a:off x="2837019" y="91439"/>
            <a:ext cx="8421800" cy="12023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F5334A-400B-EDED-32A0-FC05CEAF3C62}"/>
              </a:ext>
            </a:extLst>
          </p:cNvPr>
          <p:cNvSpPr/>
          <p:nvPr/>
        </p:nvSpPr>
        <p:spPr>
          <a:xfrm>
            <a:off x="6985061" y="1293748"/>
            <a:ext cx="3910599" cy="120032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59F1D5-65C6-8C24-0CA6-C9CB189DC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656" y="3679179"/>
            <a:ext cx="601612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06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F5334A-400B-EDED-32A0-FC05CEAF3C62}"/>
              </a:ext>
            </a:extLst>
          </p:cNvPr>
          <p:cNvSpPr/>
          <p:nvPr/>
        </p:nvSpPr>
        <p:spPr>
          <a:xfrm>
            <a:off x="7636571" y="1396618"/>
            <a:ext cx="3910599" cy="120032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5055EB-DA5B-2B4A-12A4-FD84349854D8}"/>
              </a:ext>
            </a:extLst>
          </p:cNvPr>
          <p:cNvGrpSpPr>
            <a:grpSpLocks noChangeAspect="1"/>
          </p:cNvGrpSpPr>
          <p:nvPr/>
        </p:nvGrpSpPr>
        <p:grpSpPr>
          <a:xfrm>
            <a:off x="8151" y="102870"/>
            <a:ext cx="7598719" cy="3474720"/>
            <a:chOff x="8151" y="0"/>
            <a:chExt cx="7032148" cy="3215640"/>
          </a:xfrm>
        </p:grpSpPr>
        <p:pic>
          <p:nvPicPr>
            <p:cNvPr id="3" name="Picture 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FF0E4B07-37DD-BB95-9428-63A79466AF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4336"/>
            <a:stretch/>
          </p:blipFill>
          <p:spPr>
            <a:xfrm>
              <a:off x="8151" y="0"/>
              <a:ext cx="7028338" cy="2494077"/>
            </a:xfrm>
            <a:prstGeom prst="rect">
              <a:avLst/>
            </a:prstGeom>
          </p:spPr>
        </p:pic>
        <p:pic>
          <p:nvPicPr>
            <p:cNvPr id="2" name="Picture 1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F841BAA8-01F2-DC3C-FE5B-F11CEE3CB4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6957"/>
            <a:stretch/>
          </p:blipFill>
          <p:spPr>
            <a:xfrm>
              <a:off x="11961" y="2183130"/>
              <a:ext cx="7028338" cy="103251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A2E525B-6068-1198-E685-3FDBD9FCF9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342"/>
          <a:stretch/>
        </p:blipFill>
        <p:spPr>
          <a:xfrm>
            <a:off x="2939889" y="80009"/>
            <a:ext cx="8421800" cy="120230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3ABF975-CB61-8B7B-9681-9495A61614EB}"/>
              </a:ext>
            </a:extLst>
          </p:cNvPr>
          <p:cNvGrpSpPr>
            <a:grpSpLocks noChangeAspect="1"/>
          </p:cNvGrpSpPr>
          <p:nvPr/>
        </p:nvGrpSpPr>
        <p:grpSpPr>
          <a:xfrm>
            <a:off x="2589228" y="3790235"/>
            <a:ext cx="9336024" cy="3933276"/>
            <a:chOff x="3900974" y="3774297"/>
            <a:chExt cx="7506380" cy="316244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CCFBF68-ED72-3D05-DB0D-193B7A8CF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08258" y="3774297"/>
              <a:ext cx="7493385" cy="240042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327BAC9-13FC-A9F6-AAD9-96A51E247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0974" y="5950925"/>
              <a:ext cx="7506380" cy="985817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9C3B4FB-AE90-9CD3-B7CF-46F4C4BAE6AB}"/>
              </a:ext>
            </a:extLst>
          </p:cNvPr>
          <p:cNvSpPr/>
          <p:nvPr/>
        </p:nvSpPr>
        <p:spPr>
          <a:xfrm>
            <a:off x="7177230" y="491490"/>
            <a:ext cx="425523" cy="22860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B6350C-123E-65C2-0A3E-101C73885AFC}"/>
                  </a:ext>
                </a:extLst>
              </p:cNvPr>
              <p:cNvSpPr txBox="1"/>
              <p:nvPr/>
            </p:nvSpPr>
            <p:spPr>
              <a:xfrm>
                <a:off x="194310" y="4069080"/>
                <a:ext cx="2526030" cy="366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For 0 &lt; </a:t>
                </a:r>
                <a:r>
                  <a:rPr lang="en-US" sz="3200" i="1" dirty="0"/>
                  <a:t>t</a:t>
                </a:r>
                <a:r>
                  <a:rPr lang="en-US" sz="3200" dirty="0"/>
                  <a:t> &lt; 1, </a:t>
                </a:r>
              </a:p>
              <a:p>
                <a:endParaRPr lang="en-US" sz="1600" dirty="0"/>
              </a:p>
              <a:p>
                <a:r>
                  <a:rPr lang="en-US" sz="320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200" dirty="0"/>
                  <a:t> &gt; </a:t>
                </a:r>
                <a:r>
                  <a:rPr lang="en-US" sz="3200" i="1" dirty="0"/>
                  <a:t>t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 baseline="-25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For </a:t>
                </a:r>
                <a:r>
                  <a:rPr lang="en-US" sz="3200" i="1" dirty="0"/>
                  <a:t>t</a:t>
                </a:r>
                <a:r>
                  <a:rPr lang="en-US" sz="3200" dirty="0"/>
                  <a:t> &gt; 1,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200" dirty="0"/>
                  <a:t> &lt; </a:t>
                </a:r>
                <a:r>
                  <a:rPr lang="en-US" sz="3200" i="1" dirty="0"/>
                  <a:t>t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 baseline="-25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:endParaRPr lang="en-US" sz="3200" i="1" dirty="0"/>
              </a:p>
              <a:p>
                <a:r>
                  <a:rPr lang="en-US" sz="3200" dirty="0"/>
                  <a:t> </a:t>
                </a:r>
                <a:endParaRPr lang="en-US" sz="3200" i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B6350C-123E-65C2-0A3E-101C73885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0" y="4069080"/>
                <a:ext cx="2526030" cy="3662541"/>
              </a:xfrm>
              <a:prstGeom prst="rect">
                <a:avLst/>
              </a:prstGeom>
              <a:blipFill>
                <a:blip r:embed="rId7"/>
                <a:stretch>
                  <a:fillRect l="-6280" t="-2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0D2AFA-0421-F562-3262-E662450F99BB}"/>
              </a:ext>
            </a:extLst>
          </p:cNvPr>
          <p:cNvCxnSpPr/>
          <p:nvPr/>
        </p:nvCxnSpPr>
        <p:spPr>
          <a:xfrm>
            <a:off x="194310" y="5532120"/>
            <a:ext cx="21259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56797E2-4A4A-2680-9ECD-F564E39AF4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2337" y="3132090"/>
            <a:ext cx="376007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56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C6CF63-FA04-4868-AED0-25C9A5905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660"/>
          <a:stretch/>
        </p:blipFill>
        <p:spPr>
          <a:xfrm>
            <a:off x="245002" y="0"/>
            <a:ext cx="11397196" cy="2979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CFA8E0-33BD-4B9C-8B53-03DB02797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3688"/>
            <a:ext cx="11887200" cy="4533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34FF63-1881-47EB-AC9D-718607232CFF}"/>
              </a:ext>
            </a:extLst>
          </p:cNvPr>
          <p:cNvSpPr/>
          <p:nvPr/>
        </p:nvSpPr>
        <p:spPr>
          <a:xfrm>
            <a:off x="5496447" y="3519815"/>
            <a:ext cx="39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</p:spTree>
    <p:extLst>
      <p:ext uri="{BB962C8B-B14F-4D97-AF65-F5344CB8AC3E}">
        <p14:creationId xmlns:p14="http://schemas.microsoft.com/office/powerpoint/2010/main" val="3627158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C6CF63-FA04-4868-AED0-25C9A5905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366"/>
          <a:stretch/>
        </p:blipFill>
        <p:spPr>
          <a:xfrm>
            <a:off x="245002" y="0"/>
            <a:ext cx="11397196" cy="9819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CFA8E0-33BD-4B9C-8B53-03DB02797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1" y="795297"/>
            <a:ext cx="9110189" cy="34747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34FF63-1881-47EB-AC9D-718607232CFF}"/>
              </a:ext>
            </a:extLst>
          </p:cNvPr>
          <p:cNvSpPr/>
          <p:nvPr/>
        </p:nvSpPr>
        <p:spPr>
          <a:xfrm>
            <a:off x="7953897" y="1217986"/>
            <a:ext cx="3910599" cy="120032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2FB801-F41D-E276-21A5-5B5CBA3E1A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330"/>
          <a:stretch/>
        </p:blipFill>
        <p:spPr>
          <a:xfrm>
            <a:off x="107835" y="4356317"/>
            <a:ext cx="9128085" cy="3566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803D34-096D-99B0-CD9F-A961005A56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10" t="14732" r="31781" b="76122"/>
          <a:stretch/>
        </p:blipFill>
        <p:spPr>
          <a:xfrm>
            <a:off x="7451746" y="84812"/>
            <a:ext cx="4343400" cy="7108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14E5A1-B5EA-3A0B-7AEB-86174B959D36}"/>
              </a:ext>
            </a:extLst>
          </p:cNvPr>
          <p:cNvSpPr txBox="1"/>
          <p:nvPr/>
        </p:nvSpPr>
        <p:spPr>
          <a:xfrm>
            <a:off x="9460925" y="2761460"/>
            <a:ext cx="22510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Initial behavior depends on initial conditions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Long-term behavior:</a:t>
            </a:r>
          </a:p>
          <a:p>
            <a:endParaRPr lang="en-US" sz="2400" dirty="0"/>
          </a:p>
          <a:p>
            <a:r>
              <a:rPr lang="en-US" sz="2400" dirty="0"/>
              <a:t>u(t) </a:t>
            </a:r>
            <a:r>
              <a:rPr lang="en-US" sz="2400" dirty="0">
                <a:sym typeface="Wingdings" panose="05000000000000000000" pitchFamily="2" charset="2"/>
              </a:rPr>
              <a:t> 0</a:t>
            </a:r>
          </a:p>
          <a:p>
            <a:r>
              <a:rPr lang="en-US" sz="2400" dirty="0">
                <a:sym typeface="Wingdings" panose="05000000000000000000" pitchFamily="2" charset="2"/>
              </a:rPr>
              <a:t>          as t  </a:t>
            </a:r>
            <a:r>
              <a:rPr lang="en-US" sz="3200" dirty="0">
                <a:sym typeface="Wingdings" panose="05000000000000000000" pitchFamily="2" charset="2"/>
              </a:rPr>
              <a:t>∞</a:t>
            </a:r>
            <a:endParaRPr lang="en-US" sz="2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BB2529-110B-B1E7-1F11-DE2AB41F615A}"/>
              </a:ext>
            </a:extLst>
          </p:cNvPr>
          <p:cNvCxnSpPr/>
          <p:nvPr/>
        </p:nvCxnSpPr>
        <p:spPr>
          <a:xfrm>
            <a:off x="9460925" y="4270017"/>
            <a:ext cx="21259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623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65DEB7-68DA-44F4-8FD6-BAA3F8B38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87" r="49012"/>
          <a:stretch/>
        </p:blipFill>
        <p:spPr>
          <a:xfrm>
            <a:off x="2448271" y="5871632"/>
            <a:ext cx="3986819" cy="708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6D4C1-8F81-4329-A5BE-B03204829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627" y="6615227"/>
            <a:ext cx="5544001" cy="911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4B2C3C-997E-4563-AC9F-E7E02BC53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504" y="4630420"/>
            <a:ext cx="5492593" cy="994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61B2A5-5A3C-44A4-A7A0-5F03E6971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271" y="3961723"/>
            <a:ext cx="4552518" cy="8638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4C3433-E7EF-4BE9-B85B-E118908F985D}"/>
              </a:ext>
            </a:extLst>
          </p:cNvPr>
          <p:cNvCxnSpPr/>
          <p:nvPr/>
        </p:nvCxnSpPr>
        <p:spPr>
          <a:xfrm>
            <a:off x="2299632" y="5748327"/>
            <a:ext cx="92609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68E6CA-EAB0-43C7-A2F4-CAE03D4E344B}"/>
              </a:ext>
            </a:extLst>
          </p:cNvPr>
          <p:cNvCxnSpPr/>
          <p:nvPr/>
        </p:nvCxnSpPr>
        <p:spPr>
          <a:xfrm>
            <a:off x="2286000" y="3847718"/>
            <a:ext cx="92609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E140C2-027E-4A7A-8C72-D293BD17C34A}"/>
              </a:ext>
            </a:extLst>
          </p:cNvPr>
          <p:cNvSpPr txBox="1"/>
          <p:nvPr/>
        </p:nvSpPr>
        <p:spPr>
          <a:xfrm>
            <a:off x="1769278" y="5971646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3E86F-D45B-4BA3-8F9A-65FBA3AD8E74}"/>
              </a:ext>
            </a:extLst>
          </p:cNvPr>
          <p:cNvSpPr txBox="1"/>
          <p:nvPr/>
        </p:nvSpPr>
        <p:spPr>
          <a:xfrm>
            <a:off x="1787750" y="1651962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E381E-1C5D-4ABC-9A8A-70063796C9F9}"/>
              </a:ext>
            </a:extLst>
          </p:cNvPr>
          <p:cNvSpPr txBox="1"/>
          <p:nvPr/>
        </p:nvSpPr>
        <p:spPr>
          <a:xfrm>
            <a:off x="1769278" y="4179218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4E2987-479F-8127-A0F3-F602B1950CE0}"/>
              </a:ext>
            </a:extLst>
          </p:cNvPr>
          <p:cNvGrpSpPr/>
          <p:nvPr/>
        </p:nvGrpSpPr>
        <p:grpSpPr>
          <a:xfrm>
            <a:off x="2376901" y="1968453"/>
            <a:ext cx="8967014" cy="1844217"/>
            <a:chOff x="2376901" y="1952827"/>
            <a:chExt cx="8967014" cy="18442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76901" y="1952827"/>
              <a:ext cx="4232908" cy="91197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82977" y="2885072"/>
              <a:ext cx="7760938" cy="91197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3C12ED1-8C26-E62E-4C66-98E15DD22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042" t="16151" r="77658" b="76085"/>
            <a:stretch/>
          </p:blipFill>
          <p:spPr>
            <a:xfrm>
              <a:off x="3112167" y="2198409"/>
              <a:ext cx="2296831" cy="70295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59BFF8-E883-0902-BEF4-AB6478F748D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42" t="16151" r="77658" b="76085"/>
          <a:stretch/>
        </p:blipFill>
        <p:spPr>
          <a:xfrm>
            <a:off x="3112167" y="4098981"/>
            <a:ext cx="2296831" cy="702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24C2E5-E77E-1F06-16B1-DDC538A24F8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42" t="16151" r="77658" b="76085"/>
          <a:stretch/>
        </p:blipFill>
        <p:spPr>
          <a:xfrm>
            <a:off x="3112167" y="5871632"/>
            <a:ext cx="2296831" cy="7029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F43883-A2C7-F397-BB98-6AA0192225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5377" y="1224301"/>
            <a:ext cx="7760938" cy="9119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FBC14-EECB-CDD3-FE31-A9CF36D5DF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419" y="25900"/>
            <a:ext cx="3896694" cy="4937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FA77E0-91FE-AA0E-A4F0-C0A3383B478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8161" r="75281" b="9091"/>
          <a:stretch/>
        </p:blipFill>
        <p:spPr>
          <a:xfrm>
            <a:off x="112827" y="119256"/>
            <a:ext cx="849592" cy="3951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7B572B-9CD9-7DD3-17E9-2414D78C905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9569"/>
          <a:stretch/>
        </p:blipFill>
        <p:spPr>
          <a:xfrm>
            <a:off x="4785917" y="63490"/>
            <a:ext cx="309248" cy="5279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F23441-E1EC-CA56-64E2-29CCB03113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5418" y="758223"/>
            <a:ext cx="1955153" cy="73152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C81CE83-0EAC-C947-CB8D-9AC4290EBEE1}"/>
              </a:ext>
            </a:extLst>
          </p:cNvPr>
          <p:cNvSpPr/>
          <p:nvPr/>
        </p:nvSpPr>
        <p:spPr>
          <a:xfrm>
            <a:off x="5280660" y="1110297"/>
            <a:ext cx="735967" cy="97991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B5742E-7857-8A80-2D16-E6B9DB6D76D2}"/>
              </a:ext>
            </a:extLst>
          </p:cNvPr>
          <p:cNvSpPr/>
          <p:nvPr/>
        </p:nvSpPr>
        <p:spPr>
          <a:xfrm>
            <a:off x="8907780" y="1125537"/>
            <a:ext cx="735967" cy="97991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50DE1B-0690-ECA1-8A30-26B78BEFFDAA}"/>
              </a:ext>
            </a:extLst>
          </p:cNvPr>
          <p:cNvSpPr txBox="1"/>
          <p:nvPr/>
        </p:nvSpPr>
        <p:spPr>
          <a:xfrm>
            <a:off x="192535" y="749543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 damping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BFBE2D-182D-5408-4E4F-2A802DB4F564}"/>
              </a:ext>
            </a:extLst>
          </p:cNvPr>
          <p:cNvSpPr txBox="1"/>
          <p:nvPr/>
        </p:nvSpPr>
        <p:spPr>
          <a:xfrm>
            <a:off x="136858" y="2242799"/>
            <a:ext cx="2329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Small damping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770F8C-6981-93D6-421E-81B8E9F6C352}"/>
              </a:ext>
            </a:extLst>
          </p:cNvPr>
          <p:cNvSpPr txBox="1"/>
          <p:nvPr/>
        </p:nvSpPr>
        <p:spPr>
          <a:xfrm>
            <a:off x="136857" y="4122786"/>
            <a:ext cx="1526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Critical damping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CCBBC2-FC1C-10E6-BB65-5218F8CE5869}"/>
              </a:ext>
            </a:extLst>
          </p:cNvPr>
          <p:cNvSpPr txBox="1"/>
          <p:nvPr/>
        </p:nvSpPr>
        <p:spPr>
          <a:xfrm>
            <a:off x="199978" y="5923372"/>
            <a:ext cx="1569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Large damping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B7D5D4-54C2-CF63-2F0B-4930D99DD0E2}"/>
              </a:ext>
            </a:extLst>
          </p:cNvPr>
          <p:cNvSpPr txBox="1"/>
          <p:nvPr/>
        </p:nvSpPr>
        <p:spPr>
          <a:xfrm>
            <a:off x="4923765" y="699524"/>
            <a:ext cx="1660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oscillation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8CCFD5-8E61-9BED-4C23-29C37FD8A6CB}"/>
              </a:ext>
            </a:extLst>
          </p:cNvPr>
          <p:cNvSpPr txBox="1"/>
          <p:nvPr/>
        </p:nvSpPr>
        <p:spPr>
          <a:xfrm>
            <a:off x="6527775" y="2223524"/>
            <a:ext cx="5277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oscillation w/decreasing amplitude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B816EF-0B78-C464-EDCE-4D4898C877A7}"/>
              </a:ext>
            </a:extLst>
          </p:cNvPr>
          <p:cNvSpPr txBox="1"/>
          <p:nvPr/>
        </p:nvSpPr>
        <p:spPr>
          <a:xfrm>
            <a:off x="7034273" y="4167788"/>
            <a:ext cx="216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No oscillation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9DB8F3-9928-ECAA-46CB-7C40A31221F3}"/>
              </a:ext>
            </a:extLst>
          </p:cNvPr>
          <p:cNvSpPr txBox="1"/>
          <p:nvPr/>
        </p:nvSpPr>
        <p:spPr>
          <a:xfrm>
            <a:off x="7038083" y="5931818"/>
            <a:ext cx="216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No oscillation</a:t>
            </a:r>
          </a:p>
        </p:txBody>
      </p:sp>
    </p:spTree>
    <p:extLst>
      <p:ext uri="{BB962C8B-B14F-4D97-AF65-F5344CB8AC3E}">
        <p14:creationId xmlns:p14="http://schemas.microsoft.com/office/powerpoint/2010/main" val="3957138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0608F-D0A9-4893-8209-63C213267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12"/>
          <a:stretch/>
        </p:blipFill>
        <p:spPr>
          <a:xfrm>
            <a:off x="920016" y="709441"/>
            <a:ext cx="10280162" cy="62247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AC368C-9A2C-4DB3-BAC8-2238103BC4D1}"/>
              </a:ext>
            </a:extLst>
          </p:cNvPr>
          <p:cNvSpPr txBox="1"/>
          <p:nvPr/>
        </p:nvSpPr>
        <p:spPr>
          <a:xfrm>
            <a:off x="574577" y="823137"/>
            <a:ext cx="649008" cy="5109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72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DB564A-A568-4A73-9E4E-0A0D8EADD7ED}"/>
              </a:ext>
            </a:extLst>
          </p:cNvPr>
          <p:cNvSpPr txBox="1"/>
          <p:nvPr/>
        </p:nvSpPr>
        <p:spPr>
          <a:xfrm>
            <a:off x="595512" y="1707672"/>
            <a:ext cx="649008" cy="5109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72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8A45DF-13EE-4A2F-A6A9-04FB61867940}"/>
              </a:ext>
            </a:extLst>
          </p:cNvPr>
          <p:cNvSpPr txBox="1"/>
          <p:nvPr/>
        </p:nvSpPr>
        <p:spPr>
          <a:xfrm>
            <a:off x="574577" y="4994586"/>
            <a:ext cx="649008" cy="5109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72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016EC7-6152-4B11-8421-14F20BC059E5}"/>
              </a:ext>
            </a:extLst>
          </p:cNvPr>
          <p:cNvSpPr txBox="1"/>
          <p:nvPr/>
        </p:nvSpPr>
        <p:spPr>
          <a:xfrm>
            <a:off x="6716485" y="6934200"/>
            <a:ext cx="3439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Critically damped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702A8B-D644-4B81-AECD-2C9FD0678431}"/>
              </a:ext>
            </a:extLst>
          </p:cNvPr>
          <p:cNvSpPr txBox="1"/>
          <p:nvPr/>
        </p:nvSpPr>
        <p:spPr>
          <a:xfrm>
            <a:off x="4735286" y="4071255"/>
            <a:ext cx="7209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 Underdamped or no damping if d =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31428-AA1B-45C6-A9BB-1FF5AA46DF07}"/>
              </a:ext>
            </a:extLst>
          </p:cNvPr>
          <p:cNvSpPr txBox="1"/>
          <p:nvPr/>
        </p:nvSpPr>
        <p:spPr>
          <a:xfrm>
            <a:off x="7565571" y="176806"/>
            <a:ext cx="2727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 Overdamped</a:t>
            </a:r>
          </a:p>
        </p:txBody>
      </p:sp>
    </p:spTree>
    <p:extLst>
      <p:ext uri="{BB962C8B-B14F-4D97-AF65-F5344CB8AC3E}">
        <p14:creationId xmlns:p14="http://schemas.microsoft.com/office/powerpoint/2010/main" val="3660368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2E1D4B-059A-4CF4-B4E7-28A01549B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35"/>
            <a:ext cx="11055389" cy="6224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514CCF-15E1-4790-8D1E-9BEF162C4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868" y="6380386"/>
            <a:ext cx="707744" cy="822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E712EA-4C96-4D38-AAA1-B07525050CBE}"/>
              </a:ext>
            </a:extLst>
          </p:cNvPr>
          <p:cNvSpPr txBox="1"/>
          <p:nvPr/>
        </p:nvSpPr>
        <p:spPr>
          <a:xfrm>
            <a:off x="2059612" y="6553255"/>
            <a:ext cx="728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is the steady state response when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998C07-B806-462F-A25E-5CC70F615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209" y="6371428"/>
            <a:ext cx="1693397" cy="822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A938ED-0A1E-4750-8F38-4A0C8CD7460C}"/>
              </a:ext>
            </a:extLst>
          </p:cNvPr>
          <p:cNvSpPr/>
          <p:nvPr/>
        </p:nvSpPr>
        <p:spPr>
          <a:xfrm>
            <a:off x="1164773" y="6371428"/>
            <a:ext cx="9361714" cy="9437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4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6E8363-F02E-4488-92FC-91C97D4C4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7" y="178256"/>
            <a:ext cx="11873303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0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B41BBB-B5C0-40A3-B21C-F15F8C69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13310" cy="4306888"/>
          </a:xfrm>
          <a:prstGeom prst="rect">
            <a:avLst/>
          </a:prstGeom>
        </p:spPr>
      </p:pic>
      <p:pic>
        <p:nvPicPr>
          <p:cNvPr id="2050" name="Picture 2" descr="There are two sketches in this image.  On the left is a (bad) sketch of a spring that is hanging from a horizontal bar/line.  The spring has no object attached to it and is shown to have a length of “l”.  On the right is the same spring only this one has a object with mass m attacked to it.  With the object attached to it the spring will be stretched a distance of “L”.  From the mass a small horizontal line (to the right of the mass) is labeled “u=0”.  There is a downward pointing arrow that originates from this small line that is labeled “Positive Direction”.">
            <a:extLst>
              <a:ext uri="{FF2B5EF4-FFF2-40B4-BE49-F238E27FC236}">
                <a16:creationId xmlns:a16="http://schemas.microsoft.com/office/drawing/2014/main" id="{E6C8BE67-95AF-45CF-9F33-A38A799D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7" y="4214601"/>
            <a:ext cx="4093793" cy="326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CC92E8-393F-4499-84F1-98BE414EB9DF}"/>
              </a:ext>
            </a:extLst>
          </p:cNvPr>
          <p:cNvSpPr/>
          <p:nvPr/>
        </p:nvSpPr>
        <p:spPr>
          <a:xfrm>
            <a:off x="-56587" y="7475235"/>
            <a:ext cx="5762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https://tutorial.math.lamar.edu/Classes/DE/Vibrations.aspx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289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65DEB7-68DA-44F4-8FD6-BAA3F8B38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35" b="10762"/>
          <a:stretch/>
        </p:blipFill>
        <p:spPr>
          <a:xfrm>
            <a:off x="2448271" y="5742756"/>
            <a:ext cx="3906809" cy="7330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6D4C1-8F81-4329-A5BE-B03204829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627" y="6599601"/>
            <a:ext cx="5544001" cy="9119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5EEE0A-F800-496A-A709-C6DB4B1D1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901" y="1952827"/>
            <a:ext cx="4232908" cy="911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861388-068B-44CA-8723-8A9C3198C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977" y="2885072"/>
            <a:ext cx="7760938" cy="911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4B2C3C-997E-4563-AC9F-E7E02BC539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504" y="4614794"/>
            <a:ext cx="5492593" cy="994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61B2A5-5A3C-44A4-A7A0-5F03E69717C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2987"/>
          <a:stretch/>
        </p:blipFill>
        <p:spPr>
          <a:xfrm>
            <a:off x="2448271" y="3946097"/>
            <a:ext cx="4552518" cy="75163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4C3433-E7EF-4BE9-B85B-E118908F985D}"/>
              </a:ext>
            </a:extLst>
          </p:cNvPr>
          <p:cNvCxnSpPr/>
          <p:nvPr/>
        </p:nvCxnSpPr>
        <p:spPr>
          <a:xfrm>
            <a:off x="2299632" y="5732701"/>
            <a:ext cx="92609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68E6CA-EAB0-43C7-A2F4-CAE03D4E344B}"/>
              </a:ext>
            </a:extLst>
          </p:cNvPr>
          <p:cNvCxnSpPr/>
          <p:nvPr/>
        </p:nvCxnSpPr>
        <p:spPr>
          <a:xfrm>
            <a:off x="2286000" y="3832092"/>
            <a:ext cx="92609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E140C2-027E-4A7A-8C72-D293BD17C34A}"/>
              </a:ext>
            </a:extLst>
          </p:cNvPr>
          <p:cNvSpPr txBox="1"/>
          <p:nvPr/>
        </p:nvSpPr>
        <p:spPr>
          <a:xfrm>
            <a:off x="1769278" y="5956020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3E86F-D45B-4BA3-8F9A-65FBA3AD8E74}"/>
              </a:ext>
            </a:extLst>
          </p:cNvPr>
          <p:cNvSpPr txBox="1"/>
          <p:nvPr/>
        </p:nvSpPr>
        <p:spPr>
          <a:xfrm>
            <a:off x="1787750" y="2253556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E381E-1C5D-4ABC-9A8A-70063796C9F9}"/>
              </a:ext>
            </a:extLst>
          </p:cNvPr>
          <p:cNvSpPr txBox="1"/>
          <p:nvPr/>
        </p:nvSpPr>
        <p:spPr>
          <a:xfrm>
            <a:off x="1769278" y="4163592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3C12ED1-8C26-E62E-4C66-98E15DD2260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42" t="16151" r="77658" b="76085"/>
          <a:stretch/>
        </p:blipFill>
        <p:spPr>
          <a:xfrm>
            <a:off x="3112167" y="2198409"/>
            <a:ext cx="2296831" cy="7029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59BFF8-E883-0902-BEF4-AB6478F748D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42" t="16151" r="77658" b="76085"/>
          <a:stretch/>
        </p:blipFill>
        <p:spPr>
          <a:xfrm>
            <a:off x="3112167" y="4083355"/>
            <a:ext cx="2296831" cy="702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24C2E5-E77E-1F06-16B1-DDC538A24F8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42" t="16151" r="77658" b="76085"/>
          <a:stretch/>
        </p:blipFill>
        <p:spPr>
          <a:xfrm>
            <a:off x="3112167" y="5856006"/>
            <a:ext cx="2296831" cy="7029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FA77E0-91FE-AA0E-A4F0-C0A3383B478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8161" r="75281" b="9091"/>
          <a:stretch/>
        </p:blipFill>
        <p:spPr>
          <a:xfrm>
            <a:off x="635707" y="481262"/>
            <a:ext cx="1573373" cy="7317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FBC14-EECB-CDD3-FE31-A9CF36D5DF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9080" y="335707"/>
            <a:ext cx="7216349" cy="914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7B572B-9CD9-7DD3-17E9-2414D78C90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25327" y="377986"/>
            <a:ext cx="633304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69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65DEB7-68DA-44F4-8FD6-BAA3F8B38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872" b="7502"/>
          <a:stretch/>
        </p:blipFill>
        <p:spPr>
          <a:xfrm>
            <a:off x="2448272" y="6031512"/>
            <a:ext cx="3841422" cy="75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6D4C1-8F81-4329-A5BE-B03204829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627" y="6888357"/>
            <a:ext cx="5544001" cy="911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4B2C3C-997E-4563-AC9F-E7E02BC53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504" y="4903550"/>
            <a:ext cx="5492593" cy="994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61B2A5-5A3C-44A4-A7A0-5F03E69717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510"/>
          <a:stretch/>
        </p:blipFill>
        <p:spPr>
          <a:xfrm>
            <a:off x="2448271" y="4234854"/>
            <a:ext cx="4552518" cy="78167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4C3433-E7EF-4BE9-B85B-E118908F985D}"/>
              </a:ext>
            </a:extLst>
          </p:cNvPr>
          <p:cNvCxnSpPr/>
          <p:nvPr/>
        </p:nvCxnSpPr>
        <p:spPr>
          <a:xfrm>
            <a:off x="2299632" y="6021457"/>
            <a:ext cx="92609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68E6CA-EAB0-43C7-A2F4-CAE03D4E344B}"/>
              </a:ext>
            </a:extLst>
          </p:cNvPr>
          <p:cNvCxnSpPr/>
          <p:nvPr/>
        </p:nvCxnSpPr>
        <p:spPr>
          <a:xfrm>
            <a:off x="2286000" y="4120848"/>
            <a:ext cx="92609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E140C2-027E-4A7A-8C72-D293BD17C34A}"/>
              </a:ext>
            </a:extLst>
          </p:cNvPr>
          <p:cNvSpPr txBox="1"/>
          <p:nvPr/>
        </p:nvSpPr>
        <p:spPr>
          <a:xfrm>
            <a:off x="1769278" y="6244776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3E86F-D45B-4BA3-8F9A-65FBA3AD8E74}"/>
              </a:ext>
            </a:extLst>
          </p:cNvPr>
          <p:cNvSpPr txBox="1"/>
          <p:nvPr/>
        </p:nvSpPr>
        <p:spPr>
          <a:xfrm>
            <a:off x="1787750" y="1925092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E381E-1C5D-4ABC-9A8A-70063796C9F9}"/>
              </a:ext>
            </a:extLst>
          </p:cNvPr>
          <p:cNvSpPr txBox="1"/>
          <p:nvPr/>
        </p:nvSpPr>
        <p:spPr>
          <a:xfrm>
            <a:off x="1769278" y="4452348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4E2987-479F-8127-A0F3-F602B1950CE0}"/>
              </a:ext>
            </a:extLst>
          </p:cNvPr>
          <p:cNvGrpSpPr/>
          <p:nvPr/>
        </p:nvGrpSpPr>
        <p:grpSpPr>
          <a:xfrm>
            <a:off x="2376901" y="2241583"/>
            <a:ext cx="8967014" cy="1844217"/>
            <a:chOff x="2376901" y="1952827"/>
            <a:chExt cx="8967014" cy="18442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76901" y="1952827"/>
              <a:ext cx="4232908" cy="91197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82977" y="2885072"/>
              <a:ext cx="7760938" cy="91197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3C12ED1-8C26-E62E-4C66-98E15DD22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042" t="16151" r="77658" b="76085"/>
            <a:stretch/>
          </p:blipFill>
          <p:spPr>
            <a:xfrm>
              <a:off x="3112167" y="2198409"/>
              <a:ext cx="2296831" cy="70295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59BFF8-E883-0902-BEF4-AB6478F748D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42" t="16151" r="77658" b="76085"/>
          <a:stretch/>
        </p:blipFill>
        <p:spPr>
          <a:xfrm>
            <a:off x="3112167" y="4372111"/>
            <a:ext cx="2296831" cy="702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24C2E5-E77E-1F06-16B1-DDC538A24F8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42" t="16151" r="77658" b="76085"/>
          <a:stretch/>
        </p:blipFill>
        <p:spPr>
          <a:xfrm>
            <a:off x="3112167" y="6144762"/>
            <a:ext cx="2296831" cy="7029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F43883-A2C7-F397-BB98-6AA0192225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5377" y="1497431"/>
            <a:ext cx="7760938" cy="9119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FBC14-EECB-CDD3-FE31-A9CF36D5DF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419" y="25900"/>
            <a:ext cx="3896694" cy="4937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FA77E0-91FE-AA0E-A4F0-C0A3383B478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8161" r="75281" b="9091"/>
          <a:stretch/>
        </p:blipFill>
        <p:spPr>
          <a:xfrm>
            <a:off x="112827" y="119256"/>
            <a:ext cx="849592" cy="3951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7B572B-9CD9-7DD3-17E9-2414D78C905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9569"/>
          <a:stretch/>
        </p:blipFill>
        <p:spPr>
          <a:xfrm>
            <a:off x="4785917" y="63490"/>
            <a:ext cx="309248" cy="5279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88D5B89-DE57-28BD-C2B7-E356DC2D57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97507" y="3740142"/>
            <a:ext cx="692186" cy="2921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F23441-E1EC-CA56-64E2-29CCB03113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45418" y="1031353"/>
            <a:ext cx="1955153" cy="73152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C81CE83-0EAC-C947-CB8D-9AC4290EBEE1}"/>
              </a:ext>
            </a:extLst>
          </p:cNvPr>
          <p:cNvSpPr/>
          <p:nvPr/>
        </p:nvSpPr>
        <p:spPr>
          <a:xfrm>
            <a:off x="5280660" y="1383427"/>
            <a:ext cx="735967" cy="97991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B5742E-7857-8A80-2D16-E6B9DB6D76D2}"/>
              </a:ext>
            </a:extLst>
          </p:cNvPr>
          <p:cNvSpPr/>
          <p:nvPr/>
        </p:nvSpPr>
        <p:spPr>
          <a:xfrm>
            <a:off x="8907780" y="1398667"/>
            <a:ext cx="735967" cy="97991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7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65DEB7-68DA-44F4-8FD6-BAA3F8B38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597" b="14422"/>
          <a:stretch/>
        </p:blipFill>
        <p:spPr>
          <a:xfrm>
            <a:off x="2448271" y="6031512"/>
            <a:ext cx="3941099" cy="702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6D4C1-8F81-4329-A5BE-B03204829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627" y="6888357"/>
            <a:ext cx="5544001" cy="911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4B2C3C-997E-4563-AC9F-E7E02BC53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504" y="4903550"/>
            <a:ext cx="5492593" cy="994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61B2A5-5A3C-44A4-A7A0-5F03E69717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510"/>
          <a:stretch/>
        </p:blipFill>
        <p:spPr>
          <a:xfrm>
            <a:off x="2448271" y="4234854"/>
            <a:ext cx="4552518" cy="78167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4C3433-E7EF-4BE9-B85B-E118908F985D}"/>
              </a:ext>
            </a:extLst>
          </p:cNvPr>
          <p:cNvCxnSpPr/>
          <p:nvPr/>
        </p:nvCxnSpPr>
        <p:spPr>
          <a:xfrm>
            <a:off x="2299632" y="6021457"/>
            <a:ext cx="92609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68E6CA-EAB0-43C7-A2F4-CAE03D4E344B}"/>
              </a:ext>
            </a:extLst>
          </p:cNvPr>
          <p:cNvCxnSpPr/>
          <p:nvPr/>
        </p:nvCxnSpPr>
        <p:spPr>
          <a:xfrm>
            <a:off x="2286000" y="4120848"/>
            <a:ext cx="92609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E140C2-027E-4A7A-8C72-D293BD17C34A}"/>
              </a:ext>
            </a:extLst>
          </p:cNvPr>
          <p:cNvSpPr txBox="1"/>
          <p:nvPr/>
        </p:nvSpPr>
        <p:spPr>
          <a:xfrm>
            <a:off x="1769278" y="6244776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3E86F-D45B-4BA3-8F9A-65FBA3AD8E74}"/>
              </a:ext>
            </a:extLst>
          </p:cNvPr>
          <p:cNvSpPr txBox="1"/>
          <p:nvPr/>
        </p:nvSpPr>
        <p:spPr>
          <a:xfrm>
            <a:off x="1787750" y="1925092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E381E-1C5D-4ABC-9A8A-70063796C9F9}"/>
              </a:ext>
            </a:extLst>
          </p:cNvPr>
          <p:cNvSpPr txBox="1"/>
          <p:nvPr/>
        </p:nvSpPr>
        <p:spPr>
          <a:xfrm>
            <a:off x="1769278" y="4452348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4E2987-479F-8127-A0F3-F602B1950CE0}"/>
              </a:ext>
            </a:extLst>
          </p:cNvPr>
          <p:cNvGrpSpPr/>
          <p:nvPr/>
        </p:nvGrpSpPr>
        <p:grpSpPr>
          <a:xfrm>
            <a:off x="2376901" y="2241583"/>
            <a:ext cx="8967014" cy="1844217"/>
            <a:chOff x="2376901" y="1952827"/>
            <a:chExt cx="8967014" cy="18442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76901" y="1952827"/>
              <a:ext cx="4232908" cy="91197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82977" y="2885072"/>
              <a:ext cx="7760938" cy="91197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3C12ED1-8C26-E62E-4C66-98E15DD22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042" t="16151" r="77658" b="76085"/>
            <a:stretch/>
          </p:blipFill>
          <p:spPr>
            <a:xfrm>
              <a:off x="3112167" y="2198409"/>
              <a:ext cx="2296831" cy="70295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59BFF8-E883-0902-BEF4-AB6478F748D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42" t="16151" r="77658" b="76085"/>
          <a:stretch/>
        </p:blipFill>
        <p:spPr>
          <a:xfrm>
            <a:off x="3112167" y="4372111"/>
            <a:ext cx="2296831" cy="702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24C2E5-E77E-1F06-16B1-DDC538A24F8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42" t="16151" r="77658" b="76085"/>
          <a:stretch/>
        </p:blipFill>
        <p:spPr>
          <a:xfrm>
            <a:off x="3112167" y="6144762"/>
            <a:ext cx="2296831" cy="7029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F43883-A2C7-F397-BB98-6AA0192225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5377" y="1497431"/>
            <a:ext cx="7760938" cy="9119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FBC14-EECB-CDD3-FE31-A9CF36D5DF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419" y="25900"/>
            <a:ext cx="3896694" cy="4937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FA77E0-91FE-AA0E-A4F0-C0A3383B478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8161" r="75281" b="9091"/>
          <a:stretch/>
        </p:blipFill>
        <p:spPr>
          <a:xfrm>
            <a:off x="112827" y="119256"/>
            <a:ext cx="849592" cy="3951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7B572B-9CD9-7DD3-17E9-2414D78C905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9569"/>
          <a:stretch/>
        </p:blipFill>
        <p:spPr>
          <a:xfrm>
            <a:off x="4785917" y="63490"/>
            <a:ext cx="309248" cy="5279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F23441-E1EC-CA56-64E2-29CCB03113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5418" y="1031353"/>
            <a:ext cx="1955153" cy="73152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C81CE83-0EAC-C947-CB8D-9AC4290EBEE1}"/>
              </a:ext>
            </a:extLst>
          </p:cNvPr>
          <p:cNvSpPr/>
          <p:nvPr/>
        </p:nvSpPr>
        <p:spPr>
          <a:xfrm>
            <a:off x="5280660" y="1383427"/>
            <a:ext cx="735967" cy="97991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B5742E-7857-8A80-2D16-E6B9DB6D76D2}"/>
              </a:ext>
            </a:extLst>
          </p:cNvPr>
          <p:cNvSpPr/>
          <p:nvPr/>
        </p:nvSpPr>
        <p:spPr>
          <a:xfrm>
            <a:off x="8907780" y="1398667"/>
            <a:ext cx="735967" cy="97991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BA5A56C-A249-C664-A08E-CB2E553C6F76}"/>
              </a:ext>
            </a:extLst>
          </p:cNvPr>
          <p:cNvGrpSpPr/>
          <p:nvPr/>
        </p:nvGrpSpPr>
        <p:grpSpPr>
          <a:xfrm>
            <a:off x="112827" y="928505"/>
            <a:ext cx="1285536" cy="731520"/>
            <a:chOff x="112827" y="848495"/>
            <a:chExt cx="1285536" cy="73152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CB4398A-8042-04ED-BBA2-E6282B14D2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450DE1B-0690-ECA1-8A30-26B78BEFFDAA}"/>
                </a:ext>
              </a:extLst>
            </p:cNvPr>
            <p:cNvSpPr txBox="1"/>
            <p:nvPr/>
          </p:nvSpPr>
          <p:spPr>
            <a:xfrm>
              <a:off x="594360" y="891540"/>
              <a:ext cx="8040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zero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885D37C-E418-6763-95CE-0C44D9AD9A83}"/>
              </a:ext>
            </a:extLst>
          </p:cNvPr>
          <p:cNvGrpSpPr/>
          <p:nvPr/>
        </p:nvGrpSpPr>
        <p:grpSpPr>
          <a:xfrm>
            <a:off x="101095" y="2472884"/>
            <a:ext cx="1429228" cy="731520"/>
            <a:chOff x="112827" y="848495"/>
            <a:chExt cx="1429228" cy="73152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6687213-F5AB-C589-21A6-7945810ED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FBFBE2D-182D-5408-4E4F-2A802DB4F564}"/>
                </a:ext>
              </a:extLst>
            </p:cNvPr>
            <p:cNvSpPr txBox="1"/>
            <p:nvPr/>
          </p:nvSpPr>
          <p:spPr>
            <a:xfrm>
              <a:off x="594360" y="891540"/>
              <a:ext cx="9476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small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2D3CAC2-77A7-3CB1-CA8B-E8ECA1EF8333}"/>
              </a:ext>
            </a:extLst>
          </p:cNvPr>
          <p:cNvGrpSpPr/>
          <p:nvPr/>
        </p:nvGrpSpPr>
        <p:grpSpPr>
          <a:xfrm>
            <a:off x="37494" y="4412194"/>
            <a:ext cx="1629861" cy="731520"/>
            <a:chOff x="112827" y="848495"/>
            <a:chExt cx="1629861" cy="73152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73A800D-834B-FA4E-DE29-D892E9662F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E770F8C-6981-93D6-421E-81B8E9F6C352}"/>
                </a:ext>
              </a:extLst>
            </p:cNvPr>
            <p:cNvSpPr txBox="1"/>
            <p:nvPr/>
          </p:nvSpPr>
          <p:spPr>
            <a:xfrm>
              <a:off x="594360" y="891540"/>
              <a:ext cx="11483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critical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182AFB7-3A3D-4476-66F8-085C8AAFC4AD}"/>
              </a:ext>
            </a:extLst>
          </p:cNvPr>
          <p:cNvGrpSpPr/>
          <p:nvPr/>
        </p:nvGrpSpPr>
        <p:grpSpPr>
          <a:xfrm>
            <a:off x="15625" y="6153457"/>
            <a:ext cx="1382870" cy="731520"/>
            <a:chOff x="112827" y="848495"/>
            <a:chExt cx="1382870" cy="73152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7FD04C3-AE6A-FA55-6E3C-5264236307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FCCBBC2-FC1C-10E6-BB65-5218F8CE5869}"/>
                </a:ext>
              </a:extLst>
            </p:cNvPr>
            <p:cNvSpPr txBox="1"/>
            <p:nvPr/>
          </p:nvSpPr>
          <p:spPr>
            <a:xfrm>
              <a:off x="594360" y="891540"/>
              <a:ext cx="901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large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187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65DEB7-68DA-44F4-8FD6-BAA3F8B38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872" b="10762"/>
          <a:stretch/>
        </p:blipFill>
        <p:spPr>
          <a:xfrm>
            <a:off x="2448272" y="6031512"/>
            <a:ext cx="3841422" cy="7330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6D4C1-8F81-4329-A5BE-B03204829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627" y="6888357"/>
            <a:ext cx="5544001" cy="911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4B2C3C-997E-4563-AC9F-E7E02BC53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504" y="4903550"/>
            <a:ext cx="5492593" cy="994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61B2A5-5A3C-44A4-A7A0-5F03E69717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697"/>
          <a:stretch/>
        </p:blipFill>
        <p:spPr>
          <a:xfrm>
            <a:off x="2448271" y="4234854"/>
            <a:ext cx="4552518" cy="79733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4C3433-E7EF-4BE9-B85B-E118908F985D}"/>
              </a:ext>
            </a:extLst>
          </p:cNvPr>
          <p:cNvCxnSpPr/>
          <p:nvPr/>
        </p:nvCxnSpPr>
        <p:spPr>
          <a:xfrm>
            <a:off x="2299632" y="6021457"/>
            <a:ext cx="92609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68E6CA-EAB0-43C7-A2F4-CAE03D4E344B}"/>
              </a:ext>
            </a:extLst>
          </p:cNvPr>
          <p:cNvCxnSpPr/>
          <p:nvPr/>
        </p:nvCxnSpPr>
        <p:spPr>
          <a:xfrm>
            <a:off x="2286000" y="4120848"/>
            <a:ext cx="92609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E140C2-027E-4A7A-8C72-D293BD17C34A}"/>
              </a:ext>
            </a:extLst>
          </p:cNvPr>
          <p:cNvSpPr txBox="1"/>
          <p:nvPr/>
        </p:nvSpPr>
        <p:spPr>
          <a:xfrm>
            <a:off x="1769278" y="6244776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3E86F-D45B-4BA3-8F9A-65FBA3AD8E74}"/>
              </a:ext>
            </a:extLst>
          </p:cNvPr>
          <p:cNvSpPr txBox="1"/>
          <p:nvPr/>
        </p:nvSpPr>
        <p:spPr>
          <a:xfrm>
            <a:off x="1787750" y="1925092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E381E-1C5D-4ABC-9A8A-70063796C9F9}"/>
              </a:ext>
            </a:extLst>
          </p:cNvPr>
          <p:cNvSpPr txBox="1"/>
          <p:nvPr/>
        </p:nvSpPr>
        <p:spPr>
          <a:xfrm>
            <a:off x="1769278" y="4452348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4E2987-479F-8127-A0F3-F602B1950CE0}"/>
              </a:ext>
            </a:extLst>
          </p:cNvPr>
          <p:cNvGrpSpPr/>
          <p:nvPr/>
        </p:nvGrpSpPr>
        <p:grpSpPr>
          <a:xfrm>
            <a:off x="2376901" y="2241583"/>
            <a:ext cx="8967014" cy="1844217"/>
            <a:chOff x="2376901" y="1952827"/>
            <a:chExt cx="8967014" cy="18442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76901" y="1952827"/>
              <a:ext cx="4232908" cy="91197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82977" y="2885072"/>
              <a:ext cx="7760938" cy="91197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3C12ED1-8C26-E62E-4C66-98E15DD22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042" t="16151" r="77658" b="76085"/>
            <a:stretch/>
          </p:blipFill>
          <p:spPr>
            <a:xfrm>
              <a:off x="3112167" y="2198409"/>
              <a:ext cx="2296831" cy="70295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59BFF8-E883-0902-BEF4-AB6478F748D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42" t="16151" r="77658" b="76085"/>
          <a:stretch/>
        </p:blipFill>
        <p:spPr>
          <a:xfrm>
            <a:off x="3112167" y="4372111"/>
            <a:ext cx="2296831" cy="702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24C2E5-E77E-1F06-16B1-DDC538A24F8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42" t="16151" r="77658" b="76085"/>
          <a:stretch/>
        </p:blipFill>
        <p:spPr>
          <a:xfrm>
            <a:off x="3112167" y="6144762"/>
            <a:ext cx="2296831" cy="7029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F43883-A2C7-F397-BB98-6AA0192225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5377" y="1497431"/>
            <a:ext cx="7760938" cy="9119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FBC14-EECB-CDD3-FE31-A9CF36D5DF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419" y="25900"/>
            <a:ext cx="3896694" cy="4937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FA77E0-91FE-AA0E-A4F0-C0A3383B478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8161" r="75281" b="9091"/>
          <a:stretch/>
        </p:blipFill>
        <p:spPr>
          <a:xfrm>
            <a:off x="112827" y="119256"/>
            <a:ext cx="849592" cy="3951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7B572B-9CD9-7DD3-17E9-2414D78C905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9569"/>
          <a:stretch/>
        </p:blipFill>
        <p:spPr>
          <a:xfrm>
            <a:off x="4785917" y="63490"/>
            <a:ext cx="309248" cy="5279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F23441-E1EC-CA56-64E2-29CCB03113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5418" y="1031353"/>
            <a:ext cx="1955153" cy="73152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C81CE83-0EAC-C947-CB8D-9AC4290EBEE1}"/>
              </a:ext>
            </a:extLst>
          </p:cNvPr>
          <p:cNvSpPr/>
          <p:nvPr/>
        </p:nvSpPr>
        <p:spPr>
          <a:xfrm>
            <a:off x="5280660" y="1383427"/>
            <a:ext cx="735967" cy="97991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B5742E-7857-8A80-2D16-E6B9DB6D76D2}"/>
              </a:ext>
            </a:extLst>
          </p:cNvPr>
          <p:cNvSpPr/>
          <p:nvPr/>
        </p:nvSpPr>
        <p:spPr>
          <a:xfrm>
            <a:off x="8907780" y="1398667"/>
            <a:ext cx="735967" cy="97991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50DE1B-0690-ECA1-8A30-26B78BEFFDAA}"/>
              </a:ext>
            </a:extLst>
          </p:cNvPr>
          <p:cNvSpPr txBox="1"/>
          <p:nvPr/>
        </p:nvSpPr>
        <p:spPr>
          <a:xfrm>
            <a:off x="192535" y="1022673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 damping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BFBE2D-182D-5408-4E4F-2A802DB4F564}"/>
              </a:ext>
            </a:extLst>
          </p:cNvPr>
          <p:cNvSpPr txBox="1"/>
          <p:nvPr/>
        </p:nvSpPr>
        <p:spPr>
          <a:xfrm>
            <a:off x="136858" y="2515929"/>
            <a:ext cx="2329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Small damping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770F8C-6981-93D6-421E-81B8E9F6C352}"/>
              </a:ext>
            </a:extLst>
          </p:cNvPr>
          <p:cNvSpPr txBox="1"/>
          <p:nvPr/>
        </p:nvSpPr>
        <p:spPr>
          <a:xfrm>
            <a:off x="136857" y="4395916"/>
            <a:ext cx="1526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Critical damping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CCBBC2-FC1C-10E6-BB65-5218F8CE5869}"/>
              </a:ext>
            </a:extLst>
          </p:cNvPr>
          <p:cNvSpPr txBox="1"/>
          <p:nvPr/>
        </p:nvSpPr>
        <p:spPr>
          <a:xfrm>
            <a:off x="199978" y="6196502"/>
            <a:ext cx="1569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Large damping</a:t>
            </a:r>
          </a:p>
        </p:txBody>
      </p:sp>
    </p:spTree>
    <p:extLst>
      <p:ext uri="{BB962C8B-B14F-4D97-AF65-F5344CB8AC3E}">
        <p14:creationId xmlns:p14="http://schemas.microsoft.com/office/powerpoint/2010/main" val="3667872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CE779-970A-499C-8B8C-CAD56FB76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61" y="0"/>
            <a:ext cx="10778478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36CA9C-22E3-4EC3-AA3D-64453FF84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35" y="4940776"/>
            <a:ext cx="4215009" cy="1676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6F54DE-56AC-41F6-AB6D-662CB2E451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8" t="26647"/>
          <a:stretch/>
        </p:blipFill>
        <p:spPr>
          <a:xfrm>
            <a:off x="4860100" y="6225436"/>
            <a:ext cx="5724654" cy="16033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9DF4EC-1179-4779-9CF5-E5876737AF46}"/>
              </a:ext>
            </a:extLst>
          </p:cNvPr>
          <p:cNvSpPr/>
          <p:nvPr/>
        </p:nvSpPr>
        <p:spPr>
          <a:xfrm>
            <a:off x="4707309" y="5025107"/>
            <a:ext cx="3910599" cy="120032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</p:spTree>
    <p:extLst>
      <p:ext uri="{BB962C8B-B14F-4D97-AF65-F5344CB8AC3E}">
        <p14:creationId xmlns:p14="http://schemas.microsoft.com/office/powerpoint/2010/main" val="3587422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265A9D-5F8B-4E40-9B86-75CB1759C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841"/>
            <a:ext cx="11887200" cy="47275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63D477-7E20-40C8-AE6E-14B96CE42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0921"/>
            <a:ext cx="8185759" cy="30577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29EBE4-F326-44BC-81AF-3C0C1522DEA7}"/>
              </a:ext>
            </a:extLst>
          </p:cNvPr>
          <p:cNvSpPr/>
          <p:nvPr/>
        </p:nvSpPr>
        <p:spPr>
          <a:xfrm>
            <a:off x="1914003" y="81420"/>
            <a:ext cx="39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1A239C-7C0D-C201-5FAD-243A8AC8BA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047" t="6611" r="28353"/>
          <a:stretch/>
        </p:blipFill>
        <p:spPr>
          <a:xfrm>
            <a:off x="8298181" y="6297930"/>
            <a:ext cx="891540" cy="6831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F52F1C-1AA8-69E3-17B7-0AFB4A771959}"/>
              </a:ext>
            </a:extLst>
          </p:cNvPr>
          <p:cNvSpPr txBox="1"/>
          <p:nvPr/>
        </p:nvSpPr>
        <p:spPr>
          <a:xfrm>
            <a:off x="9292590" y="6206490"/>
            <a:ext cx="100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0.01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074347-EDA6-ABE0-40EA-37C2212058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0656" y="4319259"/>
            <a:ext cx="601612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21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762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23059</TotalTime>
  <Words>267</Words>
  <Application>Microsoft Office PowerPoint</Application>
  <PresentationFormat>Custom</PresentationFormat>
  <Paragraphs>69</Paragraphs>
  <Slides>17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229</cp:revision>
  <dcterms:created xsi:type="dcterms:W3CDTF">2020-09-07T00:11:40Z</dcterms:created>
  <dcterms:modified xsi:type="dcterms:W3CDTF">2023-10-15T18:04:26Z</dcterms:modified>
</cp:coreProperties>
</file>