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91" r:id="rId2"/>
    <p:sldId id="579" r:id="rId3"/>
    <p:sldId id="318" r:id="rId4"/>
    <p:sldId id="319" r:id="rId5"/>
    <p:sldId id="323" r:id="rId6"/>
    <p:sldId id="320" r:id="rId7"/>
    <p:sldId id="321" r:id="rId8"/>
    <p:sldId id="322" r:id="rId9"/>
    <p:sldId id="277" r:id="rId10"/>
    <p:sldId id="581" r:id="rId11"/>
    <p:sldId id="278" r:id="rId12"/>
    <p:sldId id="279" r:id="rId13"/>
    <p:sldId id="325" r:id="rId14"/>
    <p:sldId id="327" r:id="rId15"/>
    <p:sldId id="328" r:id="rId16"/>
    <p:sldId id="280" r:id="rId17"/>
    <p:sldId id="281" r:id="rId18"/>
    <p:sldId id="330" r:id="rId19"/>
    <p:sldId id="580" r:id="rId20"/>
    <p:sldId id="282" r:id="rId21"/>
    <p:sldId id="525" r:id="rId22"/>
    <p:sldId id="287" r:id="rId23"/>
    <p:sldId id="284" r:id="rId24"/>
    <p:sldId id="285" r:id="rId25"/>
    <p:sldId id="582" r:id="rId26"/>
    <p:sldId id="286" r:id="rId27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46" d="100"/>
          <a:sy n="46" d="100"/>
        </p:scale>
        <p:origin x="24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9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6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6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8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1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0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4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9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1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2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4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5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utorial.math.lamar.edu/Classes/CalcII/RatioTest.aspx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4D839C-3866-412C-85C6-A8585995A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3" y="0"/>
            <a:ext cx="6751256" cy="7772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817952-36F1-4C56-891D-945B8442F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67000"/>
            <a:ext cx="4391025" cy="676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BB194E-2848-40A3-941D-6452E5B28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343275"/>
            <a:ext cx="2000250" cy="666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4C6975-B3C7-4776-81CD-23C344FD8A8D}"/>
              </a:ext>
            </a:extLst>
          </p:cNvPr>
          <p:cNvSpPr txBox="1"/>
          <p:nvPr/>
        </p:nvSpPr>
        <p:spPr>
          <a:xfrm>
            <a:off x="6158727" y="482887"/>
            <a:ext cx="151191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 = Step size 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= </a:t>
            </a:r>
            <a:r>
              <a:rPr lang="en-US" sz="2000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sz="2000" dirty="0">
                <a:solidFill>
                  <a:schemeClr val="bg1"/>
                </a:solidFill>
              </a:rPr>
              <a:t>t = 0.1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086A08-B1B2-411A-877E-9D95CD4BF8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090" t="16445" r="6277" b="18634"/>
          <a:stretch/>
        </p:blipFill>
        <p:spPr>
          <a:xfrm>
            <a:off x="7208456" y="2923639"/>
            <a:ext cx="4936274" cy="47429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018B79-6B58-44F8-9E2D-BBA8CFF953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017" y="3200400"/>
            <a:ext cx="990600" cy="685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ABDA00-1C75-4330-AA9E-D57D7258CAEB}"/>
              </a:ext>
            </a:extLst>
          </p:cNvPr>
          <p:cNvSpPr txBox="1"/>
          <p:nvPr/>
        </p:nvSpPr>
        <p:spPr>
          <a:xfrm>
            <a:off x="9947867" y="3200400"/>
            <a:ext cx="1446964" cy="120032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Sequence of functions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D16EA4-7BA8-42A3-95FE-263D89B3E20F}"/>
              </a:ext>
            </a:extLst>
          </p:cNvPr>
          <p:cNvSpPr txBox="1"/>
          <p:nvPr/>
        </p:nvSpPr>
        <p:spPr>
          <a:xfrm>
            <a:off x="2387425" y="4001677"/>
            <a:ext cx="1898825" cy="193899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One function consisting of pasting together tangent lines</a:t>
            </a:r>
          </a:p>
        </p:txBody>
      </p:sp>
    </p:spTree>
    <p:extLst>
      <p:ext uri="{BB962C8B-B14F-4D97-AF65-F5344CB8AC3E}">
        <p14:creationId xmlns:p14="http://schemas.microsoft.com/office/powerpoint/2010/main" val="3298065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7591A4-7AE7-4E22-AC35-0FF6C000C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1544"/>
            <a:ext cx="10363200" cy="730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68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D44755-112F-4959-9F31-E4170DFDF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46461"/>
            <a:ext cx="10363200" cy="525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80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5D96B1-22AB-49F4-8B4E-D824F66D1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534"/>
          <a:stretch/>
        </p:blipFill>
        <p:spPr>
          <a:xfrm>
            <a:off x="58425" y="-26696"/>
            <a:ext cx="11566514" cy="919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C864C0-AF48-4E7E-CBA1-8422C5081918}"/>
              </a:ext>
            </a:extLst>
          </p:cNvPr>
          <p:cNvSpPr txBox="1"/>
          <p:nvPr/>
        </p:nvSpPr>
        <p:spPr>
          <a:xfrm>
            <a:off x="1460214" y="2029989"/>
            <a:ext cx="912495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FF00"/>
                </a:solidFill>
              </a:rPr>
              <a:t>Picard’s iteration method requires that the initial value is </a:t>
            </a:r>
            <a:r>
              <a:rPr lang="en-US" sz="8000" i="1" dirty="0">
                <a:solidFill>
                  <a:srgbClr val="FFFF00"/>
                </a:solidFill>
              </a:rPr>
              <a:t>y(0) = 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37CAB7-EE65-91F7-D6D3-554E7926D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972" y="893126"/>
            <a:ext cx="16764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63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5D96B1-22AB-49F4-8B4E-D824F66D1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629"/>
          <a:stretch/>
        </p:blipFill>
        <p:spPr>
          <a:xfrm>
            <a:off x="113414" y="0"/>
            <a:ext cx="10363200" cy="347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92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5D96B1-22AB-49F4-8B4E-D824F66D1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405"/>
          <a:stretch/>
        </p:blipFill>
        <p:spPr>
          <a:xfrm>
            <a:off x="113414" y="1"/>
            <a:ext cx="10363200" cy="514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03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5D96B1-22AB-49F4-8B4E-D824F66D1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14" y="0"/>
            <a:ext cx="10363200" cy="718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78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B19476-D1FB-4509-8524-3A06B7DF0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9774"/>
            <a:ext cx="10363200" cy="637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09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208F41-6294-4D2D-992F-AF7EB6A9A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91672"/>
            <a:ext cx="10363200" cy="638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54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9CC758-1786-44E3-AD23-EB98A00E7B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027"/>
          <a:stretch/>
        </p:blipFill>
        <p:spPr>
          <a:xfrm>
            <a:off x="762000" y="188527"/>
            <a:ext cx="10363200" cy="49930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EC9324-B4E4-48D6-BB87-FD39CDBC8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209" b="9373"/>
          <a:stretch/>
        </p:blipFill>
        <p:spPr>
          <a:xfrm>
            <a:off x="785800" y="6422686"/>
            <a:ext cx="10363200" cy="91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11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955B0A-B154-417F-A120-4D44C0B296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609"/>
          <a:stretch/>
        </p:blipFill>
        <p:spPr>
          <a:xfrm>
            <a:off x="762003" y="-95765"/>
            <a:ext cx="8739672" cy="3200400"/>
          </a:xfrm>
          <a:prstGeom prst="parallelogram">
            <a:avLst>
              <a:gd name="adj" fmla="val 65889"/>
            </a:avLst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E03A65-21FA-4727-B39E-74EF8EDCA613}"/>
              </a:ext>
            </a:extLst>
          </p:cNvPr>
          <p:cNvSpPr txBox="1"/>
          <p:nvPr/>
        </p:nvSpPr>
        <p:spPr>
          <a:xfrm>
            <a:off x="256308" y="3105851"/>
            <a:ext cx="1163089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Look for patterns.  For example:</a:t>
            </a:r>
          </a:p>
          <a:p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Factorials:    k!    or    </a:t>
            </a:r>
          </a:p>
          <a:p>
            <a:endParaRPr lang="en-US" sz="1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Powers:  2</a:t>
            </a:r>
            <a:r>
              <a:rPr lang="en-US" sz="2800" baseline="30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k          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or  </a:t>
            </a:r>
          </a:p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       2</a:t>
            </a:r>
            <a:r>
              <a:rPr lang="en-US" sz="2800" baseline="30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2k+1    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if you want only odd powers of 2 or</a:t>
            </a:r>
          </a:p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       2</a:t>
            </a:r>
            <a:r>
              <a:rPr lang="en-US" sz="2800" baseline="30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2k        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if you want only even powers of 2 or</a:t>
            </a:r>
          </a:p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      (-1)</a:t>
            </a:r>
            <a:r>
              <a:rPr lang="en-US" sz="2800" baseline="30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k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if alternating,  etc.</a:t>
            </a:r>
          </a:p>
          <a:p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BF2525-9761-479B-9492-8B63B11BA96B}"/>
              </a:ext>
            </a:extLst>
          </p:cNvPr>
          <p:cNvSpPr txBox="1"/>
          <p:nvPr/>
        </p:nvSpPr>
        <p:spPr>
          <a:xfrm>
            <a:off x="256309" y="159558"/>
            <a:ext cx="109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2.8</a:t>
            </a:r>
          </a:p>
        </p:txBody>
      </p:sp>
    </p:spTree>
    <p:extLst>
      <p:ext uri="{BB962C8B-B14F-4D97-AF65-F5344CB8AC3E}">
        <p14:creationId xmlns:p14="http://schemas.microsoft.com/office/powerpoint/2010/main" val="195769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4D839C-3866-412C-85C6-A8585995A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29" y="584200"/>
            <a:ext cx="5736362" cy="660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817952-36F1-4C56-891D-945B8442F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61" y="2850280"/>
            <a:ext cx="3730936" cy="5746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BB194E-2848-40A3-941D-6452E5B28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1163" y="3424892"/>
            <a:ext cx="1699558" cy="56652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5445B26-A682-42C4-B41E-2CB88169B107}"/>
              </a:ext>
            </a:extLst>
          </p:cNvPr>
          <p:cNvGrpSpPr>
            <a:grpSpLocks noChangeAspect="1"/>
          </p:cNvGrpSpPr>
          <p:nvPr/>
        </p:nvGrpSpPr>
        <p:grpSpPr>
          <a:xfrm>
            <a:off x="6619994" y="2044110"/>
            <a:ext cx="4990797" cy="5635413"/>
            <a:chOff x="7574741" y="1823554"/>
            <a:chExt cx="4453928" cy="503444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086A08-B1B2-411A-877E-9D95CD4BF8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6090" t="16445" r="6277" b="18634"/>
            <a:stretch/>
          </p:blipFill>
          <p:spPr>
            <a:xfrm>
              <a:off x="7673133" y="1963088"/>
              <a:ext cx="4355536" cy="4184987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3018B79-6B58-44F8-9E2D-BBA8CFF95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51896" y="2117179"/>
              <a:ext cx="874059" cy="60511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20BD80C-BFC5-43B4-8E4C-71EE9DCA5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70783" y="6042748"/>
              <a:ext cx="4293937" cy="625027"/>
            </a:xfrm>
            <a:prstGeom prst="rect">
              <a:avLst/>
            </a:prstGeom>
          </p:spPr>
        </p:pic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E7939E10-812E-4825-B9E5-FC65A8FE52EE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284480" y="2113815"/>
              <a:ext cx="5034449" cy="4453928"/>
            </a:xfrm>
            <a:prstGeom prst="bentConnector3">
              <a:avLst>
                <a:gd name="adj1" fmla="val 99511"/>
              </a:avLst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090332F-A655-805D-B79E-FB9C94A23E12}"/>
              </a:ext>
            </a:extLst>
          </p:cNvPr>
          <p:cNvSpPr txBox="1"/>
          <p:nvPr/>
        </p:nvSpPr>
        <p:spPr>
          <a:xfrm>
            <a:off x="64379" y="66824"/>
            <a:ext cx="9580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7FAFD"/>
                </a:solidFill>
              </a:rPr>
              <a:t>2.7:  Glue together tangent lines to find a single function approximating y(t)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18B4BE-9A58-9F48-CBF4-72DAF9828980}"/>
              </a:ext>
            </a:extLst>
          </p:cNvPr>
          <p:cNvSpPr txBox="1"/>
          <p:nvPr/>
        </p:nvSpPr>
        <p:spPr>
          <a:xfrm>
            <a:off x="7042611" y="1213114"/>
            <a:ext cx="4590155" cy="830997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2.8:  Find a sequence of functions that converge to y(t)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455BE0-42DA-DF04-F794-A3C0A250A164}"/>
              </a:ext>
            </a:extLst>
          </p:cNvPr>
          <p:cNvSpPr txBox="1"/>
          <p:nvPr/>
        </p:nvSpPr>
        <p:spPr>
          <a:xfrm>
            <a:off x="5126145" y="974765"/>
            <a:ext cx="1601468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h = Step size </a:t>
            </a:r>
          </a:p>
          <a:p>
            <a:r>
              <a:rPr lang="en-US" sz="2200" dirty="0">
                <a:solidFill>
                  <a:schemeClr val="bg1"/>
                </a:solidFill>
              </a:rPr>
              <a:t>   = </a:t>
            </a:r>
            <a:r>
              <a:rPr lang="en-US" sz="2200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sz="2200" dirty="0">
                <a:solidFill>
                  <a:schemeClr val="bg1"/>
                </a:solidFill>
              </a:rPr>
              <a:t>t = 0.1</a:t>
            </a:r>
          </a:p>
        </p:txBody>
      </p:sp>
    </p:spTree>
    <p:extLst>
      <p:ext uri="{BB962C8B-B14F-4D97-AF65-F5344CB8AC3E}">
        <p14:creationId xmlns:p14="http://schemas.microsoft.com/office/powerpoint/2010/main" val="2747774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362911-640C-42C1-A03F-EEE4274260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59"/>
          <a:stretch/>
        </p:blipFill>
        <p:spPr>
          <a:xfrm>
            <a:off x="1528445" y="660116"/>
            <a:ext cx="8830310" cy="645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93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E03A65-21FA-4727-B39E-74EF8EDCA613}"/>
                  </a:ext>
                </a:extLst>
              </p:cNvPr>
              <p:cNvSpPr txBox="1"/>
              <p:nvPr/>
            </p:nvSpPr>
            <p:spPr>
              <a:xfrm>
                <a:off x="140695" y="257548"/>
                <a:ext cx="11374582" cy="7010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Look for patterns.  For example:</a:t>
                </a:r>
              </a:p>
              <a:p>
                <a:endParaRPr lang="en-US" sz="14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r>
                  <a:rPr lang="en-US" sz="2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Powers:  2</a:t>
                </a:r>
                <a:r>
                  <a:rPr lang="en-US" sz="2800" baseline="300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k  </a:t>
                </a:r>
                <a:r>
                  <a:rPr lang="en-US" sz="2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or  2</a:t>
                </a:r>
                <a:r>
                  <a:rPr lang="en-US" sz="2800" baseline="300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2k+1 </a:t>
                </a:r>
                <a:r>
                  <a:rPr lang="en-US" sz="2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if you want only odd powers of 2,  (-1)</a:t>
                </a:r>
                <a:r>
                  <a:rPr lang="en-US" sz="2800" baseline="300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k</a:t>
                </a:r>
                <a:r>
                  <a:rPr lang="en-US" sz="2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if alternating,  </a:t>
                </a:r>
                <a:r>
                  <a:rPr lang="en-US" sz="2800" dirty="0" err="1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etc</a:t>
                </a:r>
                <a:endParaRPr lang="en-US" sz="28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endParaRPr lang="en-US" sz="28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r>
                  <a:rPr lang="en-US" sz="2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Factorials:    k!    or</a:t>
                </a:r>
              </a:p>
              <a:p>
                <a:endParaRPr lang="en-US" sz="28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r>
                  <a:rPr lang="en-US" sz="2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Products:  </a:t>
                </a:r>
              </a:p>
              <a:p>
                <a:r>
                  <a:rPr lang="en-US" sz="2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For product of odd numbers:  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sz="280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=  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…(2</m:t>
                        </m:r>
                        <m:r>
                          <a:rPr lang="en-US" sz="28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</m:nary>
                  </m:oMath>
                </a14:m>
                <a:endParaRPr lang="en-US" sz="28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endParaRPr lang="en-US" sz="28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r>
                  <a:rPr lang="en-US" sz="2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   For example 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,  </a:t>
                </a:r>
              </a:p>
              <a:p>
                <a:pPr algn="ctr"/>
                <a:r>
                  <a:rPr lang="en-US" sz="2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 </a:t>
                </a:r>
              </a:p>
              <a:p>
                <a:pPr algn="ctr"/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sz="28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8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=  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28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accent4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4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d>
                            <m: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 = (1)(3)(5)(7)(9)</a:t>
                </a:r>
              </a:p>
              <a:p>
                <a:endParaRPr lang="en-US" sz="28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r>
                  <a:rPr lang="en-US" sz="2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For product where difference between terms is 5 with 7 terms and sequence starts at 3:</a:t>
                </a:r>
              </a:p>
              <a:p>
                <a:pPr algn="ctr"/>
                <a:r>
                  <a:rPr lang="en-US" sz="2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33*28*23*18*13*8*3  =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sz="280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28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=  </m:t>
                        </m:r>
                      </m:e>
                    </m:nary>
                  </m:oMath>
                </a14:m>
                <a:r>
                  <a:rPr lang="en-US" sz="2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sz="28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  <m:r>
                          <a:rPr lang="en-US" sz="28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e>
                    </m:nary>
                  </m:oMath>
                </a14:m>
                <a:endParaRPr lang="en-US" sz="28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E03A65-21FA-4727-B39E-74EF8EDCA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95" y="257548"/>
                <a:ext cx="11374582" cy="7010124"/>
              </a:xfrm>
              <a:prstGeom prst="rect">
                <a:avLst/>
              </a:prstGeom>
              <a:blipFill>
                <a:blip r:embed="rId2"/>
                <a:stretch>
                  <a:fillRect l="-1072" t="-783" r="-589"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4042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EF7D0D-BF96-4BA0-B968-3465F608C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7" t="951" r="1618" b="1780"/>
          <a:stretch/>
        </p:blipFill>
        <p:spPr>
          <a:xfrm>
            <a:off x="898524" y="974261"/>
            <a:ext cx="10059128" cy="61806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E5C1F5-F359-4AD2-8D54-25C625EFD0CF}"/>
              </a:ext>
            </a:extLst>
          </p:cNvPr>
          <p:cNvSpPr/>
          <p:nvPr/>
        </p:nvSpPr>
        <p:spPr>
          <a:xfrm>
            <a:off x="898524" y="7230806"/>
            <a:ext cx="7611056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>
                <a:hlinkClick r:id="rId3"/>
              </a:rPr>
              <a:t>https://tutorial.math.lamar.edu/Classes/CalcII/RatioTest.aspx</a:t>
            </a:r>
            <a:r>
              <a:rPr lang="en-US" sz="204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7470A1-C7F3-446B-9308-D9D0DA786A1B}"/>
              </a:ext>
            </a:extLst>
          </p:cNvPr>
          <p:cNvSpPr txBox="1"/>
          <p:nvPr/>
        </p:nvSpPr>
        <p:spPr>
          <a:xfrm>
            <a:off x="3827523" y="179959"/>
            <a:ext cx="4517608" cy="58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3" dirty="0"/>
              <a:t>Proving Convergence</a:t>
            </a:r>
          </a:p>
        </p:txBody>
      </p:sp>
    </p:spTree>
    <p:extLst>
      <p:ext uri="{BB962C8B-B14F-4D97-AF65-F5344CB8AC3E}">
        <p14:creationId xmlns:p14="http://schemas.microsoft.com/office/powerpoint/2010/main" val="1022960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0D7D56-CDCE-4F05-BFA5-622AF4AD4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30384"/>
            <a:ext cx="10363200" cy="691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7BCF9D-BA5B-4C1F-B6AD-4ADED870F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4" y="383861"/>
            <a:ext cx="10363200" cy="700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72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5D96B1-22AB-49F4-8B4E-D824F66D1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073" b="88534"/>
          <a:stretch/>
        </p:blipFill>
        <p:spPr>
          <a:xfrm>
            <a:off x="58425" y="-26696"/>
            <a:ext cx="5196481" cy="9198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37CAB7-EE65-91F7-D6D3-554E7926D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149" y="279668"/>
            <a:ext cx="18569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2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7591A4-7AE7-4E22-AC35-0FF6C000C3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34"/>
          <a:stretch/>
        </p:blipFill>
        <p:spPr>
          <a:xfrm>
            <a:off x="1984100" y="151544"/>
            <a:ext cx="9810509" cy="73057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AF53E1-FB90-CD25-75D6-6DD412E1F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02" y="4037829"/>
            <a:ext cx="2076450" cy="34194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026BFF-1BAF-01FE-EEFC-7447D4E1B2AA}"/>
                  </a:ext>
                </a:extLst>
              </p:cNvPr>
              <p:cNvSpPr txBox="1"/>
              <p:nvPr/>
            </p:nvSpPr>
            <p:spPr>
              <a:xfrm>
                <a:off x="133102" y="3194729"/>
                <a:ext cx="2145587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r>
                                <a:rPr lang="en-US" sz="2400" i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400" i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24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92D05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026BFF-1BAF-01FE-EEFC-7447D4E1B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2" y="3194729"/>
                <a:ext cx="2145587" cy="691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983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9135DB-736F-426A-AC0E-11872B3D0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-203190"/>
            <a:ext cx="10363200" cy="710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81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916510-2CC0-4BA0-83E7-DA9BC8487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" t="1" r="2402" b="42407"/>
          <a:stretch/>
        </p:blipFill>
        <p:spPr>
          <a:xfrm>
            <a:off x="999460" y="0"/>
            <a:ext cx="9739424" cy="447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88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916510-2CC0-4BA0-83E7-DA9BC8487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" b="29959"/>
          <a:stretch/>
        </p:blipFill>
        <p:spPr>
          <a:xfrm>
            <a:off x="999460" y="0"/>
            <a:ext cx="9981466" cy="54438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2D6265-6ED4-5F34-E307-CE20F773010A}"/>
              </a:ext>
            </a:extLst>
          </p:cNvPr>
          <p:cNvSpPr txBox="1"/>
          <p:nvPr/>
        </p:nvSpPr>
        <p:spPr>
          <a:xfrm>
            <a:off x="999460" y="6063916"/>
            <a:ext cx="9617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FF00"/>
                </a:solidFill>
              </a:rPr>
              <a:t>s</a:t>
            </a:r>
            <a:r>
              <a:rPr lang="en-US" sz="2800" dirty="0">
                <a:solidFill>
                  <a:srgbClr val="FFFF00"/>
                </a:solidFill>
              </a:rPr>
              <a:t> is a dummy variable.  The variable </a:t>
            </a:r>
            <a:r>
              <a:rPr lang="en-US" sz="2800" i="1" dirty="0">
                <a:solidFill>
                  <a:srgbClr val="FFFF00"/>
                </a:solidFill>
              </a:rPr>
              <a:t>s</a:t>
            </a:r>
            <a:r>
              <a:rPr lang="en-US" sz="2800" dirty="0">
                <a:solidFill>
                  <a:srgbClr val="FFFF00"/>
                </a:solidFill>
              </a:rPr>
              <a:t> disappears after integrating and plugging in the endpoints 0 and</a:t>
            </a:r>
            <a:r>
              <a:rPr lang="en-US" sz="2800" i="1" dirty="0">
                <a:solidFill>
                  <a:srgbClr val="FFFF00"/>
                </a:solidFill>
              </a:rPr>
              <a:t> t</a:t>
            </a:r>
            <a:r>
              <a:rPr lang="en-US" sz="2800" dirty="0">
                <a:solidFill>
                  <a:srgbClr val="FFFF00"/>
                </a:solidFill>
              </a:rPr>
              <a:t>.  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E1291BD-AA38-1F41-FBE2-8F00D5B13ACC}"/>
              </a:ext>
            </a:extLst>
          </p:cNvPr>
          <p:cNvCxnSpPr>
            <a:cxnSpLocks/>
          </p:cNvCxnSpPr>
          <p:nvPr/>
        </p:nvCxnSpPr>
        <p:spPr>
          <a:xfrm flipV="1">
            <a:off x="1270536" y="5197642"/>
            <a:ext cx="1029902" cy="866274"/>
          </a:xfrm>
          <a:prstGeom prst="straightConnector1">
            <a:avLst/>
          </a:prstGeom>
          <a:ln w="66675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710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916510-2CC0-4BA0-83E7-DA9BC8487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605"/>
          <a:stretch/>
        </p:blipFill>
        <p:spPr>
          <a:xfrm>
            <a:off x="906275" y="0"/>
            <a:ext cx="10074651" cy="632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03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916510-2CC0-4BA0-83E7-DA9BC8487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75" y="0"/>
            <a:ext cx="1007465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67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916510-2CC0-4BA0-83E7-DA9BC8487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395"/>
          <a:stretch/>
        </p:blipFill>
        <p:spPr>
          <a:xfrm>
            <a:off x="0" y="414670"/>
            <a:ext cx="12000684" cy="172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33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4A813-C698-4565-8343-1487EED10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85" y="0"/>
            <a:ext cx="960623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07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5333</TotalTime>
  <Words>255</Words>
  <Application>Microsoft Office PowerPoint</Application>
  <PresentationFormat>Custom</PresentationFormat>
  <Paragraphs>37</Paragraphs>
  <Slides>26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56</cp:revision>
  <dcterms:created xsi:type="dcterms:W3CDTF">2020-09-07T00:11:40Z</dcterms:created>
  <dcterms:modified xsi:type="dcterms:W3CDTF">2022-09-14T00:07:23Z</dcterms:modified>
</cp:coreProperties>
</file>