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300" r:id="rId3"/>
    <p:sldId id="421" r:id="rId4"/>
    <p:sldId id="422" r:id="rId5"/>
    <p:sldId id="272" r:id="rId6"/>
    <p:sldId id="257" r:id="rId7"/>
    <p:sldId id="258" r:id="rId8"/>
    <p:sldId id="260" r:id="rId9"/>
    <p:sldId id="261" r:id="rId10"/>
    <p:sldId id="259" r:id="rId11"/>
    <p:sldId id="273" r:id="rId12"/>
    <p:sldId id="262" r:id="rId13"/>
    <p:sldId id="289" r:id="rId14"/>
    <p:sldId id="263" r:id="rId15"/>
    <p:sldId id="285" r:id="rId16"/>
    <p:sldId id="291" r:id="rId17"/>
    <p:sldId id="293" r:id="rId18"/>
    <p:sldId id="284" r:id="rId19"/>
    <p:sldId id="264" r:id="rId20"/>
    <p:sldId id="294" r:id="rId21"/>
    <p:sldId id="290" r:id="rId22"/>
    <p:sldId id="295" r:id="rId23"/>
    <p:sldId id="265" r:id="rId24"/>
    <p:sldId id="266" r:id="rId25"/>
    <p:sldId id="269" r:id="rId26"/>
    <p:sldId id="274" r:id="rId27"/>
    <p:sldId id="275" r:id="rId28"/>
    <p:sldId id="283" r:id="rId29"/>
    <p:sldId id="276" r:id="rId30"/>
    <p:sldId id="277" r:id="rId31"/>
    <p:sldId id="278" r:id="rId32"/>
    <p:sldId id="279" r:id="rId33"/>
    <p:sldId id="280" r:id="rId34"/>
    <p:sldId id="281" r:id="rId35"/>
    <p:sldId id="297" r:id="rId36"/>
    <p:sldId id="270" r:id="rId37"/>
    <p:sldId id="298" r:id="rId38"/>
    <p:sldId id="271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-1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7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0561B-C301-41DD-BDFD-48EBC0B97B79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37D9C-F2F9-4D37-BA4F-74452FDC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wolframalpha.com/input/?i=slope%20field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69C79-CC59-4648-B506-C293CE055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847"/>
            <a:ext cx="9144000" cy="56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3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C41C6F-D7BB-488E-9B4E-B3968E9B3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01"/>
            <a:ext cx="9144000" cy="48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8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B62B-4092-41F7-870C-F41C97C2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3" y="0"/>
            <a:ext cx="842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5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4490B7-4DE1-4D72-8494-BDA30CB4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7" y="0"/>
            <a:ext cx="896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4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2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CF5A32-1201-406E-9D12-B8F23137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6655"/>
            <a:ext cx="9144000" cy="16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5" b="89302"/>
          <a:stretch/>
        </p:blipFill>
        <p:spPr>
          <a:xfrm>
            <a:off x="280852" y="0"/>
            <a:ext cx="7938116" cy="733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55451-9BF4-4C2B-BF52-DB9CE0CF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091"/>
            <a:ext cx="9144000" cy="17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3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9860B-4ECC-47EB-9732-E6D909E9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" y="0"/>
            <a:ext cx="8582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33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EAB01-A105-4317-BD91-C501DCC5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7"/>
            <a:ext cx="9144000" cy="4840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C006D-07A1-4E49-A7B7-3980A1690DFB}"/>
              </a:ext>
            </a:extLst>
          </p:cNvPr>
          <p:cNvSpPr txBox="1"/>
          <p:nvPr/>
        </p:nvSpPr>
        <p:spPr>
          <a:xfrm>
            <a:off x="3195780" y="2240630"/>
            <a:ext cx="831273" cy="584775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</a:t>
            </a:r>
            <a:r>
              <a:rPr lang="en-US" sz="3200" dirty="0"/>
              <a:t> If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38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95621-AA6A-46C5-A64B-E4247BB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473517"/>
            <a:ext cx="7971692" cy="3064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019B-CFDB-4E6A-8E58-598D721E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71" y="4014940"/>
            <a:ext cx="2286668" cy="2232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2EF8F-5F65-42AA-8C8E-07613D349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32" y="3601731"/>
            <a:ext cx="1877934" cy="380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376B72-F766-43A0-9714-3F7A047823B3}"/>
              </a:ext>
            </a:extLst>
          </p:cNvPr>
          <p:cNvSpPr/>
          <p:nvPr/>
        </p:nvSpPr>
        <p:spPr>
          <a:xfrm>
            <a:off x="2076161" y="6137985"/>
            <a:ext cx="5219051" cy="33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69" dirty="0">
                <a:hlinkClick r:id="rId5"/>
              </a:rPr>
              <a:t>https://www.wolframalpha.com/input/?i=slope%20field</a:t>
            </a:r>
            <a:r>
              <a:rPr lang="en-US" sz="1569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07A59-AED9-4289-A53D-725A5949F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721" y="3989446"/>
            <a:ext cx="2260561" cy="223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95D2A-50AC-4F9B-98FF-FD78D509A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8837" y="3610394"/>
            <a:ext cx="2184330" cy="3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6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EAB01-A105-4317-BD91-C501DCC50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57"/>
            <a:ext cx="9144000" cy="4840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99AEB5-B86A-491D-BA74-9103EC6E9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10"/>
          <a:stretch/>
        </p:blipFill>
        <p:spPr>
          <a:xfrm>
            <a:off x="235346" y="3952172"/>
            <a:ext cx="8908653" cy="18205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1D64F0-5A7D-402F-BFD0-EF8BF657B436}"/>
              </a:ext>
            </a:extLst>
          </p:cNvPr>
          <p:cNvSpPr/>
          <p:nvPr/>
        </p:nvSpPr>
        <p:spPr>
          <a:xfrm>
            <a:off x="3140364" y="2281382"/>
            <a:ext cx="5652654" cy="637309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70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09142F-CB52-40EB-89FE-1E6DEDFFEFCF}"/>
              </a:ext>
            </a:extLst>
          </p:cNvPr>
          <p:cNvSpPr txBox="1"/>
          <p:nvPr/>
        </p:nvSpPr>
        <p:spPr>
          <a:xfrm>
            <a:off x="1497407" y="1018728"/>
            <a:ext cx="63946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Special cases:  </a:t>
            </a:r>
          </a:p>
          <a:p>
            <a:pPr algn="ctr"/>
            <a:r>
              <a: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When do we know a unique solution exists?</a:t>
            </a:r>
          </a:p>
        </p:txBody>
      </p:sp>
    </p:spTree>
    <p:extLst>
      <p:ext uri="{BB962C8B-B14F-4D97-AF65-F5344CB8AC3E}">
        <p14:creationId xmlns:p14="http://schemas.microsoft.com/office/powerpoint/2010/main" val="4059540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943B6-C722-4012-9338-66817916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3"/>
            <a:ext cx="9144000" cy="676805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1BB14-780E-4BC0-AFB7-93938D83D485}"/>
              </a:ext>
            </a:extLst>
          </p:cNvPr>
          <p:cNvSpPr txBox="1"/>
          <p:nvPr/>
        </p:nvSpPr>
        <p:spPr>
          <a:xfrm>
            <a:off x="276161" y="251613"/>
            <a:ext cx="8591678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Calculus 1 problem:</a:t>
            </a:r>
          </a:p>
        </p:txBody>
      </p:sp>
    </p:spTree>
    <p:extLst>
      <p:ext uri="{BB962C8B-B14F-4D97-AF65-F5344CB8AC3E}">
        <p14:creationId xmlns:p14="http://schemas.microsoft.com/office/powerpoint/2010/main" val="3307100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57"/>
            <a:ext cx="9144000" cy="4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0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FD8204-AA57-4487-B32C-7467540B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76"/>
            <a:ext cx="9144000" cy="66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4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8A909-A92C-443B-9D2A-DB204D25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43" y="278176"/>
            <a:ext cx="7862113" cy="63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C242A-6397-4508-9E8F-F8F1CC72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29" y="0"/>
            <a:ext cx="8757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95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57"/>
            <a:ext cx="9144000" cy="41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19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9EEAF-B70B-41CE-8624-4724F959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434"/>
            <a:ext cx="9144000" cy="5719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F04A2-5C18-4265-A809-F7C794F0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9625"/>
            <a:ext cx="9144000" cy="53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95621-AA6A-46C5-A64B-E4247BB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473517"/>
            <a:ext cx="7971692" cy="30646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019B-CFDB-4E6A-8E58-598D721E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9" y="4014940"/>
            <a:ext cx="2286668" cy="2232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F3E7C-CE74-44BB-B615-40659B708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6" b="-1"/>
          <a:stretch/>
        </p:blipFill>
        <p:spPr>
          <a:xfrm>
            <a:off x="6284267" y="4036262"/>
            <a:ext cx="2232074" cy="2193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2EF8F-5F65-42AA-8C8E-07613D34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81" y="3601731"/>
            <a:ext cx="1877934" cy="38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87FDC-089C-4A1E-9525-52E3D4247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74" y="3395516"/>
            <a:ext cx="1103433" cy="662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376B72-F766-43A0-9714-3F7A047823B3}"/>
              </a:ext>
            </a:extLst>
          </p:cNvPr>
          <p:cNvSpPr/>
          <p:nvPr/>
        </p:nvSpPr>
        <p:spPr>
          <a:xfrm>
            <a:off x="-57181" y="6137985"/>
            <a:ext cx="5219051" cy="33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69" dirty="0">
                <a:hlinkClick r:id="rId7"/>
              </a:rPr>
              <a:t>https://www.wolframalpha.com/input/?i=slope%20field</a:t>
            </a:r>
            <a:r>
              <a:rPr lang="en-US" sz="1569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7464D-FA14-474B-BC07-2C1ED3201F2A}"/>
              </a:ext>
            </a:extLst>
          </p:cNvPr>
          <p:cNvSpPr txBox="1"/>
          <p:nvPr/>
        </p:nvSpPr>
        <p:spPr>
          <a:xfrm>
            <a:off x="3864750" y="3429000"/>
            <a:ext cx="5219050" cy="29332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85" dirty="0"/>
          </a:p>
          <a:p>
            <a:r>
              <a:rPr lang="en-US" sz="1846" dirty="0"/>
              <a:t>y = 3 is a</a:t>
            </a:r>
          </a:p>
          <a:p>
            <a:r>
              <a:rPr lang="en-US" sz="1846" dirty="0"/>
              <a:t>equilibrium solution,  </a:t>
            </a:r>
          </a:p>
          <a:p>
            <a:endParaRPr lang="en-US" sz="1846" dirty="0"/>
          </a:p>
          <a:p>
            <a:r>
              <a:rPr lang="en-US" sz="1846" dirty="0"/>
              <a:t>But y = -1 is not an</a:t>
            </a:r>
          </a:p>
          <a:p>
            <a:r>
              <a:rPr lang="en-US" sz="1846" dirty="0"/>
              <a:t>equilibrium solution</a:t>
            </a:r>
          </a:p>
          <a:p>
            <a:r>
              <a:rPr lang="en-US" sz="1846" dirty="0"/>
              <a:t>for the graph on the</a:t>
            </a:r>
          </a:p>
          <a:p>
            <a:r>
              <a:rPr lang="en-US" sz="1846" dirty="0"/>
              <a:t>right.</a:t>
            </a:r>
          </a:p>
          <a:p>
            <a:endParaRPr lang="en-US" sz="1385" dirty="0"/>
          </a:p>
          <a:p>
            <a:endParaRPr lang="en-US" sz="1385" dirty="0"/>
          </a:p>
          <a:p>
            <a:endParaRPr lang="en-US" sz="1385" dirty="0"/>
          </a:p>
        </p:txBody>
      </p:sp>
    </p:spTree>
    <p:extLst>
      <p:ext uri="{BB962C8B-B14F-4D97-AF65-F5344CB8AC3E}">
        <p14:creationId xmlns:p14="http://schemas.microsoft.com/office/powerpoint/2010/main" val="3958735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A36ED-36DA-4526-9CEA-C87637F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5" y="0"/>
            <a:ext cx="877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5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6D147-77A3-4D06-A05F-C4CD2868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43"/>
            <a:ext cx="9144000" cy="7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1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B90FA-794C-45E4-9FD6-5489C76A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02"/>
            <a:ext cx="9144000" cy="9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5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4D42B-8D9B-4E37-8B7D-7B26AFA0E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186"/>
            <a:ext cx="9144000" cy="5893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A9321-944F-4627-B342-A83C9BAC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974"/>
            <a:ext cx="9144000" cy="533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3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1" y="806194"/>
            <a:ext cx="9144000" cy="249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12270" y="-36821"/>
            <a:ext cx="9144000" cy="24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9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1" y="806194"/>
            <a:ext cx="9144000" cy="2497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12270" y="-36821"/>
            <a:ext cx="9144000" cy="249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0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FA8D1-F4AD-4B4E-8371-653268AE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56"/>
          <a:stretch/>
        </p:blipFill>
        <p:spPr>
          <a:xfrm>
            <a:off x="-92054" y="-36943"/>
            <a:ext cx="9144000" cy="3689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7C761-41DB-4C83-BADB-2E266B93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0" y="986504"/>
            <a:ext cx="9144000" cy="2665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665C0-4E73-4321-BE7E-58B3B960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12700" y="3412122"/>
            <a:ext cx="9144000" cy="11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06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7A0E4-8965-4942-BE2C-DAEAE11BE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12700" y="24549"/>
            <a:ext cx="9144000" cy="11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43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62"/>
            <a:ext cx="9144000" cy="7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3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662"/>
            <a:ext cx="9144000" cy="7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465986"/>
            <a:ext cx="7971692" cy="59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0B41AB-D69E-4832-8916-8284DB4AA0F9}"/>
              </a:ext>
            </a:extLst>
          </p:cNvPr>
          <p:cNvSpPr/>
          <p:nvPr/>
        </p:nvSpPr>
        <p:spPr>
          <a:xfrm>
            <a:off x="198873" y="794868"/>
            <a:ext cx="8628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/>
              <a:t>Existence and </a:t>
            </a:r>
            <a:br>
              <a:rPr lang="fr-FR" sz="4000" dirty="0"/>
            </a:br>
            <a:r>
              <a:rPr lang="fr-FR" sz="4000" dirty="0" err="1"/>
              <a:t>Uniqueness</a:t>
            </a:r>
            <a:endParaRPr lang="fr-FR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33C8E-2E65-44A7-A037-D34EC60E0308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3EFB5C-9255-4699-972A-FCAA314F2293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92D05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92D05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C9010E-98A7-42FF-97D6-5DA146B09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16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1166D-8003-4615-9BD2-D579DABC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974"/>
            <a:ext cx="9144000" cy="63101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28770-806A-421C-834C-CBAFBB72BCF0}"/>
              </a:ext>
            </a:extLst>
          </p:cNvPr>
          <p:cNvSpPr/>
          <p:nvPr/>
        </p:nvSpPr>
        <p:spPr>
          <a:xfrm>
            <a:off x="129702" y="5564221"/>
            <a:ext cx="2016868" cy="47989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2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0B62B-4092-41F7-870C-F41C97C2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3" y="0"/>
            <a:ext cx="8423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3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E66882-55DB-41D9-BF98-C3F83110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30" y="0"/>
            <a:ext cx="831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5D798D-7B2C-4E23-896B-74218510A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04"/>
            <a:ext cx="9144000" cy="64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92</Words>
  <Application>Microsoft Office PowerPoint</Application>
  <PresentationFormat>On-screen Show (4:3)</PresentationFormat>
  <Paragraphs>19</Paragraphs>
  <Slides>39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23</cp:revision>
  <dcterms:created xsi:type="dcterms:W3CDTF">2020-09-08T22:52:36Z</dcterms:created>
  <dcterms:modified xsi:type="dcterms:W3CDTF">2022-02-02T04:31:56Z</dcterms:modified>
</cp:coreProperties>
</file>