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386" r:id="rId2"/>
    <p:sldId id="286" r:id="rId3"/>
    <p:sldId id="289" r:id="rId4"/>
    <p:sldId id="296" r:id="rId5"/>
    <p:sldId id="290" r:id="rId6"/>
    <p:sldId id="297" r:id="rId7"/>
    <p:sldId id="299" r:id="rId8"/>
    <p:sldId id="298" r:id="rId9"/>
    <p:sldId id="291" r:id="rId10"/>
    <p:sldId id="301" r:id="rId11"/>
    <p:sldId id="300" r:id="rId12"/>
    <p:sldId id="292" r:id="rId13"/>
    <p:sldId id="38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15"/>
    <a:srgbClr val="5C5C5C"/>
    <a:srgbClr val="060606"/>
    <a:srgbClr val="000000"/>
    <a:srgbClr val="010101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38" autoAdjust="0"/>
    <p:restoredTop sz="94660"/>
  </p:normalViewPr>
  <p:slideViewPr>
    <p:cSldViewPr snapToGrid="0">
      <p:cViewPr varScale="1">
        <p:scale>
          <a:sx n="62" d="100"/>
          <a:sy n="62" d="100"/>
        </p:scale>
        <p:origin x="3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9DBE7-40D8-48D7-8785-918CB2950ACB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3E7E2-DE04-436A-9472-6D1587D1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9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7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6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6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4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3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icapture.hosted.panopto.com/Panopto/Pages/Viewer.aspx?id=af28dc0d-f78b-4ce0-83ae-ac360026389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omepage.math.uiowa.edu/~idarcy/COURSES/100/SLIDES/2_4nonLinearExA.pptx" TargetMode="External"/><Relationship Id="rId4" Type="http://schemas.openxmlformats.org/officeDocument/2006/relationships/hyperlink" Target="http://homepage.math.uiowa.edu/~idarcy/COURSES/100/SLIDES/2_4nonLinearEx.ppt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lopefield.nathangrigg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02807-EA8C-4712-B334-07027C61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"/>
            <a:ext cx="9144000" cy="68556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72E1F0-5726-4DDC-9976-97C3248C6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7086600" cy="22775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Week 3   Video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Theorem 2.4.2/domain (28:41 min video)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slides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annotated slides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View after 2.4 in class lecture and before doing 2.4 HW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2.4.2 can sometimes be used to determine if an IVP has a unique solution, but it cannot be used to determine the domain of that solution. In this video, we first use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2.4.2 to determine when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′=1/[(1−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)(2−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0)=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is guaranteed to have a unique solution.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then use a lot of algebra and a little bit of calculus to solve this DE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determine the domain of this solution when the initial value is the point (0, 1). </a:t>
            </a:r>
          </a:p>
        </p:txBody>
      </p:sp>
    </p:spTree>
    <p:extLst>
      <p:ext uri="{BB962C8B-B14F-4D97-AF65-F5344CB8AC3E}">
        <p14:creationId xmlns:p14="http://schemas.microsoft.com/office/powerpoint/2010/main" val="32215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614C5C-17D6-415B-808C-0CB415CF7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7" y="0"/>
            <a:ext cx="8868466" cy="6858000"/>
          </a:xfrm>
          <a:prstGeom prst="rect">
            <a:avLst/>
          </a:prstGeom>
          <a:solidFill>
            <a:srgbClr val="5C5C5C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EE61C-5590-4732-936D-23252616CC1F}"/>
              </a:ext>
            </a:extLst>
          </p:cNvPr>
          <p:cNvSpPr/>
          <p:nvPr/>
        </p:nvSpPr>
        <p:spPr>
          <a:xfrm>
            <a:off x="2264521" y="1313300"/>
            <a:ext cx="435721" cy="171834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3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93614-4B85-4640-8971-AB1879EE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169"/>
            <a:ext cx="9144000" cy="63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2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8940D-257D-4ED1-92B0-742D961F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7" y="229501"/>
            <a:ext cx="8702142" cy="6248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BF4B18-63F9-4AB0-B3A1-8B879883B308}"/>
              </a:ext>
            </a:extLst>
          </p:cNvPr>
          <p:cNvSpPr txBox="1"/>
          <p:nvPr/>
        </p:nvSpPr>
        <p:spPr>
          <a:xfrm>
            <a:off x="203201" y="3187375"/>
            <a:ext cx="2770910" cy="31700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Note:  Domain will always be a single open interval.</a:t>
            </a:r>
          </a:p>
        </p:txBody>
      </p:sp>
    </p:spTree>
    <p:extLst>
      <p:ext uri="{BB962C8B-B14F-4D97-AF65-F5344CB8AC3E}">
        <p14:creationId xmlns:p14="http://schemas.microsoft.com/office/powerpoint/2010/main" val="2701811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86E7F-0237-4FCF-BAB7-B8B73A4CE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31" b="48802"/>
          <a:stretch/>
        </p:blipFill>
        <p:spPr>
          <a:xfrm>
            <a:off x="0" y="0"/>
            <a:ext cx="9144000" cy="2362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9E6064-478C-4D64-8C68-BC635A57EC4D}"/>
              </a:ext>
            </a:extLst>
          </p:cNvPr>
          <p:cNvSpPr txBox="1"/>
          <p:nvPr/>
        </p:nvSpPr>
        <p:spPr>
          <a:xfrm>
            <a:off x="0" y="2362200"/>
            <a:ext cx="9144000" cy="48813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sz="2800" dirty="0"/>
              <a:t>HW hint:  For one of your HW problems, to find domain:</a:t>
            </a:r>
          </a:p>
          <a:p>
            <a:pPr algn="l"/>
            <a:endParaRPr lang="en-US" sz="2800" dirty="0"/>
          </a:p>
          <a:p>
            <a:pPr marL="457200" indent="-457200" algn="l">
              <a:buAutoNum type="arabicPeriod"/>
            </a:pPr>
            <a:r>
              <a:rPr lang="en-US" sz="2800" dirty="0"/>
              <a:t>Determine where tangent line is vertical.  For this </a:t>
            </a:r>
          </a:p>
          <a:p>
            <a:pPr algn="l"/>
            <a:r>
              <a:rPr lang="en-US" sz="2800" dirty="0"/>
              <a:t>      particular problem, this will occur at certain y-values.</a:t>
            </a:r>
          </a:p>
          <a:p>
            <a:pPr marL="457200" indent="-457200" algn="l">
              <a:buAutoNum type="arabicPeriod"/>
            </a:pPr>
            <a:endParaRPr lang="en-US" sz="2800" dirty="0"/>
          </a:p>
          <a:p>
            <a:pPr marL="457200" indent="-457200" algn="l">
              <a:buAutoNum type="arabicPeriod"/>
            </a:pPr>
            <a:r>
              <a:rPr lang="en-US" sz="2800" dirty="0"/>
              <a:t>Plug these y-values into solution and solve for x to find potential boundary of domain.</a:t>
            </a:r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098AA-DA6B-4D11-92E0-E46DE51B788A}"/>
              </a:ext>
            </a:extLst>
          </p:cNvPr>
          <p:cNvSpPr txBox="1"/>
          <p:nvPr/>
        </p:nvSpPr>
        <p:spPr>
          <a:xfrm>
            <a:off x="5320146" y="5356074"/>
            <a:ext cx="3620654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Note:  Domain will always be a single open interval.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3FAB2F-B496-4756-8075-AC86B0EDC9F8}"/>
              </a:ext>
            </a:extLst>
          </p:cNvPr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33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186990-B5C1-40C6-804A-755BBCD5F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450"/>
            <a:ext cx="9144000" cy="5743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4C870F-188F-49FC-AD0C-E09E52512FF7}"/>
              </a:ext>
            </a:extLst>
          </p:cNvPr>
          <p:cNvSpPr txBox="1"/>
          <p:nvPr/>
        </p:nvSpPr>
        <p:spPr>
          <a:xfrm>
            <a:off x="438912" y="18811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Example from Theorem 2.4.2/domain video </a:t>
            </a:r>
          </a:p>
        </p:txBody>
      </p:sp>
    </p:spTree>
    <p:extLst>
      <p:ext uri="{BB962C8B-B14F-4D97-AF65-F5344CB8AC3E}">
        <p14:creationId xmlns:p14="http://schemas.microsoft.com/office/powerpoint/2010/main" val="399210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C8B98-5FFA-4C33-B8CA-2DCA1EEC9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54"/>
          <a:stretch/>
        </p:blipFill>
        <p:spPr>
          <a:xfrm>
            <a:off x="0" y="80046"/>
            <a:ext cx="9144000" cy="3221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69A579-37C9-4EA6-9E90-A673905CA73D}"/>
              </a:ext>
            </a:extLst>
          </p:cNvPr>
          <p:cNvSpPr/>
          <p:nvPr/>
        </p:nvSpPr>
        <p:spPr>
          <a:xfrm>
            <a:off x="4572000" y="2542032"/>
            <a:ext cx="4352544" cy="759628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4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C8B98-5FFA-4C33-B8CA-2DCA1EEC9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45"/>
            <a:ext cx="9144000" cy="63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9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BE4E6-60D0-4129-9D1D-27D08D3B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77"/>
            <a:ext cx="9144000" cy="66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5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EEF16-137C-4831-89C1-ED1093A2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52" y="1436035"/>
            <a:ext cx="6862467" cy="3493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A8F9F-FD14-4C55-90DF-C7F9BF59C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7119"/>
            <a:ext cx="9144000" cy="1841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BCF05-A2BD-4A75-A60F-C4AC546D1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3" y="70808"/>
            <a:ext cx="9144000" cy="1401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4433B0-0728-42E8-BA02-53B503044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199" y="1472619"/>
            <a:ext cx="2665239" cy="30710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E69965-3634-4DCD-8CBB-19B04264AA44}"/>
              </a:ext>
            </a:extLst>
          </p:cNvPr>
          <p:cNvSpPr txBox="1"/>
          <p:nvPr/>
        </p:nvSpPr>
        <p:spPr>
          <a:xfrm>
            <a:off x="6470074" y="2506022"/>
            <a:ext cx="33297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http://slopefield.nathangrigg.net</a:t>
            </a:r>
            <a:r>
              <a:rPr lang="en-US" sz="1400" dirty="0"/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F55382-7679-4E4E-B497-F52C901EA529}"/>
              </a:ext>
            </a:extLst>
          </p:cNvPr>
          <p:cNvCxnSpPr/>
          <p:nvPr/>
        </p:nvCxnSpPr>
        <p:spPr>
          <a:xfrm flipH="1" flipV="1">
            <a:off x="6395199" y="1436035"/>
            <a:ext cx="2748801" cy="3182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69B090-B8D8-4BD5-B40B-FCB87233E3BF}"/>
              </a:ext>
            </a:extLst>
          </p:cNvPr>
          <p:cNvCxnSpPr>
            <a:cxnSpLocks/>
          </p:cNvCxnSpPr>
          <p:nvPr/>
        </p:nvCxnSpPr>
        <p:spPr>
          <a:xfrm flipH="1">
            <a:off x="6436765" y="1449893"/>
            <a:ext cx="2748801" cy="3182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280FBE-0E84-4B5C-AE43-F53B7C578A43}"/>
              </a:ext>
            </a:extLst>
          </p:cNvPr>
          <p:cNvSpPr txBox="1"/>
          <p:nvPr/>
        </p:nvSpPr>
        <p:spPr>
          <a:xfrm>
            <a:off x="108086" y="1730891"/>
            <a:ext cx="2218204" cy="25545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Note:  Domain will always be a single open interval.</a:t>
            </a:r>
          </a:p>
        </p:txBody>
      </p:sp>
    </p:spTree>
    <p:extLst>
      <p:ext uri="{BB962C8B-B14F-4D97-AF65-F5344CB8AC3E}">
        <p14:creationId xmlns:p14="http://schemas.microsoft.com/office/powerpoint/2010/main" val="379348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BE4E6-60D0-4129-9D1D-27D08D3B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77"/>
            <a:ext cx="9144000" cy="66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9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93614-4B85-4640-8971-AB1879EE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169"/>
            <a:ext cx="9144000" cy="63556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31305D-52B7-45D2-B35D-C0D824FEA371}"/>
              </a:ext>
            </a:extLst>
          </p:cNvPr>
          <p:cNvSpPr txBox="1"/>
          <p:nvPr/>
        </p:nvSpPr>
        <p:spPr>
          <a:xfrm>
            <a:off x="6363855" y="4082471"/>
            <a:ext cx="2780145" cy="7386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Note:  Domain will always be a single </a:t>
            </a:r>
            <a:r>
              <a:rPr lang="en-US" sz="2400" b="1" i="1" dirty="0">
                <a:solidFill>
                  <a:srgbClr val="FFFF00"/>
                </a:solidFill>
              </a:rPr>
              <a:t>open</a:t>
            </a:r>
            <a:r>
              <a:rPr lang="en-US" dirty="0">
                <a:solidFill>
                  <a:srgbClr val="FFFF00"/>
                </a:solidFill>
              </a:rPr>
              <a:t> interval.</a:t>
            </a:r>
          </a:p>
        </p:txBody>
      </p:sp>
    </p:spTree>
    <p:extLst>
      <p:ext uri="{BB962C8B-B14F-4D97-AF65-F5344CB8AC3E}">
        <p14:creationId xmlns:p14="http://schemas.microsoft.com/office/powerpoint/2010/main" val="294091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614C5C-17D6-415B-808C-0CB415CF7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53"/>
          <a:stretch/>
        </p:blipFill>
        <p:spPr>
          <a:xfrm>
            <a:off x="137767" y="0"/>
            <a:ext cx="8868466" cy="5811982"/>
          </a:xfrm>
          <a:prstGeom prst="rect">
            <a:avLst/>
          </a:prstGeom>
          <a:solidFill>
            <a:srgbClr val="5C5C5C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EE61C-5590-4732-936D-23252616CC1F}"/>
              </a:ext>
            </a:extLst>
          </p:cNvPr>
          <p:cNvSpPr/>
          <p:nvPr/>
        </p:nvSpPr>
        <p:spPr>
          <a:xfrm>
            <a:off x="2264521" y="1313300"/>
            <a:ext cx="435721" cy="171834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89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1804</TotalTime>
  <Words>240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47</cp:revision>
  <dcterms:created xsi:type="dcterms:W3CDTF">2020-09-08T22:52:36Z</dcterms:created>
  <dcterms:modified xsi:type="dcterms:W3CDTF">2023-08-28T01:11:43Z</dcterms:modified>
</cp:coreProperties>
</file>