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  <p:sldMasterId id="2147483757" r:id="rId2"/>
  </p:sldMasterIdLst>
  <p:handoutMasterIdLst>
    <p:handoutMasterId r:id="rId44"/>
  </p:handoutMasterIdLst>
  <p:sldIdLst>
    <p:sldId id="413" r:id="rId3"/>
    <p:sldId id="421" r:id="rId4"/>
    <p:sldId id="420" r:id="rId5"/>
    <p:sldId id="424" r:id="rId6"/>
    <p:sldId id="422" r:id="rId7"/>
    <p:sldId id="408" r:id="rId8"/>
    <p:sldId id="407" r:id="rId9"/>
    <p:sldId id="414" r:id="rId10"/>
    <p:sldId id="409" r:id="rId11"/>
    <p:sldId id="415" r:id="rId12"/>
    <p:sldId id="411" r:id="rId13"/>
    <p:sldId id="423" r:id="rId14"/>
    <p:sldId id="419" r:id="rId15"/>
    <p:sldId id="418" r:id="rId16"/>
    <p:sldId id="416" r:id="rId17"/>
    <p:sldId id="412" r:id="rId18"/>
    <p:sldId id="374" r:id="rId19"/>
    <p:sldId id="382" r:id="rId20"/>
    <p:sldId id="390" r:id="rId21"/>
    <p:sldId id="391" r:id="rId22"/>
    <p:sldId id="392" r:id="rId23"/>
    <p:sldId id="393" r:id="rId24"/>
    <p:sldId id="417" r:id="rId25"/>
    <p:sldId id="381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384" r:id="rId34"/>
    <p:sldId id="402" r:id="rId35"/>
    <p:sldId id="403" r:id="rId36"/>
    <p:sldId id="386" r:id="rId37"/>
    <p:sldId id="404" r:id="rId38"/>
    <p:sldId id="385" r:id="rId39"/>
    <p:sldId id="405" r:id="rId40"/>
    <p:sldId id="349" r:id="rId41"/>
    <p:sldId id="350" r:id="rId42"/>
    <p:sldId id="370" r:id="rId43"/>
  </p:sldIdLst>
  <p:sldSz cx="11887200" cy="7772400"/>
  <p:notesSz cx="6858000" cy="9144000"/>
  <p:defaultTextStyle>
    <a:defPPr>
      <a:defRPr lang="en-US"/>
    </a:defPPr>
    <a:lvl1pPr marL="0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1pPr>
    <a:lvl2pPr marL="561670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2pPr>
    <a:lvl3pPr marL="1123340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3pPr>
    <a:lvl4pPr marL="168501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4pPr>
    <a:lvl5pPr marL="224668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5pPr>
    <a:lvl6pPr marL="280835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6pPr>
    <a:lvl7pPr marL="337002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7pPr>
    <a:lvl8pPr marL="393169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8pPr>
    <a:lvl9pPr marL="4493362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95" autoAdjust="0"/>
  </p:normalViewPr>
  <p:slideViewPr>
    <p:cSldViewPr>
      <p:cViewPr varScale="1">
        <p:scale>
          <a:sx n="72" d="100"/>
          <a:sy n="72" d="100"/>
        </p:scale>
        <p:origin x="422" y="58"/>
      </p:cViewPr>
      <p:guideLst>
        <p:guide orient="horz" pos="2448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D56A9D8-E6FF-46DA-9046-0554CBE52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FFD504A-4744-4C35-B666-FF579442D9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2BC1746-63FE-4BDA-B525-F5E8311F63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26A1A12-BF2F-4C7D-B98B-008281429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CE5BE-5664-413D-A67D-30F5669F91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C94-2CEB-4B73-9B7A-3C15C98B9A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588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9032-1AD5-453E-B2F5-4BAD0ED994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15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C665-88DC-489B-A6AB-911BE25E1F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674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C94-2CEB-4B73-9B7A-3C15C98B9A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365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AD53-E226-49EB-9E89-4F20BA5BC6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27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D04-9179-4555-8AF9-359A22FA68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934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D9C4-968C-45EF-B82A-DE36319C7E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05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B0FD-1090-4141-91C9-0CE519BCF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315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D09A-E4EE-4D6C-B2E9-E00F5DA420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200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F49-95E8-41E6-A78E-586B990A49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8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1BC-75BF-4D9A-AB45-3F60716C6E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77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AD53-E226-49EB-9E89-4F20BA5BC6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993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9AA2-7380-42D9-9DAA-DDD4E5683E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860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9032-1AD5-453E-B2F5-4BAD0ED994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144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C665-88DC-489B-A6AB-911BE25E1F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348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D04-9179-4555-8AF9-359A22FA68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992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D9C4-968C-45EF-B82A-DE36319C7E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B0FD-1090-4141-91C9-0CE519BCF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03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D09A-E4EE-4D6C-B2E9-E00F5DA420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33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F49-95E8-41E6-A78E-586B990A49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92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1BC-75BF-4D9A-AB45-3F60716C6E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82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9AA2-7380-42D9-9DAA-DDD4E5683E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68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5727-2A35-403E-AC5F-078BB05AA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678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5727-2A35-403E-AC5F-078BB05AA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27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dailyiowan.com/2022/01/13/university-of-iowa-hospitals-and-clinics-system-is-under-stress-calls-for-community-covid-19-compliance/#photo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www.npr.org/sections/health-shots/2022/01/13/1072902744/ers-are-overwhelmed-as-omicron-continues-to-flood-them-with-patients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nas.org/content/118/4/e201456411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vid.cdc.gov/covid-data-tracker/#county-view?list_select_county=1910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vid.cdc.gov/covid-data-tracker/#county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covid19.healthdata.org/united-states-of-america/iowa?view=resource-use&amp;tab=trend&amp;resource=all_resourc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ncbi.nlm.nih.gov/pmc/articles/PMC7444956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nature.com/articles/s41598-021-95494-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Pd4Hn4BR" TargetMode="Externa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hyperlink" Target="https://www.wolframalpha.com/input/?i=plot+-7+e%5E%7B-x%2F2%7D+%2B+12+from+x%3D0+to+10" TargetMode="Externa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.divms.uiowa.edu/~idarcy/COURSES/100/SPRING22/2560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1F089E-D667-4983-8DB6-1835699E1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938"/>
            <a:ext cx="11887200" cy="59225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FFC777-C396-4357-A03D-B009F763F30C}"/>
              </a:ext>
            </a:extLst>
          </p:cNvPr>
          <p:cNvSpPr txBox="1"/>
          <p:nvPr/>
        </p:nvSpPr>
        <p:spPr>
          <a:xfrm>
            <a:off x="5257800" y="4419600"/>
            <a:ext cx="3124200" cy="13849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Please log into ICON now and take attendance quiz</a:t>
            </a:r>
          </a:p>
        </p:txBody>
      </p:sp>
    </p:spTree>
    <p:extLst>
      <p:ext uri="{BB962C8B-B14F-4D97-AF65-F5344CB8AC3E}">
        <p14:creationId xmlns:p14="http://schemas.microsoft.com/office/powerpoint/2010/main" val="291265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DA231E-74F9-4F4F-8475-49A1A57C7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231"/>
            <a:ext cx="11048999" cy="76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0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42DAEF-94E4-404A-B306-AD432344D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00" y="2343150"/>
            <a:ext cx="8181975" cy="54292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6580D99-103E-497B-B7BD-55684DA3A824}"/>
              </a:ext>
            </a:extLst>
          </p:cNvPr>
          <p:cNvGrpSpPr/>
          <p:nvPr/>
        </p:nvGrpSpPr>
        <p:grpSpPr>
          <a:xfrm>
            <a:off x="473149" y="0"/>
            <a:ext cx="11106150" cy="3263024"/>
            <a:chOff x="390525" y="2181225"/>
            <a:chExt cx="11106150" cy="32630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4E67770-037F-4A73-8A48-9807BBEC9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308"/>
            <a:stretch/>
          </p:blipFill>
          <p:spPr>
            <a:xfrm>
              <a:off x="390525" y="2181225"/>
              <a:ext cx="11106150" cy="326302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42B892-E732-420E-AC41-F8C3B2225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6488" y="4184702"/>
              <a:ext cx="1666875" cy="5429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B5A01C-FE35-41D2-A0C3-20E8D07777C2}"/>
                </a:ext>
              </a:extLst>
            </p:cNvPr>
            <p:cNvSpPr txBox="1"/>
            <p:nvPr/>
          </p:nvSpPr>
          <p:spPr>
            <a:xfrm>
              <a:off x="485641" y="4697968"/>
              <a:ext cx="448627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hlinkClick r:id="rId5"/>
                </a:rPr>
                <a:t>https://www.npr.org/sections/health-shots/2022/01/13/1072902744/ers-are-overwhelmed-as-omicron-continues-to-flood-them-with-patients</a:t>
              </a:r>
              <a:r>
                <a:rPr lang="en-US" sz="1400" dirty="0"/>
                <a:t>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DEAE1C6-BC00-43E2-939A-8F443B26F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2550" y="4974787"/>
            <a:ext cx="6724650" cy="10858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B72551-5C03-4473-9F62-93FB004B49A3}"/>
              </a:ext>
            </a:extLst>
          </p:cNvPr>
          <p:cNvSpPr txBox="1"/>
          <p:nvPr/>
        </p:nvSpPr>
        <p:spPr>
          <a:xfrm>
            <a:off x="8702668" y="6172200"/>
            <a:ext cx="31938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https://dailyiowan.com/2022/01/13/university-of-iowa-hospitals-and-clinics-system-is-under-stress-calls-for-community-covid-19-compliance/#photo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044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3A441B-4F5E-4C49-952F-3C738E2F4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419599" cy="2819400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CAB886A-04F0-4835-ABB5-C02B38CDF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148441"/>
            <a:ext cx="7581900" cy="5514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309447-AA0E-47F4-A488-D86E4A9EC43D}"/>
              </a:ext>
            </a:extLst>
          </p:cNvPr>
          <p:cNvSpPr txBox="1"/>
          <p:nvPr/>
        </p:nvSpPr>
        <p:spPr>
          <a:xfrm>
            <a:off x="4630479" y="162946"/>
            <a:ext cx="7238999" cy="182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https://www.pnas.org/content/118/4/e2014564118</a:t>
            </a:r>
            <a:r>
              <a:rPr lang="en-US" sz="2400" dirty="0"/>
              <a:t> </a:t>
            </a:r>
          </a:p>
          <a:p>
            <a:endParaRPr lang="en-US" dirty="0"/>
          </a:p>
          <a:p>
            <a:r>
              <a:rPr lang="en-US" dirty="0"/>
              <a:t>“There are two considerations when looking at efficacy: 1) the filtration of the material and 2) the fit of the design. “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E31D90-1696-4EEA-88FF-C2F6B4CA2C2B}"/>
              </a:ext>
            </a:extLst>
          </p:cNvPr>
          <p:cNvSpPr txBox="1"/>
          <p:nvPr/>
        </p:nvSpPr>
        <p:spPr>
          <a:xfrm>
            <a:off x="457200" y="3429000"/>
            <a:ext cx="3048000" cy="2133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If your glassed fog, fit can be improved.</a:t>
            </a:r>
          </a:p>
          <a:p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 have ordered a mask fitter (badger seal) that will arrive next week.</a:t>
            </a:r>
          </a:p>
        </p:txBody>
      </p:sp>
    </p:spTree>
    <p:extLst>
      <p:ext uri="{BB962C8B-B14F-4D97-AF65-F5344CB8AC3E}">
        <p14:creationId xmlns:p14="http://schemas.microsoft.com/office/powerpoint/2010/main" val="3116440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F1332A-60DA-4B78-8A64-95AAB9FC3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42875"/>
            <a:ext cx="11334750" cy="7486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BC13E1-E7EF-4172-8E8E-B7297EA1B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48191"/>
            <a:ext cx="3990975" cy="470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42C21A-1001-457F-A88A-9E5F8A37EBD0}"/>
              </a:ext>
            </a:extLst>
          </p:cNvPr>
          <p:cNvSpPr txBox="1"/>
          <p:nvPr/>
        </p:nvSpPr>
        <p:spPr>
          <a:xfrm>
            <a:off x="390524" y="6248400"/>
            <a:ext cx="37623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https://covid.cdc.gov/covid-data-tracker/#county-view?list_select_county=19103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812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77A97E-713D-4AAC-A501-A158D7B9B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99" y="4309148"/>
            <a:ext cx="4648201" cy="34632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A7B8FD-0B14-48EC-A201-8856D559F9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937" t="-5926"/>
          <a:stretch/>
        </p:blipFill>
        <p:spPr>
          <a:xfrm>
            <a:off x="8382000" y="4380614"/>
            <a:ext cx="942976" cy="4693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0978FD-D5C7-4A6A-A9D6-DB7ECE06F486}"/>
              </a:ext>
            </a:extLst>
          </p:cNvPr>
          <p:cNvSpPr txBox="1"/>
          <p:nvPr/>
        </p:nvSpPr>
        <p:spPr>
          <a:xfrm>
            <a:off x="381000" y="4419600"/>
            <a:ext cx="5943600" cy="2992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https://covid19.healthdata.org/united-states-of-america/iowa?view=resource-use&amp;tab=trend&amp;resource=all_resources</a:t>
            </a:r>
            <a:endParaRPr lang="en-US" dirty="0"/>
          </a:p>
          <a:p>
            <a:endParaRPr lang="en-US" dirty="0"/>
          </a:p>
          <a:p>
            <a:r>
              <a:rPr lang="en-US" sz="2400" dirty="0">
                <a:latin typeface="Calibri" panose="020F0502020204030204" pitchFamily="34" charset="0"/>
              </a:rPr>
              <a:t>Hospitals are overwhelmed, so please be kind to medical professionals and those needing their help and wear a mask and get vaccinated if you haven't already.</a:t>
            </a:r>
            <a:r>
              <a:rPr lang="en-US" sz="2800" dirty="0"/>
              <a:t> </a:t>
            </a:r>
          </a:p>
        </p:txBody>
      </p:sp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E852CFF-60E6-4487-8D77-55963A2C58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229"/>
          <a:stretch/>
        </p:blipFill>
        <p:spPr>
          <a:xfrm>
            <a:off x="76200" y="-14891"/>
            <a:ext cx="11401425" cy="42058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1D1ADB-2B88-491D-ACA0-DCA83AA0A9FE}"/>
              </a:ext>
            </a:extLst>
          </p:cNvPr>
          <p:cNvSpPr txBox="1"/>
          <p:nvPr/>
        </p:nvSpPr>
        <p:spPr>
          <a:xfrm>
            <a:off x="5105400" y="0"/>
            <a:ext cx="5943600" cy="772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https://covid.cdc.gov/covid-data-tracker/#county</a:t>
            </a:r>
            <a:r>
              <a:rPr lang="en-US" dirty="0"/>
              <a:t> -view</a:t>
            </a:r>
          </a:p>
        </p:txBody>
      </p:sp>
    </p:spTree>
    <p:extLst>
      <p:ext uri="{BB962C8B-B14F-4D97-AF65-F5344CB8AC3E}">
        <p14:creationId xmlns:p14="http://schemas.microsoft.com/office/powerpoint/2010/main" val="2722906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D64725-4893-48D5-B8BD-6155D1EE0936}"/>
              </a:ext>
            </a:extLst>
          </p:cNvPr>
          <p:cNvSpPr txBox="1"/>
          <p:nvPr/>
        </p:nvSpPr>
        <p:spPr>
          <a:xfrm>
            <a:off x="381000" y="228600"/>
            <a:ext cx="1127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Differential equations and </a:t>
            </a:r>
            <a:r>
              <a:rPr lang="en-US" sz="2800" dirty="0" err="1"/>
              <a:t>Covid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r>
              <a:rPr lang="en-US" sz="2800" dirty="0"/>
              <a:t>Section 2.5:  </a:t>
            </a:r>
            <a:r>
              <a:rPr lang="en-US" sz="2800" dirty="0">
                <a:hlinkClick r:id="rId2"/>
              </a:rPr>
              <a:t>https://www.ncbi.nlm.nih.gov/pmc/articles/PMC7444956/</a:t>
            </a:r>
            <a:r>
              <a:rPr lang="en-US" sz="2800" b="1" dirty="0"/>
              <a:t>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91E85-B11E-4CDA-ABF8-939ACB722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1676400"/>
            <a:ext cx="10525125" cy="3990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BAA330-F3B0-426F-923F-4245FF5DC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038" y="3443288"/>
            <a:ext cx="2866417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7AA22-A9E2-4BFA-AFAA-6A4A714F7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5805488"/>
            <a:ext cx="41148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7D07DA-2137-4B61-ACD4-56896FB0F1F8}"/>
              </a:ext>
            </a:extLst>
          </p:cNvPr>
          <p:cNvSpPr txBox="1"/>
          <p:nvPr/>
        </p:nvSpPr>
        <p:spPr>
          <a:xfrm>
            <a:off x="381000" y="228600"/>
            <a:ext cx="1127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Differential equations and </a:t>
            </a:r>
            <a:r>
              <a:rPr lang="en-US" sz="2800" dirty="0" err="1"/>
              <a:t>Covid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r>
              <a:rPr lang="en-US" sz="2800" dirty="0"/>
              <a:t>Ch 7 and 9:  </a:t>
            </a:r>
            <a:r>
              <a:rPr lang="en-US" sz="2800" dirty="0">
                <a:hlinkClick r:id="rId2"/>
              </a:rPr>
              <a:t>https://www.nature.com/articles/s41598-021-95494-6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                                                                           Systems of differential equations: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A2DF4-348D-432A-B85A-4F2189345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613568"/>
            <a:ext cx="7572204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F6FA9-FD36-4CD2-A974-04B4C1B35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0" y="3362325"/>
            <a:ext cx="2457450" cy="371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62FD01-53C9-452D-9A2C-B4D09E242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634" y="2613568"/>
            <a:ext cx="4174132" cy="470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7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8889A-68F2-4AD4-A075-257056A51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1887200" cy="4344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90B3FE-1F47-4CBB-96BF-9C62269B2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080"/>
          <a:stretch/>
        </p:blipFill>
        <p:spPr>
          <a:xfrm>
            <a:off x="0" y="4800600"/>
            <a:ext cx="11887200" cy="1066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5DC5B0-6A48-4B74-9C95-B9BD570A7C79}"/>
              </a:ext>
            </a:extLst>
          </p:cNvPr>
          <p:cNvSpPr/>
          <p:nvPr/>
        </p:nvSpPr>
        <p:spPr>
          <a:xfrm>
            <a:off x="3276600" y="4953000"/>
            <a:ext cx="8458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EA4E5A-4EBE-4B08-A82D-57D7DDF40FB8}"/>
              </a:ext>
            </a:extLst>
          </p:cNvPr>
          <p:cNvCxnSpPr/>
          <p:nvPr/>
        </p:nvCxnSpPr>
        <p:spPr>
          <a:xfrm flipV="1">
            <a:off x="304800" y="4572000"/>
            <a:ext cx="11201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785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694"/>
          <a:stretch/>
        </p:blipFill>
        <p:spPr>
          <a:xfrm>
            <a:off x="0" y="-76200"/>
            <a:ext cx="11887200" cy="441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843B7E-69C0-4720-B352-AC978BED0B1D}"/>
              </a:ext>
            </a:extLst>
          </p:cNvPr>
          <p:cNvSpPr/>
          <p:nvPr/>
        </p:nvSpPr>
        <p:spPr>
          <a:xfrm>
            <a:off x="1295400" y="3352800"/>
            <a:ext cx="8458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08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533"/>
          <a:stretch/>
        </p:blipFill>
        <p:spPr>
          <a:xfrm>
            <a:off x="0" y="-166007"/>
            <a:ext cx="11887200" cy="43570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92AB0A-E396-417D-A93D-ED2873E746C8}"/>
              </a:ext>
            </a:extLst>
          </p:cNvPr>
          <p:cNvSpPr/>
          <p:nvPr/>
        </p:nvSpPr>
        <p:spPr>
          <a:xfrm>
            <a:off x="6172200" y="3352800"/>
            <a:ext cx="3581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6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822031-1787-457D-B472-AF12CD8CC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809625"/>
            <a:ext cx="1026795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90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03"/>
          <a:stretch/>
        </p:blipFill>
        <p:spPr>
          <a:xfrm>
            <a:off x="0" y="-166007"/>
            <a:ext cx="11887200" cy="64906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04FBDE-B7FB-4253-BDEC-B4C46C7AECCD}"/>
              </a:ext>
            </a:extLst>
          </p:cNvPr>
          <p:cNvSpPr/>
          <p:nvPr/>
        </p:nvSpPr>
        <p:spPr>
          <a:xfrm>
            <a:off x="2133600" y="42672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A6174D-05FC-4C4B-91D5-678EBD889FE4}"/>
              </a:ext>
            </a:extLst>
          </p:cNvPr>
          <p:cNvSpPr/>
          <p:nvPr/>
        </p:nvSpPr>
        <p:spPr>
          <a:xfrm>
            <a:off x="2362200" y="53340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82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47"/>
          <a:stretch/>
        </p:blipFill>
        <p:spPr>
          <a:xfrm>
            <a:off x="0" y="-166007"/>
            <a:ext cx="11887200" cy="63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83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0" y="-190500"/>
            <a:ext cx="118872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96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61"/>
          <a:stretch/>
        </p:blipFill>
        <p:spPr>
          <a:xfrm>
            <a:off x="0" y="-190500"/>
            <a:ext cx="11887200" cy="419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1EB9D2-DA3D-4D0E-9C23-2073E68EE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352800"/>
            <a:ext cx="3648075" cy="64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AC20D-C2E4-4B06-9964-1434A502A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114800"/>
            <a:ext cx="6400264" cy="3586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96A936-6319-47B0-8AE9-541EAF941750}"/>
              </a:ext>
            </a:extLst>
          </p:cNvPr>
          <p:cNvSpPr txBox="1"/>
          <p:nvPr/>
        </p:nvSpPr>
        <p:spPr>
          <a:xfrm>
            <a:off x="457200" y="7268408"/>
            <a:ext cx="5949174" cy="43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https://www.geogebra.org/m/Pd4Hn4BR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2526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745"/>
          <a:stretch/>
        </p:blipFill>
        <p:spPr>
          <a:xfrm>
            <a:off x="177169" y="0"/>
            <a:ext cx="11532861" cy="2895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47536D-2107-423F-AF24-4BB16041D034}"/>
              </a:ext>
            </a:extLst>
          </p:cNvPr>
          <p:cNvSpPr/>
          <p:nvPr/>
        </p:nvSpPr>
        <p:spPr>
          <a:xfrm>
            <a:off x="3429000" y="20574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50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039"/>
          <a:stretch/>
        </p:blipFill>
        <p:spPr>
          <a:xfrm>
            <a:off x="177169" y="0"/>
            <a:ext cx="11532861" cy="4038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613DEA-B8FE-4C6C-ACF0-ACE605B4D1DC}"/>
              </a:ext>
            </a:extLst>
          </p:cNvPr>
          <p:cNvSpPr/>
          <p:nvPr/>
        </p:nvSpPr>
        <p:spPr>
          <a:xfrm>
            <a:off x="3200400" y="30480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E3C22C-86E9-4F41-9382-45AAF8E89F6C}"/>
              </a:ext>
            </a:extLst>
          </p:cNvPr>
          <p:cNvSpPr/>
          <p:nvPr/>
        </p:nvSpPr>
        <p:spPr>
          <a:xfrm>
            <a:off x="381000" y="3156857"/>
            <a:ext cx="457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C97CED-E5EF-4693-9C18-4E936515D0B5}"/>
              </a:ext>
            </a:extLst>
          </p:cNvPr>
          <p:cNvSpPr/>
          <p:nvPr/>
        </p:nvSpPr>
        <p:spPr>
          <a:xfrm>
            <a:off x="2286000" y="31242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90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020"/>
          <a:stretch/>
        </p:blipFill>
        <p:spPr>
          <a:xfrm>
            <a:off x="177169" y="0"/>
            <a:ext cx="1153286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31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294"/>
          <a:stretch/>
        </p:blipFill>
        <p:spPr>
          <a:xfrm>
            <a:off x="177169" y="0"/>
            <a:ext cx="1153286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6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569"/>
          <a:stretch/>
        </p:blipFill>
        <p:spPr>
          <a:xfrm>
            <a:off x="177169" y="0"/>
            <a:ext cx="1153286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20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84"/>
          <a:stretch/>
        </p:blipFill>
        <p:spPr>
          <a:xfrm>
            <a:off x="177169" y="0"/>
            <a:ext cx="11532861" cy="6934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02294B-0C7E-4D66-B75B-7E5C6C3BA8CC}"/>
              </a:ext>
            </a:extLst>
          </p:cNvPr>
          <p:cNvSpPr/>
          <p:nvPr/>
        </p:nvSpPr>
        <p:spPr>
          <a:xfrm>
            <a:off x="2590800" y="61722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6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0CDAB-11C5-4136-B06E-B317A3E38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609600"/>
            <a:ext cx="10744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45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84"/>
          <a:stretch/>
        </p:blipFill>
        <p:spPr>
          <a:xfrm>
            <a:off x="177169" y="0"/>
            <a:ext cx="11532861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5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9" y="0"/>
            <a:ext cx="1153286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28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F6953-5033-420E-AB4A-044B3836E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515"/>
          <a:stretch/>
        </p:blipFill>
        <p:spPr>
          <a:xfrm>
            <a:off x="0" y="310338"/>
            <a:ext cx="11887200" cy="20518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FB3EAD-3427-448A-9DDC-3E4148189E7A}"/>
              </a:ext>
            </a:extLst>
          </p:cNvPr>
          <p:cNvSpPr/>
          <p:nvPr/>
        </p:nvSpPr>
        <p:spPr>
          <a:xfrm>
            <a:off x="4572000" y="1371600"/>
            <a:ext cx="6858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27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F6953-5033-420E-AB4A-044B3836E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37"/>
          <a:stretch/>
        </p:blipFill>
        <p:spPr>
          <a:xfrm>
            <a:off x="0" y="310338"/>
            <a:ext cx="11887200" cy="37282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130F8F-0A7A-438C-9EEB-E45BB89CE824}"/>
              </a:ext>
            </a:extLst>
          </p:cNvPr>
          <p:cNvSpPr/>
          <p:nvPr/>
        </p:nvSpPr>
        <p:spPr>
          <a:xfrm>
            <a:off x="8763000" y="26670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54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F6953-5033-420E-AB4A-044B3836E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338"/>
            <a:ext cx="11887200" cy="44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74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9B231-73BF-424D-8D8B-E9846B1F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50"/>
            <a:ext cx="11887200" cy="2268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0A5D1A-AF5E-48DC-9BF9-A18A16FAA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160"/>
          <a:stretch/>
        </p:blipFill>
        <p:spPr>
          <a:xfrm>
            <a:off x="0" y="2590800"/>
            <a:ext cx="11887200" cy="32765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0C0583-AB12-41E6-BFA5-4FEE984715D4}"/>
              </a:ext>
            </a:extLst>
          </p:cNvPr>
          <p:cNvCxnSpPr/>
          <p:nvPr/>
        </p:nvCxnSpPr>
        <p:spPr>
          <a:xfrm flipV="1">
            <a:off x="304800" y="2514600"/>
            <a:ext cx="11201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9949C00-8BF9-47D8-B23B-90A8C1CB0949}"/>
              </a:ext>
            </a:extLst>
          </p:cNvPr>
          <p:cNvSpPr/>
          <p:nvPr/>
        </p:nvSpPr>
        <p:spPr>
          <a:xfrm>
            <a:off x="6400800" y="3429000"/>
            <a:ext cx="38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251EBD-4487-4E0B-B066-6C21180DCAAB}"/>
              </a:ext>
            </a:extLst>
          </p:cNvPr>
          <p:cNvSpPr/>
          <p:nvPr/>
        </p:nvSpPr>
        <p:spPr>
          <a:xfrm>
            <a:off x="7315200" y="411480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9820BA-1377-4135-AFFE-F8D14CE37DDC}"/>
              </a:ext>
            </a:extLst>
          </p:cNvPr>
          <p:cNvSpPr/>
          <p:nvPr/>
        </p:nvSpPr>
        <p:spPr>
          <a:xfrm>
            <a:off x="3886200" y="525780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CEA672-9BE0-4CA8-B755-EAC13A0B36A6}"/>
              </a:ext>
            </a:extLst>
          </p:cNvPr>
          <p:cNvSpPr/>
          <p:nvPr/>
        </p:nvSpPr>
        <p:spPr>
          <a:xfrm>
            <a:off x="3581400" y="4727121"/>
            <a:ext cx="1600200" cy="378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69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9B231-73BF-424D-8D8B-E9846B1F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50"/>
            <a:ext cx="11887200" cy="2268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0A5D1A-AF5E-48DC-9BF9-A18A16FAA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931"/>
          <a:stretch/>
        </p:blipFill>
        <p:spPr>
          <a:xfrm>
            <a:off x="0" y="2590800"/>
            <a:ext cx="11887200" cy="335279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0C0583-AB12-41E6-BFA5-4FEE984715D4}"/>
              </a:ext>
            </a:extLst>
          </p:cNvPr>
          <p:cNvCxnSpPr/>
          <p:nvPr/>
        </p:nvCxnSpPr>
        <p:spPr>
          <a:xfrm flipV="1">
            <a:off x="304800" y="2514600"/>
            <a:ext cx="11201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F93A921-518C-41AB-A001-6425D1AD7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5285587"/>
            <a:ext cx="3716423" cy="23169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D26E6B-8184-4BC4-BA18-587252E70B21}"/>
              </a:ext>
            </a:extLst>
          </p:cNvPr>
          <p:cNvSpPr/>
          <p:nvPr/>
        </p:nvSpPr>
        <p:spPr>
          <a:xfrm>
            <a:off x="1981200" y="6553200"/>
            <a:ext cx="5113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https://www.wolframalpha.com/input/?i=plot+-7+e%5E%7B-x%2F2%7D+%2B+12+from+x%3D0+to+10</a:t>
            </a:r>
            <a:r>
              <a:rPr lang="en-US" sz="2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A764B-3078-4766-A489-01F23CF61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6629402"/>
            <a:ext cx="3291840" cy="5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81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EB6FE-7ADD-43F3-983B-CF7A86E3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405"/>
            <a:ext cx="11887200" cy="620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70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EB6FE-7ADD-43F3-983B-CF7A86E3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405"/>
            <a:ext cx="11887200" cy="6200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15D3AE-4777-469E-B789-831AF508F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86" y="6553200"/>
            <a:ext cx="11342914" cy="12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9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295400" y="3810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560580" y="45720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2703580" y="2819400"/>
            <a:ext cx="476402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D8FC0D-1D1C-4162-B720-84C2385F9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223837"/>
            <a:ext cx="9696450" cy="7324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58B14C-06EC-4B02-81A5-DAE5FCE43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362200"/>
            <a:ext cx="7132320" cy="6792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0DBC2-287D-4CB5-A257-D300B7DDC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819400"/>
            <a:ext cx="2419350" cy="285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0367AB-8DA4-470B-B81E-D6BA8F58BE93}"/>
              </a:ext>
            </a:extLst>
          </p:cNvPr>
          <p:cNvSpPr txBox="1"/>
          <p:nvPr/>
        </p:nvSpPr>
        <p:spPr>
          <a:xfrm>
            <a:off x="8686800" y="4109382"/>
            <a:ext cx="1981200" cy="315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 will usually also be available before my 8:30am class, between classes, and  after 10:20am class.</a:t>
            </a:r>
          </a:p>
        </p:txBody>
      </p:sp>
    </p:spTree>
    <p:extLst>
      <p:ext uri="{BB962C8B-B14F-4D97-AF65-F5344CB8AC3E}">
        <p14:creationId xmlns:p14="http://schemas.microsoft.com/office/powerpoint/2010/main" val="1132031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295400" y="3810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DF1A-E775-4DB6-B509-036A49A4C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521794" y="457200"/>
            <a:ext cx="8843612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18F12C-5755-41D3-8661-930327B63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352" y="3929271"/>
            <a:ext cx="8021279" cy="2319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B6E52-AD5F-40E7-A831-AD03B58CAA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62"/>
          <a:stretch/>
        </p:blipFill>
        <p:spPr>
          <a:xfrm>
            <a:off x="7848600" y="4953000"/>
            <a:ext cx="2516806" cy="238621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19D190-EB19-4831-B713-602191A945E5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1295400" y="3886200"/>
            <a:ext cx="929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173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295400" y="3810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560580" y="45720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2703580" y="2819400"/>
            <a:ext cx="476402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179A7E-B8F6-4D48-B2AA-B119CC18F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1" y="0"/>
            <a:ext cx="11691897" cy="777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5D2236-E91D-4A7A-AA11-C0D5B37987B6}"/>
              </a:ext>
            </a:extLst>
          </p:cNvPr>
          <p:cNvSpPr txBox="1"/>
          <p:nvPr/>
        </p:nvSpPr>
        <p:spPr>
          <a:xfrm>
            <a:off x="4953000" y="3276600"/>
            <a:ext cx="6629400" cy="95410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http://homepage.divms.uiowa.edu/~idarcy/COURSES/100/SPRING22/2560.html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270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BCF88C-CB49-4DE9-B64F-7C22FBFEC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35"/>
            <a:ext cx="11887200" cy="690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9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788372-17F8-45D1-8B4F-56515C0AD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52399"/>
            <a:ext cx="14865511" cy="723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1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A64B67-89A4-4C27-ADAB-18D069573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914"/>
            <a:ext cx="11887200" cy="61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8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269DEB-836B-4893-9BAB-C0E77A6D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474"/>
            <a:ext cx="11887200" cy="736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06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12119</TotalTime>
  <Words>325</Words>
  <Application>Microsoft Office PowerPoint</Application>
  <PresentationFormat>Custom</PresentationFormat>
  <Paragraphs>26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260</dc:title>
  <dc:creator>Phil Gustafson</dc:creator>
  <cp:lastModifiedBy>Darcy, Isabel K</cp:lastModifiedBy>
  <cp:revision>420</cp:revision>
  <cp:lastPrinted>2010-08-30T14:05:57Z</cp:lastPrinted>
  <dcterms:created xsi:type="dcterms:W3CDTF">2010-08-30T13:57:37Z</dcterms:created>
  <dcterms:modified xsi:type="dcterms:W3CDTF">2022-01-19T03:41:46Z</dcterms:modified>
</cp:coreProperties>
</file>