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575" r:id="rId2"/>
    <p:sldId id="576" r:id="rId3"/>
    <p:sldId id="578" r:id="rId4"/>
    <p:sldId id="630" r:id="rId5"/>
    <p:sldId id="631" r:id="rId6"/>
    <p:sldId id="632" r:id="rId7"/>
    <p:sldId id="633" r:id="rId8"/>
    <p:sldId id="644" r:id="rId9"/>
    <p:sldId id="574" r:id="rId10"/>
    <p:sldId id="643" r:id="rId11"/>
    <p:sldId id="650" r:id="rId12"/>
    <p:sldId id="651" r:id="rId13"/>
    <p:sldId id="652" r:id="rId14"/>
    <p:sldId id="534" r:id="rId15"/>
    <p:sldId id="653" r:id="rId16"/>
    <p:sldId id="654" r:id="rId17"/>
    <p:sldId id="667" r:id="rId18"/>
    <p:sldId id="668" r:id="rId19"/>
    <p:sldId id="669" r:id="rId20"/>
    <p:sldId id="655" r:id="rId21"/>
    <p:sldId id="670" r:id="rId22"/>
    <p:sldId id="671" r:id="rId23"/>
    <p:sldId id="657" r:id="rId24"/>
    <p:sldId id="659" r:id="rId25"/>
    <p:sldId id="658" r:id="rId26"/>
    <p:sldId id="656" r:id="rId27"/>
    <p:sldId id="535" r:id="rId28"/>
    <p:sldId id="541" r:id="rId29"/>
    <p:sldId id="566" r:id="rId30"/>
    <p:sldId id="567" r:id="rId31"/>
    <p:sldId id="568" r:id="rId32"/>
    <p:sldId id="661" r:id="rId33"/>
    <p:sldId id="660" r:id="rId34"/>
    <p:sldId id="662" r:id="rId35"/>
    <p:sldId id="663" r:id="rId36"/>
    <p:sldId id="664" r:id="rId37"/>
    <p:sldId id="672" r:id="rId38"/>
    <p:sldId id="673" r:id="rId39"/>
    <p:sldId id="674" r:id="rId40"/>
    <p:sldId id="675" r:id="rId41"/>
    <p:sldId id="676" r:id="rId42"/>
    <p:sldId id="677" r:id="rId43"/>
    <p:sldId id="665" r:id="rId44"/>
    <p:sldId id="666" r:id="rId45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2" d="100"/>
        <a:sy n="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C4B92-1D89-439D-8D94-5319ADFF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5" y="542925"/>
            <a:ext cx="11490853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67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79AE4D-634E-4A0F-B6A7-03F2E348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139" y="614070"/>
            <a:ext cx="11887200" cy="63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8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3898"/>
            <a:ext cx="10363200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19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9D98DA-8037-4857-8976-16C86F37D5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990"/>
          <a:stretch/>
        </p:blipFill>
        <p:spPr>
          <a:xfrm>
            <a:off x="0" y="244493"/>
            <a:ext cx="11887200" cy="21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62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3898"/>
            <a:ext cx="10363200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93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F6531-AA52-468F-8F24-B40E71ED6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20202"/>
            <a:ext cx="8915400" cy="294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70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DD9DA-DD0B-48C9-949E-A22224365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973"/>
            <a:ext cx="11887200" cy="54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12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23A7E8-3F1F-4EBD-BEAC-3769B02BA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90"/>
            <a:ext cx="11887200" cy="3918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0DFB6-5774-4261-9F8F-D27F327EB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40339"/>
            <a:ext cx="11887200" cy="326247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8ADD4A-7D7E-49A1-81BE-D7BC50845591}"/>
              </a:ext>
            </a:extLst>
          </p:cNvPr>
          <p:cNvCxnSpPr/>
          <p:nvPr/>
        </p:nvCxnSpPr>
        <p:spPr>
          <a:xfrm>
            <a:off x="-56367" y="4114800"/>
            <a:ext cx="119435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AB88EF1-828C-49E3-A21B-1D12F6329C53}"/>
              </a:ext>
            </a:extLst>
          </p:cNvPr>
          <p:cNvSpPr/>
          <p:nvPr/>
        </p:nvSpPr>
        <p:spPr>
          <a:xfrm>
            <a:off x="2398734" y="4290164"/>
            <a:ext cx="444674" cy="638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98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23A7E8-3F1F-4EBD-BEAC-3769B02BA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916"/>
          <a:stretch/>
        </p:blipFill>
        <p:spPr>
          <a:xfrm>
            <a:off x="0" y="60591"/>
            <a:ext cx="11887200" cy="180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15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23A7E8-3F1F-4EBD-BEAC-3769B02BA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916"/>
          <a:stretch/>
        </p:blipFill>
        <p:spPr>
          <a:xfrm>
            <a:off x="0" y="60591"/>
            <a:ext cx="11887200" cy="180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93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23A7E8-3F1F-4EBD-BEAC-3769B02BA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916"/>
          <a:stretch/>
        </p:blipFill>
        <p:spPr>
          <a:xfrm>
            <a:off x="0" y="60591"/>
            <a:ext cx="11887200" cy="180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6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40316-6CC1-4BAD-B260-1DA936610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91" y="-35916"/>
            <a:ext cx="11160821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90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A4E3F-F6C1-4246-9DEA-9E25855FA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54"/>
            <a:ext cx="11887200" cy="734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05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A4E3F-F6C1-4246-9DEA-9E25855FA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54"/>
            <a:ext cx="11887200" cy="73482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4BBF28-3EA8-47F4-BBE7-4BFF567EE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2654"/>
            <a:ext cx="11887200" cy="197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03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12AAD6-01C6-4CB7-9891-D92C46BAF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675"/>
            <a:ext cx="11887200" cy="3068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478CE1-DD3E-4144-B7DE-F87E75BC0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8591"/>
            <a:ext cx="11887200" cy="361482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BCF564-4A26-4474-8545-74AFF86D5D5D}"/>
              </a:ext>
            </a:extLst>
          </p:cNvPr>
          <p:cNvCxnSpPr/>
          <p:nvPr/>
        </p:nvCxnSpPr>
        <p:spPr>
          <a:xfrm>
            <a:off x="-56367" y="3507289"/>
            <a:ext cx="119435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8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17E38A-B788-4143-96C0-DD205EF59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222"/>
            <a:ext cx="11887200" cy="472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78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EDF8B-01C2-48E4-981C-9BDE40BCD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332"/>
            <a:ext cx="11887200" cy="17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26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5E1AA1-464D-49E3-BC71-B2B7FD3D1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564" y="965351"/>
            <a:ext cx="9448800" cy="6505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D5D150-F749-4787-9E7F-AD4ED1E733A6}"/>
              </a:ext>
            </a:extLst>
          </p:cNvPr>
          <p:cNvSpPr txBox="1"/>
          <p:nvPr/>
        </p:nvSpPr>
        <p:spPr>
          <a:xfrm>
            <a:off x="162836" y="12527"/>
            <a:ext cx="11724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Ch 6: Use linearity of the </a:t>
            </a:r>
            <a:r>
              <a:rPr lang="en-US" sz="3200" dirty="0" err="1">
                <a:solidFill>
                  <a:srgbClr val="FFFF00"/>
                </a:solidFill>
              </a:rPr>
              <a:t>LaPlace</a:t>
            </a:r>
            <a:r>
              <a:rPr lang="en-US" sz="3200" dirty="0">
                <a:solidFill>
                  <a:srgbClr val="FFFF00"/>
                </a:solidFill>
              </a:rPr>
              <a:t> transform to turn a DE into an algebra problem </a:t>
            </a:r>
          </a:p>
        </p:txBody>
      </p:sp>
    </p:spTree>
    <p:extLst>
      <p:ext uri="{BB962C8B-B14F-4D97-AF65-F5344CB8AC3E}">
        <p14:creationId xmlns:p14="http://schemas.microsoft.com/office/powerpoint/2010/main" val="3265157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6D8852-E51A-4BC5-8C01-211A3E83D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870"/>
            <a:ext cx="11887200" cy="569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16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26D39C-27B4-4973-B9E0-3D19DA0E9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81"/>
          <a:stretch/>
        </p:blipFill>
        <p:spPr>
          <a:xfrm>
            <a:off x="0" y="30603"/>
            <a:ext cx="11887200" cy="460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96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641B5C-C019-420F-BD46-97A65959F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960"/>
            <a:ext cx="11887200" cy="483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00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22FBD8-51EE-42A7-BA80-C14D2227E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4141"/>
            <a:ext cx="11887200" cy="512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2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83602-626C-422E-A58D-F45BF050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378"/>
            <a:ext cx="11887200" cy="3919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253A23-4892-402D-AB7E-E602B53C1DDE}"/>
              </a:ext>
            </a:extLst>
          </p:cNvPr>
          <p:cNvSpPr txBox="1"/>
          <p:nvPr/>
        </p:nvSpPr>
        <p:spPr>
          <a:xfrm>
            <a:off x="609600" y="3021495"/>
            <a:ext cx="1066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The Wronskian evaluated at t</a:t>
            </a:r>
            <a:r>
              <a:rPr lang="en-US" sz="6600" baseline="-25000" dirty="0">
                <a:solidFill>
                  <a:srgbClr val="FFFF00"/>
                </a:solidFill>
              </a:rPr>
              <a:t>0</a:t>
            </a:r>
            <a:r>
              <a:rPr lang="en-US" sz="6600" dirty="0">
                <a:solidFill>
                  <a:srgbClr val="FFFF00"/>
                </a:solidFill>
              </a:rPr>
              <a:t> is the coefficient matrix used to solve for the constants c</a:t>
            </a:r>
            <a:r>
              <a:rPr lang="en-US" sz="6600" baseline="-25000" dirty="0">
                <a:solidFill>
                  <a:srgbClr val="FFFF00"/>
                </a:solidFill>
              </a:rPr>
              <a:t>i</a:t>
            </a:r>
            <a:r>
              <a:rPr lang="en-US" sz="6600" dirty="0">
                <a:solidFill>
                  <a:srgbClr val="FFFF00"/>
                </a:solidFill>
              </a:rPr>
              <a:t> for the IVP y(t</a:t>
            </a:r>
            <a:r>
              <a:rPr lang="en-US" sz="6600" baseline="-25000" dirty="0">
                <a:solidFill>
                  <a:srgbClr val="FFFF00"/>
                </a:solidFill>
              </a:rPr>
              <a:t>0</a:t>
            </a:r>
            <a:r>
              <a:rPr lang="en-US" sz="6600" dirty="0">
                <a:solidFill>
                  <a:srgbClr val="FFFF00"/>
                </a:solidFill>
              </a:rPr>
              <a:t>) = y</a:t>
            </a:r>
            <a:r>
              <a:rPr lang="en-US" sz="6600" baseline="-25000" dirty="0">
                <a:solidFill>
                  <a:srgbClr val="FFFF00"/>
                </a:solidFill>
              </a:rPr>
              <a:t>0</a:t>
            </a:r>
            <a:r>
              <a:rPr lang="en-US" sz="66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1430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5F2D3F-6D99-444B-8FDF-89FDD52B5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4" y="542925"/>
            <a:ext cx="11808934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07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67C5E9-CBA5-4925-A11B-11F1549D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95" y="769230"/>
            <a:ext cx="10960070" cy="120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12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0EA379-C3BE-4219-9147-41AAB7C18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61"/>
            <a:ext cx="11403267" cy="71619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3164C6-E605-4FA0-9E58-C987699C194D}"/>
              </a:ext>
            </a:extLst>
          </p:cNvPr>
          <p:cNvSpPr/>
          <p:nvPr/>
        </p:nvSpPr>
        <p:spPr>
          <a:xfrm>
            <a:off x="11378215" y="219205"/>
            <a:ext cx="296043" cy="713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60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AAE1AF-99F3-49E9-BA8E-D672769AC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1"/>
            <a:ext cx="11887200" cy="77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77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C4FD7D-A11A-4FF2-9C3E-7A4D1B759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8" y="76727"/>
            <a:ext cx="11075493" cy="45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64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C8DA9D-B661-451E-9D1C-CCEBCD9DA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8" y="21921"/>
            <a:ext cx="11805781" cy="20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86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06694-D907-493C-A7D5-A3EA1853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54"/>
            <a:ext cx="11887200" cy="9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49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06694-D907-493C-A7D5-A3EA1853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54"/>
            <a:ext cx="11887200" cy="9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41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06694-D907-493C-A7D5-A3EA1853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54"/>
            <a:ext cx="11887200" cy="9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532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06694-D907-493C-A7D5-A3EA1853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54"/>
            <a:ext cx="11887200" cy="9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2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29"/>
            <a:ext cx="11887200" cy="38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197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06694-D907-493C-A7D5-A3EA1853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54"/>
            <a:ext cx="11887200" cy="9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91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06694-D907-493C-A7D5-A3EA1853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54"/>
            <a:ext cx="11887200" cy="9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14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06694-D907-493C-A7D5-A3EA1853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54"/>
            <a:ext cx="11887200" cy="9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692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227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959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DD265-018C-4391-B185-997A3FC2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729"/>
            <a:ext cx="11887200" cy="73064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057BDC-807A-4109-90E9-FE67D710BB2F}"/>
              </a:ext>
            </a:extLst>
          </p:cNvPr>
          <p:cNvSpPr/>
          <p:nvPr/>
        </p:nvSpPr>
        <p:spPr>
          <a:xfrm>
            <a:off x="10667999" y="516925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6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12"/>
          <a:stretch/>
        </p:blipFill>
        <p:spPr>
          <a:xfrm>
            <a:off x="0" y="234753"/>
            <a:ext cx="11887200" cy="2076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EE4E62-A92A-4D30-AD7F-7724E87F63AC}"/>
              </a:ext>
            </a:extLst>
          </p:cNvPr>
          <p:cNvSpPr/>
          <p:nvPr/>
        </p:nvSpPr>
        <p:spPr>
          <a:xfrm>
            <a:off x="10667999" y="523551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C5942E-AA70-41B4-9278-23AAE05E4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719"/>
          <a:stretch/>
        </p:blipFill>
        <p:spPr>
          <a:xfrm>
            <a:off x="0" y="5180477"/>
            <a:ext cx="11887200" cy="250471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871A80-B973-4D18-A31F-6EBA16745E95}"/>
              </a:ext>
            </a:extLst>
          </p:cNvPr>
          <p:cNvCxnSpPr/>
          <p:nvPr/>
        </p:nvCxnSpPr>
        <p:spPr>
          <a:xfrm>
            <a:off x="-99392" y="5155091"/>
            <a:ext cx="120263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EEE4E62-A92A-4D30-AD7F-7724E87F63AC}"/>
              </a:ext>
            </a:extLst>
          </p:cNvPr>
          <p:cNvSpPr/>
          <p:nvPr/>
        </p:nvSpPr>
        <p:spPr>
          <a:xfrm>
            <a:off x="10667999" y="523551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9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3898"/>
            <a:ext cx="10363200" cy="60089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9D98DA-8037-4857-8976-16C86F37D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90"/>
          <a:stretch/>
        </p:blipFill>
        <p:spPr>
          <a:xfrm>
            <a:off x="72887" y="3617171"/>
            <a:ext cx="11887200" cy="21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53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14589</TotalTime>
  <Words>43</Words>
  <Application>Microsoft Office PowerPoint</Application>
  <PresentationFormat>Custom</PresentationFormat>
  <Paragraphs>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154</cp:revision>
  <dcterms:created xsi:type="dcterms:W3CDTF">2020-09-07T00:11:40Z</dcterms:created>
  <dcterms:modified xsi:type="dcterms:W3CDTF">2021-03-05T16:09:05Z</dcterms:modified>
</cp:coreProperties>
</file>