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29" r:id="rId2"/>
    <p:sldId id="798" r:id="rId3"/>
    <p:sldId id="799" r:id="rId4"/>
    <p:sldId id="776" r:id="rId5"/>
    <p:sldId id="586" r:id="rId6"/>
    <p:sldId id="788" r:id="rId7"/>
    <p:sldId id="587" r:id="rId8"/>
    <p:sldId id="787" r:id="rId9"/>
    <p:sldId id="775" r:id="rId10"/>
    <p:sldId id="784" r:id="rId11"/>
    <p:sldId id="785" r:id="rId12"/>
    <p:sldId id="786" r:id="rId13"/>
    <p:sldId id="789" r:id="rId14"/>
    <p:sldId id="588" r:id="rId15"/>
    <p:sldId id="589" r:id="rId16"/>
    <p:sldId id="790" r:id="rId17"/>
    <p:sldId id="791" r:id="rId18"/>
    <p:sldId id="613" r:id="rId19"/>
    <p:sldId id="615" r:id="rId20"/>
    <p:sldId id="616" r:id="rId21"/>
    <p:sldId id="614" r:id="rId22"/>
    <p:sldId id="617" r:id="rId23"/>
    <p:sldId id="618" r:id="rId24"/>
    <p:sldId id="590" r:id="rId25"/>
    <p:sldId id="591" r:id="rId26"/>
    <p:sldId id="619" r:id="rId27"/>
    <p:sldId id="792" r:id="rId28"/>
    <p:sldId id="828" r:id="rId29"/>
    <p:sldId id="592" r:id="rId30"/>
    <p:sldId id="595" r:id="rId31"/>
    <p:sldId id="596" r:id="rId32"/>
    <p:sldId id="597" r:id="rId33"/>
    <p:sldId id="629" r:id="rId34"/>
    <p:sldId id="598" r:id="rId35"/>
    <p:sldId id="807" r:id="rId36"/>
    <p:sldId id="808" r:id="rId37"/>
    <p:sldId id="809" r:id="rId38"/>
    <p:sldId id="810" r:id="rId39"/>
    <p:sldId id="811" r:id="rId40"/>
    <p:sldId id="812" r:id="rId41"/>
    <p:sldId id="813" r:id="rId42"/>
    <p:sldId id="814" r:id="rId43"/>
    <p:sldId id="599" r:id="rId44"/>
    <p:sldId id="600" r:id="rId45"/>
    <p:sldId id="604" r:id="rId46"/>
    <p:sldId id="605" r:id="rId47"/>
    <p:sldId id="606" r:id="rId48"/>
    <p:sldId id="607" r:id="rId49"/>
    <p:sldId id="608" r:id="rId50"/>
    <p:sldId id="620" r:id="rId51"/>
    <p:sldId id="621" r:id="rId52"/>
    <p:sldId id="609" r:id="rId53"/>
    <p:sldId id="800" r:id="rId54"/>
    <p:sldId id="610" r:id="rId55"/>
    <p:sldId id="611" r:id="rId56"/>
    <p:sldId id="622" r:id="rId57"/>
    <p:sldId id="632" r:id="rId58"/>
    <p:sldId id="623" r:id="rId59"/>
    <p:sldId id="628" r:id="rId60"/>
    <p:sldId id="627" r:id="rId61"/>
    <p:sldId id="624" r:id="rId62"/>
    <p:sldId id="625" r:id="rId63"/>
    <p:sldId id="801" r:id="rId64"/>
    <p:sldId id="802" r:id="rId65"/>
    <p:sldId id="803" r:id="rId66"/>
    <p:sldId id="804" r:id="rId67"/>
    <p:sldId id="656" r:id="rId68"/>
    <p:sldId id="657" r:id="rId69"/>
    <p:sldId id="641" r:id="rId70"/>
    <p:sldId id="642" r:id="rId71"/>
    <p:sldId id="805" r:id="rId72"/>
    <p:sldId id="806" r:id="rId73"/>
    <p:sldId id="655" r:id="rId74"/>
    <p:sldId id="692" r:id="rId75"/>
    <p:sldId id="816" r:id="rId76"/>
    <p:sldId id="817" r:id="rId77"/>
    <p:sldId id="818" r:id="rId78"/>
    <p:sldId id="815" r:id="rId79"/>
    <p:sldId id="819" r:id="rId80"/>
    <p:sldId id="820" r:id="rId81"/>
    <p:sldId id="821" r:id="rId82"/>
    <p:sldId id="822" r:id="rId83"/>
    <p:sldId id="823" r:id="rId84"/>
    <p:sldId id="824" r:id="rId85"/>
    <p:sldId id="825" r:id="rId86"/>
    <p:sldId id="826" r:id="rId87"/>
    <p:sldId id="827" r:id="rId8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>
        <p:scale>
          <a:sx n="50" d="100"/>
          <a:sy n="50" d="100"/>
        </p:scale>
        <p:origin x="39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52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EAFEA-000A-4DC0-A598-9A99A4B8A03B}"/>
              </a:ext>
            </a:extLst>
          </p:cNvPr>
          <p:cNvSpPr txBox="1"/>
          <p:nvPr/>
        </p:nvSpPr>
        <p:spPr>
          <a:xfrm>
            <a:off x="269509" y="144380"/>
            <a:ext cx="115503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 is next Wednesday March 31, covering Ch 3, Ch 4, and finding eigenvalues for 2 x 2 matrices. Format will be similar to last exam.</a:t>
            </a:r>
          </a:p>
          <a:p>
            <a:endParaRPr lang="en-US" sz="2800" dirty="0"/>
          </a:p>
          <a:p>
            <a:r>
              <a:rPr lang="en-US" sz="2800" dirty="0"/>
              <a:t>If you wish me to postpone some material to exam 3, please let me know by 10am Friday</a:t>
            </a:r>
            <a:r>
              <a:rPr lang="en-US" sz="2800" dirty="0">
                <a:solidFill>
                  <a:srgbClr val="FFFF00"/>
                </a:solidFill>
              </a:rPr>
              <a:t>.  For other feedback, anonymous survey is still available on ICON.</a:t>
            </a:r>
          </a:p>
          <a:p>
            <a:endParaRPr lang="en-US" sz="2800" dirty="0"/>
          </a:p>
          <a:p>
            <a:r>
              <a:rPr lang="en-US" sz="2800" dirty="0"/>
              <a:t>NOTE:  We will use concepts from Ch 3 and 4 thru the rest of the semester, </a:t>
            </a:r>
            <a:r>
              <a:rPr lang="en-US" sz="2800" dirty="0">
                <a:solidFill>
                  <a:srgbClr val="FFFF00"/>
                </a:solidFill>
              </a:rPr>
              <a:t>so please overstudy for this exam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3FF42C"/>
                </a:solidFill>
              </a:rPr>
              <a:t>It will make the rest of this course much easier</a:t>
            </a:r>
          </a:p>
          <a:p>
            <a:endParaRPr lang="en-US" sz="2800" dirty="0"/>
          </a:p>
          <a:p>
            <a:r>
              <a:rPr lang="en-US" sz="2800" dirty="0"/>
              <a:t>I will submit midterm D/F grades today.  However, we are dropping your lowest midterm grade, so even if  you get a midterm report, you can still earn an A/B in this class.  </a:t>
            </a:r>
            <a:r>
              <a:rPr lang="en-US" sz="2800" dirty="0">
                <a:solidFill>
                  <a:srgbClr val="8FE2FF"/>
                </a:solidFill>
              </a:rPr>
              <a:t>In pre-pandemic times, I have seen many students improve their exam grade significantly.</a:t>
            </a:r>
          </a:p>
          <a:p>
            <a:endParaRPr lang="en-US" sz="2800" dirty="0"/>
          </a:p>
          <a:p>
            <a:r>
              <a:rPr lang="en-US" sz="2800" dirty="0"/>
              <a:t>HW/quizzes: Wednesdays are a soft deadline.   HW grader will grade over weekend, so on rare occasions, you can submit your HW by Friday with no penalty.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178309-556B-40D1-9620-F4BB5F217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2000" y="37846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8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782"/>
    </mc:Choice>
    <mc:Fallback>
      <p:transition spd="slow" advTm="178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582460" y="1321496"/>
            <a:ext cx="32254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36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AE6F8-E26A-460E-BCB9-0C04005E8D2A}"/>
              </a:ext>
            </a:extLst>
          </p:cNvPr>
          <p:cNvSpPr/>
          <p:nvPr/>
        </p:nvSpPr>
        <p:spPr>
          <a:xfrm>
            <a:off x="543513" y="2953900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" b="76077"/>
          <a:stretch/>
        </p:blipFill>
        <p:spPr>
          <a:xfrm>
            <a:off x="125260" y="13402"/>
            <a:ext cx="11761940" cy="1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b="62573"/>
          <a:stretch/>
        </p:blipFill>
        <p:spPr>
          <a:xfrm>
            <a:off x="231732" y="13402"/>
            <a:ext cx="11655468" cy="2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9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101185" y="2704700"/>
            <a:ext cx="7056497" cy="4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157F6-46AD-4008-9FF0-CC081A8F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3"/>
            <a:ext cx="10270435" cy="19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1F213-7353-4C63-B716-4AAA22790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000" y="37846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74"/>
    </mc:Choice>
    <mc:Fallback>
      <p:transition spd="slow" advTm="100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1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2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4D128-2E82-42D7-A962-A3EB9819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231274"/>
            <a:ext cx="11264348" cy="44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414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54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80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54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3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98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7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60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82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10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1596925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47"/>
          <a:stretch/>
        </p:blipFill>
        <p:spPr>
          <a:xfrm>
            <a:off x="0" y="5267195"/>
            <a:ext cx="11887200" cy="106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75E57-EBF0-4A98-B6DF-B131AF12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57832"/>
          <a:stretch/>
        </p:blipFill>
        <p:spPr>
          <a:xfrm>
            <a:off x="383781" y="-70338"/>
            <a:ext cx="11119638" cy="32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74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5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70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1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992D4-9DA1-4E68-944C-1B3D48B7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3" y="104553"/>
            <a:ext cx="26955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8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992D4-9DA1-4E68-944C-1B3D48B7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3" y="104553"/>
            <a:ext cx="26955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91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AD591-B68A-495B-8E8C-E2781932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70"/>
            <a:ext cx="11887200" cy="5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64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7EB3F-91C1-455E-ACB0-A5084AE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0"/>
            <a:ext cx="10539663" cy="256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F3FC1-003B-48EE-A338-5C1DB75B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885"/>
            <a:ext cx="9557886" cy="49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5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5FB7B-0663-4EED-86EF-24ECCA7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51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51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389C-0A61-4EB5-B086-2A630C1A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02"/>
            <a:ext cx="11887200" cy="53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2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ADB62-31D8-4F6A-91C4-FA776D17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48"/>
            <a:ext cx="11887200" cy="47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4D937-C4B3-4167-B9E8-D8F4EEC9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9"/>
            <a:ext cx="11887200" cy="53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34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4DCA7-7EB7-458A-9274-1F6F846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2"/>
            <a:ext cx="11887200" cy="41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7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FCAF0-4D64-4BEC-BE15-C4A768FB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387"/>
            <a:ext cx="11887200" cy="60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5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2163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9798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2269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87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30675</TotalTime>
  <Words>686</Words>
  <Application>Microsoft Office PowerPoint</Application>
  <PresentationFormat>Custom</PresentationFormat>
  <Paragraphs>43</Paragraphs>
  <Slides>87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CMR10</vt:lpstr>
      <vt:lpstr>LMRoman17-Regular-Identity-H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261</cp:revision>
  <dcterms:created xsi:type="dcterms:W3CDTF">2020-09-07T00:11:40Z</dcterms:created>
  <dcterms:modified xsi:type="dcterms:W3CDTF">2021-03-24T14:53:00Z</dcterms:modified>
</cp:coreProperties>
</file>