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656" r:id="rId2"/>
    <p:sldId id="691" r:id="rId3"/>
    <p:sldId id="692" r:id="rId4"/>
    <p:sldId id="535" r:id="rId5"/>
    <p:sldId id="662" r:id="rId6"/>
    <p:sldId id="663" r:id="rId7"/>
    <p:sldId id="664" r:id="rId8"/>
    <p:sldId id="700" r:id="rId9"/>
    <p:sldId id="695" r:id="rId10"/>
    <p:sldId id="665" r:id="rId11"/>
    <p:sldId id="666" r:id="rId12"/>
    <p:sldId id="693" r:id="rId13"/>
    <p:sldId id="694" r:id="rId14"/>
    <p:sldId id="690" r:id="rId15"/>
    <p:sldId id="689" r:id="rId16"/>
    <p:sldId id="667" r:id="rId17"/>
    <p:sldId id="671" r:id="rId18"/>
    <p:sldId id="701" r:id="rId19"/>
    <p:sldId id="670" r:id="rId20"/>
    <p:sldId id="696" r:id="rId21"/>
    <p:sldId id="672" r:id="rId22"/>
    <p:sldId id="702" r:id="rId23"/>
    <p:sldId id="697" r:id="rId24"/>
    <p:sldId id="698" r:id="rId25"/>
    <p:sldId id="674" r:id="rId26"/>
    <p:sldId id="673" r:id="rId27"/>
    <p:sldId id="675" r:id="rId28"/>
    <p:sldId id="676" r:id="rId29"/>
    <p:sldId id="699" r:id="rId30"/>
    <p:sldId id="678" r:id="rId31"/>
    <p:sldId id="677" r:id="rId32"/>
  </p:sldIdLst>
  <p:sldSz cx="11887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1919"/>
    <a:srgbClr val="1F1F1F"/>
    <a:srgbClr val="232323"/>
    <a:srgbClr val="282828"/>
    <a:srgbClr val="151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18" autoAdjust="0"/>
    <p:restoredTop sz="94660"/>
  </p:normalViewPr>
  <p:slideViewPr>
    <p:cSldViewPr snapToGrid="0">
      <p:cViewPr varScale="1">
        <p:scale>
          <a:sx n="51" d="100"/>
          <a:sy n="51" d="100"/>
        </p:scale>
        <p:origin x="372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787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6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83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79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192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447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670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352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85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89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70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363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6D8852-E51A-4BC5-8C01-211A3E83D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7870"/>
            <a:ext cx="11887200" cy="569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816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506694-D907-493C-A7D5-A3EA18539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54"/>
            <a:ext cx="11887200" cy="9184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1DB6DD9-E574-42C4-8216-6E9137AD3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373" y="1083500"/>
            <a:ext cx="11408041" cy="635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228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E15609-B35C-4150-8B8D-49DBDB5C72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608" y="26841"/>
            <a:ext cx="11222155" cy="65743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D5C6CF-15D0-4B11-9C26-424EA3E58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560" y="6848362"/>
            <a:ext cx="10797436" cy="86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737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563D35-03CA-4445-8C16-C3D462A7C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41" y="98121"/>
            <a:ext cx="11761118" cy="486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183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9EE8D9-E23C-439B-A8A3-575DB9B41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84" y="211685"/>
            <a:ext cx="11304739" cy="730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062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A2470B0-1BB2-4344-A98B-49898E7C5918}"/>
              </a:ext>
            </a:extLst>
          </p:cNvPr>
          <p:cNvGrpSpPr>
            <a:grpSpLocks noChangeAspect="1"/>
          </p:cNvGrpSpPr>
          <p:nvPr/>
        </p:nvGrpSpPr>
        <p:grpSpPr>
          <a:xfrm>
            <a:off x="108520" y="145093"/>
            <a:ext cx="11670159" cy="6217920"/>
            <a:chOff x="-25051" y="82463"/>
            <a:chExt cx="11937304" cy="636025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6280023-B0A2-4582-8BB9-C4CB5D2DB0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053" y="82463"/>
              <a:ext cx="11887200" cy="39624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CAA1B74-DC34-4D52-B868-EF42AD7123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368" y="4138455"/>
              <a:ext cx="10008295" cy="840772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D1DF1A5-BA97-4D47-B647-F9430E5EAD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25051" y="5072819"/>
              <a:ext cx="11887200" cy="1369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78389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29FE66-DFDA-411D-95A8-4EE3989C4C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5743"/>
          <a:stretch/>
        </p:blipFill>
        <p:spPr>
          <a:xfrm>
            <a:off x="0" y="3"/>
            <a:ext cx="11887200" cy="26304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A96F7E2-F04B-4FA8-A81E-16C699C262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6209"/>
          <a:stretch/>
        </p:blipFill>
        <p:spPr>
          <a:xfrm>
            <a:off x="294362" y="2676077"/>
            <a:ext cx="11367551" cy="448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6886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61E13B-300E-46DA-9345-CA246AB2C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8448"/>
            <a:ext cx="11887200" cy="735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973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DA20FB-D51A-460C-BADC-77A772344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901"/>
            <a:ext cx="11887200" cy="444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939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DA20FB-D51A-460C-BADC-77A772344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901"/>
            <a:ext cx="11887200" cy="444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3107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E66AA0-1D1C-4E96-8969-904DF1FFE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963" y="0"/>
            <a:ext cx="10361274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772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BB088C-AAB2-47F0-94FF-8925101AEA88}"/>
              </a:ext>
            </a:extLst>
          </p:cNvPr>
          <p:cNvSpPr txBox="1"/>
          <p:nvPr/>
        </p:nvSpPr>
        <p:spPr>
          <a:xfrm>
            <a:off x="394569" y="416913"/>
            <a:ext cx="1136737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Office hours after class MWF.  Zoom link available on ICON.  </a:t>
            </a:r>
          </a:p>
          <a:p>
            <a:endParaRPr lang="en-US" sz="3600" dirty="0"/>
          </a:p>
          <a:p>
            <a:r>
              <a:rPr lang="en-US" sz="3600" dirty="0"/>
              <a:t>Tuesday office hours this week 1:30 – 2:25pm (will send zoom link.</a:t>
            </a:r>
          </a:p>
          <a:p>
            <a:endParaRPr lang="en-US" sz="3600" dirty="0"/>
          </a:p>
          <a:p>
            <a:r>
              <a:rPr lang="en-US" sz="3600" dirty="0"/>
              <a:t>You might get video quiz replacement points by </a:t>
            </a:r>
          </a:p>
          <a:p>
            <a:r>
              <a:rPr lang="en-US" sz="3600" dirty="0"/>
              <a:t>answering/asking questions via chat (if I can get python script to work).</a:t>
            </a:r>
          </a:p>
          <a:p>
            <a:endParaRPr lang="en-US" sz="3600" dirty="0"/>
          </a:p>
          <a:p>
            <a:r>
              <a:rPr lang="en-US" sz="3600" dirty="0"/>
              <a:t>LS and video quizzes will be graded based on “effort” with most earning 100%.  One type of effort might be to answer/asking questions via chat.</a:t>
            </a:r>
          </a:p>
        </p:txBody>
      </p:sp>
    </p:spTree>
    <p:extLst>
      <p:ext uri="{BB962C8B-B14F-4D97-AF65-F5344CB8AC3E}">
        <p14:creationId xmlns:p14="http://schemas.microsoft.com/office/powerpoint/2010/main" val="25902139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DA20FB-D51A-460C-BADC-77A772344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901"/>
            <a:ext cx="11887200" cy="44428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281651-18BE-4418-89F7-F855AAE5BEAB}"/>
              </a:ext>
            </a:extLst>
          </p:cNvPr>
          <p:cNvSpPr txBox="1"/>
          <p:nvPr/>
        </p:nvSpPr>
        <p:spPr>
          <a:xfrm>
            <a:off x="569933" y="4240061"/>
            <a:ext cx="111481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Possible exam question:  Explain why you don’t need constant term.</a:t>
            </a:r>
          </a:p>
          <a:p>
            <a:endParaRPr lang="en-US" sz="3600" dirty="0">
              <a:solidFill>
                <a:srgbClr val="FFFF00"/>
              </a:solidFill>
            </a:endParaRPr>
          </a:p>
          <a:p>
            <a:r>
              <a:rPr lang="en-US" sz="3600" dirty="0">
                <a:solidFill>
                  <a:srgbClr val="FFFF00"/>
                </a:solidFill>
              </a:rPr>
              <a:t>For partial credit, plug in </a:t>
            </a:r>
            <a:r>
              <a:rPr lang="en-US" sz="3600" i="1" dirty="0">
                <a:solidFill>
                  <a:srgbClr val="FFFF00"/>
                </a:solidFill>
              </a:rPr>
              <a:t>y = At + B and/or y = At</a:t>
            </a:r>
            <a:r>
              <a:rPr lang="en-US" sz="3600" dirty="0">
                <a:solidFill>
                  <a:srgbClr val="FFFF00"/>
                </a:solidFill>
              </a:rPr>
              <a:t>.</a:t>
            </a:r>
          </a:p>
          <a:p>
            <a:r>
              <a:rPr lang="en-US" sz="3600" dirty="0">
                <a:solidFill>
                  <a:srgbClr val="FFFF00"/>
                </a:solidFill>
              </a:rPr>
              <a:t>Explain difference for full credit. 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923901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4DB910-C0AA-4635-8370-9864F74C1D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7832"/>
          <a:stretch/>
        </p:blipFill>
        <p:spPr>
          <a:xfrm>
            <a:off x="37378" y="0"/>
            <a:ext cx="11812443" cy="94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6052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4DB910-C0AA-4635-8370-9864F74C1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78" y="0"/>
            <a:ext cx="11812443" cy="7772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7271D5-B603-4804-A145-67F806460B3C}"/>
              </a:ext>
            </a:extLst>
          </p:cNvPr>
          <p:cNvSpPr txBox="1"/>
          <p:nvPr/>
        </p:nvSpPr>
        <p:spPr>
          <a:xfrm>
            <a:off x="4177430" y="6983261"/>
            <a:ext cx="7258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Possible exam question:  Explain why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764620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9B484F-D623-49F3-B7F1-275E82066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774" y="1723538"/>
            <a:ext cx="11167601" cy="406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2072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8673A9-F92C-461B-8221-338065AE57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503"/>
          <a:stretch/>
        </p:blipFill>
        <p:spPr>
          <a:xfrm>
            <a:off x="0" y="48901"/>
            <a:ext cx="11887200" cy="31765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15CE1B3-6D52-4EEE-A626-89448FCAE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25452"/>
            <a:ext cx="11887200" cy="85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2526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844030-B15C-4345-941A-B9834A8CD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90903"/>
            <a:ext cx="11887200" cy="319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502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8673A9-F92C-461B-8221-338065AE57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503"/>
          <a:stretch/>
        </p:blipFill>
        <p:spPr>
          <a:xfrm>
            <a:off x="0" y="48901"/>
            <a:ext cx="11887200" cy="31765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15CE1B3-6D52-4EEE-A626-89448FCAE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25452"/>
            <a:ext cx="11887200" cy="85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3209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602C00-DE4D-4B60-93FD-B8CFCE505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4678"/>
            <a:ext cx="11887200" cy="712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8963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78F889-E8E6-4F72-910B-ABF89F990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7983"/>
            <a:ext cx="11887200" cy="113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4249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A4BBA1-CBE1-46A5-B149-21EBB425A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8085"/>
            <a:ext cx="11887200" cy="633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667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6D8852-E51A-4BC5-8C01-211A3E83D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7870"/>
            <a:ext cx="11887200" cy="569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9127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C59EAE-6436-4ABE-9753-C256D903A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36769"/>
            <a:ext cx="11887200" cy="269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9372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1C1ABF-E854-49EF-9B39-19D1230E5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21" y="0"/>
            <a:ext cx="11411757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82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26D39C-27B4-4973-B9E0-3D19DA0E9D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681"/>
          <a:stretch/>
        </p:blipFill>
        <p:spPr>
          <a:xfrm>
            <a:off x="0" y="30603"/>
            <a:ext cx="11887200" cy="460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396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C4FD7D-A11A-4FF2-9C3E-7A4D1B759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28" y="76727"/>
            <a:ext cx="11075493" cy="450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564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C8DA9D-B661-451E-9D1C-CCEBCD9DA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18" y="21921"/>
            <a:ext cx="11805781" cy="20462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56889D-5538-4BB1-AACA-595831AF81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625" y="2004361"/>
            <a:ext cx="11041694" cy="315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786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506694-D907-493C-A7D5-A3EA18539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54"/>
            <a:ext cx="11887200" cy="9184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4DD0CE-39D4-427A-9921-F06CC47D5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677" y="994720"/>
            <a:ext cx="11561523" cy="151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649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506694-D907-493C-A7D5-A3EA18539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54"/>
            <a:ext cx="11887200" cy="9184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4DD0CE-39D4-427A-9921-F06CC47D5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677" y="994720"/>
            <a:ext cx="11561523" cy="151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477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506694-D907-493C-A7D5-A3EA18539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54"/>
            <a:ext cx="11887200" cy="9184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4DD0CE-39D4-427A-9921-F06CC47D5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677" y="994720"/>
            <a:ext cx="11561523" cy="15154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41F360E-1821-4AC3-AF22-F62A75878022}"/>
              </a:ext>
            </a:extLst>
          </p:cNvPr>
          <p:cNvSpPr txBox="1"/>
          <p:nvPr/>
        </p:nvSpPr>
        <p:spPr>
          <a:xfrm>
            <a:off x="457199" y="3557392"/>
            <a:ext cx="111481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Possible exam question:  Explain why </a:t>
            </a:r>
            <a:r>
              <a:rPr lang="en-US" sz="3600" i="1" dirty="0">
                <a:solidFill>
                  <a:srgbClr val="FFFF00"/>
                </a:solidFill>
              </a:rPr>
              <a:t>y = Asin(3t) </a:t>
            </a:r>
            <a:r>
              <a:rPr lang="en-US" sz="3600" dirty="0">
                <a:solidFill>
                  <a:srgbClr val="FFFF00"/>
                </a:solidFill>
              </a:rPr>
              <a:t>is a “bad” guess.  </a:t>
            </a:r>
          </a:p>
          <a:p>
            <a:endParaRPr lang="en-US" sz="3600" dirty="0">
              <a:solidFill>
                <a:srgbClr val="FFFF00"/>
              </a:solidFill>
            </a:endParaRPr>
          </a:p>
          <a:p>
            <a:r>
              <a:rPr lang="en-US" sz="3600" dirty="0">
                <a:solidFill>
                  <a:srgbClr val="FFFF00"/>
                </a:solidFill>
              </a:rPr>
              <a:t>For partial credit, plug in. 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715999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15907</TotalTime>
  <Words>149</Words>
  <Application>Microsoft Office PowerPoint</Application>
  <PresentationFormat>Custom</PresentationFormat>
  <Paragraphs>16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p</cp:lastModifiedBy>
  <cp:revision>169</cp:revision>
  <dcterms:created xsi:type="dcterms:W3CDTF">2020-09-07T00:11:40Z</dcterms:created>
  <dcterms:modified xsi:type="dcterms:W3CDTF">2021-03-12T20:29:18Z</dcterms:modified>
</cp:coreProperties>
</file>