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81" r:id="rId2"/>
  </p:sldMasterIdLst>
  <p:handoutMasterIdLst>
    <p:handoutMasterId r:id="rId42"/>
  </p:handoutMasterIdLst>
  <p:sldIdLst>
    <p:sldId id="430" r:id="rId3"/>
    <p:sldId id="426" r:id="rId4"/>
    <p:sldId id="431" r:id="rId5"/>
    <p:sldId id="424" r:id="rId6"/>
    <p:sldId id="413" r:id="rId7"/>
    <p:sldId id="425" r:id="rId8"/>
    <p:sldId id="432" r:id="rId9"/>
    <p:sldId id="415" r:id="rId10"/>
    <p:sldId id="427" r:id="rId11"/>
    <p:sldId id="407" r:id="rId12"/>
    <p:sldId id="409" r:id="rId13"/>
    <p:sldId id="416" r:id="rId14"/>
    <p:sldId id="412" r:id="rId15"/>
    <p:sldId id="374" r:id="rId16"/>
    <p:sldId id="382" r:id="rId17"/>
    <p:sldId id="390" r:id="rId18"/>
    <p:sldId id="391" r:id="rId19"/>
    <p:sldId id="433" r:id="rId20"/>
    <p:sldId id="392" r:id="rId21"/>
    <p:sldId id="393" r:id="rId22"/>
    <p:sldId id="417" r:id="rId23"/>
    <p:sldId id="381" r:id="rId24"/>
    <p:sldId id="395" r:id="rId25"/>
    <p:sldId id="396" r:id="rId26"/>
    <p:sldId id="397" r:id="rId27"/>
    <p:sldId id="398" r:id="rId28"/>
    <p:sldId id="399" r:id="rId29"/>
    <p:sldId id="400" r:id="rId30"/>
    <p:sldId id="401" r:id="rId31"/>
    <p:sldId id="384" r:id="rId32"/>
    <p:sldId id="402" r:id="rId33"/>
    <p:sldId id="403" r:id="rId34"/>
    <p:sldId id="386" r:id="rId35"/>
    <p:sldId id="404" r:id="rId36"/>
    <p:sldId id="385" r:id="rId37"/>
    <p:sldId id="405" r:id="rId38"/>
    <p:sldId id="349" r:id="rId39"/>
    <p:sldId id="350" r:id="rId40"/>
    <p:sldId id="370" r:id="rId41"/>
  </p:sldIdLst>
  <p:sldSz cx="11887200" cy="7772400"/>
  <p:notesSz cx="6858000" cy="9144000"/>
  <p:defaultTextStyle>
    <a:defPPr>
      <a:defRPr lang="en-US"/>
    </a:defPPr>
    <a:lvl1pPr marL="0" algn="l" defTabSz="561670" rtl="0" eaLnBrk="1" latinLnBrk="0" hangingPunct="1">
      <a:defRPr sz="2211" kern="1200">
        <a:solidFill>
          <a:schemeClr val="tx1"/>
        </a:solidFill>
        <a:latin typeface="+mn-lt"/>
        <a:ea typeface="+mn-ea"/>
        <a:cs typeface="+mn-cs"/>
      </a:defRPr>
    </a:lvl1pPr>
    <a:lvl2pPr marL="561670" algn="l" defTabSz="561670" rtl="0" eaLnBrk="1" latinLnBrk="0" hangingPunct="1">
      <a:defRPr sz="2211" kern="1200">
        <a:solidFill>
          <a:schemeClr val="tx1"/>
        </a:solidFill>
        <a:latin typeface="+mn-lt"/>
        <a:ea typeface="+mn-ea"/>
        <a:cs typeface="+mn-cs"/>
      </a:defRPr>
    </a:lvl2pPr>
    <a:lvl3pPr marL="1123340" algn="l" defTabSz="561670" rtl="0" eaLnBrk="1" latinLnBrk="0" hangingPunct="1">
      <a:defRPr sz="2211" kern="1200">
        <a:solidFill>
          <a:schemeClr val="tx1"/>
        </a:solidFill>
        <a:latin typeface="+mn-lt"/>
        <a:ea typeface="+mn-ea"/>
        <a:cs typeface="+mn-cs"/>
      </a:defRPr>
    </a:lvl3pPr>
    <a:lvl4pPr marL="1685011" algn="l" defTabSz="561670" rtl="0" eaLnBrk="1" latinLnBrk="0" hangingPunct="1">
      <a:defRPr sz="2211" kern="1200">
        <a:solidFill>
          <a:schemeClr val="tx1"/>
        </a:solidFill>
        <a:latin typeface="+mn-lt"/>
        <a:ea typeface="+mn-ea"/>
        <a:cs typeface="+mn-cs"/>
      </a:defRPr>
    </a:lvl4pPr>
    <a:lvl5pPr marL="2246681" algn="l" defTabSz="561670" rtl="0" eaLnBrk="1" latinLnBrk="0" hangingPunct="1">
      <a:defRPr sz="2211" kern="1200">
        <a:solidFill>
          <a:schemeClr val="tx1"/>
        </a:solidFill>
        <a:latin typeface="+mn-lt"/>
        <a:ea typeface="+mn-ea"/>
        <a:cs typeface="+mn-cs"/>
      </a:defRPr>
    </a:lvl5pPr>
    <a:lvl6pPr marL="2808351" algn="l" defTabSz="561670" rtl="0" eaLnBrk="1" latinLnBrk="0" hangingPunct="1">
      <a:defRPr sz="2211" kern="1200">
        <a:solidFill>
          <a:schemeClr val="tx1"/>
        </a:solidFill>
        <a:latin typeface="+mn-lt"/>
        <a:ea typeface="+mn-ea"/>
        <a:cs typeface="+mn-cs"/>
      </a:defRPr>
    </a:lvl6pPr>
    <a:lvl7pPr marL="3370021" algn="l" defTabSz="561670" rtl="0" eaLnBrk="1" latinLnBrk="0" hangingPunct="1">
      <a:defRPr sz="2211" kern="1200">
        <a:solidFill>
          <a:schemeClr val="tx1"/>
        </a:solidFill>
        <a:latin typeface="+mn-lt"/>
        <a:ea typeface="+mn-ea"/>
        <a:cs typeface="+mn-cs"/>
      </a:defRPr>
    </a:lvl7pPr>
    <a:lvl8pPr marL="3931691" algn="l" defTabSz="561670" rtl="0" eaLnBrk="1" latinLnBrk="0" hangingPunct="1">
      <a:defRPr sz="2211" kern="1200">
        <a:solidFill>
          <a:schemeClr val="tx1"/>
        </a:solidFill>
        <a:latin typeface="+mn-lt"/>
        <a:ea typeface="+mn-ea"/>
        <a:cs typeface="+mn-cs"/>
      </a:defRPr>
    </a:lvl8pPr>
    <a:lvl9pPr marL="4493362" algn="l" defTabSz="561670" rtl="0" eaLnBrk="1" latinLnBrk="0" hangingPunct="1">
      <a:defRPr sz="2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FFF"/>
    <a:srgbClr val="5DD5FF"/>
    <a:srgbClr val="2125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95" autoAdjust="0"/>
  </p:normalViewPr>
  <p:slideViewPr>
    <p:cSldViewPr>
      <p:cViewPr varScale="1">
        <p:scale>
          <a:sx n="58" d="100"/>
          <a:sy n="58" d="100"/>
        </p:scale>
        <p:origin x="892" y="76"/>
      </p:cViewPr>
      <p:guideLst>
        <p:guide orient="horz" pos="2448"/>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224"/>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D56A9D8-E6FF-46DA-9046-0554CBE5239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3" name="Rectangle 3">
            <a:extLst>
              <a:ext uri="{FF2B5EF4-FFF2-40B4-BE49-F238E27FC236}">
                <a16:creationId xmlns:a16="http://schemas.microsoft.com/office/drawing/2014/main" id="{DFFD504A-4744-4C35-B666-FF579442D9A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defRPr>
            </a:lvl1pPr>
          </a:lstStyle>
          <a:p>
            <a:pPr>
              <a:defRPr/>
            </a:pPr>
            <a:endParaRPr lang="en-US"/>
          </a:p>
        </p:txBody>
      </p:sp>
      <p:sp>
        <p:nvSpPr>
          <p:cNvPr id="51204" name="Rectangle 4">
            <a:extLst>
              <a:ext uri="{FF2B5EF4-FFF2-40B4-BE49-F238E27FC236}">
                <a16:creationId xmlns:a16="http://schemas.microsoft.com/office/drawing/2014/main" id="{F2BC1746-63FE-4BDA-B525-F5E8311F637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5" name="Rectangle 5">
            <a:extLst>
              <a:ext uri="{FF2B5EF4-FFF2-40B4-BE49-F238E27FC236}">
                <a16:creationId xmlns:a16="http://schemas.microsoft.com/office/drawing/2014/main" id="{F26A1A12-BF2F-4C7D-B98B-00828142919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ECE5BE-5664-413D-A67D-30F5669F91E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32363651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1091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3203489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20185420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3586691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245437420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163066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57743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52339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93589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17899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1839278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267742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43901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9767269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41739347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273230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115331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67020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225685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209677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9668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5672789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462490006"/>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ms.org/journals/notices/202308/noti2752/noti2752.html" TargetMode="External"/><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cbi.nlm.nih.gov/pmc/articles/PMC7444956/"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ature.com/articles/s41598-021-95494-6" TargetMode="Externa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hyperlink" Target="https://www.geogebra.org/m/Pd4Hn4BR"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hyperlink" Target="https://www.wolframalpha.com/input/?i=plot+-7+e%5E%7B-x%2F2%7D+%2B+12+from+x%3D0+to+10" TargetMode="Externa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omepage.divms.uiowa.edu/~idarcy/COURSES/100/FALL24/2560.html"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917BBF-6BC9-7D23-38B4-9F4387164C98}"/>
              </a:ext>
            </a:extLst>
          </p:cNvPr>
          <p:cNvPicPr>
            <a:picLocks noChangeAspect="1"/>
          </p:cNvPicPr>
          <p:nvPr/>
        </p:nvPicPr>
        <p:blipFill>
          <a:blip r:embed="rId2"/>
          <a:stretch>
            <a:fillRect/>
          </a:stretch>
        </p:blipFill>
        <p:spPr>
          <a:xfrm>
            <a:off x="0" y="2428693"/>
            <a:ext cx="11887200" cy="5419907"/>
          </a:xfrm>
          <a:prstGeom prst="rect">
            <a:avLst/>
          </a:prstGeom>
        </p:spPr>
      </p:pic>
      <p:sp>
        <p:nvSpPr>
          <p:cNvPr id="3" name="TextBox 2">
            <a:extLst>
              <a:ext uri="{FF2B5EF4-FFF2-40B4-BE49-F238E27FC236}">
                <a16:creationId xmlns:a16="http://schemas.microsoft.com/office/drawing/2014/main" id="{B4AAFC77-24DB-9CB0-0403-DCA24929787E}"/>
              </a:ext>
            </a:extLst>
          </p:cNvPr>
          <p:cNvSpPr txBox="1"/>
          <p:nvPr/>
        </p:nvSpPr>
        <p:spPr>
          <a:xfrm>
            <a:off x="381000" y="152400"/>
            <a:ext cx="10972800" cy="2123658"/>
          </a:xfrm>
          <a:prstGeom prst="rect">
            <a:avLst/>
          </a:prstGeom>
          <a:noFill/>
        </p:spPr>
        <p:txBody>
          <a:bodyPr wrap="square">
            <a:spAutoFit/>
          </a:bodyPr>
          <a:lstStyle/>
          <a:p>
            <a:r>
              <a:rPr lang="en-US" sz="2400" dirty="0"/>
              <a:t>“The goal of this course is to offer a meaningful, rigorous, and rewarding experience to every student; you will build that rich experience by devoting your strongest available effort to the class. You will be challenged and supported. Please be prepared to take an active, patient, and generous role in your learning and that of your classmates.”</a:t>
            </a:r>
          </a:p>
          <a:p>
            <a:endParaRPr lang="en-US" sz="1000" dirty="0"/>
          </a:p>
          <a:p>
            <a:pPr algn="ctr"/>
            <a:r>
              <a:rPr lang="en-US" sz="2400" b="1" dirty="0"/>
              <a:t>Federico Ardila  </a:t>
            </a:r>
            <a:r>
              <a:rPr lang="en-US" sz="2000" dirty="0">
                <a:hlinkClick r:id="rId3"/>
              </a:rPr>
              <a:t>https://www.ams.org/journals/notices/202308/noti2752/noti2752.html</a:t>
            </a:r>
            <a:r>
              <a:rPr lang="en-US" sz="2000" dirty="0"/>
              <a:t> </a:t>
            </a:r>
            <a:endParaRPr lang="en-US" sz="2400" dirty="0"/>
          </a:p>
        </p:txBody>
      </p:sp>
      <p:sp>
        <p:nvSpPr>
          <p:cNvPr id="8" name="TextBox 7">
            <a:extLst>
              <a:ext uri="{FF2B5EF4-FFF2-40B4-BE49-F238E27FC236}">
                <a16:creationId xmlns:a16="http://schemas.microsoft.com/office/drawing/2014/main" id="{BAE35F64-B085-8DA2-BA41-18B68FA5253D}"/>
              </a:ext>
            </a:extLst>
          </p:cNvPr>
          <p:cNvSpPr txBox="1"/>
          <p:nvPr/>
        </p:nvSpPr>
        <p:spPr>
          <a:xfrm>
            <a:off x="5105400" y="5599093"/>
            <a:ext cx="6629400" cy="954107"/>
          </a:xfrm>
          <a:prstGeom prst="rect">
            <a:avLst/>
          </a:prstGeom>
          <a:noFill/>
          <a:ln w="57150">
            <a:solidFill>
              <a:srgbClr val="C00000"/>
            </a:solidFill>
          </a:ln>
        </p:spPr>
        <p:txBody>
          <a:bodyPr wrap="square">
            <a:spAutoFit/>
          </a:bodyPr>
          <a:lstStyle/>
          <a:p>
            <a:r>
              <a:rPr lang="en-US" sz="2800" dirty="0">
                <a:solidFill>
                  <a:srgbClr val="2125D7"/>
                </a:solidFill>
              </a:rPr>
              <a:t>https://homepage.math.uiowa.edu/~idarcy/COURSES/100/FALL24/2560.html</a:t>
            </a:r>
          </a:p>
        </p:txBody>
      </p:sp>
    </p:spTree>
    <p:extLst>
      <p:ext uri="{BB962C8B-B14F-4D97-AF65-F5344CB8AC3E}">
        <p14:creationId xmlns:p14="http://schemas.microsoft.com/office/powerpoint/2010/main" val="82778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88372-17F8-45D1-8B4F-56515C0ADC44}"/>
              </a:ext>
            </a:extLst>
          </p:cNvPr>
          <p:cNvPicPr>
            <a:picLocks noChangeAspect="1"/>
          </p:cNvPicPr>
          <p:nvPr/>
        </p:nvPicPr>
        <p:blipFill>
          <a:blip r:embed="rId2"/>
          <a:stretch>
            <a:fillRect/>
          </a:stretch>
        </p:blipFill>
        <p:spPr>
          <a:xfrm>
            <a:off x="76199" y="152399"/>
            <a:ext cx="14865511" cy="7239001"/>
          </a:xfrm>
          <a:prstGeom prst="rect">
            <a:avLst/>
          </a:prstGeom>
        </p:spPr>
      </p:pic>
      <p:sp>
        <p:nvSpPr>
          <p:cNvPr id="2" name="TextBox 1">
            <a:extLst>
              <a:ext uri="{FF2B5EF4-FFF2-40B4-BE49-F238E27FC236}">
                <a16:creationId xmlns:a16="http://schemas.microsoft.com/office/drawing/2014/main" id="{3875EF01-D30C-D477-7971-5E28C6B89A5A}"/>
              </a:ext>
            </a:extLst>
          </p:cNvPr>
          <p:cNvSpPr txBox="1"/>
          <p:nvPr/>
        </p:nvSpPr>
        <p:spPr>
          <a:xfrm flipH="1">
            <a:off x="6655513" y="2286000"/>
            <a:ext cx="1706881" cy="432554"/>
          </a:xfrm>
          <a:prstGeom prst="rect">
            <a:avLst/>
          </a:prstGeom>
          <a:noFill/>
        </p:spPr>
        <p:txBody>
          <a:bodyPr wrap="square" rtlCol="0">
            <a:spAutoFit/>
          </a:bodyPr>
          <a:lstStyle/>
          <a:p>
            <a:r>
              <a:rPr lang="en-US" dirty="0">
                <a:solidFill>
                  <a:srgbClr val="FF0000"/>
                </a:solidFill>
              </a:rPr>
              <a:t>Wait</a:t>
            </a:r>
          </a:p>
        </p:txBody>
      </p:sp>
      <p:cxnSp>
        <p:nvCxnSpPr>
          <p:cNvPr id="5" name="Straight Arrow Connector 4">
            <a:extLst>
              <a:ext uri="{FF2B5EF4-FFF2-40B4-BE49-F238E27FC236}">
                <a16:creationId xmlns:a16="http://schemas.microsoft.com/office/drawing/2014/main" id="{E3977F01-6CCB-FBF2-3F22-4643941F08E0}"/>
              </a:ext>
            </a:extLst>
          </p:cNvPr>
          <p:cNvCxnSpPr/>
          <p:nvPr/>
        </p:nvCxnSpPr>
        <p:spPr>
          <a:xfrm flipH="1">
            <a:off x="6096000" y="2514600"/>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D435D5-02AA-4C14-423C-C302BC5DC9CD}"/>
              </a:ext>
            </a:extLst>
          </p:cNvPr>
          <p:cNvSpPr txBox="1"/>
          <p:nvPr/>
        </p:nvSpPr>
        <p:spPr>
          <a:xfrm flipH="1">
            <a:off x="8046719" y="3682246"/>
            <a:ext cx="1706881" cy="432554"/>
          </a:xfrm>
          <a:prstGeom prst="rect">
            <a:avLst/>
          </a:prstGeom>
          <a:noFill/>
        </p:spPr>
        <p:txBody>
          <a:bodyPr wrap="square" rtlCol="0">
            <a:spAutoFit/>
          </a:bodyPr>
          <a:lstStyle/>
          <a:p>
            <a:r>
              <a:rPr lang="en-US" dirty="0">
                <a:solidFill>
                  <a:srgbClr val="FF0000"/>
                </a:solidFill>
              </a:rPr>
              <a:t>NOW</a:t>
            </a:r>
          </a:p>
        </p:txBody>
      </p:sp>
      <p:cxnSp>
        <p:nvCxnSpPr>
          <p:cNvPr id="7" name="Straight Arrow Connector 6">
            <a:extLst>
              <a:ext uri="{FF2B5EF4-FFF2-40B4-BE49-F238E27FC236}">
                <a16:creationId xmlns:a16="http://schemas.microsoft.com/office/drawing/2014/main" id="{C4395A55-0257-47B0-D414-0CF4F6BDD8F6}"/>
              </a:ext>
            </a:extLst>
          </p:cNvPr>
          <p:cNvCxnSpPr/>
          <p:nvPr/>
        </p:nvCxnSpPr>
        <p:spPr>
          <a:xfrm flipH="1">
            <a:off x="7487206" y="3910846"/>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1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69DEB-836B-4893-9BAB-C0E77A6DEECB}"/>
              </a:ext>
            </a:extLst>
          </p:cNvPr>
          <p:cNvPicPr>
            <a:picLocks noChangeAspect="1"/>
          </p:cNvPicPr>
          <p:nvPr/>
        </p:nvPicPr>
        <p:blipFill>
          <a:blip r:embed="rId2"/>
          <a:stretch>
            <a:fillRect/>
          </a:stretch>
        </p:blipFill>
        <p:spPr>
          <a:xfrm>
            <a:off x="0" y="202474"/>
            <a:ext cx="11887200" cy="7367451"/>
          </a:xfrm>
          <a:prstGeom prst="rect">
            <a:avLst/>
          </a:prstGeom>
        </p:spPr>
      </p:pic>
    </p:spTree>
    <p:extLst>
      <p:ext uri="{BB962C8B-B14F-4D97-AF65-F5344CB8AC3E}">
        <p14:creationId xmlns:p14="http://schemas.microsoft.com/office/powerpoint/2010/main" val="7400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64725-4893-48D5-B8BD-6155D1EE0936}"/>
              </a:ext>
            </a:extLst>
          </p:cNvPr>
          <p:cNvSpPr txBox="1"/>
          <p:nvPr/>
        </p:nvSpPr>
        <p:spPr>
          <a:xfrm>
            <a:off x="381000" y="228600"/>
            <a:ext cx="11277600" cy="1384995"/>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Section 2.5:  </a:t>
            </a:r>
            <a:r>
              <a:rPr lang="en-US" sz="2800" dirty="0">
                <a:hlinkClick r:id="rId2"/>
              </a:rPr>
              <a:t>https://www.ncbi.nlm.nih.gov/pmc/articles/PMC7444956/</a:t>
            </a:r>
            <a:r>
              <a:rPr lang="en-US" sz="2800" b="1" dirty="0"/>
              <a:t> </a:t>
            </a:r>
            <a:endParaRPr lang="en-US" sz="2800" dirty="0"/>
          </a:p>
        </p:txBody>
      </p:sp>
      <p:pic>
        <p:nvPicPr>
          <p:cNvPr id="4" name="Picture 3">
            <a:extLst>
              <a:ext uri="{FF2B5EF4-FFF2-40B4-BE49-F238E27FC236}">
                <a16:creationId xmlns:a16="http://schemas.microsoft.com/office/drawing/2014/main" id="{0EE91E85-B11E-4CDA-ABF8-939ACB7221C5}"/>
              </a:ext>
            </a:extLst>
          </p:cNvPr>
          <p:cNvPicPr>
            <a:picLocks noChangeAspect="1"/>
          </p:cNvPicPr>
          <p:nvPr/>
        </p:nvPicPr>
        <p:blipFill>
          <a:blip r:embed="rId3"/>
          <a:stretch>
            <a:fillRect/>
          </a:stretch>
        </p:blipFill>
        <p:spPr>
          <a:xfrm>
            <a:off x="681037" y="1676400"/>
            <a:ext cx="10525125" cy="3990975"/>
          </a:xfrm>
          <a:prstGeom prst="rect">
            <a:avLst/>
          </a:prstGeom>
        </p:spPr>
      </p:pic>
      <p:pic>
        <p:nvPicPr>
          <p:cNvPr id="6" name="Picture 5">
            <a:extLst>
              <a:ext uri="{FF2B5EF4-FFF2-40B4-BE49-F238E27FC236}">
                <a16:creationId xmlns:a16="http://schemas.microsoft.com/office/drawing/2014/main" id="{DEBAA330-F3B0-426F-923F-4245FF5DCC2A}"/>
              </a:ext>
            </a:extLst>
          </p:cNvPr>
          <p:cNvPicPr>
            <a:picLocks noChangeAspect="1"/>
          </p:cNvPicPr>
          <p:nvPr/>
        </p:nvPicPr>
        <p:blipFill>
          <a:blip r:embed="rId4"/>
          <a:stretch>
            <a:fillRect/>
          </a:stretch>
        </p:blipFill>
        <p:spPr>
          <a:xfrm>
            <a:off x="8349038" y="3443288"/>
            <a:ext cx="2866417" cy="1219200"/>
          </a:xfrm>
          <a:prstGeom prst="rect">
            <a:avLst/>
          </a:prstGeom>
        </p:spPr>
      </p:pic>
      <p:pic>
        <p:nvPicPr>
          <p:cNvPr id="8" name="Picture 7">
            <a:extLst>
              <a:ext uri="{FF2B5EF4-FFF2-40B4-BE49-F238E27FC236}">
                <a16:creationId xmlns:a16="http://schemas.microsoft.com/office/drawing/2014/main" id="{B477AA22-A9E2-4BFA-AFAA-6A4A714F737E}"/>
              </a:ext>
            </a:extLst>
          </p:cNvPr>
          <p:cNvPicPr>
            <a:picLocks noChangeAspect="1"/>
          </p:cNvPicPr>
          <p:nvPr/>
        </p:nvPicPr>
        <p:blipFill>
          <a:blip r:embed="rId5"/>
          <a:stretch>
            <a:fillRect/>
          </a:stretch>
        </p:blipFill>
        <p:spPr>
          <a:xfrm>
            <a:off x="3733800" y="5805488"/>
            <a:ext cx="4114800" cy="1190625"/>
          </a:xfrm>
          <a:prstGeom prst="rect">
            <a:avLst/>
          </a:prstGeom>
        </p:spPr>
      </p:pic>
    </p:spTree>
    <p:extLst>
      <p:ext uri="{BB962C8B-B14F-4D97-AF65-F5344CB8AC3E}">
        <p14:creationId xmlns:p14="http://schemas.microsoft.com/office/powerpoint/2010/main" val="30258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D07DA-2137-4B61-ACD4-56896FB0F1F8}"/>
              </a:ext>
            </a:extLst>
          </p:cNvPr>
          <p:cNvSpPr txBox="1"/>
          <p:nvPr/>
        </p:nvSpPr>
        <p:spPr>
          <a:xfrm>
            <a:off x="381000" y="228600"/>
            <a:ext cx="11277600" cy="2246769"/>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Ch 7 and 9:  </a:t>
            </a:r>
            <a:r>
              <a:rPr lang="en-US" sz="2800" dirty="0">
                <a:hlinkClick r:id="rId2"/>
              </a:rPr>
              <a:t>https://www.nature.com/articles/s41598-021-95494-6</a:t>
            </a:r>
            <a:endParaRPr lang="en-US" sz="2800" dirty="0"/>
          </a:p>
          <a:p>
            <a:endParaRPr lang="en-US" sz="2800" dirty="0"/>
          </a:p>
          <a:p>
            <a:r>
              <a:rPr lang="en-US" sz="2800" dirty="0"/>
              <a:t>                                                                            Systems of differential equations: </a:t>
            </a:r>
          </a:p>
        </p:txBody>
      </p:sp>
      <p:pic>
        <p:nvPicPr>
          <p:cNvPr id="4" name="Picture 3">
            <a:extLst>
              <a:ext uri="{FF2B5EF4-FFF2-40B4-BE49-F238E27FC236}">
                <a16:creationId xmlns:a16="http://schemas.microsoft.com/office/drawing/2014/main" id="{C65A2DF4-348D-432A-B85A-4F2189345559}"/>
              </a:ext>
            </a:extLst>
          </p:cNvPr>
          <p:cNvPicPr>
            <a:picLocks noChangeAspect="1"/>
          </p:cNvPicPr>
          <p:nvPr/>
        </p:nvPicPr>
        <p:blipFill>
          <a:blip r:embed="rId3"/>
          <a:stretch>
            <a:fillRect/>
          </a:stretch>
        </p:blipFill>
        <p:spPr>
          <a:xfrm>
            <a:off x="152400" y="2613568"/>
            <a:ext cx="7572204" cy="3810000"/>
          </a:xfrm>
          <a:prstGeom prst="rect">
            <a:avLst/>
          </a:prstGeom>
        </p:spPr>
      </p:pic>
      <p:pic>
        <p:nvPicPr>
          <p:cNvPr id="6" name="Picture 5">
            <a:extLst>
              <a:ext uri="{FF2B5EF4-FFF2-40B4-BE49-F238E27FC236}">
                <a16:creationId xmlns:a16="http://schemas.microsoft.com/office/drawing/2014/main" id="{142F6FA9-FD36-4CD2-A974-04B4C1B35C84}"/>
              </a:ext>
            </a:extLst>
          </p:cNvPr>
          <p:cNvPicPr>
            <a:picLocks noChangeAspect="1"/>
          </p:cNvPicPr>
          <p:nvPr/>
        </p:nvPicPr>
        <p:blipFill>
          <a:blip r:embed="rId4"/>
          <a:stretch>
            <a:fillRect/>
          </a:stretch>
        </p:blipFill>
        <p:spPr>
          <a:xfrm>
            <a:off x="5238750" y="3362325"/>
            <a:ext cx="2457450" cy="371475"/>
          </a:xfrm>
          <a:prstGeom prst="rect">
            <a:avLst/>
          </a:prstGeom>
        </p:spPr>
      </p:pic>
      <p:pic>
        <p:nvPicPr>
          <p:cNvPr id="8" name="Picture 7">
            <a:extLst>
              <a:ext uri="{FF2B5EF4-FFF2-40B4-BE49-F238E27FC236}">
                <a16:creationId xmlns:a16="http://schemas.microsoft.com/office/drawing/2014/main" id="{8462FD01-53C9-452D-9A2C-B4D09E2423AF}"/>
              </a:ext>
            </a:extLst>
          </p:cNvPr>
          <p:cNvPicPr>
            <a:picLocks noChangeAspect="1"/>
          </p:cNvPicPr>
          <p:nvPr/>
        </p:nvPicPr>
        <p:blipFill>
          <a:blip r:embed="rId5"/>
          <a:stretch>
            <a:fillRect/>
          </a:stretch>
        </p:blipFill>
        <p:spPr>
          <a:xfrm>
            <a:off x="7705634" y="2613568"/>
            <a:ext cx="4174132" cy="4701632"/>
          </a:xfrm>
          <a:prstGeom prst="rect">
            <a:avLst/>
          </a:prstGeom>
        </p:spPr>
      </p:pic>
    </p:spTree>
    <p:extLst>
      <p:ext uri="{BB962C8B-B14F-4D97-AF65-F5344CB8AC3E}">
        <p14:creationId xmlns:p14="http://schemas.microsoft.com/office/powerpoint/2010/main" val="23597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8889A-68F2-4AD4-A075-257056A51378}"/>
              </a:ext>
            </a:extLst>
          </p:cNvPr>
          <p:cNvPicPr>
            <a:picLocks noChangeAspect="1"/>
          </p:cNvPicPr>
          <p:nvPr/>
        </p:nvPicPr>
        <p:blipFill>
          <a:blip r:embed="rId2"/>
          <a:stretch>
            <a:fillRect/>
          </a:stretch>
        </p:blipFill>
        <p:spPr>
          <a:xfrm>
            <a:off x="0" y="152400"/>
            <a:ext cx="11887200" cy="4344940"/>
          </a:xfrm>
          <a:prstGeom prst="rect">
            <a:avLst/>
          </a:prstGeom>
        </p:spPr>
      </p:pic>
      <p:pic>
        <p:nvPicPr>
          <p:cNvPr id="3" name="Picture 2">
            <a:extLst>
              <a:ext uri="{FF2B5EF4-FFF2-40B4-BE49-F238E27FC236}">
                <a16:creationId xmlns:a16="http://schemas.microsoft.com/office/drawing/2014/main" id="{6E90B3FE-1F47-4CBB-96BF-9C62269B2A4A}"/>
              </a:ext>
            </a:extLst>
          </p:cNvPr>
          <p:cNvPicPr>
            <a:picLocks noChangeAspect="1"/>
          </p:cNvPicPr>
          <p:nvPr/>
        </p:nvPicPr>
        <p:blipFill rotWithShape="1">
          <a:blip r:embed="rId3"/>
          <a:srcRect b="60080"/>
          <a:stretch/>
        </p:blipFill>
        <p:spPr>
          <a:xfrm>
            <a:off x="0" y="4800600"/>
            <a:ext cx="11887200" cy="1066800"/>
          </a:xfrm>
          <a:prstGeom prst="rect">
            <a:avLst/>
          </a:prstGeom>
        </p:spPr>
      </p:pic>
      <p:sp>
        <p:nvSpPr>
          <p:cNvPr id="4" name="Rectangle 3">
            <a:extLst>
              <a:ext uri="{FF2B5EF4-FFF2-40B4-BE49-F238E27FC236}">
                <a16:creationId xmlns:a16="http://schemas.microsoft.com/office/drawing/2014/main" id="{785DC5B0-6A48-4B74-9C95-B9BD570A7C79}"/>
              </a:ext>
            </a:extLst>
          </p:cNvPr>
          <p:cNvSpPr/>
          <p:nvPr/>
        </p:nvSpPr>
        <p:spPr>
          <a:xfrm>
            <a:off x="3276600" y="49530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0EA4E5A-4EBE-4B08-A82D-57D7DDF40FB8}"/>
              </a:ext>
            </a:extLst>
          </p:cNvPr>
          <p:cNvCxnSpPr/>
          <p:nvPr/>
        </p:nvCxnSpPr>
        <p:spPr>
          <a:xfrm flipV="1">
            <a:off x="304800" y="45720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78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0694"/>
          <a:stretch/>
        </p:blipFill>
        <p:spPr>
          <a:xfrm>
            <a:off x="0" y="-76200"/>
            <a:ext cx="11887200" cy="4419600"/>
          </a:xfrm>
          <a:prstGeom prst="rect">
            <a:avLst/>
          </a:prstGeom>
        </p:spPr>
      </p:pic>
      <p:sp>
        <p:nvSpPr>
          <p:cNvPr id="4" name="Rectangle 3">
            <a:extLst>
              <a:ext uri="{FF2B5EF4-FFF2-40B4-BE49-F238E27FC236}">
                <a16:creationId xmlns:a16="http://schemas.microsoft.com/office/drawing/2014/main" id="{FF843B7E-69C0-4720-B352-AC978BED0B1D}"/>
              </a:ext>
            </a:extLst>
          </p:cNvPr>
          <p:cNvSpPr/>
          <p:nvPr/>
        </p:nvSpPr>
        <p:spPr>
          <a:xfrm>
            <a:off x="1295400" y="33528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0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1533"/>
          <a:stretch/>
        </p:blipFill>
        <p:spPr>
          <a:xfrm>
            <a:off x="0" y="-166007"/>
            <a:ext cx="11887200" cy="4357007"/>
          </a:xfrm>
          <a:prstGeom prst="rect">
            <a:avLst/>
          </a:prstGeom>
        </p:spPr>
      </p:pic>
      <p:sp>
        <p:nvSpPr>
          <p:cNvPr id="3" name="Rectangle 2">
            <a:extLst>
              <a:ext uri="{FF2B5EF4-FFF2-40B4-BE49-F238E27FC236}">
                <a16:creationId xmlns:a16="http://schemas.microsoft.com/office/drawing/2014/main" id="{5C92AB0A-E396-417D-A93D-ED2873E746C8}"/>
              </a:ext>
            </a:extLst>
          </p:cNvPr>
          <p:cNvSpPr/>
          <p:nvPr/>
        </p:nvSpPr>
        <p:spPr>
          <a:xfrm>
            <a:off x="6172200" y="3352800"/>
            <a:ext cx="3581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26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2903"/>
          <a:stretch/>
        </p:blipFill>
        <p:spPr>
          <a:xfrm>
            <a:off x="0" y="-166007"/>
            <a:ext cx="11887200" cy="6490607"/>
          </a:xfrm>
          <a:prstGeom prst="rect">
            <a:avLst/>
          </a:prstGeom>
        </p:spPr>
      </p:pic>
      <p:sp>
        <p:nvSpPr>
          <p:cNvPr id="3" name="Rectangle 2">
            <a:extLst>
              <a:ext uri="{FF2B5EF4-FFF2-40B4-BE49-F238E27FC236}">
                <a16:creationId xmlns:a16="http://schemas.microsoft.com/office/drawing/2014/main" id="{3204FBDE-B7FB-4253-BDEC-B4C46C7AECCD}"/>
              </a:ext>
            </a:extLst>
          </p:cNvPr>
          <p:cNvSpPr/>
          <p:nvPr/>
        </p:nvSpPr>
        <p:spPr>
          <a:xfrm>
            <a:off x="2133600" y="4267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A6174D-05FC-4C4B-91D5-678EBD889FE4}"/>
              </a:ext>
            </a:extLst>
          </p:cNvPr>
          <p:cNvSpPr/>
          <p:nvPr/>
        </p:nvSpPr>
        <p:spPr>
          <a:xfrm>
            <a:off x="2362200" y="5334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78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2903"/>
          <a:stretch/>
        </p:blipFill>
        <p:spPr>
          <a:xfrm>
            <a:off x="0" y="-166007"/>
            <a:ext cx="11887200" cy="6490607"/>
          </a:xfrm>
          <a:prstGeom prst="rect">
            <a:avLst/>
          </a:prstGeom>
        </p:spPr>
      </p:pic>
      <p:sp>
        <p:nvSpPr>
          <p:cNvPr id="3" name="Rectangle 2">
            <a:extLst>
              <a:ext uri="{FF2B5EF4-FFF2-40B4-BE49-F238E27FC236}">
                <a16:creationId xmlns:a16="http://schemas.microsoft.com/office/drawing/2014/main" id="{3204FBDE-B7FB-4253-BDEC-B4C46C7AECCD}"/>
              </a:ext>
            </a:extLst>
          </p:cNvPr>
          <p:cNvSpPr/>
          <p:nvPr/>
        </p:nvSpPr>
        <p:spPr>
          <a:xfrm>
            <a:off x="2133600" y="4267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A6174D-05FC-4C4B-91D5-678EBD889FE4}"/>
              </a:ext>
            </a:extLst>
          </p:cNvPr>
          <p:cNvSpPr/>
          <p:nvPr/>
        </p:nvSpPr>
        <p:spPr>
          <a:xfrm>
            <a:off x="2362200" y="5334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BD49B3-9211-DB49-A60F-0122AD74E56F}"/>
              </a:ext>
            </a:extLst>
          </p:cNvPr>
          <p:cNvSpPr txBox="1"/>
          <p:nvPr/>
        </p:nvSpPr>
        <p:spPr>
          <a:xfrm>
            <a:off x="2133600" y="4038600"/>
            <a:ext cx="9525000" cy="1292662"/>
          </a:xfrm>
          <a:prstGeom prst="rect">
            <a:avLst/>
          </a:prstGeom>
          <a:noFill/>
        </p:spPr>
        <p:txBody>
          <a:bodyPr wrap="square" rtlCol="0">
            <a:spAutoFit/>
          </a:bodyPr>
          <a:lstStyle/>
          <a:p>
            <a:r>
              <a:rPr lang="en-US" sz="2600" b="1" dirty="0">
                <a:solidFill>
                  <a:srgbClr val="FFFF00"/>
                </a:solidFill>
              </a:rPr>
              <a:t>A constant </a:t>
            </a:r>
            <a:r>
              <a:rPr lang="en-US" sz="2600" dirty="0">
                <a:solidFill>
                  <a:srgbClr val="FFFF00"/>
                </a:solidFill>
              </a:rPr>
              <a:t>as it does not depend on Q = the amount of salt in the tank, since the rate of salt entering the tank does not depend on the amount of salt in the tank.</a:t>
            </a:r>
          </a:p>
        </p:txBody>
      </p:sp>
      <p:sp>
        <p:nvSpPr>
          <p:cNvPr id="6" name="TextBox 5">
            <a:extLst>
              <a:ext uri="{FF2B5EF4-FFF2-40B4-BE49-F238E27FC236}">
                <a16:creationId xmlns:a16="http://schemas.microsoft.com/office/drawing/2014/main" id="{5D4C4B15-439C-B7DE-A103-6BC49662C568}"/>
              </a:ext>
            </a:extLst>
          </p:cNvPr>
          <p:cNvSpPr txBox="1"/>
          <p:nvPr/>
        </p:nvSpPr>
        <p:spPr>
          <a:xfrm>
            <a:off x="2438400" y="5410200"/>
            <a:ext cx="10058400" cy="1692771"/>
          </a:xfrm>
          <a:prstGeom prst="rect">
            <a:avLst/>
          </a:prstGeom>
          <a:noFill/>
        </p:spPr>
        <p:txBody>
          <a:bodyPr wrap="square" rtlCol="0">
            <a:spAutoFit/>
          </a:bodyPr>
          <a:lstStyle/>
          <a:p>
            <a:r>
              <a:rPr lang="en-US" sz="2600" dirty="0">
                <a:solidFill>
                  <a:srgbClr val="C1EFFF"/>
                </a:solidFill>
              </a:rPr>
              <a:t>A function of Q as the rate of salt exiting the tank depends on </a:t>
            </a:r>
          </a:p>
          <a:p>
            <a:r>
              <a:rPr lang="en-US" sz="2600" dirty="0">
                <a:solidFill>
                  <a:srgbClr val="C1EFFF"/>
                </a:solidFill>
              </a:rPr>
              <a:t>Q = the amount of salt in the tank.</a:t>
            </a:r>
          </a:p>
          <a:p>
            <a:endParaRPr lang="en-US" sz="2600" dirty="0">
              <a:solidFill>
                <a:srgbClr val="C1EFFF"/>
              </a:solidFill>
            </a:endParaRPr>
          </a:p>
          <a:p>
            <a:r>
              <a:rPr lang="en-US" sz="2600" dirty="0">
                <a:solidFill>
                  <a:srgbClr val="C1EFFF"/>
                </a:solidFill>
              </a:rPr>
              <a:t>In this case, the rate out is </a:t>
            </a:r>
            <a:r>
              <a:rPr lang="en-US" sz="2600" b="1" dirty="0">
                <a:solidFill>
                  <a:srgbClr val="C1EFFF"/>
                </a:solidFill>
              </a:rPr>
              <a:t>proportional to Q.</a:t>
            </a:r>
          </a:p>
        </p:txBody>
      </p:sp>
    </p:spTree>
    <p:extLst>
      <p:ext uri="{BB962C8B-B14F-4D97-AF65-F5344CB8AC3E}">
        <p14:creationId xmlns:p14="http://schemas.microsoft.com/office/powerpoint/2010/main" val="419953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4947"/>
          <a:stretch/>
        </p:blipFill>
        <p:spPr>
          <a:xfrm>
            <a:off x="0" y="-166007"/>
            <a:ext cx="11887200" cy="6338207"/>
          </a:xfrm>
          <a:prstGeom prst="rect">
            <a:avLst/>
          </a:prstGeom>
        </p:spPr>
      </p:pic>
    </p:spTree>
    <p:extLst>
      <p:ext uri="{BB962C8B-B14F-4D97-AF65-F5344CB8AC3E}">
        <p14:creationId xmlns:p14="http://schemas.microsoft.com/office/powerpoint/2010/main" val="299498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49920-227C-C6DB-ED8C-4C106AAB94B4}"/>
              </a:ext>
            </a:extLst>
          </p:cNvPr>
          <p:cNvPicPr>
            <a:picLocks noChangeAspect="1"/>
          </p:cNvPicPr>
          <p:nvPr/>
        </p:nvPicPr>
        <p:blipFill rotWithShape="1">
          <a:blip r:embed="rId2"/>
          <a:srcRect r="30274"/>
          <a:stretch/>
        </p:blipFill>
        <p:spPr>
          <a:xfrm>
            <a:off x="-1" y="-1"/>
            <a:ext cx="12085135" cy="7772400"/>
          </a:xfrm>
          <a:prstGeom prst="rect">
            <a:avLst/>
          </a:prstGeom>
        </p:spPr>
      </p:pic>
      <p:sp>
        <p:nvSpPr>
          <p:cNvPr id="5" name="Oval 4">
            <a:extLst>
              <a:ext uri="{FF2B5EF4-FFF2-40B4-BE49-F238E27FC236}">
                <a16:creationId xmlns:a16="http://schemas.microsoft.com/office/drawing/2014/main" id="{C6E26436-4DDE-614A-96C7-FBCFB63B35BB}"/>
              </a:ext>
            </a:extLst>
          </p:cNvPr>
          <p:cNvSpPr/>
          <p:nvPr/>
        </p:nvSpPr>
        <p:spPr>
          <a:xfrm>
            <a:off x="1371600" y="1676400"/>
            <a:ext cx="1524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97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303"/>
          <a:stretch/>
        </p:blipFill>
        <p:spPr>
          <a:xfrm>
            <a:off x="0" y="-190500"/>
            <a:ext cx="11887200" cy="7429500"/>
          </a:xfrm>
          <a:prstGeom prst="rect">
            <a:avLst/>
          </a:prstGeom>
        </p:spPr>
      </p:pic>
    </p:spTree>
    <p:extLst>
      <p:ext uri="{BB962C8B-B14F-4D97-AF65-F5344CB8AC3E}">
        <p14:creationId xmlns:p14="http://schemas.microsoft.com/office/powerpoint/2010/main" val="217059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3761"/>
          <a:stretch/>
        </p:blipFill>
        <p:spPr>
          <a:xfrm>
            <a:off x="0" y="-190500"/>
            <a:ext cx="11887200" cy="4191000"/>
          </a:xfrm>
          <a:prstGeom prst="rect">
            <a:avLst/>
          </a:prstGeom>
        </p:spPr>
      </p:pic>
      <p:pic>
        <p:nvPicPr>
          <p:cNvPr id="4" name="Picture 3">
            <a:extLst>
              <a:ext uri="{FF2B5EF4-FFF2-40B4-BE49-F238E27FC236}">
                <a16:creationId xmlns:a16="http://schemas.microsoft.com/office/drawing/2014/main" id="{B01EB9D2-DA3D-4D0E-9C23-2073E68EE8FA}"/>
              </a:ext>
            </a:extLst>
          </p:cNvPr>
          <p:cNvPicPr>
            <a:picLocks noChangeAspect="1"/>
          </p:cNvPicPr>
          <p:nvPr/>
        </p:nvPicPr>
        <p:blipFill>
          <a:blip r:embed="rId3"/>
          <a:stretch>
            <a:fillRect/>
          </a:stretch>
        </p:blipFill>
        <p:spPr>
          <a:xfrm>
            <a:off x="2438400" y="3352800"/>
            <a:ext cx="3648075" cy="647700"/>
          </a:xfrm>
          <a:prstGeom prst="rect">
            <a:avLst/>
          </a:prstGeom>
        </p:spPr>
      </p:pic>
      <p:pic>
        <p:nvPicPr>
          <p:cNvPr id="6" name="Picture 5">
            <a:extLst>
              <a:ext uri="{FF2B5EF4-FFF2-40B4-BE49-F238E27FC236}">
                <a16:creationId xmlns:a16="http://schemas.microsoft.com/office/drawing/2014/main" id="{999AC20D-C2E4-4B06-9964-1434A502A637}"/>
              </a:ext>
            </a:extLst>
          </p:cNvPr>
          <p:cNvPicPr>
            <a:picLocks noChangeAspect="1"/>
          </p:cNvPicPr>
          <p:nvPr/>
        </p:nvPicPr>
        <p:blipFill>
          <a:blip r:embed="rId4"/>
          <a:stretch>
            <a:fillRect/>
          </a:stretch>
        </p:blipFill>
        <p:spPr>
          <a:xfrm>
            <a:off x="5410200" y="4114800"/>
            <a:ext cx="6400264" cy="3586162"/>
          </a:xfrm>
          <a:prstGeom prst="rect">
            <a:avLst/>
          </a:prstGeom>
        </p:spPr>
      </p:pic>
      <p:sp>
        <p:nvSpPr>
          <p:cNvPr id="8" name="TextBox 7">
            <a:extLst>
              <a:ext uri="{FF2B5EF4-FFF2-40B4-BE49-F238E27FC236}">
                <a16:creationId xmlns:a16="http://schemas.microsoft.com/office/drawing/2014/main" id="{D396A936-6319-47B0-8AE9-541EAF941750}"/>
              </a:ext>
            </a:extLst>
          </p:cNvPr>
          <p:cNvSpPr txBox="1"/>
          <p:nvPr/>
        </p:nvSpPr>
        <p:spPr>
          <a:xfrm>
            <a:off x="457200" y="7268408"/>
            <a:ext cx="5949174" cy="432554"/>
          </a:xfrm>
          <a:prstGeom prst="rect">
            <a:avLst/>
          </a:prstGeom>
          <a:noFill/>
        </p:spPr>
        <p:txBody>
          <a:bodyPr wrap="square">
            <a:spAutoFit/>
          </a:bodyPr>
          <a:lstStyle/>
          <a:p>
            <a:r>
              <a:rPr lang="en-US" dirty="0">
                <a:hlinkClick r:id="rId5"/>
              </a:rPr>
              <a:t>https://www.geogebra.org/m/Pd4Hn4BR</a:t>
            </a:r>
            <a:r>
              <a:rPr lang="en-US" dirty="0"/>
              <a:t> </a:t>
            </a:r>
          </a:p>
        </p:txBody>
      </p:sp>
    </p:spTree>
    <p:extLst>
      <p:ext uri="{BB962C8B-B14F-4D97-AF65-F5344CB8AC3E}">
        <p14:creationId xmlns:p14="http://schemas.microsoft.com/office/powerpoint/2010/main" val="71252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62745"/>
          <a:stretch/>
        </p:blipFill>
        <p:spPr>
          <a:xfrm>
            <a:off x="177169" y="0"/>
            <a:ext cx="11532861" cy="2895600"/>
          </a:xfrm>
          <a:prstGeom prst="rect">
            <a:avLst/>
          </a:prstGeom>
        </p:spPr>
      </p:pic>
      <p:sp>
        <p:nvSpPr>
          <p:cNvPr id="3" name="Rectangle 2">
            <a:extLst>
              <a:ext uri="{FF2B5EF4-FFF2-40B4-BE49-F238E27FC236}">
                <a16:creationId xmlns:a16="http://schemas.microsoft.com/office/drawing/2014/main" id="{BC47536D-2107-423F-AF24-4BB16041D034}"/>
              </a:ext>
            </a:extLst>
          </p:cNvPr>
          <p:cNvSpPr/>
          <p:nvPr/>
        </p:nvSpPr>
        <p:spPr>
          <a:xfrm>
            <a:off x="3429000" y="20574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5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8039"/>
          <a:stretch/>
        </p:blipFill>
        <p:spPr>
          <a:xfrm>
            <a:off x="177169" y="0"/>
            <a:ext cx="11532861" cy="4038600"/>
          </a:xfrm>
          <a:prstGeom prst="rect">
            <a:avLst/>
          </a:prstGeom>
        </p:spPr>
      </p:pic>
      <p:sp>
        <p:nvSpPr>
          <p:cNvPr id="3" name="Rectangle 2">
            <a:extLst>
              <a:ext uri="{FF2B5EF4-FFF2-40B4-BE49-F238E27FC236}">
                <a16:creationId xmlns:a16="http://schemas.microsoft.com/office/drawing/2014/main" id="{1B613DEA-B8FE-4C6C-ACF0-ACE605B4D1DC}"/>
              </a:ext>
            </a:extLst>
          </p:cNvPr>
          <p:cNvSpPr/>
          <p:nvPr/>
        </p:nvSpPr>
        <p:spPr>
          <a:xfrm>
            <a:off x="3200400" y="3048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E3C22C-86E9-4F41-9382-45AAF8E89F6C}"/>
              </a:ext>
            </a:extLst>
          </p:cNvPr>
          <p:cNvSpPr/>
          <p:nvPr/>
        </p:nvSpPr>
        <p:spPr>
          <a:xfrm>
            <a:off x="381000" y="3156857"/>
            <a:ext cx="457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C97CED-E5EF-4693-9C18-4E936515D0B5}"/>
              </a:ext>
            </a:extLst>
          </p:cNvPr>
          <p:cNvSpPr/>
          <p:nvPr/>
        </p:nvSpPr>
        <p:spPr>
          <a:xfrm>
            <a:off x="2286000" y="31242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89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9020"/>
          <a:stretch/>
        </p:blipFill>
        <p:spPr>
          <a:xfrm>
            <a:off x="177169" y="0"/>
            <a:ext cx="11532861" cy="3962400"/>
          </a:xfrm>
          <a:prstGeom prst="rect">
            <a:avLst/>
          </a:prstGeom>
        </p:spPr>
      </p:pic>
    </p:spTree>
    <p:extLst>
      <p:ext uri="{BB962C8B-B14F-4D97-AF65-F5344CB8AC3E}">
        <p14:creationId xmlns:p14="http://schemas.microsoft.com/office/powerpoint/2010/main" val="54333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35294"/>
          <a:stretch/>
        </p:blipFill>
        <p:spPr>
          <a:xfrm>
            <a:off x="177169" y="0"/>
            <a:ext cx="11532861" cy="5029200"/>
          </a:xfrm>
          <a:prstGeom prst="rect">
            <a:avLst/>
          </a:prstGeom>
        </p:spPr>
      </p:pic>
    </p:spTree>
    <p:extLst>
      <p:ext uri="{BB962C8B-B14F-4D97-AF65-F5344CB8AC3E}">
        <p14:creationId xmlns:p14="http://schemas.microsoft.com/office/powerpoint/2010/main" val="8306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21569"/>
          <a:stretch/>
        </p:blipFill>
        <p:spPr>
          <a:xfrm>
            <a:off x="177169" y="0"/>
            <a:ext cx="11532861" cy="6096000"/>
          </a:xfrm>
          <a:prstGeom prst="rect">
            <a:avLst/>
          </a:prstGeom>
        </p:spPr>
      </p:pic>
    </p:spTree>
    <p:extLst>
      <p:ext uri="{BB962C8B-B14F-4D97-AF65-F5344CB8AC3E}">
        <p14:creationId xmlns:p14="http://schemas.microsoft.com/office/powerpoint/2010/main" val="300112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
        <p:nvSpPr>
          <p:cNvPr id="3" name="Rectangle 2">
            <a:extLst>
              <a:ext uri="{FF2B5EF4-FFF2-40B4-BE49-F238E27FC236}">
                <a16:creationId xmlns:a16="http://schemas.microsoft.com/office/drawing/2014/main" id="{0E02294B-0C7E-4D66-B75B-7E5C6C3BA8CC}"/>
              </a:ext>
            </a:extLst>
          </p:cNvPr>
          <p:cNvSpPr/>
          <p:nvPr/>
        </p:nvSpPr>
        <p:spPr>
          <a:xfrm>
            <a:off x="2590800" y="6172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06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Tree>
    <p:extLst>
      <p:ext uri="{BB962C8B-B14F-4D97-AF65-F5344CB8AC3E}">
        <p14:creationId xmlns:p14="http://schemas.microsoft.com/office/powerpoint/2010/main" val="280512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a:blip r:embed="rId2"/>
          <a:stretch>
            <a:fillRect/>
          </a:stretch>
        </p:blipFill>
        <p:spPr>
          <a:xfrm>
            <a:off x="177169" y="0"/>
            <a:ext cx="11532861" cy="7772400"/>
          </a:xfrm>
          <a:prstGeom prst="rect">
            <a:avLst/>
          </a:prstGeom>
        </p:spPr>
      </p:pic>
    </p:spTree>
    <p:extLst>
      <p:ext uri="{BB962C8B-B14F-4D97-AF65-F5344CB8AC3E}">
        <p14:creationId xmlns:p14="http://schemas.microsoft.com/office/powerpoint/2010/main" val="132952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49920-227C-C6DB-ED8C-4C106AAB94B4}"/>
              </a:ext>
            </a:extLst>
          </p:cNvPr>
          <p:cNvPicPr>
            <a:picLocks noChangeAspect="1"/>
          </p:cNvPicPr>
          <p:nvPr/>
        </p:nvPicPr>
        <p:blipFill rotWithShape="1">
          <a:blip r:embed="rId2"/>
          <a:srcRect r="30274"/>
          <a:stretch/>
        </p:blipFill>
        <p:spPr>
          <a:xfrm>
            <a:off x="-1" y="-1"/>
            <a:ext cx="12085135" cy="7772400"/>
          </a:xfrm>
          <a:prstGeom prst="rect">
            <a:avLst/>
          </a:prstGeom>
          <a:ln w="57150">
            <a:solidFill>
              <a:schemeClr val="tx1"/>
            </a:solidFill>
          </a:ln>
        </p:spPr>
      </p:pic>
      <p:sp>
        <p:nvSpPr>
          <p:cNvPr id="5" name="Oval 4">
            <a:extLst>
              <a:ext uri="{FF2B5EF4-FFF2-40B4-BE49-F238E27FC236}">
                <a16:creationId xmlns:a16="http://schemas.microsoft.com/office/drawing/2014/main" id="{C6E26436-4DDE-614A-96C7-FBCFB63B35BB}"/>
              </a:ext>
            </a:extLst>
          </p:cNvPr>
          <p:cNvSpPr/>
          <p:nvPr/>
        </p:nvSpPr>
        <p:spPr>
          <a:xfrm>
            <a:off x="1371600" y="1676400"/>
            <a:ext cx="1524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6C59B5-EDE7-DE33-7DE2-73C33EBF45DD}"/>
              </a:ext>
            </a:extLst>
          </p:cNvPr>
          <p:cNvSpPr txBox="1"/>
          <p:nvPr/>
        </p:nvSpPr>
        <p:spPr>
          <a:xfrm>
            <a:off x="76200" y="3124200"/>
            <a:ext cx="11932734" cy="4154984"/>
          </a:xfrm>
          <a:prstGeom prst="rect">
            <a:avLst/>
          </a:prstGeom>
          <a:solidFill>
            <a:schemeClr val="tx1"/>
          </a:solidFill>
          <a:ln w="57150">
            <a:solidFill>
              <a:srgbClr val="FF0000"/>
            </a:solidFill>
          </a:ln>
        </p:spPr>
        <p:txBody>
          <a:bodyPr wrap="square">
            <a:spAutoFit/>
          </a:bodyPr>
          <a:lstStyle/>
          <a:p>
            <a:pPr algn="l">
              <a:buFont typeface="Arial" panose="020B0604020202020204" pitchFamily="34" charset="0"/>
              <a:buChar char="•"/>
            </a:pPr>
            <a:r>
              <a:rPr lang="en-US" sz="2400" b="0" i="0" dirty="0">
                <a:solidFill>
                  <a:srgbClr val="464646"/>
                </a:solidFill>
                <a:effectLst/>
                <a:highlight>
                  <a:srgbClr val="FFFFFF"/>
                </a:highlight>
                <a:latin typeface="Segoe UI" panose="020B0502040204020203" pitchFamily="34" charset="0"/>
              </a:rPr>
              <a:t>Hi, my name is Ronan and I'm the SI leader for differential equations this semester.</a:t>
            </a:r>
          </a:p>
          <a:p>
            <a:pPr algn="r"/>
            <a:endParaRPr lang="en-US" sz="2400" b="0" i="0" dirty="0">
              <a:solidFill>
                <a:srgbClr val="464646"/>
              </a:solidFill>
              <a:effectLst/>
              <a:highlight>
                <a:srgbClr val="FFFFFF"/>
              </a:highlight>
              <a:latin typeface="Segoe UI" panose="020B0502040204020203" pitchFamily="34" charset="0"/>
            </a:endParaRPr>
          </a:p>
          <a:p>
            <a:pPr algn="l">
              <a:buFont typeface="Arial" panose="020B0604020202020204" pitchFamily="34" charset="0"/>
              <a:buChar char="•"/>
            </a:pPr>
            <a:r>
              <a:rPr lang="en-US" sz="2400" b="0" i="0" dirty="0">
                <a:solidFill>
                  <a:srgbClr val="464646"/>
                </a:solidFill>
                <a:effectLst/>
                <a:highlight>
                  <a:srgbClr val="FFFFFF"/>
                </a:highlight>
                <a:latin typeface="Segoe UI" panose="020B0502040204020203" pitchFamily="34" charset="0"/>
              </a:rPr>
              <a:t>My times are </a:t>
            </a:r>
            <a:r>
              <a:rPr lang="en-US" sz="2400" b="1" i="0" dirty="0">
                <a:solidFill>
                  <a:srgbClr val="464646"/>
                </a:solidFill>
                <a:effectLst/>
                <a:highlight>
                  <a:srgbClr val="FFFFFF"/>
                </a:highlight>
                <a:latin typeface="Segoe UI" panose="020B0502040204020203" pitchFamily="34" charset="0"/>
              </a:rPr>
              <a:t>3:30 to 4:20 on Mondays</a:t>
            </a:r>
            <a:r>
              <a:rPr lang="en-US" sz="2400" b="0" i="0" dirty="0">
                <a:solidFill>
                  <a:srgbClr val="464646"/>
                </a:solidFill>
                <a:effectLst/>
                <a:highlight>
                  <a:srgbClr val="FFFFFF"/>
                </a:highlight>
                <a:latin typeface="Segoe UI" panose="020B0502040204020203" pitchFamily="34" charset="0"/>
              </a:rPr>
              <a:t>,  </a:t>
            </a:r>
            <a:r>
              <a:rPr lang="en-US" sz="2400" b="1" i="0" dirty="0">
                <a:solidFill>
                  <a:srgbClr val="464646"/>
                </a:solidFill>
                <a:effectLst/>
                <a:highlight>
                  <a:srgbClr val="FFFFFF"/>
                </a:highlight>
                <a:latin typeface="Segoe UI" panose="020B0502040204020203" pitchFamily="34" charset="0"/>
              </a:rPr>
              <a:t>11 to 11:50 on Tuesdays </a:t>
            </a:r>
            <a:r>
              <a:rPr lang="en-US" sz="2400" b="0" i="0" dirty="0">
                <a:solidFill>
                  <a:srgbClr val="464646"/>
                </a:solidFill>
                <a:effectLst/>
                <a:highlight>
                  <a:srgbClr val="FFFFFF"/>
                </a:highlight>
                <a:latin typeface="Segoe UI" panose="020B0502040204020203" pitchFamily="34" charset="0"/>
              </a:rPr>
              <a:t>and </a:t>
            </a:r>
            <a:r>
              <a:rPr lang="en-US" sz="2400" b="1" i="0" dirty="0">
                <a:solidFill>
                  <a:srgbClr val="464646"/>
                </a:solidFill>
                <a:effectLst/>
                <a:highlight>
                  <a:srgbClr val="FFFFFF"/>
                </a:highlight>
                <a:latin typeface="Segoe UI" panose="020B0502040204020203" pitchFamily="34" charset="0"/>
              </a:rPr>
              <a:t>5 to 5:50 on Thursdays.</a:t>
            </a:r>
            <a:endParaRPr lang="en-US" sz="2400" b="1" i="0" dirty="0">
              <a:solidFill>
                <a:srgbClr val="767676"/>
              </a:solidFill>
              <a:effectLst/>
              <a:highlight>
                <a:srgbClr val="FFFFFF"/>
              </a:highlight>
              <a:latin typeface="Segoe UI" panose="020B0502040204020203" pitchFamily="34" charset="0"/>
            </a:endParaRPr>
          </a:p>
          <a:p>
            <a:pPr algn="r"/>
            <a:endParaRPr lang="en-US" sz="2400" b="0" i="0" dirty="0">
              <a:solidFill>
                <a:srgbClr val="464646"/>
              </a:solidFill>
              <a:effectLst/>
              <a:highlight>
                <a:srgbClr val="FFFFFF"/>
              </a:highlight>
              <a:latin typeface="Segoe UI" panose="020B0502040204020203" pitchFamily="34" charset="0"/>
            </a:endParaRPr>
          </a:p>
          <a:p>
            <a:pPr algn="l">
              <a:buFont typeface="Arial" panose="020B0604020202020204" pitchFamily="34" charset="0"/>
              <a:buChar char="•"/>
            </a:pPr>
            <a:r>
              <a:rPr lang="en-US" sz="2400" b="0" i="0" dirty="0">
                <a:solidFill>
                  <a:srgbClr val="464646"/>
                </a:solidFill>
                <a:effectLst/>
                <a:highlight>
                  <a:srgbClr val="FFFFFF"/>
                </a:highlight>
                <a:latin typeface="Segoe UI" panose="020B0502040204020203" pitchFamily="34" charset="0"/>
              </a:rPr>
              <a:t>And they're all held in room </a:t>
            </a:r>
            <a:r>
              <a:rPr lang="en-US" sz="2400" b="1" i="0" dirty="0">
                <a:solidFill>
                  <a:srgbClr val="464646"/>
                </a:solidFill>
                <a:effectLst/>
                <a:highlight>
                  <a:srgbClr val="FFFFFF"/>
                </a:highlight>
                <a:latin typeface="Segoe UI" panose="020B0502040204020203" pitchFamily="34" charset="0"/>
              </a:rPr>
              <a:t>3124, in the Seaman Center.</a:t>
            </a:r>
            <a:endParaRPr lang="en-US" sz="2400" b="1" i="0" dirty="0">
              <a:solidFill>
                <a:srgbClr val="767676"/>
              </a:solidFill>
              <a:effectLst/>
              <a:highlight>
                <a:srgbClr val="FFFFFF"/>
              </a:highlight>
              <a:latin typeface="Segoe UI" panose="020B0502040204020203" pitchFamily="34" charset="0"/>
            </a:endParaRPr>
          </a:p>
          <a:p>
            <a:pPr algn="r"/>
            <a:endParaRPr lang="en-US" sz="2400" b="0" i="0" dirty="0">
              <a:solidFill>
                <a:srgbClr val="464646"/>
              </a:solidFill>
              <a:effectLst/>
              <a:highlight>
                <a:srgbClr val="FFFFFF"/>
              </a:highlight>
              <a:latin typeface="Segoe UI" panose="020B0502040204020203" pitchFamily="34" charset="0"/>
            </a:endParaRPr>
          </a:p>
          <a:p>
            <a:pPr algn="l">
              <a:buFont typeface="Arial" panose="020B0604020202020204" pitchFamily="34" charset="0"/>
              <a:buChar char="•"/>
            </a:pPr>
            <a:r>
              <a:rPr lang="en-US" sz="2400" b="0" i="0" dirty="0">
                <a:solidFill>
                  <a:srgbClr val="464646"/>
                </a:solidFill>
                <a:effectLst/>
                <a:highlight>
                  <a:srgbClr val="FFFFFF"/>
                </a:highlight>
                <a:latin typeface="Segoe UI" panose="020B0502040204020203" pitchFamily="34" charset="0"/>
              </a:rPr>
              <a:t>For those of you who don't know,</a:t>
            </a:r>
            <a:r>
              <a:rPr lang="en-US" sz="2400" dirty="0">
                <a:solidFill>
                  <a:srgbClr val="767676"/>
                </a:solidFill>
                <a:highlight>
                  <a:srgbClr val="FFFFFF"/>
                </a:highlight>
                <a:latin typeface="Segoe UI" panose="020B0502040204020203" pitchFamily="34" charset="0"/>
              </a:rPr>
              <a:t> </a:t>
            </a:r>
            <a:r>
              <a:rPr lang="en-US" sz="2400" b="0" i="0" dirty="0">
                <a:solidFill>
                  <a:srgbClr val="464646"/>
                </a:solidFill>
                <a:effectLst/>
                <a:highlight>
                  <a:srgbClr val="FFFFFF"/>
                </a:highlight>
                <a:latin typeface="Segoe UI" panose="020B0502040204020203" pitchFamily="34" charset="0"/>
              </a:rPr>
              <a:t>SI is a free and optional resource for students to work collaboratively with their peers to better understand course concepts.</a:t>
            </a:r>
          </a:p>
          <a:p>
            <a:pPr algn="l">
              <a:buFont typeface="Arial" panose="020B0604020202020204" pitchFamily="34" charset="0"/>
              <a:buChar char="•"/>
            </a:pPr>
            <a:endParaRPr lang="en-US" sz="2400" b="0" i="0" dirty="0">
              <a:solidFill>
                <a:srgbClr val="464646"/>
              </a:solidFill>
              <a:effectLst/>
              <a:highlight>
                <a:srgbClr val="FFFFFF"/>
              </a:highlight>
              <a:latin typeface="Segoe UI" panose="020B0502040204020203" pitchFamily="34" charset="0"/>
            </a:endParaRPr>
          </a:p>
          <a:p>
            <a:pPr algn="l">
              <a:buFont typeface="Arial" panose="020B0604020202020204" pitchFamily="34" charset="0"/>
              <a:buChar char="•"/>
            </a:pPr>
            <a:r>
              <a:rPr lang="en-US" sz="2400" b="0" i="0" dirty="0">
                <a:solidFill>
                  <a:srgbClr val="464646"/>
                </a:solidFill>
                <a:effectLst/>
                <a:highlight>
                  <a:srgbClr val="E5E5E5"/>
                </a:highlight>
                <a:latin typeface="Segoe UI" panose="020B0502040204020203" pitchFamily="34" charset="0"/>
              </a:rPr>
              <a:t>I hope to see you all there.</a:t>
            </a:r>
          </a:p>
        </p:txBody>
      </p:sp>
      <p:sp>
        <p:nvSpPr>
          <p:cNvPr id="2" name="Rectangle 1">
            <a:extLst>
              <a:ext uri="{FF2B5EF4-FFF2-40B4-BE49-F238E27FC236}">
                <a16:creationId xmlns:a16="http://schemas.microsoft.com/office/drawing/2014/main" id="{F0364477-4837-33B9-8929-2BDA9A4FB7CB}"/>
              </a:ext>
            </a:extLst>
          </p:cNvPr>
          <p:cNvSpPr/>
          <p:nvPr/>
        </p:nvSpPr>
        <p:spPr>
          <a:xfrm>
            <a:off x="4876800" y="2590800"/>
            <a:ext cx="3352800" cy="533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1E8FAA-BBAE-83DF-8E9F-4A9C758F3182}"/>
              </a:ext>
            </a:extLst>
          </p:cNvPr>
          <p:cNvSpPr txBox="1"/>
          <p:nvPr/>
        </p:nvSpPr>
        <p:spPr>
          <a:xfrm>
            <a:off x="7615958" y="6553200"/>
            <a:ext cx="4419600" cy="1077218"/>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3200" dirty="0">
                <a:solidFill>
                  <a:srgbClr val="C00000"/>
                </a:solidFill>
              </a:rPr>
              <a:t>Active Learning</a:t>
            </a:r>
          </a:p>
          <a:p>
            <a:pPr algn="ctr"/>
            <a:r>
              <a:rPr lang="en-US" sz="3200" dirty="0">
                <a:solidFill>
                  <a:srgbClr val="C00000"/>
                </a:solidFill>
              </a:rPr>
              <a:t>Form study groups</a:t>
            </a:r>
          </a:p>
        </p:txBody>
      </p:sp>
      <p:sp>
        <p:nvSpPr>
          <p:cNvPr id="8" name="TextBox 7">
            <a:extLst>
              <a:ext uri="{FF2B5EF4-FFF2-40B4-BE49-F238E27FC236}">
                <a16:creationId xmlns:a16="http://schemas.microsoft.com/office/drawing/2014/main" id="{FF69EB50-7258-D9A2-B745-E3F28CA43B6D}"/>
              </a:ext>
            </a:extLst>
          </p:cNvPr>
          <p:cNvSpPr txBox="1"/>
          <p:nvPr/>
        </p:nvSpPr>
        <p:spPr>
          <a:xfrm>
            <a:off x="4827224" y="6553200"/>
            <a:ext cx="2788734" cy="1077218"/>
          </a:xfrm>
          <a:prstGeom prst="rect">
            <a:avLst/>
          </a:prstGeom>
          <a:solidFill>
            <a:schemeClr val="bg1"/>
          </a:solidFill>
        </p:spPr>
        <p:txBody>
          <a:bodyPr wrap="square">
            <a:spAutoFit/>
          </a:bodyPr>
          <a:lstStyle/>
          <a:p>
            <a:pPr algn="ctr"/>
            <a:r>
              <a:rPr lang="en-US" sz="3200" dirty="0">
                <a:solidFill>
                  <a:srgbClr val="FFFF00"/>
                </a:solidFill>
              </a:rPr>
              <a:t>Begins Tuesday, September 3</a:t>
            </a:r>
            <a:r>
              <a:rPr lang="en-US" sz="3200" baseline="30000" dirty="0">
                <a:solidFill>
                  <a:srgbClr val="FFFF00"/>
                </a:solidFill>
              </a:rPr>
              <a:t>rd</a:t>
            </a:r>
            <a:endParaRPr lang="en-US" sz="3200" dirty="0">
              <a:solidFill>
                <a:srgbClr val="FFFF00"/>
              </a:solidFill>
            </a:endParaRPr>
          </a:p>
        </p:txBody>
      </p:sp>
    </p:spTree>
    <p:extLst>
      <p:ext uri="{BB962C8B-B14F-4D97-AF65-F5344CB8AC3E}">
        <p14:creationId xmlns:p14="http://schemas.microsoft.com/office/powerpoint/2010/main" val="236970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53515"/>
          <a:stretch/>
        </p:blipFill>
        <p:spPr>
          <a:xfrm>
            <a:off x="0" y="310338"/>
            <a:ext cx="11887200" cy="2051862"/>
          </a:xfrm>
          <a:prstGeom prst="rect">
            <a:avLst/>
          </a:prstGeom>
        </p:spPr>
      </p:pic>
      <p:sp>
        <p:nvSpPr>
          <p:cNvPr id="3" name="Rectangle 2">
            <a:extLst>
              <a:ext uri="{FF2B5EF4-FFF2-40B4-BE49-F238E27FC236}">
                <a16:creationId xmlns:a16="http://schemas.microsoft.com/office/drawing/2014/main" id="{7DFB3EAD-3427-448A-9DDC-3E4148189E7A}"/>
              </a:ext>
            </a:extLst>
          </p:cNvPr>
          <p:cNvSpPr/>
          <p:nvPr/>
        </p:nvSpPr>
        <p:spPr>
          <a:xfrm>
            <a:off x="4572000" y="1371600"/>
            <a:ext cx="685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62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15537"/>
          <a:stretch/>
        </p:blipFill>
        <p:spPr>
          <a:xfrm>
            <a:off x="0" y="310338"/>
            <a:ext cx="11887200" cy="3728262"/>
          </a:xfrm>
          <a:prstGeom prst="rect">
            <a:avLst/>
          </a:prstGeom>
        </p:spPr>
      </p:pic>
      <p:sp>
        <p:nvSpPr>
          <p:cNvPr id="3" name="Rectangle 2">
            <a:extLst>
              <a:ext uri="{FF2B5EF4-FFF2-40B4-BE49-F238E27FC236}">
                <a16:creationId xmlns:a16="http://schemas.microsoft.com/office/drawing/2014/main" id="{81130F8F-0A7A-438C-9EEB-E45BB89CE824}"/>
              </a:ext>
            </a:extLst>
          </p:cNvPr>
          <p:cNvSpPr/>
          <p:nvPr/>
        </p:nvSpPr>
        <p:spPr>
          <a:xfrm>
            <a:off x="8763000" y="2667000"/>
            <a:ext cx="68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85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a:blip r:embed="rId2"/>
          <a:stretch>
            <a:fillRect/>
          </a:stretch>
        </p:blipFill>
        <p:spPr>
          <a:xfrm>
            <a:off x="0" y="310338"/>
            <a:ext cx="11887200" cy="4414062"/>
          </a:xfrm>
          <a:prstGeom prst="rect">
            <a:avLst/>
          </a:prstGeom>
        </p:spPr>
      </p:pic>
    </p:spTree>
    <p:extLst>
      <p:ext uri="{BB962C8B-B14F-4D97-AF65-F5344CB8AC3E}">
        <p14:creationId xmlns:p14="http://schemas.microsoft.com/office/powerpoint/2010/main" val="195647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7160"/>
          <a:stretch/>
        </p:blipFill>
        <p:spPr>
          <a:xfrm>
            <a:off x="0" y="2590800"/>
            <a:ext cx="11887200" cy="3276590"/>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9949C00-8BF9-47D8-B23B-90A8C1CB0949}"/>
              </a:ext>
            </a:extLst>
          </p:cNvPr>
          <p:cNvSpPr/>
          <p:nvPr/>
        </p:nvSpPr>
        <p:spPr>
          <a:xfrm>
            <a:off x="6400800" y="34290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251EBD-4487-4E0B-B066-6C21180DCAAB}"/>
              </a:ext>
            </a:extLst>
          </p:cNvPr>
          <p:cNvSpPr/>
          <p:nvPr/>
        </p:nvSpPr>
        <p:spPr>
          <a:xfrm>
            <a:off x="7315200" y="4114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9820BA-1377-4135-AFFE-F8D14CE37DDC}"/>
              </a:ext>
            </a:extLst>
          </p:cNvPr>
          <p:cNvSpPr/>
          <p:nvPr/>
        </p:nvSpPr>
        <p:spPr>
          <a:xfrm>
            <a:off x="3886200" y="5257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CEA672-9BE0-4CA8-B755-EAC13A0B36A6}"/>
              </a:ext>
            </a:extLst>
          </p:cNvPr>
          <p:cNvSpPr/>
          <p:nvPr/>
        </p:nvSpPr>
        <p:spPr>
          <a:xfrm>
            <a:off x="3581400" y="4727121"/>
            <a:ext cx="1600200" cy="37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5931"/>
          <a:stretch/>
        </p:blipFill>
        <p:spPr>
          <a:xfrm>
            <a:off x="0" y="2590800"/>
            <a:ext cx="11887200" cy="3352799"/>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93A921-518C-41AB-A001-6425D1AD78D6}"/>
              </a:ext>
            </a:extLst>
          </p:cNvPr>
          <p:cNvPicPr>
            <a:picLocks noChangeAspect="1"/>
          </p:cNvPicPr>
          <p:nvPr/>
        </p:nvPicPr>
        <p:blipFill>
          <a:blip r:embed="rId4"/>
          <a:stretch>
            <a:fillRect/>
          </a:stretch>
        </p:blipFill>
        <p:spPr>
          <a:xfrm>
            <a:off x="7239000" y="5285587"/>
            <a:ext cx="3716423" cy="2316963"/>
          </a:xfrm>
          <a:prstGeom prst="rect">
            <a:avLst/>
          </a:prstGeom>
        </p:spPr>
      </p:pic>
      <p:sp>
        <p:nvSpPr>
          <p:cNvPr id="7" name="Rectangle 6">
            <a:extLst>
              <a:ext uri="{FF2B5EF4-FFF2-40B4-BE49-F238E27FC236}">
                <a16:creationId xmlns:a16="http://schemas.microsoft.com/office/drawing/2014/main" id="{8ED26E6B-8184-4BC4-BA18-587252E70B21}"/>
              </a:ext>
            </a:extLst>
          </p:cNvPr>
          <p:cNvSpPr/>
          <p:nvPr/>
        </p:nvSpPr>
        <p:spPr>
          <a:xfrm>
            <a:off x="1981200" y="6553200"/>
            <a:ext cx="5113524" cy="1015663"/>
          </a:xfrm>
          <a:prstGeom prst="rect">
            <a:avLst/>
          </a:prstGeom>
        </p:spPr>
        <p:txBody>
          <a:bodyPr wrap="square">
            <a:spAutoFit/>
          </a:bodyPr>
          <a:lstStyle/>
          <a:p>
            <a:r>
              <a:rPr lang="en-US" sz="2000" dirty="0">
                <a:hlinkClick r:id="rId5"/>
              </a:rPr>
              <a:t>https://www.wolframalpha.com/input/?i=plot+-7+e%5E%7B-x%2F2%7D+%2B+12+from+x%3D0+to+10</a:t>
            </a:r>
            <a:r>
              <a:rPr lang="en-US" sz="2000" dirty="0"/>
              <a:t> </a:t>
            </a:r>
          </a:p>
        </p:txBody>
      </p:sp>
      <p:pic>
        <p:nvPicPr>
          <p:cNvPr id="8" name="Picture 7">
            <a:extLst>
              <a:ext uri="{FF2B5EF4-FFF2-40B4-BE49-F238E27FC236}">
                <a16:creationId xmlns:a16="http://schemas.microsoft.com/office/drawing/2014/main" id="{553A764B-3078-4766-A489-01F23CF6125B}"/>
              </a:ext>
            </a:extLst>
          </p:cNvPr>
          <p:cNvPicPr>
            <a:picLocks noChangeAspect="1"/>
          </p:cNvPicPr>
          <p:nvPr/>
        </p:nvPicPr>
        <p:blipFill>
          <a:blip r:embed="rId6"/>
          <a:stretch>
            <a:fillRect/>
          </a:stretch>
        </p:blipFill>
        <p:spPr>
          <a:xfrm>
            <a:off x="7696200" y="6629402"/>
            <a:ext cx="3291840" cy="525747"/>
          </a:xfrm>
          <a:prstGeom prst="rect">
            <a:avLst/>
          </a:prstGeom>
        </p:spPr>
      </p:pic>
    </p:spTree>
    <p:extLst>
      <p:ext uri="{BB962C8B-B14F-4D97-AF65-F5344CB8AC3E}">
        <p14:creationId xmlns:p14="http://schemas.microsoft.com/office/powerpoint/2010/main" val="165348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spTree>
    <p:extLst>
      <p:ext uri="{BB962C8B-B14F-4D97-AF65-F5344CB8AC3E}">
        <p14:creationId xmlns:p14="http://schemas.microsoft.com/office/powerpoint/2010/main" val="209937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pic>
        <p:nvPicPr>
          <p:cNvPr id="3" name="Picture 2">
            <a:extLst>
              <a:ext uri="{FF2B5EF4-FFF2-40B4-BE49-F238E27FC236}">
                <a16:creationId xmlns:a16="http://schemas.microsoft.com/office/drawing/2014/main" id="{1115D3AE-4777-469E-B789-831AF508F42D}"/>
              </a:ext>
            </a:extLst>
          </p:cNvPr>
          <p:cNvPicPr>
            <a:picLocks noChangeAspect="1"/>
          </p:cNvPicPr>
          <p:nvPr/>
        </p:nvPicPr>
        <p:blipFill>
          <a:blip r:embed="rId3"/>
          <a:stretch>
            <a:fillRect/>
          </a:stretch>
        </p:blipFill>
        <p:spPr>
          <a:xfrm>
            <a:off x="315686" y="6553200"/>
            <a:ext cx="11342914" cy="1235134"/>
          </a:xfrm>
          <a:prstGeom prst="rect">
            <a:avLst/>
          </a:prstGeom>
        </p:spPr>
      </p:pic>
    </p:spTree>
    <p:extLst>
      <p:ext uri="{BB962C8B-B14F-4D97-AF65-F5344CB8AC3E}">
        <p14:creationId xmlns:p14="http://schemas.microsoft.com/office/powerpoint/2010/main" val="23084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52914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1317DF1A-E775-4DB6-B509-036A49A4C1D1}"/>
              </a:ext>
            </a:extLst>
          </p:cNvPr>
          <p:cNvPicPr>
            <a:picLocks noChangeAspect="1"/>
          </p:cNvPicPr>
          <p:nvPr/>
        </p:nvPicPr>
        <p:blipFill rotWithShape="1">
          <a:blip r:embed="rId2"/>
          <a:srcRect b="50000"/>
          <a:stretch/>
        </p:blipFill>
        <p:spPr>
          <a:xfrm>
            <a:off x="1521794" y="457200"/>
            <a:ext cx="8843612" cy="3429000"/>
          </a:xfrm>
          <a:prstGeom prst="rect">
            <a:avLst/>
          </a:prstGeom>
        </p:spPr>
      </p:pic>
      <p:pic>
        <p:nvPicPr>
          <p:cNvPr id="4" name="Picture 3">
            <a:extLst>
              <a:ext uri="{FF2B5EF4-FFF2-40B4-BE49-F238E27FC236}">
                <a16:creationId xmlns:a16="http://schemas.microsoft.com/office/drawing/2014/main" id="{5E18F12C-5755-41D3-8661-930327B638E5}"/>
              </a:ext>
            </a:extLst>
          </p:cNvPr>
          <p:cNvPicPr>
            <a:picLocks noChangeAspect="1"/>
          </p:cNvPicPr>
          <p:nvPr/>
        </p:nvPicPr>
        <p:blipFill>
          <a:blip r:embed="rId3"/>
          <a:stretch>
            <a:fillRect/>
          </a:stretch>
        </p:blipFill>
        <p:spPr>
          <a:xfrm>
            <a:off x="1485352" y="3929271"/>
            <a:ext cx="8021279" cy="2319130"/>
          </a:xfrm>
          <a:prstGeom prst="rect">
            <a:avLst/>
          </a:prstGeom>
        </p:spPr>
      </p:pic>
      <p:pic>
        <p:nvPicPr>
          <p:cNvPr id="5" name="Picture 4">
            <a:extLst>
              <a:ext uri="{FF2B5EF4-FFF2-40B4-BE49-F238E27FC236}">
                <a16:creationId xmlns:a16="http://schemas.microsoft.com/office/drawing/2014/main" id="{9B6B6E52-AD5F-40E7-A831-AD03B58CAACD}"/>
              </a:ext>
            </a:extLst>
          </p:cNvPr>
          <p:cNvPicPr>
            <a:picLocks noChangeAspect="1"/>
          </p:cNvPicPr>
          <p:nvPr/>
        </p:nvPicPr>
        <p:blipFill rotWithShape="1">
          <a:blip r:embed="rId4"/>
          <a:srcRect t="3262"/>
          <a:stretch/>
        </p:blipFill>
        <p:spPr>
          <a:xfrm>
            <a:off x="7848600" y="4953000"/>
            <a:ext cx="2516806" cy="2386216"/>
          </a:xfrm>
          <a:prstGeom prst="rect">
            <a:avLst/>
          </a:prstGeom>
        </p:spPr>
      </p:pic>
      <p:cxnSp>
        <p:nvCxnSpPr>
          <p:cNvPr id="7" name="Straight Connector 6">
            <a:extLst>
              <a:ext uri="{FF2B5EF4-FFF2-40B4-BE49-F238E27FC236}">
                <a16:creationId xmlns:a16="http://schemas.microsoft.com/office/drawing/2014/main" id="{B219D190-EB19-4831-B713-602191A945E5}"/>
              </a:ext>
            </a:extLst>
          </p:cNvPr>
          <p:cNvCxnSpPr>
            <a:stCxn id="2" idx="1"/>
            <a:endCxn id="2" idx="3"/>
          </p:cNvCxnSpPr>
          <p:nvPr/>
        </p:nvCxnSpPr>
        <p:spPr>
          <a:xfrm>
            <a:off x="1295400" y="3886200"/>
            <a:ext cx="9296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7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1446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A7BE8-91B6-7B40-5D3F-3E1CB37CFA43}"/>
              </a:ext>
            </a:extLst>
          </p:cNvPr>
          <p:cNvPicPr>
            <a:picLocks noChangeAspect="1"/>
          </p:cNvPicPr>
          <p:nvPr/>
        </p:nvPicPr>
        <p:blipFill>
          <a:blip r:embed="rId2"/>
          <a:stretch>
            <a:fillRect/>
          </a:stretch>
        </p:blipFill>
        <p:spPr>
          <a:xfrm>
            <a:off x="1530094" y="-304800"/>
            <a:ext cx="8827011" cy="2011680"/>
          </a:xfrm>
          <a:prstGeom prst="rect">
            <a:avLst/>
          </a:prstGeom>
        </p:spPr>
      </p:pic>
      <p:pic>
        <p:nvPicPr>
          <p:cNvPr id="9" name="Picture 8">
            <a:extLst>
              <a:ext uri="{FF2B5EF4-FFF2-40B4-BE49-F238E27FC236}">
                <a16:creationId xmlns:a16="http://schemas.microsoft.com/office/drawing/2014/main" id="{FF019147-7DE4-7BC7-B2D6-5F1982FA236A}"/>
              </a:ext>
            </a:extLst>
          </p:cNvPr>
          <p:cNvPicPr>
            <a:picLocks noChangeAspect="1"/>
          </p:cNvPicPr>
          <p:nvPr/>
        </p:nvPicPr>
        <p:blipFill>
          <a:blip r:embed="rId3"/>
          <a:stretch>
            <a:fillRect/>
          </a:stretch>
        </p:blipFill>
        <p:spPr>
          <a:xfrm>
            <a:off x="0" y="1723506"/>
            <a:ext cx="11925872" cy="6126480"/>
          </a:xfrm>
          <a:prstGeom prst="rect">
            <a:avLst/>
          </a:prstGeom>
        </p:spPr>
      </p:pic>
      <p:sp>
        <p:nvSpPr>
          <p:cNvPr id="8" name="TextBox 7">
            <a:extLst>
              <a:ext uri="{FF2B5EF4-FFF2-40B4-BE49-F238E27FC236}">
                <a16:creationId xmlns:a16="http://schemas.microsoft.com/office/drawing/2014/main" id="{FA71D81F-568A-4A13-9A87-D17EC468D79E}"/>
              </a:ext>
            </a:extLst>
          </p:cNvPr>
          <p:cNvSpPr txBox="1"/>
          <p:nvPr/>
        </p:nvSpPr>
        <p:spPr>
          <a:xfrm>
            <a:off x="5733028" y="4992458"/>
            <a:ext cx="6154172" cy="1077218"/>
          </a:xfrm>
          <a:prstGeom prst="rect">
            <a:avLst/>
          </a:prstGeom>
          <a:solidFill>
            <a:schemeClr val="bg1"/>
          </a:solidFill>
        </p:spPr>
        <p:txBody>
          <a:bodyPr wrap="square" rtlCol="0">
            <a:spAutoFit/>
          </a:bodyPr>
          <a:lstStyle/>
          <a:p>
            <a:r>
              <a:rPr lang="en-US" sz="3200" dirty="0">
                <a:solidFill>
                  <a:srgbClr val="FFFF00"/>
                </a:solidFill>
              </a:rPr>
              <a:t>When e-mailing me, please include Math 2560 in your subject line.</a:t>
            </a:r>
          </a:p>
        </p:txBody>
      </p:sp>
    </p:spTree>
    <p:extLst>
      <p:ext uri="{BB962C8B-B14F-4D97-AF65-F5344CB8AC3E}">
        <p14:creationId xmlns:p14="http://schemas.microsoft.com/office/powerpoint/2010/main" val="113203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9FD51-5571-FC87-8B15-F4685A6716FB}"/>
              </a:ext>
            </a:extLst>
          </p:cNvPr>
          <p:cNvPicPr>
            <a:picLocks noChangeAspect="1"/>
          </p:cNvPicPr>
          <p:nvPr/>
        </p:nvPicPr>
        <p:blipFill>
          <a:blip r:embed="rId2"/>
          <a:stretch>
            <a:fillRect/>
          </a:stretch>
        </p:blipFill>
        <p:spPr>
          <a:xfrm>
            <a:off x="0" y="100263"/>
            <a:ext cx="11934380" cy="5943600"/>
          </a:xfrm>
          <a:prstGeom prst="rect">
            <a:avLst/>
          </a:prstGeom>
        </p:spPr>
      </p:pic>
      <p:sp>
        <p:nvSpPr>
          <p:cNvPr id="9" name="TextBox 8">
            <a:extLst>
              <a:ext uri="{FF2B5EF4-FFF2-40B4-BE49-F238E27FC236}">
                <a16:creationId xmlns:a16="http://schemas.microsoft.com/office/drawing/2014/main" id="{D2D476E5-662B-4A47-8B14-28F6A76E3CE6}"/>
              </a:ext>
            </a:extLst>
          </p:cNvPr>
          <p:cNvSpPr txBox="1"/>
          <p:nvPr/>
        </p:nvSpPr>
        <p:spPr>
          <a:xfrm>
            <a:off x="228600" y="6172200"/>
            <a:ext cx="11553380" cy="1384995"/>
          </a:xfrm>
          <a:prstGeom prst="rect">
            <a:avLst/>
          </a:prstGeom>
          <a:solidFill>
            <a:schemeClr val="tx1"/>
          </a:solidFill>
        </p:spPr>
        <p:txBody>
          <a:bodyPr wrap="square">
            <a:spAutoFit/>
          </a:bodyPr>
          <a:lstStyle/>
          <a:p>
            <a:r>
              <a:rPr lang="en-US" sz="2800" b="1" dirty="0">
                <a:solidFill>
                  <a:srgbClr val="000000"/>
                </a:solidFill>
                <a:effectLst/>
                <a:latin typeface="Calibri" panose="020F0502020204030204" pitchFamily="34" charset="0"/>
                <a:ea typeface="Times New Roman" panose="02020603050405020304" pitchFamily="18" charset="0"/>
              </a:rPr>
              <a:t>MIDTERM 1:</a:t>
            </a:r>
            <a:r>
              <a:rPr lang="en-US" sz="2800" u="sng" dirty="0">
                <a:solidFill>
                  <a:srgbClr val="31708F"/>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 </a:t>
            </a:r>
            <a:r>
              <a:rPr lang="en-US" sz="2800" dirty="0">
                <a:solidFill>
                  <a:srgbClr val="31708F"/>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6:30PM - 8:00PM </a:t>
            </a:r>
            <a:r>
              <a:rPr lang="en-US" sz="2800" dirty="0">
                <a:solidFill>
                  <a:srgbClr val="A94442"/>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10/03/2024 Thu  </a:t>
            </a:r>
            <a:r>
              <a:rPr lang="en-US" sz="2800" dirty="0">
                <a:solidFill>
                  <a:schemeClr val="bg1"/>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in </a:t>
            </a:r>
            <a:r>
              <a:rPr lang="en-US" sz="2800" dirty="0">
                <a:solidFill>
                  <a:srgbClr val="A94442"/>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  </a:t>
            </a:r>
            <a:r>
              <a:rPr lang="en-US" sz="2800" dirty="0">
                <a:solidFill>
                  <a:schemeClr val="bg1"/>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100 PH </a:t>
            </a:r>
          </a:p>
          <a:p>
            <a:endParaRPr lang="en-US" sz="2800" dirty="0">
              <a:solidFill>
                <a:schemeClr val="bg1"/>
              </a:solidFill>
              <a:highlight>
                <a:srgbClr val="FFFFFF"/>
              </a:highlight>
              <a:latin typeface="Source Sans Pro" panose="020B0503030403020204" pitchFamily="34" charset="0"/>
              <a:cs typeface="Times New Roman" panose="02020603050405020304" pitchFamily="18" charset="0"/>
            </a:endParaRPr>
          </a:p>
          <a:p>
            <a:r>
              <a:rPr lang="en-US" sz="2800" b="1" dirty="0">
                <a:solidFill>
                  <a:srgbClr val="000000"/>
                </a:solidFill>
                <a:effectLst/>
                <a:latin typeface="Calibri" panose="020F0502020204030204" pitchFamily="34" charset="0"/>
                <a:ea typeface="Times New Roman" panose="02020603050405020304" pitchFamily="18" charset="0"/>
              </a:rPr>
              <a:t>MIDTERM 2:</a:t>
            </a:r>
            <a:r>
              <a:rPr lang="en-US" sz="2800" dirty="0">
                <a:solidFill>
                  <a:srgbClr val="31708F"/>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31708F"/>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6:30PM - 8:00PM </a:t>
            </a:r>
            <a:r>
              <a:rPr lang="en-US" sz="2800" dirty="0">
                <a:solidFill>
                  <a:srgbClr val="A94442"/>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11/14/2024 Thu </a:t>
            </a:r>
            <a:r>
              <a:rPr lang="en-US" sz="2800" dirty="0">
                <a:solidFill>
                  <a:schemeClr val="bg1"/>
                </a:solidFill>
                <a:effectLst/>
                <a:highlight>
                  <a:srgbClr val="FFFFFF"/>
                </a:highlight>
                <a:latin typeface="Source Sans Pro" panose="020B0503030403020204" pitchFamily="34" charset="0"/>
                <a:ea typeface="Times New Roman" panose="02020603050405020304" pitchFamily="18" charset="0"/>
                <a:cs typeface="Times New Roman" panose="02020603050405020304" pitchFamily="18" charset="0"/>
              </a:rPr>
              <a:t> in    PC C20</a:t>
            </a:r>
            <a:endParaRPr lang="en-US" sz="2800" dirty="0">
              <a:solidFill>
                <a:schemeClr val="bg1"/>
              </a:solidFill>
            </a:endParaRPr>
          </a:p>
        </p:txBody>
      </p:sp>
    </p:spTree>
    <p:extLst>
      <p:ext uri="{BB962C8B-B14F-4D97-AF65-F5344CB8AC3E}">
        <p14:creationId xmlns:p14="http://schemas.microsoft.com/office/powerpoint/2010/main" val="291265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9EDDEA-06DE-47B9-B084-59EEA4E283F7}"/>
              </a:ext>
            </a:extLst>
          </p:cNvPr>
          <p:cNvSpPr/>
          <p:nvPr/>
        </p:nvSpPr>
        <p:spPr>
          <a:xfrm>
            <a:off x="3810000" y="5029200"/>
            <a:ext cx="18288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C5466A-42F8-8853-0BC2-3D4FEA995898}"/>
              </a:ext>
            </a:extLst>
          </p:cNvPr>
          <p:cNvPicPr>
            <a:picLocks noChangeAspect="1"/>
          </p:cNvPicPr>
          <p:nvPr/>
        </p:nvPicPr>
        <p:blipFill rotWithShape="1">
          <a:blip r:embed="rId2"/>
          <a:srcRect t="412" r="33936" b="-412"/>
          <a:stretch/>
        </p:blipFill>
        <p:spPr>
          <a:xfrm>
            <a:off x="0" y="0"/>
            <a:ext cx="11887200" cy="7772400"/>
          </a:xfrm>
          <a:prstGeom prst="rect">
            <a:avLst/>
          </a:prstGeom>
        </p:spPr>
      </p:pic>
      <p:sp>
        <p:nvSpPr>
          <p:cNvPr id="6" name="TextBox 5">
            <a:extLst>
              <a:ext uri="{FF2B5EF4-FFF2-40B4-BE49-F238E27FC236}">
                <a16:creationId xmlns:a16="http://schemas.microsoft.com/office/drawing/2014/main" id="{B382D85C-4E6A-99E6-FA64-63E76F2DFD17}"/>
              </a:ext>
            </a:extLst>
          </p:cNvPr>
          <p:cNvSpPr txBox="1"/>
          <p:nvPr/>
        </p:nvSpPr>
        <p:spPr>
          <a:xfrm>
            <a:off x="8686800" y="2362200"/>
            <a:ext cx="2362200" cy="772776"/>
          </a:xfrm>
          <a:prstGeom prst="rect">
            <a:avLst/>
          </a:prstGeom>
          <a:noFill/>
        </p:spPr>
        <p:txBody>
          <a:bodyPr wrap="square" rtlCol="0">
            <a:spAutoFit/>
          </a:bodyPr>
          <a:lstStyle/>
          <a:p>
            <a:pPr algn="ctr"/>
            <a:r>
              <a:rPr lang="en-US" dirty="0" err="1">
                <a:solidFill>
                  <a:srgbClr val="C00000"/>
                </a:solidFill>
              </a:rPr>
              <a:t>WilyPlus</a:t>
            </a:r>
            <a:r>
              <a:rPr lang="en-US" dirty="0">
                <a:solidFill>
                  <a:srgbClr val="C00000"/>
                </a:solidFill>
              </a:rPr>
              <a:t> HW due Mondays</a:t>
            </a:r>
          </a:p>
        </p:txBody>
      </p:sp>
      <p:sp>
        <p:nvSpPr>
          <p:cNvPr id="7" name="TextBox 6">
            <a:extLst>
              <a:ext uri="{FF2B5EF4-FFF2-40B4-BE49-F238E27FC236}">
                <a16:creationId xmlns:a16="http://schemas.microsoft.com/office/drawing/2014/main" id="{A2468580-0B5D-5970-E7E5-EC7B72591999}"/>
              </a:ext>
            </a:extLst>
          </p:cNvPr>
          <p:cNvSpPr txBox="1"/>
          <p:nvPr/>
        </p:nvSpPr>
        <p:spPr>
          <a:xfrm>
            <a:off x="8839200" y="5323224"/>
            <a:ext cx="2362200" cy="772776"/>
          </a:xfrm>
          <a:prstGeom prst="rect">
            <a:avLst/>
          </a:prstGeom>
          <a:noFill/>
        </p:spPr>
        <p:txBody>
          <a:bodyPr wrap="square" rtlCol="0">
            <a:spAutoFit/>
          </a:bodyPr>
          <a:lstStyle/>
          <a:p>
            <a:pPr algn="ctr"/>
            <a:r>
              <a:rPr lang="en-US" dirty="0">
                <a:solidFill>
                  <a:srgbClr val="C00000"/>
                </a:solidFill>
              </a:rPr>
              <a:t>In-class quiz next week on Friday</a:t>
            </a:r>
          </a:p>
        </p:txBody>
      </p:sp>
      <p:sp>
        <p:nvSpPr>
          <p:cNvPr id="2" name="TextBox 1">
            <a:extLst>
              <a:ext uri="{FF2B5EF4-FFF2-40B4-BE49-F238E27FC236}">
                <a16:creationId xmlns:a16="http://schemas.microsoft.com/office/drawing/2014/main" id="{B149256A-3473-54B3-BC6D-8DFB160C26E5}"/>
              </a:ext>
            </a:extLst>
          </p:cNvPr>
          <p:cNvSpPr txBox="1"/>
          <p:nvPr/>
        </p:nvSpPr>
        <p:spPr>
          <a:xfrm>
            <a:off x="6172200" y="2590800"/>
            <a:ext cx="228600" cy="523220"/>
          </a:xfrm>
          <a:prstGeom prst="rect">
            <a:avLst/>
          </a:prstGeom>
          <a:noFill/>
        </p:spPr>
        <p:txBody>
          <a:bodyPr wrap="square" rtlCol="0">
            <a:spAutoFit/>
          </a:bodyPr>
          <a:lstStyle/>
          <a:p>
            <a:r>
              <a:rPr lang="en-US" sz="2800" dirty="0">
                <a:solidFill>
                  <a:srgbClr val="FF0000"/>
                </a:solidFill>
              </a:rPr>
              <a:t>4</a:t>
            </a:r>
            <a:endParaRPr lang="en-US" dirty="0">
              <a:solidFill>
                <a:srgbClr val="FF0000"/>
              </a:solidFill>
            </a:endParaRPr>
          </a:p>
        </p:txBody>
      </p:sp>
    </p:spTree>
    <p:extLst>
      <p:ext uri="{BB962C8B-B14F-4D97-AF65-F5344CB8AC3E}">
        <p14:creationId xmlns:p14="http://schemas.microsoft.com/office/powerpoint/2010/main" val="321265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49920-227C-C6DB-ED8C-4C106AAB94B4}"/>
              </a:ext>
            </a:extLst>
          </p:cNvPr>
          <p:cNvPicPr>
            <a:picLocks noChangeAspect="1"/>
          </p:cNvPicPr>
          <p:nvPr/>
        </p:nvPicPr>
        <p:blipFill rotWithShape="1">
          <a:blip r:embed="rId2"/>
          <a:srcRect r="30274"/>
          <a:stretch/>
        </p:blipFill>
        <p:spPr>
          <a:xfrm>
            <a:off x="-1" y="-1"/>
            <a:ext cx="12085135" cy="7772400"/>
          </a:xfrm>
          <a:prstGeom prst="rect">
            <a:avLst/>
          </a:prstGeom>
        </p:spPr>
      </p:pic>
      <p:sp>
        <p:nvSpPr>
          <p:cNvPr id="5" name="Oval 4">
            <a:extLst>
              <a:ext uri="{FF2B5EF4-FFF2-40B4-BE49-F238E27FC236}">
                <a16:creationId xmlns:a16="http://schemas.microsoft.com/office/drawing/2014/main" id="{C6E26436-4DDE-614A-96C7-FBCFB63B35BB}"/>
              </a:ext>
            </a:extLst>
          </p:cNvPr>
          <p:cNvSpPr/>
          <p:nvPr/>
        </p:nvSpPr>
        <p:spPr>
          <a:xfrm>
            <a:off x="1371600" y="1676400"/>
            <a:ext cx="1524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89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3C81E7-9CD5-4E8F-A76E-10196C132C04}"/>
              </a:ext>
            </a:extLst>
          </p:cNvPr>
          <p:cNvPicPr>
            <a:picLocks noChangeAspect="1"/>
          </p:cNvPicPr>
          <p:nvPr/>
        </p:nvPicPr>
        <p:blipFill rotWithShape="1">
          <a:blip r:embed="rId2"/>
          <a:srcRect b="1162"/>
          <a:stretch/>
        </p:blipFill>
        <p:spPr>
          <a:xfrm>
            <a:off x="457200" y="0"/>
            <a:ext cx="10992454" cy="7772400"/>
          </a:xfrm>
          <a:prstGeom prst="rect">
            <a:avLst/>
          </a:prstGeom>
        </p:spPr>
      </p:pic>
      <p:sp>
        <p:nvSpPr>
          <p:cNvPr id="9" name="Oval 8">
            <a:extLst>
              <a:ext uri="{FF2B5EF4-FFF2-40B4-BE49-F238E27FC236}">
                <a16:creationId xmlns:a16="http://schemas.microsoft.com/office/drawing/2014/main" id="{D757D9D5-E86C-D7AA-68C1-BE2B9E8FAF6F}"/>
              </a:ext>
            </a:extLst>
          </p:cNvPr>
          <p:cNvSpPr/>
          <p:nvPr/>
        </p:nvSpPr>
        <p:spPr>
          <a:xfrm>
            <a:off x="228600" y="838200"/>
            <a:ext cx="1524000" cy="5334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8C445F4-11D9-B2B5-C4FC-5BA7745501AE}"/>
              </a:ext>
            </a:extLst>
          </p:cNvPr>
          <p:cNvCxnSpPr/>
          <p:nvPr/>
        </p:nvCxnSpPr>
        <p:spPr>
          <a:xfrm flipH="1">
            <a:off x="1828800" y="1066800"/>
            <a:ext cx="6858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B6697C5-2C43-7A4D-2D24-15E29A681BD4}"/>
              </a:ext>
            </a:extLst>
          </p:cNvPr>
          <p:cNvSpPr/>
          <p:nvPr/>
        </p:nvSpPr>
        <p:spPr>
          <a:xfrm>
            <a:off x="228600" y="1371600"/>
            <a:ext cx="205740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70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E7A171-9B32-48AD-A5FE-CC2164477893}"/>
              </a:ext>
            </a:extLst>
          </p:cNvPr>
          <p:cNvSpPr txBox="1"/>
          <p:nvPr/>
        </p:nvSpPr>
        <p:spPr>
          <a:xfrm>
            <a:off x="228600" y="152400"/>
            <a:ext cx="11658600" cy="523220"/>
          </a:xfrm>
          <a:prstGeom prst="rect">
            <a:avLst/>
          </a:prstGeom>
          <a:noFill/>
        </p:spPr>
        <p:txBody>
          <a:bodyPr wrap="square">
            <a:spAutoFit/>
          </a:bodyPr>
          <a:lstStyle/>
          <a:p>
            <a:r>
              <a:rPr lang="en-US" sz="2800" dirty="0">
                <a:hlinkClick r:id="rId2"/>
              </a:rPr>
              <a:t>https://homepage.divms.uiowa.edu/~idarcy/COURSES/100/FALL24/2560.html</a:t>
            </a:r>
            <a:r>
              <a:rPr lang="en-US" sz="2800" dirty="0"/>
              <a:t> </a:t>
            </a:r>
          </a:p>
        </p:txBody>
      </p:sp>
      <p:pic>
        <p:nvPicPr>
          <p:cNvPr id="4" name="Picture 3">
            <a:extLst>
              <a:ext uri="{FF2B5EF4-FFF2-40B4-BE49-F238E27FC236}">
                <a16:creationId xmlns:a16="http://schemas.microsoft.com/office/drawing/2014/main" id="{2E5113AE-9897-C1B4-AABD-130A351E7017}"/>
              </a:ext>
            </a:extLst>
          </p:cNvPr>
          <p:cNvPicPr>
            <a:picLocks noChangeAspect="1"/>
          </p:cNvPicPr>
          <p:nvPr/>
        </p:nvPicPr>
        <p:blipFill>
          <a:blip r:embed="rId3"/>
          <a:stretch>
            <a:fillRect/>
          </a:stretch>
        </p:blipFill>
        <p:spPr>
          <a:xfrm>
            <a:off x="-4" y="1112520"/>
            <a:ext cx="11902877" cy="6126480"/>
          </a:xfrm>
          <a:prstGeom prst="rect">
            <a:avLst/>
          </a:prstGeom>
        </p:spPr>
      </p:pic>
      <p:sp>
        <p:nvSpPr>
          <p:cNvPr id="2" name="Oval 1">
            <a:extLst>
              <a:ext uri="{FF2B5EF4-FFF2-40B4-BE49-F238E27FC236}">
                <a16:creationId xmlns:a16="http://schemas.microsoft.com/office/drawing/2014/main" id="{E4279B6D-F456-23C9-247D-6E5B1EC23216}"/>
              </a:ext>
            </a:extLst>
          </p:cNvPr>
          <p:cNvSpPr/>
          <p:nvPr/>
        </p:nvSpPr>
        <p:spPr>
          <a:xfrm>
            <a:off x="8686800" y="1722394"/>
            <a:ext cx="2895600" cy="762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65876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48A1FA"/>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16187</TotalTime>
  <Words>446</Words>
  <Application>Microsoft Office PowerPoint</Application>
  <PresentationFormat>Custom</PresentationFormat>
  <Paragraphs>41</Paragraphs>
  <Slides>39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Calibri Light</vt:lpstr>
      <vt:lpstr>Segoe UI</vt:lpstr>
      <vt:lpstr>Source Sans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260</dc:title>
  <dc:creator>Phil Gustafson</dc:creator>
  <cp:lastModifiedBy>Darcy, Isabel K</cp:lastModifiedBy>
  <cp:revision>440</cp:revision>
  <cp:lastPrinted>2010-08-30T14:05:57Z</cp:lastPrinted>
  <dcterms:created xsi:type="dcterms:W3CDTF">2010-08-30T13:57:37Z</dcterms:created>
  <dcterms:modified xsi:type="dcterms:W3CDTF">2024-08-25T16:13:12Z</dcterms:modified>
</cp:coreProperties>
</file>