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4" r:id="rId2"/>
    <p:sldId id="357" r:id="rId3"/>
    <p:sldId id="366" r:id="rId4"/>
    <p:sldId id="359" r:id="rId5"/>
    <p:sldId id="361" r:id="rId6"/>
    <p:sldId id="363" r:id="rId7"/>
    <p:sldId id="367" r:id="rId8"/>
    <p:sldId id="3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D"/>
    <a:srgbClr val="000049"/>
    <a:srgbClr val="00005D"/>
    <a:srgbClr val="000022"/>
    <a:srgbClr val="008000"/>
    <a:srgbClr val="9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102" autoAdjust="0"/>
  </p:normalViewPr>
  <p:slideViewPr>
    <p:cSldViewPr snapToGrid="0" snapToObjects="1">
      <p:cViewPr varScale="1">
        <p:scale>
          <a:sx n="34" d="100"/>
          <a:sy n="3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5" d="100"/>
        <a:sy n="1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6A018-8FAC-8C47-9602-03F59CA8C84D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78CAB-F779-D945-BC20-D4A2C14F97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37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853C-790B-074A-9B33-AF42982A3CD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FC4B9-A07B-9549-B62E-78439FDB3B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9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660066"/>
                </a:solidFill>
              </a:rPr>
              <a:t>Optional Lecture:  A very terse introduction to </a:t>
            </a:r>
            <a:r>
              <a:rPr lang="en-US" sz="2400" dirty="0" err="1" smtClean="0">
                <a:solidFill>
                  <a:srgbClr val="660066"/>
                </a:solidFill>
              </a:rPr>
              <a:t>simplicial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smtClean="0">
                <a:solidFill>
                  <a:srgbClr val="660066"/>
                </a:solidFill>
              </a:rPr>
              <a:t>complexes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10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simplicial</a:t>
            </a:r>
            <a:r>
              <a:rPr lang="en-US" baseline="0" dirty="0" smtClean="0"/>
              <a:t> complex starts with 0 dimensional vertices.  Since they are 0 dimensional we call them 0 simplices.  So a vertex is called a 0-simplex.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oriented edges which are 1-dimensional, so we call them 1-simplices.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using Z mod 2 coefficients we can ignore orientation, but with any other type of coefficients such as  the integers, our simplices will be oriented.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always use pictures  or a symbol such as e to denote an edge.  However, we could also use an ordered pair (v1, v2) to denote an edge that points from v1 to v2. 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 2-dimensional face is a 2-simplex.  Again we will use pictures or a symbol such as f to denote a 2-simplex, but one can also use an ordered triple such as (v1, v2, v3), but multiple triples can denote the same oriented face.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example </a:t>
            </a:r>
            <a:r>
              <a:rPr lang="en-US" sz="1200" dirty="0" smtClean="0">
                <a:solidFill>
                  <a:srgbClr val="000000"/>
                </a:solidFill>
              </a:rPr>
              <a:t>(v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)</a:t>
            </a:r>
            <a:r>
              <a:rPr lang="en-US" sz="1200" baseline="-25000" dirty="0" smtClean="0">
                <a:solidFill>
                  <a:srgbClr val="000000"/>
                </a:solidFill>
              </a:rPr>
              <a:t> </a:t>
            </a:r>
            <a:r>
              <a:rPr lang="en-US" sz="1200" baseline="0" dirty="0" smtClean="0">
                <a:solidFill>
                  <a:schemeClr val="tx1"/>
                </a:solidFill>
              </a:rPr>
              <a:t>,</a:t>
            </a:r>
            <a:r>
              <a:rPr lang="en-US" baseline="0" dirty="0" smtClean="0"/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(v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3, </a:t>
            </a:r>
            <a:r>
              <a:rPr lang="en-US" sz="1200" dirty="0" smtClean="0">
                <a:solidFill>
                  <a:srgbClr val="000000"/>
                </a:solidFill>
              </a:rPr>
              <a:t>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), (v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)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baseline="0" dirty="0" smtClean="0">
                <a:solidFill>
                  <a:schemeClr val="tx1"/>
                </a:solidFill>
              </a:rPr>
              <a:t>all</a:t>
            </a:r>
            <a:r>
              <a:rPr lang="en-US" baseline="0" dirty="0" smtClean="0"/>
              <a:t> denote the same oriented face while </a:t>
            </a:r>
            <a:r>
              <a:rPr lang="en-US" baseline="0" dirty="0" smtClean="0"/>
              <a:t>(v3, v2, v1) denotes </a:t>
            </a:r>
            <a:r>
              <a:rPr lang="en-US" baseline="0" dirty="0" smtClean="0"/>
              <a:t>a face with the opposite orientation.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 triples correspond to the same orientation if one is an even permutation of the other,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perform an odd number of permutations, I get a face with the opposite orientation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example if I permute v1 and v2 I go from a clockwise orientation to a counterclockwise orientation.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solidFill>
                  <a:srgbClr val="000000"/>
                </a:solidFill>
              </a:rPr>
              <a:t>the orientation </a:t>
            </a:r>
            <a:r>
              <a:rPr lang="en-US" sz="1200" dirty="0" smtClean="0">
                <a:solidFill>
                  <a:srgbClr val="000000"/>
                </a:solidFill>
              </a:rPr>
              <a:t>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 </a:t>
            </a:r>
            <a:r>
              <a:rPr lang="en-US" sz="1200" baseline="0" dirty="0" smtClean="0">
                <a:solidFill>
                  <a:srgbClr val="000000"/>
                </a:solidFill>
              </a:rPr>
              <a:t>is clockwise while the orientation </a:t>
            </a:r>
            <a:r>
              <a:rPr lang="en-US" sz="1200" dirty="0" smtClean="0">
                <a:solidFill>
                  <a:srgbClr val="000000"/>
                </a:solidFill>
              </a:rPr>
              <a:t>v</a:t>
            </a:r>
            <a:r>
              <a:rPr lang="en-US" sz="1200" baseline="-25000" dirty="0" smtClean="0">
                <a:solidFill>
                  <a:srgbClr val="000000"/>
                </a:solidFill>
              </a:rPr>
              <a:t>1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, v</a:t>
            </a:r>
            <a:r>
              <a:rPr lang="en-US" sz="1200" baseline="-25000" dirty="0" smtClean="0">
                <a:solidFill>
                  <a:srgbClr val="000000"/>
                </a:solidFill>
              </a:rPr>
              <a:t>2 </a:t>
            </a:r>
            <a:r>
              <a:rPr lang="en-US" sz="1200" baseline="0" dirty="0" smtClean="0">
                <a:solidFill>
                  <a:srgbClr val="000000"/>
                </a:solidFill>
              </a:rPr>
              <a:t>is counter clockwise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rgbClr val="000000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perform a second permutation, for example exchanging v1 and v3, I now return my orientation to clockwise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Every time we perform a permutation of two elements that are next to each other, we reverse the orientation.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Thus three different ordered triples represent the same face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12 different ordered quadruples represent a three simplex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</a:t>
            </a:r>
            <a:r>
              <a:rPr lang="en-US" baseline="0" dirty="0" smtClean="0"/>
              <a:t>v3 results in plus v1 v2, </a:t>
            </a:r>
            <a:r>
              <a:rPr lang="en-US" baseline="0" dirty="0" smtClean="0"/>
              <a:t>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</a:t>
            </a:r>
            <a:r>
              <a:rPr lang="en-US" baseline="0" dirty="0" smtClean="0"/>
              <a:t>removing v2 results in minus v1 </a:t>
            </a:r>
            <a:r>
              <a:rPr lang="en-US" baseline="0" dirty="0" smtClean="0"/>
              <a:t>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</a:t>
            </a:r>
            <a:r>
              <a:rPr lang="en-US" baseline="0" dirty="0" smtClean="0"/>
              <a:t>since 1 is odd while </a:t>
            </a:r>
            <a:r>
              <a:rPr lang="en-US" baseline="0" dirty="0" smtClean="0"/>
              <a:t>removing v2 results in minus </a:t>
            </a:r>
            <a:r>
              <a:rPr lang="en-US" baseline="0" dirty="0" smtClean="0"/>
              <a:t>v1 since 2 is even.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3-dimensional tetrahedron is the alternating sum of four 2-dim faces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Remove  v4, even subscript,  and we get  </a:t>
            </a:r>
            <a:r>
              <a:rPr lang="en-US" sz="1200" dirty="0" smtClean="0"/>
              <a:t>– 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Remove  v3, odd subscript,  and we get  </a:t>
            </a:r>
            <a:r>
              <a:rPr lang="en-US" sz="1200" dirty="0" smtClean="0"/>
              <a:t>+ 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Remove  v2, even subscript,  and we get  </a:t>
            </a:r>
            <a:r>
              <a:rPr lang="en-US" sz="1200" dirty="0" smtClean="0"/>
              <a:t>– 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Remove  v1, odd subscript,  and we get </a:t>
            </a:r>
            <a:r>
              <a:rPr lang="en-US" sz="1200" dirty="0" smtClean="0"/>
              <a:t>+ (v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</a:t>
            </a:r>
            <a:endParaRPr lang="en-US" baseline="0" dirty="0" smtClean="0"/>
          </a:p>
          <a:p>
            <a:endParaRPr lang="en-US" sz="1200" dirty="0" smtClean="0"/>
          </a:p>
          <a:p>
            <a:r>
              <a:rPr lang="en-US" sz="1200" dirty="0" smtClean="0"/>
              <a:t>-(v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) + this back face 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- bottom face (v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+ the remaining face (v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 </a:t>
            </a:r>
          </a:p>
          <a:p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baseline="0" dirty="0" smtClean="0"/>
              <a:t>boundary of an n-simplex will be the sum of n-1-dimsional simplices, via the alternating sum of removing one vertex at a time.</a:t>
            </a:r>
          </a:p>
          <a:p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…, v</a:t>
            </a:r>
            <a:r>
              <a:rPr lang="en-US" sz="1200" baseline="-25000" dirty="0" smtClean="0"/>
              <a:t>n+1</a:t>
            </a:r>
            <a:r>
              <a:rPr lang="en-US" sz="1200" baseline="0" dirty="0" smtClean="0"/>
              <a:t> minus v1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…, v</a:t>
            </a:r>
            <a:r>
              <a:rPr lang="en-US" sz="1200" baseline="-25000" dirty="0" smtClean="0"/>
              <a:t>n+1</a:t>
            </a:r>
            <a:r>
              <a:rPr lang="en-US" sz="1200" baseline="0" dirty="0" smtClean="0"/>
              <a:t> +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1" dirty="0" smtClean="0">
                <a:solidFill>
                  <a:schemeClr val="tx1"/>
                </a:solidFill>
              </a:rPr>
              <a:t>If I use Z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1200" dirty="0" smtClean="0">
                <a:solidFill>
                  <a:schemeClr val="tx1"/>
                </a:solidFill>
              </a:rPr>
              <a:t> coefficients,</a:t>
            </a:r>
            <a:r>
              <a:rPr lang="en-US" baseline="0" dirty="0" smtClean="0"/>
              <a:t> </a:t>
            </a:r>
            <a:r>
              <a:rPr lang="en-US" baseline="0" dirty="0" smtClean="0"/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Building blocks for a simplicial complex using</a:t>
            </a:r>
            <a:r>
              <a:rPr lang="en-US" sz="1200" b="1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are </a:t>
            </a:r>
            <a:r>
              <a:rPr lang="en-US" sz="1200" dirty="0" smtClean="0">
                <a:solidFill>
                  <a:schemeClr val="tx1"/>
                </a:solidFill>
              </a:rPr>
              <a:t>unoriented</a:t>
            </a:r>
          </a:p>
          <a:p>
            <a:pPr algn="l"/>
            <a:r>
              <a:rPr lang="en-US" baseline="0" dirty="0" smtClean="0"/>
              <a:t>Since my complexes are </a:t>
            </a:r>
            <a:r>
              <a:rPr lang="en-US" baseline="0" dirty="0" err="1" smtClean="0"/>
              <a:t>unoriented</a:t>
            </a:r>
            <a:r>
              <a:rPr lang="en-US" baseline="0" dirty="0" smtClean="0"/>
              <a:t>, we now use set notation to indicate our complexes.  So an edge can be denoted by the unordered set v1v2, while a face is denoted by the unordered set v1v2v3.  Since orientation doesn’t matter with Z2 coefficients, the order of the vertices in my set also does not matter.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Since 1 = -1 mod 2, I don’t need minus signs and thus we can calculate boundary using only addition and no subtraction.   Thus to calculate the boundary of a face, I can remove v3 to get the boundary edge v1v2, remove v1 to get</a:t>
            </a:r>
          </a:p>
          <a:p>
            <a:pPr algn="l"/>
            <a:r>
              <a:rPr lang="en-US" baseline="0" dirty="0" smtClean="0"/>
              <a:t>The sum of these 3 edges is the boundary of this face.  I don’t have alternating signs since 1 = -1.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Similarly the boundary of an edge, remove v1, I get v2, remove v2, I get v1 so the boundary of the edge v1v2 is the sum v2 + v1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As before the  </a:t>
            </a:r>
            <a:r>
              <a:rPr lang="en-US" baseline="0" dirty="0" smtClean="0"/>
              <a:t>boundary of a vertex is </a:t>
            </a:r>
            <a:r>
              <a:rPr lang="en-US" baseline="0" dirty="0" smtClean="0"/>
              <a:t>0 since if I remove the vertex, I have the empty set.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3 simplex is a solid </a:t>
            </a:r>
            <a:r>
              <a:rPr lang="en-US" baseline="0" dirty="0" smtClean="0"/>
              <a:t>3dim </a:t>
            </a:r>
            <a:r>
              <a:rPr lang="en-US" baseline="0" dirty="0" smtClean="0"/>
              <a:t>tetrahedron represented by the unordered set </a:t>
            </a:r>
            <a:r>
              <a:rPr lang="en-US" sz="1200" dirty="0" smtClean="0"/>
              <a:t>{v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v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} 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calculate its boundary, I remove 1 vertex at a time to get its </a:t>
            </a:r>
            <a:r>
              <a:rPr lang="en-US" baseline="0" dirty="0" err="1" smtClean="0"/>
              <a:t>bounary</a:t>
            </a:r>
            <a:r>
              <a:rPr lang="en-US" baseline="0" dirty="0" smtClean="0"/>
              <a:t> faces and add up this faces.</a:t>
            </a:r>
          </a:p>
          <a:p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baseline="0" dirty="0" smtClean="0"/>
              <a:t>boundary of an n-simplex will be the sum of n-1-dimsional boundary </a:t>
            </a:r>
            <a:r>
              <a:rPr lang="en-US" sz="1200" baseline="0" dirty="0" err="1" smtClean="0"/>
              <a:t>simplices</a:t>
            </a:r>
            <a:r>
              <a:rPr lang="en-US" sz="1200" baseline="0" dirty="0" smtClean="0"/>
              <a:t>, </a:t>
            </a:r>
            <a:r>
              <a:rPr lang="en-US" sz="1200" baseline="0" dirty="0" smtClean="0"/>
              <a:t>obtain by removing 1 vertex at a time.</a:t>
            </a:r>
          </a:p>
          <a:p>
            <a:r>
              <a:rPr lang="en-US" sz="1200" baseline="0" dirty="0" smtClean="0"/>
              <a:t>It doesn’t matter which vertex we remove first since addition </a:t>
            </a:r>
            <a:r>
              <a:rPr lang="en-US" sz="1200" baseline="0" smtClean="0"/>
              <a:t>is commutative.</a:t>
            </a: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1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5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9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0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6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3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2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26E60-EE7B-1A40-85D2-BFF786422B2B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96C83-6538-524D-812D-7D9C62635A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1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Optional Lecture:  A terse introduction to </a:t>
            </a:r>
            <a:r>
              <a:rPr lang="en-US" sz="4000" dirty="0" err="1" smtClean="0">
                <a:solidFill>
                  <a:srgbClr val="660066"/>
                </a:solidFill>
              </a:rPr>
              <a:t>simplicial</a:t>
            </a:r>
            <a:r>
              <a:rPr lang="en-US" sz="4000" dirty="0" smtClean="0">
                <a:solidFill>
                  <a:srgbClr val="660066"/>
                </a:solidFill>
              </a:rPr>
              <a:t> </a:t>
            </a:r>
            <a:r>
              <a:rPr lang="en-US" sz="4000" dirty="0" smtClean="0">
                <a:solidFill>
                  <a:srgbClr val="660066"/>
                </a:solidFill>
              </a:rPr>
              <a:t>complexes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2400" dirty="0" smtClean="0"/>
              <a:t>in a series of preparatory lectures for the Fall 2013 online course MATH:7450 (22M:305) Topics in Topology: Scientific and Engineering Applications of Algebraic Topology</a:t>
            </a:r>
          </a:p>
          <a:p>
            <a:endParaRPr lang="en-US" sz="1600" dirty="0"/>
          </a:p>
          <a:p>
            <a:r>
              <a:rPr lang="en-US" sz="2400" dirty="0" smtClean="0"/>
              <a:t>Target Audience: Anyone interested in </a:t>
            </a:r>
            <a:r>
              <a:rPr lang="en-US" sz="2400" b="1" dirty="0" smtClean="0">
                <a:solidFill>
                  <a:srgbClr val="B10000"/>
                </a:solidFill>
              </a:rPr>
              <a:t>topological data analysis </a:t>
            </a:r>
            <a:r>
              <a:rPr lang="en-US" sz="2400" dirty="0" smtClean="0"/>
              <a:t>including graduate students, faculty, industrial researchers in bioinformatics, biology, computer science, cosmology, engineering, imaging, mathematics, neurology, physics, statistics, etc.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4495800"/>
            <a:ext cx="8991600" cy="22860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FontTx/>
              <a:buNone/>
            </a:pPr>
            <a:r>
              <a:rPr lang="en-US" sz="5100" dirty="0" smtClean="0">
                <a:solidFill>
                  <a:srgbClr val="0000FF"/>
                </a:solidFill>
              </a:rPr>
              <a:t> </a:t>
            </a:r>
            <a:r>
              <a:rPr lang="en-US" sz="5900" dirty="0" smtClean="0">
                <a:solidFill>
                  <a:srgbClr val="0000FF"/>
                </a:solidFill>
              </a:rPr>
              <a:t>Isabel </a:t>
            </a:r>
            <a:r>
              <a:rPr lang="en-US" sz="5900" dirty="0">
                <a:solidFill>
                  <a:srgbClr val="0000FF"/>
                </a:solidFill>
              </a:rPr>
              <a:t>K. Darcy</a:t>
            </a: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Mathematics Department/Applied Mathematical &amp; Computational Sciences </a:t>
            </a:r>
            <a:endParaRPr lang="en-US" sz="4400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University </a:t>
            </a:r>
            <a:r>
              <a:rPr lang="en-US" sz="4400" dirty="0">
                <a:solidFill>
                  <a:srgbClr val="0000FF"/>
                </a:solidFill>
              </a:rPr>
              <a:t>of </a:t>
            </a:r>
            <a:r>
              <a:rPr lang="en-US" sz="4400" dirty="0" smtClean="0">
                <a:solidFill>
                  <a:srgbClr val="0000FF"/>
                </a:solidFill>
              </a:rPr>
              <a:t>Iowa</a:t>
            </a:r>
          </a:p>
          <a:p>
            <a:pPr marL="0" indent="0">
              <a:lnSpc>
                <a:spcPct val="120000"/>
              </a:lnSpc>
              <a:buFontTx/>
              <a:buNone/>
            </a:pPr>
            <a:endParaRPr lang="en-US" sz="1400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FontTx/>
              <a:buNone/>
            </a:pPr>
            <a:r>
              <a:rPr lang="en-US" sz="5900" dirty="0">
                <a:solidFill>
                  <a:srgbClr val="D00000"/>
                </a:solidFill>
              </a:rPr>
              <a:t>http://www.math.uiowa.edu/~</a:t>
            </a:r>
            <a:r>
              <a:rPr lang="en-US" sz="5900" dirty="0" smtClean="0">
                <a:solidFill>
                  <a:srgbClr val="D00000"/>
                </a:solidFill>
              </a:rPr>
              <a:t>idarcy/AppliedTopology.html </a:t>
            </a:r>
            <a:endParaRPr lang="en-US" sz="5900" dirty="0">
              <a:solidFill>
                <a:srgbClr val="D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400831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448285" y="3617771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8285" y="171856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63260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95555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117287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428" y="829212"/>
            <a:ext cx="8277364" cy="5098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endParaRPr lang="en-US" sz="3200" dirty="0" smtClean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f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/>
            <a:endParaRPr lang="en-US" sz="3200" baseline="-25000" dirty="0" smtClean="0">
              <a:solidFill>
                <a:srgbClr val="000000"/>
              </a:solidFill>
            </a:endParaRPr>
          </a:p>
          <a:p>
            <a:pPr algn="ctr"/>
            <a:endParaRPr lang="en-US" sz="3200" baseline="-25000" dirty="0" smtClean="0">
              <a:solidFill>
                <a:srgbClr val="000000"/>
              </a:solidFill>
            </a:endParaRPr>
          </a:p>
          <a:p>
            <a:pPr algn="ctr"/>
            <a:endParaRPr lang="en-US" sz="3200" baseline="-25000" dirty="0" smtClean="0">
              <a:solidFill>
                <a:srgbClr val="000000"/>
              </a:solidFill>
            </a:endParaRPr>
          </a:p>
          <a:p>
            <a:pPr algn="ctr"/>
            <a:endParaRPr lang="en-US" sz="3200" baseline="-25000" dirty="0">
              <a:solidFill>
                <a:srgbClr val="000000"/>
              </a:solidFill>
            </a:endParaRPr>
          </a:p>
          <a:p>
            <a:pPr algn="ctr"/>
            <a:endParaRPr lang="en-US" sz="3200" baseline="-25000" dirty="0">
              <a:solidFill>
                <a:srgbClr val="000000"/>
              </a:solidFill>
            </a:endParaRPr>
          </a:p>
          <a:p>
            <a:pPr algn="ctr"/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– </a:t>
            </a:r>
            <a:r>
              <a:rPr lang="en-US" sz="3200" dirty="0"/>
              <a:t>f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  <a:p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7" name="Straight Connector 56"/>
          <p:cNvCxnSpPr/>
          <p:nvPr/>
        </p:nvCxnSpPr>
        <p:spPr>
          <a:xfrm flipV="1">
            <a:off x="20817" y="3855364"/>
            <a:ext cx="8981937" cy="94789"/>
          </a:xfrm>
          <a:prstGeom prst="line">
            <a:avLst/>
          </a:prstGeom>
          <a:ln w="6350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/>
          <p:cNvSpPr/>
          <p:nvPr/>
        </p:nvSpPr>
        <p:spPr>
          <a:xfrm rot="10800000">
            <a:off x="5334715" y="5355659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257737" y="1357693"/>
            <a:ext cx="2932737" cy="5151234"/>
            <a:chOff x="6257737" y="1463528"/>
            <a:chExt cx="2932737" cy="5151234"/>
          </a:xfrm>
        </p:grpSpPr>
        <p:grpSp>
          <p:nvGrpSpPr>
            <p:cNvPr id="11" name="Group 10"/>
            <p:cNvGrpSpPr/>
            <p:nvPr/>
          </p:nvGrpSpPr>
          <p:grpSpPr>
            <a:xfrm>
              <a:off x="6257737" y="1463528"/>
              <a:ext cx="2932737" cy="2510394"/>
              <a:chOff x="643130" y="3761860"/>
              <a:chExt cx="2932737" cy="2510394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1828781" y="3761860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643130" y="4321013"/>
                <a:ext cx="2932737" cy="1951241"/>
                <a:chOff x="643130" y="4321013"/>
                <a:chExt cx="2932737" cy="1951241"/>
              </a:xfrm>
            </p:grpSpPr>
            <p:cxnSp>
              <p:nvCxnSpPr>
                <p:cNvPr id="104" name="Straight Connector 103"/>
                <p:cNvCxnSpPr/>
                <p:nvPr/>
              </p:nvCxnSpPr>
              <p:spPr>
                <a:xfrm rot="10800000" flipV="1">
                  <a:off x="1353167" y="5825201"/>
                  <a:ext cx="1392072" cy="0"/>
                </a:xfrm>
                <a:prstGeom prst="line">
                  <a:avLst/>
                </a:prstGeom>
                <a:ln w="635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Oval 104"/>
                <p:cNvSpPr/>
                <p:nvPr/>
              </p:nvSpPr>
              <p:spPr>
                <a:xfrm rot="10800000">
                  <a:off x="2661987" y="5665181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 rot="10800000">
                  <a:off x="1107507" y="5665181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7" name="Isosceles Triangle 106"/>
                <p:cNvSpPr/>
                <p:nvPr/>
              </p:nvSpPr>
              <p:spPr>
                <a:xfrm>
                  <a:off x="1221807" y="4413869"/>
                  <a:ext cx="1600200" cy="1385316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762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1107507" y="5669753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2661987" y="5665181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1888259" y="4321013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1097896" y="5668352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114530" y="5665181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2403933" y="4747702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2</a:t>
                  </a: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081404" y="4747702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786722" y="5687478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3</a:t>
                  </a:r>
                </a:p>
              </p:txBody>
            </p:sp>
            <p:grpSp>
              <p:nvGrpSpPr>
                <p:cNvPr id="8" name="Group 7"/>
                <p:cNvGrpSpPr/>
                <p:nvPr/>
              </p:nvGrpSpPr>
              <p:grpSpPr>
                <a:xfrm>
                  <a:off x="643130" y="5427877"/>
                  <a:ext cx="2932737" cy="584776"/>
                  <a:chOff x="643130" y="5427877"/>
                  <a:chExt cx="2932737" cy="584776"/>
                </a:xfrm>
              </p:grpSpPr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643130" y="5427877"/>
                    <a:ext cx="651252" cy="5847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smtClean="0"/>
                      <a:t>v</a:t>
                    </a:r>
                    <a:r>
                      <a:rPr lang="en-US" sz="3200" baseline="-25000" dirty="0"/>
                      <a:t>1</a:t>
                    </a:r>
                  </a:p>
                </p:txBody>
              </p:sp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2924615" y="5427877"/>
                    <a:ext cx="651252" cy="5847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smtClean="0"/>
                      <a:t>v</a:t>
                    </a:r>
                    <a:r>
                      <a:rPr lang="en-US" sz="3200" baseline="-25000" dirty="0"/>
                      <a:t>3</a:t>
                    </a:r>
                  </a:p>
                </p:txBody>
              </p:sp>
            </p:grpSp>
            <p:sp>
              <p:nvSpPr>
                <p:cNvPr id="5" name="Isosceles Triangle 4"/>
                <p:cNvSpPr>
                  <a:spLocks noChangeAspect="1"/>
                </p:cNvSpPr>
                <p:nvPr/>
              </p:nvSpPr>
              <p:spPr>
                <a:xfrm rot="16200000" flipH="1">
                  <a:off x="1474835" y="5668705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Isosceles Triangle 34"/>
                <p:cNvSpPr>
                  <a:spLocks noChangeAspect="1"/>
                </p:cNvSpPr>
                <p:nvPr/>
              </p:nvSpPr>
              <p:spPr>
                <a:xfrm rot="16200000">
                  <a:off x="2404872" y="5321232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" name="Isosceles Triangle 35"/>
                <p:cNvSpPr>
                  <a:spLocks noChangeAspect="1"/>
                </p:cNvSpPr>
                <p:nvPr/>
              </p:nvSpPr>
              <p:spPr>
                <a:xfrm rot="16200000">
                  <a:off x="1517904" y="4781736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1783080" y="5024918"/>
                  <a:ext cx="492862" cy="496003"/>
                </a:xfrm>
                <a:prstGeom prst="ellipse">
                  <a:avLst/>
                </a:prstGeom>
                <a:noFill/>
                <a:ln w="76200" cap="flat">
                  <a:solidFill>
                    <a:srgbClr val="FFFF00"/>
                  </a:solidFill>
                  <a:rou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Isosceles Triangle 37"/>
                <p:cNvSpPr>
                  <a:spLocks noChangeAspect="1"/>
                </p:cNvSpPr>
                <p:nvPr/>
              </p:nvSpPr>
              <p:spPr>
                <a:xfrm rot="16200000">
                  <a:off x="2027724" y="5037768"/>
                  <a:ext cx="291509" cy="238893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" name="Straight Connector 3"/>
                <p:cNvCxnSpPr/>
                <p:nvPr/>
              </p:nvCxnSpPr>
              <p:spPr>
                <a:xfrm>
                  <a:off x="1948210" y="5180109"/>
                  <a:ext cx="455723" cy="303259"/>
                </a:xfrm>
                <a:prstGeom prst="line">
                  <a:avLst/>
                </a:prstGeom>
                <a:ln w="174625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H="1" flipV="1">
                  <a:off x="2306293" y="5050006"/>
                  <a:ext cx="13368" cy="259601"/>
                </a:xfrm>
                <a:prstGeom prst="line">
                  <a:avLst/>
                </a:prstGeom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" name="Group 16"/>
            <p:cNvGrpSpPr/>
            <p:nvPr/>
          </p:nvGrpSpPr>
          <p:grpSpPr>
            <a:xfrm>
              <a:off x="6257737" y="4104368"/>
              <a:ext cx="2932737" cy="2510394"/>
              <a:chOff x="4801758" y="3626925"/>
              <a:chExt cx="2932737" cy="2510394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5987409" y="3626925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4801758" y="4186078"/>
                <a:ext cx="2932737" cy="1951241"/>
                <a:chOff x="4801758" y="4186078"/>
                <a:chExt cx="2932737" cy="1951241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 rot="10800000" flipV="1">
                  <a:off x="5511795" y="5690266"/>
                  <a:ext cx="1392072" cy="0"/>
                </a:xfrm>
                <a:prstGeom prst="line">
                  <a:avLst/>
                </a:prstGeom>
                <a:ln w="635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Oval 82"/>
                <p:cNvSpPr/>
                <p:nvPr/>
              </p:nvSpPr>
              <p:spPr>
                <a:xfrm rot="10800000">
                  <a:off x="6820615" y="5530246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 rot="10800000">
                  <a:off x="5266135" y="5530246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Isosceles Triangle 84"/>
                <p:cNvSpPr/>
                <p:nvPr/>
              </p:nvSpPr>
              <p:spPr>
                <a:xfrm>
                  <a:off x="5380435" y="4278934"/>
                  <a:ext cx="1600200" cy="1385316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762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>
                  <a:off x="5266135" y="5534818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>
                  <a:off x="6820615" y="5530246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>
                  <a:off x="6046887" y="4186078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5256524" y="5533417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5273158" y="5530246"/>
                  <a:ext cx="274320" cy="27432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6562561" y="461276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2</a:t>
                  </a: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5240032" y="461276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5945350" y="5552543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3200" baseline="-25000" dirty="0"/>
                    <a:t>3</a:t>
                  </a: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4801758" y="5292942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7083243" y="5292942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  <p:sp>
              <p:nvSpPr>
                <p:cNvPr id="117" name="Isosceles Triangle 116"/>
                <p:cNvSpPr>
                  <a:spLocks noChangeAspect="1"/>
                </p:cNvSpPr>
                <p:nvPr/>
              </p:nvSpPr>
              <p:spPr>
                <a:xfrm rot="16200000" flipH="1">
                  <a:off x="5633463" y="5533770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1" name="Isosceles Triangle 120"/>
                <p:cNvSpPr>
                  <a:spLocks noChangeAspect="1"/>
                </p:cNvSpPr>
                <p:nvPr/>
              </p:nvSpPr>
              <p:spPr>
                <a:xfrm rot="16200000">
                  <a:off x="6563500" y="5186297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2" name="Isosceles Triangle 121"/>
                <p:cNvSpPr>
                  <a:spLocks noChangeAspect="1"/>
                </p:cNvSpPr>
                <p:nvPr/>
              </p:nvSpPr>
              <p:spPr>
                <a:xfrm rot="16200000">
                  <a:off x="5676532" y="4646801"/>
                  <a:ext cx="338964" cy="277783"/>
                </a:xfrm>
                <a:prstGeom prst="triangle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23" name="Group 122"/>
                <p:cNvGrpSpPr/>
                <p:nvPr/>
              </p:nvGrpSpPr>
              <p:grpSpPr>
                <a:xfrm rot="10800000" flipH="1">
                  <a:off x="5932472" y="4959649"/>
                  <a:ext cx="620853" cy="509461"/>
                  <a:chOff x="5888628" y="2217493"/>
                  <a:chExt cx="620853" cy="509461"/>
                </a:xfrm>
              </p:grpSpPr>
              <p:sp>
                <p:nvSpPr>
                  <p:cNvPr id="124" name="Oval 123"/>
                  <p:cNvSpPr>
                    <a:spLocks noChangeAspect="1"/>
                  </p:cNvSpPr>
                  <p:nvPr/>
                </p:nvSpPr>
                <p:spPr>
                  <a:xfrm>
                    <a:off x="5888628" y="2230951"/>
                    <a:ext cx="492862" cy="496003"/>
                  </a:xfrm>
                  <a:prstGeom prst="ellipse">
                    <a:avLst/>
                  </a:prstGeom>
                  <a:noFill/>
                  <a:ln w="76200" cap="flat">
                    <a:solidFill>
                      <a:srgbClr val="FFFF00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5" name="Isosceles Triangle 124"/>
                  <p:cNvSpPr>
                    <a:spLocks noChangeAspect="1"/>
                  </p:cNvSpPr>
                  <p:nvPr/>
                </p:nvSpPr>
                <p:spPr>
                  <a:xfrm rot="16200000">
                    <a:off x="6133272" y="2243801"/>
                    <a:ext cx="291509" cy="238893"/>
                  </a:xfrm>
                  <a:prstGeom prst="triangle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6053758" y="2386142"/>
                    <a:ext cx="455723" cy="303259"/>
                  </a:xfrm>
                  <a:prstGeom prst="line">
                    <a:avLst/>
                  </a:prstGeom>
                  <a:ln w="174625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flipH="1" flipV="1">
                    <a:off x="6411841" y="2256039"/>
                    <a:ext cx="13368" cy="259601"/>
                  </a:xfrm>
                  <a:prstGeom prst="line">
                    <a:avLst/>
                  </a:prstGeom>
                  <a:ln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29" name="Rectangle 128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899" y="671437"/>
            <a:ext cx="83117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</a:t>
            </a:r>
          </a:p>
          <a:p>
            <a:r>
              <a:rPr lang="en-US" sz="3200" dirty="0" smtClean="0"/>
              <a:t>   σ   =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 </a:t>
            </a:r>
            <a:r>
              <a:rPr lang="en-US" sz="3200" dirty="0"/>
              <a:t>= 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pPr algn="r"/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 smtClean="0"/>
              <a:t> – σ = </a:t>
            </a:r>
            <a:r>
              <a:rPr lang="en-US" sz="3200" dirty="0"/>
              <a:t>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  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endParaRPr lang="en-US" sz="3200" dirty="0"/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 smtClean="0"/>
          </a:p>
          <a:p>
            <a:pPr algn="r"/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153509" y="4730732"/>
            <a:ext cx="1790995" cy="1918730"/>
            <a:chOff x="2665211" y="779458"/>
            <a:chExt cx="2841269" cy="3072948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574796" y="2599899"/>
              <a:ext cx="931684" cy="8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76225" y="3059057"/>
              <a:ext cx="887322" cy="79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059059"/>
              <a:ext cx="992165" cy="79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8331" y="779458"/>
              <a:ext cx="1089175" cy="80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2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353436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448285" y="3143821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8285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75890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–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67118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071817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 smtClean="0">
                <a:solidFill>
                  <a:srgbClr val="000000"/>
                </a:solidFill>
              </a:rPr>
              <a:t> 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 smtClean="0">
                <a:solidFill>
                  <a:srgbClr val="000000"/>
                </a:solidFill>
              </a:rPr>
              <a:t>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168" y="680023"/>
            <a:ext cx="861671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(v</a:t>
            </a:r>
            <a:r>
              <a:rPr lang="en-US" sz="3200" baseline="-25000" dirty="0" smtClean="0"/>
              <a:t>1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/>
              <a:t>4</a:t>
            </a:r>
            <a:r>
              <a:rPr lang="en-US" sz="3200" dirty="0" smtClean="0"/>
              <a:t>) = tetrahedron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3200" dirty="0" smtClean="0"/>
              <a:t>boundary of (v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/>
              <a:t>) =</a:t>
            </a:r>
          </a:p>
          <a:p>
            <a:r>
              <a:rPr lang="en-US" sz="3200" dirty="0" smtClean="0"/>
              <a:t>   – (</a:t>
            </a:r>
            <a:r>
              <a:rPr lang="en-US" sz="3200" dirty="0"/>
              <a:t>v</a:t>
            </a:r>
            <a:r>
              <a:rPr lang="en-US" sz="3200" baseline="-25000" dirty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 + </a:t>
            </a:r>
            <a:r>
              <a:rPr lang="en-US" sz="3200" dirty="0"/>
              <a:t>(v</a:t>
            </a:r>
            <a:r>
              <a:rPr lang="en-US" sz="3200" baseline="-25000" dirty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–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+ (v</a:t>
            </a:r>
            <a:r>
              <a:rPr lang="en-US" sz="3200" baseline="-25000" dirty="0" smtClean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</a:p>
          <a:p>
            <a:endParaRPr lang="en-US" sz="2400" dirty="0" smtClean="0"/>
          </a:p>
          <a:p>
            <a:r>
              <a:rPr lang="en-US" sz="3200" dirty="0" smtClean="0"/>
              <a:t>n-simplex </a:t>
            </a:r>
            <a:r>
              <a:rPr lang="en-US" sz="3200" dirty="0"/>
              <a:t>= (v</a:t>
            </a:r>
            <a:r>
              <a:rPr lang="en-US" sz="3200" baseline="-25000" dirty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…, v</a:t>
            </a:r>
            <a:r>
              <a:rPr lang="en-US" sz="3200" baseline="-25000" dirty="0" smtClean="0"/>
              <a:t>n+1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6082160" y="1152908"/>
            <a:ext cx="2766573" cy="2619976"/>
            <a:chOff x="2665211" y="1139596"/>
            <a:chExt cx="2766573" cy="2619976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356819" y="11395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810000" y="4815234"/>
            <a:ext cx="7817806" cy="43543"/>
          </a:xfrm>
          <a:prstGeom prst="line">
            <a:avLst/>
          </a:prstGeom>
          <a:ln>
            <a:solidFill>
              <a:srgbClr val="CCC1D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4141020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448285" y="3750477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5889" y="4392946"/>
            <a:ext cx="4554733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 +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8285" y="18133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75890" y="2555306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v</a:t>
            </a:r>
            <a:r>
              <a:rPr lang="en-US" sz="3200" baseline="-25000" dirty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</a:t>
            </a:r>
            <a:r>
              <a:rPr lang="en-US" sz="3200" dirty="0" smtClean="0"/>
              <a:t>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72739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411276"/>
              <a:ext cx="1838411" cy="688473"/>
              <a:chOff x="5835762" y="906089"/>
              <a:chExt cx="1838411" cy="688473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10124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1229744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</a:t>
            </a:r>
            <a:r>
              <a:rPr lang="en-US" sz="3200" dirty="0" smtClean="0">
                <a:solidFill>
                  <a:schemeClr val="tx1"/>
                </a:solidFill>
              </a:rPr>
              <a:t>an </a:t>
            </a:r>
            <a:r>
              <a:rPr lang="en-US" sz="3200" dirty="0" err="1" smtClean="0">
                <a:solidFill>
                  <a:schemeClr val="tx1"/>
                </a:solidFill>
              </a:rPr>
              <a:t>unoriented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simplicial complex </a:t>
            </a:r>
            <a:r>
              <a:rPr lang="en-US" sz="3200" dirty="0" smtClean="0">
                <a:solidFill>
                  <a:schemeClr val="tx1"/>
                </a:solidFill>
              </a:rPr>
              <a:t>using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Z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coefficients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687" y="1083482"/>
            <a:ext cx="78178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{v</a:t>
            </a:r>
            <a:r>
              <a:rPr lang="en-US" sz="3200" baseline="-25000" dirty="0" smtClean="0"/>
              <a:t>1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= tetrahedron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boundary of {v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=</a:t>
            </a:r>
          </a:p>
          <a:p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3</a:t>
            </a:r>
            <a:r>
              <a:rPr lang="en-US" sz="3200" dirty="0"/>
              <a:t>}</a:t>
            </a:r>
            <a:r>
              <a:rPr lang="en-US" sz="3200" dirty="0" smtClean="0"/>
              <a:t> + </a:t>
            </a:r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+ </a:t>
            </a:r>
            <a:r>
              <a:rPr lang="en-US" sz="3200" dirty="0"/>
              <a:t>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+ {v</a:t>
            </a:r>
            <a:r>
              <a:rPr lang="en-US" sz="3200" baseline="-25000" dirty="0" smtClean="0"/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3</a:t>
            </a:r>
            <a:r>
              <a:rPr lang="en-US" sz="3200" dirty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}</a:t>
            </a:r>
            <a:r>
              <a:rPr lang="en-US" sz="3200" dirty="0" smtClean="0"/>
              <a:t> 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n-simplex </a:t>
            </a:r>
            <a:r>
              <a:rPr lang="en-US" sz="3200" dirty="0"/>
              <a:t>= {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n-US" sz="3200" dirty="0" smtClean="0"/>
              <a:t>…, v</a:t>
            </a:r>
            <a:r>
              <a:rPr lang="en-US" sz="3200" baseline="-25000" dirty="0" smtClean="0"/>
              <a:t>n+1</a:t>
            </a:r>
            <a:r>
              <a:rPr lang="en-US" sz="3200" dirty="0"/>
              <a:t>}</a:t>
            </a:r>
          </a:p>
          <a:p>
            <a:endParaRPr lang="en-US" sz="3200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3097613" y="1555166"/>
            <a:ext cx="2440947" cy="2355297"/>
            <a:chOff x="2665211" y="1108406"/>
            <a:chExt cx="2766573" cy="2651166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356819" y="1108406"/>
              <a:ext cx="65125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683914" y="5226567"/>
            <a:ext cx="7817806" cy="43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38" name="Rectangle 37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 using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 Z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coefficients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7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15374</TotalTime>
  <Words>1836</Words>
  <Application>Microsoft Office PowerPoint</Application>
  <PresentationFormat>On-screen Show (4:3)</PresentationFormat>
  <Paragraphs>213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University of Iowa</cp:lastModifiedBy>
  <cp:revision>274</cp:revision>
  <dcterms:created xsi:type="dcterms:W3CDTF">2013-07-21T14:20:07Z</dcterms:created>
  <dcterms:modified xsi:type="dcterms:W3CDTF">2013-08-12T17:58:17Z</dcterms:modified>
  <cp:category/>
</cp:coreProperties>
</file>