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57" r:id="rId2"/>
    <p:sldId id="258" r:id="rId3"/>
    <p:sldId id="273" r:id="rId4"/>
    <p:sldId id="259" r:id="rId5"/>
    <p:sldId id="269" r:id="rId6"/>
    <p:sldId id="270" r:id="rId7"/>
    <p:sldId id="271" r:id="rId8"/>
    <p:sldId id="272" r:id="rId9"/>
    <p:sldId id="280" r:id="rId10"/>
    <p:sldId id="278" r:id="rId11"/>
    <p:sldId id="281" r:id="rId12"/>
    <p:sldId id="274" r:id="rId13"/>
    <p:sldId id="296" r:id="rId14"/>
    <p:sldId id="279" r:id="rId15"/>
    <p:sldId id="298" r:id="rId16"/>
    <p:sldId id="297" r:id="rId17"/>
    <p:sldId id="275" r:id="rId18"/>
    <p:sldId id="277" r:id="rId19"/>
    <p:sldId id="276" r:id="rId20"/>
    <p:sldId id="300" r:id="rId21"/>
    <p:sldId id="301" r:id="rId22"/>
    <p:sldId id="302" r:id="rId23"/>
    <p:sldId id="299" r:id="rId24"/>
    <p:sldId id="263" r:id="rId25"/>
    <p:sldId id="303" r:id="rId26"/>
    <p:sldId id="294" r:id="rId27"/>
    <p:sldId id="295" r:id="rId28"/>
    <p:sldId id="293" r:id="rId29"/>
    <p:sldId id="289" r:id="rId30"/>
    <p:sldId id="291" r:id="rId31"/>
    <p:sldId id="292" r:id="rId32"/>
    <p:sldId id="304"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D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0855" autoAdjust="0"/>
  </p:normalViewPr>
  <p:slideViewPr>
    <p:cSldViewPr snapToGrid="0" snapToObjects="1">
      <p:cViewPr varScale="1">
        <p:scale>
          <a:sx n="78" d="100"/>
          <a:sy n="78" d="100"/>
        </p:scale>
        <p:origin x="-784" y="-112"/>
      </p:cViewPr>
      <p:guideLst>
        <p:guide orient="horz" pos="944"/>
        <p:guide pos="683"/>
      </p:guideLst>
    </p:cSldViewPr>
  </p:slideViewPr>
  <p:notesTextViewPr>
    <p:cViewPr>
      <p:scale>
        <a:sx n="100" d="100"/>
        <a:sy n="100" d="100"/>
      </p:scale>
      <p:origin x="0" y="0"/>
    </p:cViewPr>
  </p:notesTextViewPr>
  <p:sorterViewPr>
    <p:cViewPr>
      <p:scale>
        <a:sx n="66" d="100"/>
        <a:sy n="66" d="100"/>
      </p:scale>
      <p:origin x="0" y="1544"/>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9B226C-E263-334F-A451-A1B8F7ABBE9E}" type="datetimeFigureOut">
              <a:rPr lang="en-US" smtClean="0"/>
              <a:t>8/24/13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8050B5-266D-F045-96EB-A8F4DF4C1637}" type="slidenum">
              <a:rPr lang="en-US" smtClean="0"/>
              <a:t>‹#›</a:t>
            </a:fld>
            <a:endParaRPr lang="en-US"/>
          </a:p>
        </p:txBody>
      </p:sp>
    </p:spTree>
    <p:extLst>
      <p:ext uri="{BB962C8B-B14F-4D97-AF65-F5344CB8AC3E}">
        <p14:creationId xmlns:p14="http://schemas.microsoft.com/office/powerpoint/2010/main" val="40454437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solidFill>
                  <a:srgbClr val="0000FF"/>
                </a:solidFill>
              </a:rPr>
              <a:t>Lecture 6:  Creating a simplicial complex from data.  </a:t>
            </a:r>
          </a:p>
        </p:txBody>
      </p:sp>
      <p:sp>
        <p:nvSpPr>
          <p:cNvPr id="4" name="Slide Number Placeholder 3"/>
          <p:cNvSpPr>
            <a:spLocks noGrp="1"/>
          </p:cNvSpPr>
          <p:nvPr>
            <p:ph type="sldNum" sz="quarter" idx="10"/>
          </p:nvPr>
        </p:nvSpPr>
        <p:spPr/>
        <p:txBody>
          <a:bodyPr/>
          <a:lstStyle/>
          <a:p>
            <a:fld id="{DB6FC4B9-A07B-9549-B62E-78439FDB3B71}" type="slidenum">
              <a:rPr lang="en-US" smtClean="0"/>
              <a:t>1</a:t>
            </a:fld>
            <a:endParaRPr lang="en-US"/>
          </a:p>
        </p:txBody>
      </p:sp>
    </p:spTree>
    <p:extLst>
      <p:ext uri="{BB962C8B-B14F-4D97-AF65-F5344CB8AC3E}">
        <p14:creationId xmlns:p14="http://schemas.microsoft.com/office/powerpoint/2010/main" val="34432107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Thus we will choose a threshold.  We will connect a pair of vertices with an edge  if and only if their distance is less then our chosen threshold.</a:t>
            </a:r>
          </a:p>
          <a:p>
            <a:endParaRPr lang="en-US" baseline="0" dirty="0" smtClean="0"/>
          </a:p>
          <a:p>
            <a:r>
              <a:rPr lang="en-US" baseline="0" dirty="0" smtClean="0"/>
              <a:t> But it is not always obvious how to choose the threshold.  This problem can be dealt with by using persistence which we will briefly introduce later in this lecture.  For now let’s somewhat arbitrarily choose a distance, say 1.8 cm.</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69E9DB7-993A-C643-9AA4-1235EAC7C65C}" type="slidenum">
              <a:rPr lang="en-US" smtClean="0"/>
              <a:t>10</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we will connect every pair of vertices if their distance is less than 1.8 cm.  If the center of these points represent the 0-dimensional vertices, then this distance is less than our threshold, so we add an edge.  Similarly this pair of points satisfy our definition of close, so we add an edge</a:t>
            </a:r>
          </a:p>
          <a:p>
            <a:endParaRPr lang="en-US" baseline="0" dirty="0" smtClean="0"/>
          </a:p>
          <a:p>
            <a:r>
              <a:rPr lang="en-US" baseline="0" dirty="0" smtClean="0"/>
              <a:t>The distance between this pair of vertices is greater than 1.8, so we won’t connect them with an edge. Continuing to add edges between vertices whenever their distance is less than our threshold of 1.8cm, we now have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69E9DB7-993A-C643-9AA4-1235EAC7C65C}" type="slidenum">
              <a:rPr lang="en-US" smtClean="0"/>
              <a:t>11</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one dimensional simplicial complex.  Note that we have clustered</a:t>
            </a:r>
            <a:r>
              <a:rPr lang="en-US" baseline="0" dirty="0" smtClean="0"/>
              <a:t> </a:t>
            </a:r>
            <a:r>
              <a:rPr lang="en-US" dirty="0" smtClean="0"/>
              <a:t> our data into five disjoint</a:t>
            </a:r>
            <a:r>
              <a:rPr lang="en-US" baseline="0" dirty="0" smtClean="0"/>
              <a:t> </a:t>
            </a:r>
            <a:r>
              <a:rPr lang="en-US" dirty="0" smtClean="0"/>
              <a:t>connected sets.  So this is one way to cluster our data – that is grouping our data points</a:t>
            </a:r>
            <a:r>
              <a:rPr lang="en-US" baseline="0" dirty="0" smtClean="0"/>
              <a:t> into disjoint sets based on some definition of similarity.  In this case, we have 5 clusters.</a:t>
            </a:r>
            <a:endParaRPr lang="en-US" dirty="0" smtClean="0"/>
          </a:p>
          <a:p>
            <a:endParaRPr lang="en-US" dirty="0" smtClean="0"/>
          </a:p>
          <a:p>
            <a:r>
              <a:rPr lang="en-US" dirty="0" smtClean="0"/>
              <a:t>We can now add higher dimensional simplices.</a:t>
            </a:r>
          </a:p>
        </p:txBody>
      </p:sp>
      <p:sp>
        <p:nvSpPr>
          <p:cNvPr id="4" name="Slide Number Placeholder 3"/>
          <p:cNvSpPr>
            <a:spLocks noGrp="1"/>
          </p:cNvSpPr>
          <p:nvPr>
            <p:ph type="sldNum" sz="quarter" idx="10"/>
          </p:nvPr>
        </p:nvSpPr>
        <p:spPr/>
        <p:txBody>
          <a:bodyPr/>
          <a:lstStyle/>
          <a:p>
            <a:fld id="{D69E9DB7-993A-C643-9AA4-1235EAC7C65C}" type="slidenum">
              <a:rPr lang="en-US" smtClean="0"/>
              <a:t>12</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w</a:t>
            </a:r>
            <a:r>
              <a:rPr lang="en-US" dirty="0" smtClean="0"/>
              <a:t>e add higher dimensional simplices</a:t>
            </a:r>
            <a:r>
              <a:rPr lang="en-US" baseline="0" dirty="0" smtClean="0"/>
              <a:t> depends on what kind of simplicial complex we wish to create.</a:t>
            </a:r>
          </a:p>
          <a:p>
            <a:r>
              <a:rPr lang="en-US" baseline="0" dirty="0" smtClean="0"/>
              <a:t>The simplest simplicial complex from a computational point of view is the </a:t>
            </a:r>
            <a:r>
              <a:rPr lang="en-US" baseline="0" dirty="0" err="1" smtClean="0"/>
              <a:t>Vietoris</a:t>
            </a:r>
            <a:r>
              <a:rPr lang="en-US" baseline="0" dirty="0" smtClean="0"/>
              <a:t>-Rips complex where we add </a:t>
            </a:r>
            <a:r>
              <a:rPr lang="en-US" sz="1200" dirty="0" smtClean="0"/>
              <a:t>all possible simplices of dimensional &gt; 1</a:t>
            </a:r>
          </a:p>
          <a:p>
            <a:endParaRPr lang="en-US" sz="1200" dirty="0" smtClean="0"/>
          </a:p>
          <a:p>
            <a:r>
              <a:rPr lang="en-US" sz="1200" dirty="0" smtClean="0"/>
              <a:t>So</a:t>
            </a:r>
            <a:r>
              <a:rPr lang="en-US" sz="1200" baseline="0" dirty="0" smtClean="0"/>
              <a:t> for example, if 3 edges form a triangle, we fill in that triangle with a 2-simplex., so we fill in this triangle, this triangle, this triangle </a:t>
            </a:r>
          </a:p>
          <a:p>
            <a:r>
              <a:rPr lang="en-US" sz="1200" baseline="0" dirty="0" smtClean="0"/>
              <a:t>Note that after I fill in these four triangles I now have the boundary of a tetrahedron.  Thus it is now possible to fill it in with a three </a:t>
            </a:r>
            <a:r>
              <a:rPr lang="en-US" sz="1200" baseline="0" dirty="0" err="1" smtClean="0"/>
              <a:t>Symplex</a:t>
            </a:r>
            <a:r>
              <a:rPr lang="en-US" sz="1200" baseline="0" dirty="0" smtClean="0"/>
              <a:t> obtaining the solid tetrahedron.</a:t>
            </a:r>
          </a:p>
          <a:p>
            <a:endParaRPr lang="en-US" sz="1200" baseline="0" dirty="0" smtClean="0"/>
          </a:p>
          <a:p>
            <a:r>
              <a:rPr lang="en-US" sz="1200" baseline="0" dirty="0" smtClean="0"/>
              <a:t>I want to add the highest dimensional </a:t>
            </a:r>
            <a:r>
              <a:rPr lang="en-US" sz="1200" baseline="0" dirty="0" err="1" smtClean="0"/>
              <a:t>Symplex</a:t>
            </a:r>
            <a:r>
              <a:rPr lang="en-US" sz="1200" baseline="0" dirty="0" smtClean="0"/>
              <a:t> possible.  Since these four points are all close that means I can add a three simplex</a:t>
            </a:r>
          </a:p>
          <a:p>
            <a:endParaRPr lang="en-US" sz="1200" baseline="0" dirty="0" smtClean="0"/>
          </a:p>
          <a:p>
            <a:r>
              <a:rPr lang="en-US" sz="1200" baseline="0" dirty="0" smtClean="0"/>
              <a:t>Since these three points are close I can add a 2-simplex.  Similarly I can fill in all these other triangles. These 5 close points will give me a total of 10 triangles.  I just added 4 triangles none of which involved this vertex.  I can now add six more triangles involving this vertex for a total of 10 triangles, the triangle formed by these three vertices, these three  vertices, these three  vertices</a:t>
            </a:r>
          </a:p>
          <a:p>
            <a:endParaRPr lang="en-US" sz="1200" baseline="0" dirty="0" smtClean="0"/>
          </a:p>
          <a:p>
            <a:r>
              <a:rPr lang="en-US" sz="1200" baseline="0" dirty="0" smtClean="0"/>
              <a:t>Since these three points are close I can add a 3-simplex.  Note that it’s boundary also it exists, as I do have it’s 4 two dimensional faces.  Similarly these 4 points are close, so I get another 3-simplex, these four, these four.  So I have now added 5 3-simplicies, </a:t>
            </a:r>
            <a:r>
              <a:rPr lang="en-US" sz="1200" baseline="0" dirty="0" err="1" smtClean="0"/>
              <a:t>ie</a:t>
            </a:r>
            <a:r>
              <a:rPr lang="en-US" sz="1200" baseline="0" dirty="0" smtClean="0"/>
              <a:t> 5 solid tetrahedron.  </a:t>
            </a:r>
          </a:p>
          <a:p>
            <a:endParaRPr lang="en-US" sz="1200" baseline="0" dirty="0" smtClean="0"/>
          </a:p>
          <a:p>
            <a:r>
              <a:rPr lang="en-US" sz="1200" baseline="0" dirty="0" smtClean="0"/>
              <a:t>Since these 4 points are close I can add a 4-simplex. .  Note that it’s boundary also it exists, as I do have it’s 5 three dimensional faces, the 5 solid tetrahedron I just added. </a:t>
            </a:r>
            <a:endParaRPr lang="en-US" dirty="0" smtClean="0"/>
          </a:p>
        </p:txBody>
      </p:sp>
      <p:sp>
        <p:nvSpPr>
          <p:cNvPr id="4" name="Slide Number Placeholder 3"/>
          <p:cNvSpPr>
            <a:spLocks noGrp="1"/>
          </p:cNvSpPr>
          <p:nvPr>
            <p:ph type="sldNum" sz="quarter" idx="10"/>
          </p:nvPr>
        </p:nvSpPr>
        <p:spPr/>
        <p:txBody>
          <a:bodyPr/>
          <a:lstStyle/>
          <a:p>
            <a:fld id="{D69E9DB7-993A-C643-9AA4-1235EAC7C65C}" type="slidenum">
              <a:rPr lang="en-US" smtClean="0"/>
              <a:t>13</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tx1"/>
                </a:solidFill>
              </a:rPr>
              <a:t>Thus we now have the </a:t>
            </a:r>
            <a:r>
              <a:rPr lang="en-US" sz="1200" dirty="0" err="1" smtClean="0">
                <a:solidFill>
                  <a:schemeClr val="tx1"/>
                </a:solidFill>
              </a:rPr>
              <a:t>Vietoris</a:t>
            </a:r>
            <a:r>
              <a:rPr lang="en-US" sz="1200" dirty="0" smtClean="0">
                <a:solidFill>
                  <a:schemeClr val="tx1"/>
                </a:solidFill>
              </a:rPr>
              <a:t> Rips simplicial complex.</a:t>
            </a:r>
            <a:r>
              <a:rPr lang="en-US" sz="1200" baseline="0" dirty="0" smtClean="0">
                <a:solidFill>
                  <a:schemeClr val="tx1"/>
                </a:solidFill>
              </a:rPr>
              <a:t>  Note we get the same simplex by adding one dimension at a time</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69E9DB7-993A-C643-9AA4-1235EAC7C65C}" type="slidenum">
              <a:rPr lang="en-US" smtClean="0"/>
              <a:t>14</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We Start with 0-simplices,</a:t>
            </a:r>
            <a:r>
              <a:rPr lang="en-US" baseline="0" dirty="0" smtClean="0"/>
              <a:t> our data points in step 0</a:t>
            </a:r>
            <a:endParaRPr lang="en-US" dirty="0"/>
          </a:p>
        </p:txBody>
      </p:sp>
      <p:sp>
        <p:nvSpPr>
          <p:cNvPr id="4" name="Slide Number Placeholder 3"/>
          <p:cNvSpPr>
            <a:spLocks noGrp="1"/>
          </p:cNvSpPr>
          <p:nvPr>
            <p:ph type="sldNum" sz="quarter" idx="10"/>
          </p:nvPr>
        </p:nvSpPr>
        <p:spPr/>
        <p:txBody>
          <a:bodyPr/>
          <a:lstStyle/>
          <a:p>
            <a:fld id="{D69E9DB7-993A-C643-9AA4-1235EAC7C65C}" type="slidenum">
              <a:rPr lang="en-US" smtClean="0"/>
              <a:t>15</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step 1 we Add 1-simplices connecting data points that are “close”.</a:t>
            </a:r>
          </a:p>
        </p:txBody>
      </p:sp>
      <p:sp>
        <p:nvSpPr>
          <p:cNvPr id="4" name="Slide Number Placeholder 3"/>
          <p:cNvSpPr>
            <a:spLocks noGrp="1"/>
          </p:cNvSpPr>
          <p:nvPr>
            <p:ph type="sldNum" sz="quarter" idx="10"/>
          </p:nvPr>
        </p:nvSpPr>
        <p:spPr/>
        <p:txBody>
          <a:bodyPr/>
          <a:lstStyle/>
          <a:p>
            <a:fld id="{D69E9DB7-993A-C643-9AA4-1235EAC7C65C}" type="slidenum">
              <a:rPr lang="en-US" smtClean="0"/>
              <a:t>16</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 step 2 we</a:t>
            </a:r>
            <a:r>
              <a:rPr lang="en-US" baseline="0" dirty="0" smtClean="0"/>
              <a:t> add</a:t>
            </a:r>
            <a:r>
              <a:rPr lang="en-US" dirty="0" smtClean="0"/>
              <a:t> all possible 2-simplices,</a:t>
            </a:r>
            <a:r>
              <a:rPr lang="en-US" baseline="0" dirty="0" smtClean="0"/>
              <a:t> so whenever 3 points are close, we get 3 edges forming a triangle, so we fill in all triangles with 2-simplices.</a:t>
            </a:r>
            <a:endParaRPr lang="en-US" dirty="0" smtClean="0"/>
          </a:p>
        </p:txBody>
      </p:sp>
      <p:sp>
        <p:nvSpPr>
          <p:cNvPr id="4" name="Slide Number Placeholder 3"/>
          <p:cNvSpPr>
            <a:spLocks noGrp="1"/>
          </p:cNvSpPr>
          <p:nvPr>
            <p:ph type="sldNum" sz="quarter" idx="10"/>
          </p:nvPr>
        </p:nvSpPr>
        <p:spPr/>
        <p:txBody>
          <a:bodyPr/>
          <a:lstStyle/>
          <a:p>
            <a:fld id="{D69E9DB7-993A-C643-9AA4-1235EAC7C65C}" type="slidenum">
              <a:rPr lang="en-US" smtClean="0"/>
              <a:t>17</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 step 3 Adding all possible 3-simplices,</a:t>
            </a:r>
            <a:r>
              <a:rPr lang="en-US" baseline="0" dirty="0" smtClean="0"/>
              <a:t> so whenever 4 points are close, we get 4 triangles forming a tetrahedron, so we fill in all tetrahedron boundaries with 3-simplices, .</a:t>
            </a:r>
            <a:endParaRPr lang="en-US" dirty="0" smtClean="0"/>
          </a:p>
        </p:txBody>
      </p:sp>
      <p:sp>
        <p:nvSpPr>
          <p:cNvPr id="4" name="Slide Number Placeholder 3"/>
          <p:cNvSpPr>
            <a:spLocks noGrp="1"/>
          </p:cNvSpPr>
          <p:nvPr>
            <p:ph type="sldNum" sz="quarter" idx="10"/>
          </p:nvPr>
        </p:nvSpPr>
        <p:spPr/>
        <p:txBody>
          <a:bodyPr/>
          <a:lstStyle/>
          <a:p>
            <a:fld id="{D69E9DB7-993A-C643-9AA4-1235EAC7C65C}" type="slidenum">
              <a:rPr lang="en-US" smtClean="0"/>
              <a:t>18</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 step 4 Adding all possible 4-simplices,</a:t>
            </a:r>
            <a:r>
              <a:rPr lang="en-US" baseline="0" dirty="0" smtClean="0"/>
              <a:t> so whenever 5 points are close, so we can add the 4-simplex {v1, .. v5}.  Note the boundary of this 4-simplex consisting of</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five 3-simplices was constructed in the previous step.</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Note that we can use the vertices to encode a simplex when writing computational software.  To encode this complex, I actually only need 5 objects: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By identifying the edge v1v2, I know that I not only have this edge, I also have all subsets of the edge {v1, v2}, so I also have the vertices v1, v2.</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Similarly having the triangle, {v3, v4, v5} means I also have the edges {v3, v4}, … as well as the vertices v3, v4, v5.  Similarly for this triangle v6, v7, c8 , I have all its subsets,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Similarly for this 3-simplex v9, v12 , I have all its subsets, and for this 4simplex v13, v17 , I have all its subsets, all the tetrahedron, all the triangles, all the edges, all the vertices.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For faster computation, you may want to encode all simplices in memory, but with a </a:t>
            </a:r>
            <a:r>
              <a:rPr lang="en-US" sz="1200" dirty="0" err="1" smtClean="0">
                <a:solidFill>
                  <a:schemeClr val="tx1"/>
                </a:solidFill>
              </a:rPr>
              <a:t>Vietoris</a:t>
            </a:r>
            <a:r>
              <a:rPr lang="en-US" sz="1200" dirty="0" smtClean="0">
                <a:solidFill>
                  <a:schemeClr val="tx1"/>
                </a:solidFill>
              </a:rPr>
              <a:t> Rips complex, if you have for example a 4-simplex, you also have all subsets of that four simplex.</a:t>
            </a: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To review, we can create the </a:t>
            </a:r>
            <a:r>
              <a:rPr lang="en-US" baseline="0" dirty="0" err="1" smtClean="0"/>
              <a:t>Vietoris</a:t>
            </a:r>
            <a:r>
              <a:rPr lang="en-US" baseline="0" dirty="0" smtClean="0"/>
              <a:t> Rips complex in just 3 steps:</a:t>
            </a:r>
          </a:p>
        </p:txBody>
      </p:sp>
      <p:sp>
        <p:nvSpPr>
          <p:cNvPr id="4" name="Slide Number Placeholder 3"/>
          <p:cNvSpPr>
            <a:spLocks noGrp="1"/>
          </p:cNvSpPr>
          <p:nvPr>
            <p:ph type="sldNum" sz="quarter" idx="10"/>
          </p:nvPr>
        </p:nvSpPr>
        <p:spPr/>
        <p:txBody>
          <a:bodyPr/>
          <a:lstStyle/>
          <a:p>
            <a:fld id="{D69E9DB7-993A-C643-9AA4-1235EAC7C65C}" type="slidenum">
              <a:rPr lang="en-US" smtClean="0"/>
              <a:t>19</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Recall that to</a:t>
            </a:r>
            <a:r>
              <a:rPr lang="en-US" sz="1200" baseline="0" dirty="0" smtClean="0">
                <a:solidFill>
                  <a:schemeClr val="tx1"/>
                </a:solidFill>
              </a:rPr>
              <a:t> c</a:t>
            </a:r>
            <a:r>
              <a:rPr lang="en-US" sz="1200" dirty="0" smtClean="0">
                <a:solidFill>
                  <a:schemeClr val="tx1"/>
                </a:solidFill>
              </a:rPr>
              <a:t>reate a simplicial complex,</a:t>
            </a:r>
            <a:r>
              <a:rPr lang="en-US" sz="1200" baseline="0" dirty="0" smtClean="0">
                <a:solidFill>
                  <a:schemeClr val="tx1"/>
                </a:solidFill>
              </a:rPr>
              <a:t> we s</a:t>
            </a:r>
            <a:r>
              <a:rPr lang="en-US" sz="1200" dirty="0" smtClean="0"/>
              <a:t>tart by adding 0-simplices (</a:t>
            </a:r>
            <a:r>
              <a:rPr lang="en-US" sz="1200" dirty="0" err="1" smtClean="0"/>
              <a:t>ie</a:t>
            </a:r>
            <a:r>
              <a:rPr lang="en-US" sz="1200" dirty="0" smtClean="0"/>
              <a:t> 0-dimensional vertices).  So our step zero will be to add 0-</a:t>
            </a:r>
            <a:r>
              <a:rPr lang="en-US" sz="1200" dirty="0" smtClean="0">
                <a:solidFill>
                  <a:schemeClr val="tx1"/>
                </a:solidFill>
              </a:rPr>
              <a:t>simplices,</a:t>
            </a:r>
            <a:r>
              <a:rPr lang="en-US" sz="1200" baseline="0" dirty="0" smtClean="0">
                <a:solidFill>
                  <a:schemeClr val="tx1"/>
                </a:solidFill>
              </a:rPr>
              <a:t> but in this case our 0-dimensional points will be</a:t>
            </a:r>
            <a:endParaRPr lang="en-US" dirty="0"/>
          </a:p>
        </p:txBody>
      </p:sp>
      <p:sp>
        <p:nvSpPr>
          <p:cNvPr id="4" name="Slide Number Placeholder 3"/>
          <p:cNvSpPr>
            <a:spLocks noGrp="1"/>
          </p:cNvSpPr>
          <p:nvPr>
            <p:ph type="sldNum" sz="quarter" idx="10"/>
          </p:nvPr>
        </p:nvSpPr>
        <p:spPr/>
        <p:txBody>
          <a:bodyPr/>
          <a:lstStyle/>
          <a:p>
            <a:fld id="{D69E9DB7-993A-C643-9AA4-1235EAC7C65C}" type="slidenum">
              <a:rPr lang="en-US" smtClean="0"/>
              <a:t>2</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Starting with 0-simplices,</a:t>
            </a:r>
            <a:r>
              <a:rPr lang="en-US" baseline="0" dirty="0" smtClean="0"/>
              <a:t> our data points in step 0</a:t>
            </a:r>
            <a:endParaRPr lang="en-US" dirty="0"/>
          </a:p>
        </p:txBody>
      </p:sp>
      <p:sp>
        <p:nvSpPr>
          <p:cNvPr id="4" name="Slide Number Placeholder 3"/>
          <p:cNvSpPr>
            <a:spLocks noGrp="1"/>
          </p:cNvSpPr>
          <p:nvPr>
            <p:ph type="sldNum" sz="quarter" idx="10"/>
          </p:nvPr>
        </p:nvSpPr>
        <p:spPr/>
        <p:txBody>
          <a:bodyPr/>
          <a:lstStyle/>
          <a:p>
            <a:fld id="{D69E9DB7-993A-C643-9AA4-1235EAC7C65C}" type="slidenum">
              <a:rPr lang="en-US" smtClean="0"/>
              <a:t>20</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step 1 Adding 1-simplices connecting data points that are “close”.</a:t>
            </a:r>
          </a:p>
        </p:txBody>
      </p:sp>
      <p:sp>
        <p:nvSpPr>
          <p:cNvPr id="4" name="Slide Number Placeholder 3"/>
          <p:cNvSpPr>
            <a:spLocks noGrp="1"/>
          </p:cNvSpPr>
          <p:nvPr>
            <p:ph type="sldNum" sz="quarter" idx="10"/>
          </p:nvPr>
        </p:nvSpPr>
        <p:spPr/>
        <p:txBody>
          <a:bodyPr/>
          <a:lstStyle/>
          <a:p>
            <a:fld id="{D69E9DB7-993A-C643-9AA4-1235EAC7C65C}" type="slidenum">
              <a:rPr lang="en-US" smtClean="0"/>
              <a:t>21</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tx1"/>
                </a:solidFill>
              </a:rPr>
              <a:t>And then adding an n-simplex whenever we have n+1 points that are close.</a:t>
            </a:r>
          </a:p>
          <a:p>
            <a:r>
              <a:rPr lang="en-US" sz="1200" dirty="0" smtClean="0">
                <a:solidFill>
                  <a:schemeClr val="tx1"/>
                </a:solidFill>
              </a:rPr>
              <a:t>Thus we now have the </a:t>
            </a:r>
            <a:r>
              <a:rPr lang="en-US" sz="1200" dirty="0" err="1" smtClean="0">
                <a:solidFill>
                  <a:schemeClr val="tx1"/>
                </a:solidFill>
              </a:rPr>
              <a:t>Vietoris</a:t>
            </a:r>
            <a:r>
              <a:rPr lang="en-US" sz="1200" dirty="0" smtClean="0">
                <a:solidFill>
                  <a:schemeClr val="tx1"/>
                </a:solidFill>
              </a:rPr>
              <a:t> Rips simplicial complex.</a:t>
            </a:r>
            <a:r>
              <a:rPr lang="en-US" sz="1200" baseline="0" dirty="0" smtClean="0">
                <a:solidFill>
                  <a:schemeClr val="tx1"/>
                </a:solidFill>
              </a:rPr>
              <a:t>  Note we get the same simplex by adding one dimension at a time.</a:t>
            </a:r>
          </a:p>
          <a:p>
            <a:endParaRPr lang="en-US" sz="1200" baseline="0" dirty="0" smtClean="0">
              <a:solidFill>
                <a:schemeClr val="tx1"/>
              </a:solidFill>
            </a:endParaRPr>
          </a:p>
          <a:p>
            <a:r>
              <a:rPr lang="en-US" sz="1200" baseline="0" dirty="0" smtClean="0">
                <a:solidFill>
                  <a:schemeClr val="tx1"/>
                </a:solidFill>
              </a:rPr>
              <a:t>What if I increase my threshold?</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69E9DB7-993A-C643-9AA4-1235EAC7C65C}" type="slidenum">
              <a:rPr lang="en-US" smtClean="0"/>
              <a:t>22</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solidFill>
                  <a:schemeClr val="tx1"/>
                </a:solidFill>
              </a:rPr>
              <a:t>Well if I increase my threshold to say 2.1 cm, I can get more edges.  For example, we now need to add this edge here.</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solidFill>
                  <a:schemeClr val="tx1"/>
                </a:solidFill>
              </a:rPr>
              <a:t>I now only have four components.  The choice of threshold affects what kind of </a:t>
            </a:r>
            <a:r>
              <a:rPr lang="en-US" sz="1200" dirty="0" smtClean="0">
                <a:solidFill>
                  <a:schemeClr val="tx1"/>
                </a:solidFill>
              </a:rPr>
              <a:t>simplicial complex </a:t>
            </a:r>
            <a:r>
              <a:rPr lang="en-US" sz="1200" baseline="0" dirty="0" smtClean="0">
                <a:solidFill>
                  <a:schemeClr val="tx1"/>
                </a:solidFill>
              </a:rPr>
              <a:t>we get.  It is often unclear what threshold should be chosen.  The solution is to use persistence and check all thresholds</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69E9DB7-993A-C643-9AA4-1235EAC7C65C}" type="slidenum">
              <a:rPr lang="en-US" smtClean="0"/>
              <a:t>23</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start again by adding our 0-simplices,</a:t>
            </a:r>
            <a:r>
              <a:rPr lang="en-US" baseline="0" dirty="0" smtClean="0"/>
              <a:t> our data points.  I can indicate the threshold using a ball centered at my data point.  The diameter of the ball will be my threshold, so if two balls intersect then the distance between the vertices is less than the threshold,  so we connect the pair of vertices with an edge if and only if the balls intersect, so we can get edges after which we can then add all possible higher dimensional simplices.</a:t>
            </a:r>
          </a:p>
          <a:p>
            <a:endParaRPr lang="en-US" baseline="0" dirty="0" smtClean="0"/>
          </a:p>
          <a:p>
            <a:r>
              <a:rPr lang="en-US" baseline="0" dirty="0" smtClean="0"/>
              <a:t>Note how I grew my balls.  As the diameter increases, my threshold which is equal to my diameter increases.</a:t>
            </a:r>
          </a:p>
        </p:txBody>
      </p:sp>
      <p:sp>
        <p:nvSpPr>
          <p:cNvPr id="4" name="Slide Number Placeholder 3"/>
          <p:cNvSpPr>
            <a:spLocks noGrp="1"/>
          </p:cNvSpPr>
          <p:nvPr>
            <p:ph type="sldNum" sz="quarter" idx="10"/>
          </p:nvPr>
        </p:nvSpPr>
        <p:spPr/>
        <p:txBody>
          <a:bodyPr/>
          <a:lstStyle/>
          <a:p>
            <a:fld id="{D69E9DB7-993A-C643-9AA4-1235EAC7C65C}" type="slidenum">
              <a:rPr lang="en-US" smtClean="0"/>
              <a:t>24</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can compute the number of clusters for a variety of diameters.</a:t>
            </a:r>
          </a:p>
          <a:p>
            <a:r>
              <a:rPr lang="en-US" baseline="0" dirty="0" smtClean="0"/>
              <a:t>We start with 17 data points, so if the diameter is 0, we have 17 clusters.  Increasing the diameter, these 2 balls intersect so I now have 16 clusters.</a:t>
            </a:r>
          </a:p>
          <a:p>
            <a:r>
              <a:rPr lang="en-US" baseline="0" dirty="0" smtClean="0"/>
              <a:t>If we continue to increase the diameter, we will eventually create the complex we saw before with 5 clusters, </a:t>
            </a:r>
            <a:r>
              <a:rPr lang="en-US" baseline="0" dirty="0" err="1" smtClean="0"/>
              <a:t>etc</a:t>
            </a:r>
            <a:r>
              <a:rPr lang="en-US" baseline="0" dirty="0" smtClean="0"/>
              <a:t> until we only have one cluster left.  </a:t>
            </a:r>
          </a:p>
          <a:p>
            <a:r>
              <a:rPr lang="en-US" baseline="0" dirty="0" smtClean="0"/>
              <a:t>Eventually this entire page will be purple, but right now, we know have one component.  </a:t>
            </a:r>
          </a:p>
          <a:p>
            <a:endParaRPr lang="en-US" baseline="0" dirty="0" smtClean="0"/>
          </a:p>
          <a:p>
            <a:r>
              <a:rPr lang="en-US" baseline="0" dirty="0" smtClean="0"/>
              <a:t>To choose the threshold, one can determine how long a particular number of clusters lasts, for example for what set of radii do we have five clusters.  If we have five clusters for the largest set of radii, then have gives us  a good idea where to set the threshold and which </a:t>
            </a:r>
            <a:r>
              <a:rPr lang="en-US" sz="1200" dirty="0" smtClean="0">
                <a:solidFill>
                  <a:schemeClr val="tx1"/>
                </a:solidFill>
              </a:rPr>
              <a:t>simplicial </a:t>
            </a:r>
            <a:r>
              <a:rPr lang="en-US" baseline="0" dirty="0" smtClean="0"/>
              <a:t>complex best models our data.  </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 have put links to better animations on my on my YouTube site which may better illustrate this persistence concept.  Next month, we will also talk much more about persistence during the live lectures for this course.  This is just a preliminary introduction.</a:t>
            </a:r>
          </a:p>
        </p:txBody>
      </p:sp>
      <p:sp>
        <p:nvSpPr>
          <p:cNvPr id="4" name="Slide Number Placeholder 3"/>
          <p:cNvSpPr>
            <a:spLocks noGrp="1"/>
          </p:cNvSpPr>
          <p:nvPr>
            <p:ph type="sldNum" sz="quarter" idx="10"/>
          </p:nvPr>
        </p:nvSpPr>
        <p:spPr/>
        <p:txBody>
          <a:bodyPr/>
          <a:lstStyle/>
          <a:p>
            <a:fld id="{D69E9DB7-993A-C643-9AA4-1235EAC7C65C}" type="slidenum">
              <a:rPr lang="en-US" smtClean="0"/>
              <a:t>25</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Let’s now compare the following two examples.  Based just on eyesight how many clusters do you see on the right and how many clusters do you see on the left?  I just see one cluster for both the complex on the left and the complex on the right,</a:t>
            </a:r>
            <a:r>
              <a:rPr lang="en-US" baseline="0" dirty="0" smtClean="0"/>
              <a:t> but for the cluster on the left I have a hole.  To better see this let’s construct it’s </a:t>
            </a:r>
            <a:r>
              <a:rPr lang="en-US" sz="1200" dirty="0" err="1" smtClean="0">
                <a:solidFill>
                  <a:schemeClr val="tx1"/>
                </a:solidFill>
              </a:rPr>
              <a:t>Vietoris</a:t>
            </a:r>
            <a:r>
              <a:rPr lang="en-US" sz="1200" dirty="0" smtClean="0">
                <a:solidFill>
                  <a:schemeClr val="tx1"/>
                </a:solidFill>
              </a:rPr>
              <a:t> Rips </a:t>
            </a:r>
            <a:r>
              <a:rPr lang="en-US" baseline="0" dirty="0" smtClean="0"/>
              <a:t>complex</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D69E9DB7-993A-C643-9AA4-1235EAC7C65C}" type="slidenum">
              <a:rPr lang="en-US" smtClean="0"/>
              <a:t>26</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starting with the cluster on the left, we have our zero dimensional data points are zero simplices</a:t>
            </a:r>
            <a:endParaRPr lang="en-US" dirty="0"/>
          </a:p>
        </p:txBody>
      </p:sp>
      <p:sp>
        <p:nvSpPr>
          <p:cNvPr id="4" name="Slide Number Placeholder 3"/>
          <p:cNvSpPr>
            <a:spLocks noGrp="1"/>
          </p:cNvSpPr>
          <p:nvPr>
            <p:ph type="sldNum" sz="quarter" idx="10"/>
          </p:nvPr>
        </p:nvSpPr>
        <p:spPr/>
        <p:txBody>
          <a:bodyPr/>
          <a:lstStyle/>
          <a:p>
            <a:fld id="{D69E9DB7-993A-C643-9AA4-1235EAC7C65C}" type="slidenum">
              <a:rPr lang="en-US" smtClean="0"/>
              <a:t>27</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step one we add edges</a:t>
            </a:r>
            <a:endParaRPr lang="en-US" dirty="0"/>
          </a:p>
        </p:txBody>
      </p:sp>
      <p:sp>
        <p:nvSpPr>
          <p:cNvPr id="4" name="Slide Number Placeholder 3"/>
          <p:cNvSpPr>
            <a:spLocks noGrp="1"/>
          </p:cNvSpPr>
          <p:nvPr>
            <p:ph type="sldNum" sz="quarter" idx="10"/>
          </p:nvPr>
        </p:nvSpPr>
        <p:spPr/>
        <p:txBody>
          <a:bodyPr/>
          <a:lstStyle/>
          <a:p>
            <a:fld id="{D69E9DB7-993A-C643-9AA4-1235EAC7C65C}" type="slidenum">
              <a:rPr lang="en-US" smtClean="0"/>
              <a:t>28</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we</a:t>
            </a:r>
            <a:r>
              <a:rPr lang="en-US" baseline="0" dirty="0" smtClean="0"/>
              <a:t> then</a:t>
            </a:r>
            <a:r>
              <a:rPr lang="en-US" dirty="0" smtClean="0"/>
              <a:t> add all possible higher dimensional simplices. I now clearly have a hole.</a:t>
            </a:r>
          </a:p>
          <a:p>
            <a:r>
              <a:rPr lang="en-US" dirty="0" smtClean="0"/>
              <a:t> </a:t>
            </a:r>
            <a:endParaRPr lang="en-US" dirty="0"/>
          </a:p>
        </p:txBody>
      </p:sp>
      <p:sp>
        <p:nvSpPr>
          <p:cNvPr id="4" name="Slide Number Placeholder 3"/>
          <p:cNvSpPr>
            <a:spLocks noGrp="1"/>
          </p:cNvSpPr>
          <p:nvPr>
            <p:ph type="sldNum" sz="quarter" idx="10"/>
          </p:nvPr>
        </p:nvSpPr>
        <p:spPr/>
        <p:txBody>
          <a:bodyPr/>
          <a:lstStyle/>
          <a:p>
            <a:fld id="{D69E9DB7-993A-C643-9AA4-1235EAC7C65C}" type="slidenum">
              <a:rPr lang="en-US" smtClean="0"/>
              <a:t>29</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solidFill>
                  <a:schemeClr val="tx1"/>
                </a:solidFill>
              </a:rPr>
              <a:t>data points.</a:t>
            </a:r>
            <a:endParaRPr lang="en-US" sz="1200" dirty="0" smtClean="0"/>
          </a:p>
          <a:p>
            <a:r>
              <a:rPr lang="en-US" dirty="0" smtClean="0"/>
              <a:t>In this very simplified case my data points lie in a two-dimensional plane.  Normally data points are high dimensional.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For example, I may be comparing the</a:t>
            </a:r>
            <a:r>
              <a:rPr lang="en-US" baseline="0" dirty="0" smtClean="0"/>
              <a:t> </a:t>
            </a:r>
            <a:r>
              <a:rPr lang="en-US" dirty="0" smtClean="0"/>
              <a:t>expression or thousands of genes</a:t>
            </a:r>
            <a:r>
              <a:rPr lang="en-US" baseline="0" dirty="0" smtClean="0"/>
              <a:t> in</a:t>
            </a:r>
            <a:r>
              <a:rPr lang="en-US" dirty="0" smtClean="0"/>
              <a:t> tumor cells to healthy cells using microarray data.  OR I might be comparing politicians voting records.  Or I might be comparing the stats of basketball players.  These three applications were all, by the way, published  by </a:t>
            </a:r>
            <a:r>
              <a:rPr lang="en-US" dirty="0" err="1" smtClean="0"/>
              <a:t>Lum</a:t>
            </a:r>
            <a:r>
              <a:rPr lang="en-US" dirty="0" smtClean="0"/>
              <a:t> et al this past February in Nature’s Scientific Reports.  I have included</a:t>
            </a:r>
            <a:r>
              <a:rPr lang="en-US" baseline="0" dirty="0" smtClean="0"/>
              <a:t> a link to their paper on my </a:t>
            </a:r>
            <a:r>
              <a:rPr lang="en-US" baseline="0" dirty="0" err="1" smtClean="0"/>
              <a:t>youtube</a:t>
            </a:r>
            <a:r>
              <a:rPr lang="en-US" baseline="0" dirty="0" smtClean="0"/>
              <a:t> site.</a:t>
            </a:r>
            <a:endParaRPr lang="en-US" dirty="0" smtClean="0"/>
          </a:p>
          <a:p>
            <a:endParaRPr lang="en-US" dirty="0" smtClean="0"/>
          </a:p>
          <a:p>
            <a:r>
              <a:rPr lang="en-US" dirty="0" smtClean="0"/>
              <a:t>http://</a:t>
            </a:r>
            <a:r>
              <a:rPr lang="en-US" dirty="0" err="1" smtClean="0"/>
              <a:t>www.nature.com</a:t>
            </a:r>
            <a:r>
              <a:rPr lang="en-US" dirty="0" smtClean="0"/>
              <a:t>/</a:t>
            </a:r>
            <a:r>
              <a:rPr lang="en-US" dirty="0" err="1" smtClean="0"/>
              <a:t>srep</a:t>
            </a:r>
            <a:r>
              <a:rPr lang="en-US" dirty="0" smtClean="0"/>
              <a:t>/2013/130207/srep01236/full/srep01236.html</a:t>
            </a:r>
            <a:endParaRPr lang="en-US" dirty="0"/>
          </a:p>
        </p:txBody>
      </p:sp>
      <p:sp>
        <p:nvSpPr>
          <p:cNvPr id="4" name="Slide Number Placeholder 3"/>
          <p:cNvSpPr>
            <a:spLocks noGrp="1"/>
          </p:cNvSpPr>
          <p:nvPr>
            <p:ph type="sldNum" sz="quarter" idx="10"/>
          </p:nvPr>
        </p:nvSpPr>
        <p:spPr/>
        <p:txBody>
          <a:bodyPr/>
          <a:lstStyle/>
          <a:p>
            <a:fld id="{D69E9DB7-993A-C643-9AA4-1235EAC7C65C}" type="slidenum">
              <a:rPr lang="en-US" smtClean="0"/>
              <a:t>3</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I also  calculate </a:t>
            </a:r>
            <a:r>
              <a:rPr lang="en-US" sz="1200" dirty="0" smtClean="0">
                <a:solidFill>
                  <a:schemeClr val="tx1"/>
                </a:solidFill>
              </a:rPr>
              <a:t>the </a:t>
            </a:r>
            <a:r>
              <a:rPr lang="en-US" sz="1200" dirty="0" err="1" smtClean="0">
                <a:solidFill>
                  <a:schemeClr val="tx1"/>
                </a:solidFill>
              </a:rPr>
              <a:t>Vietoris</a:t>
            </a:r>
            <a:r>
              <a:rPr lang="en-US" sz="1200" dirty="0" smtClean="0">
                <a:solidFill>
                  <a:schemeClr val="tx1"/>
                </a:solidFill>
              </a:rPr>
              <a:t> Rips </a:t>
            </a:r>
            <a:r>
              <a:rPr lang="en-US" dirty="0" smtClean="0"/>
              <a:t>complex for the data points on the right</a:t>
            </a:r>
            <a:endParaRPr lang="en-US" dirty="0"/>
          </a:p>
        </p:txBody>
      </p:sp>
      <p:sp>
        <p:nvSpPr>
          <p:cNvPr id="4" name="Slide Number Placeholder 3"/>
          <p:cNvSpPr>
            <a:spLocks noGrp="1"/>
          </p:cNvSpPr>
          <p:nvPr>
            <p:ph type="sldNum" sz="quarter" idx="10"/>
          </p:nvPr>
        </p:nvSpPr>
        <p:spPr/>
        <p:txBody>
          <a:bodyPr/>
          <a:lstStyle/>
          <a:p>
            <a:fld id="{D69E9DB7-993A-C643-9AA4-1235EAC7C65C}" type="slidenum">
              <a:rPr lang="en-US" smtClean="0"/>
              <a:t>30</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don’t have a hole on the right.  Note holes can be important in data.</a:t>
            </a:r>
            <a:endParaRPr lang="en-US" dirty="0"/>
          </a:p>
        </p:txBody>
      </p:sp>
      <p:sp>
        <p:nvSpPr>
          <p:cNvPr id="4" name="Slide Number Placeholder 3"/>
          <p:cNvSpPr>
            <a:spLocks noGrp="1"/>
          </p:cNvSpPr>
          <p:nvPr>
            <p:ph type="sldNum" sz="quarter" idx="10"/>
          </p:nvPr>
        </p:nvSpPr>
        <p:spPr/>
        <p:txBody>
          <a:bodyPr/>
          <a:lstStyle/>
          <a:p>
            <a:fld id="{D69E9DB7-993A-C643-9AA4-1235EAC7C65C}" type="slidenum">
              <a:rPr lang="en-US" smtClean="0"/>
              <a:t>31</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Suppose I create advertising targeted to the average person or suppose I create a drug targeted towards the average patient.</a:t>
            </a:r>
            <a:r>
              <a:rPr lang="en-US" baseline="0" dirty="0" smtClean="0"/>
              <a:t>  Well for the data points on the left the imaginary average patient is not that close to a real patient. But for the right the targeting may more useful.  Holes can have important meaning.</a:t>
            </a:r>
          </a:p>
          <a:p>
            <a:endParaRPr lang="en-US" baseline="0" dirty="0" smtClean="0"/>
          </a:p>
          <a:p>
            <a:r>
              <a:rPr lang="en-US" baseline="0" dirty="0" smtClean="0"/>
              <a:t>This is a very simplified description of one potential application.  We will talk more about real applications during the live lecture portion of this class.</a:t>
            </a:r>
            <a:endParaRPr lang="en-US" dirty="0"/>
          </a:p>
        </p:txBody>
      </p:sp>
      <p:sp>
        <p:nvSpPr>
          <p:cNvPr id="4" name="Slide Number Placeholder 3"/>
          <p:cNvSpPr>
            <a:spLocks noGrp="1"/>
          </p:cNvSpPr>
          <p:nvPr>
            <p:ph type="sldNum" sz="quarter" idx="10"/>
          </p:nvPr>
        </p:nvSpPr>
        <p:spPr/>
        <p:txBody>
          <a:bodyPr/>
          <a:lstStyle/>
          <a:p>
            <a:fld id="{D69E9DB7-993A-C643-9AA4-1235EAC7C65C}" type="slidenum">
              <a:rPr lang="en-US" smtClean="0"/>
              <a:t>32</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since my very simple data is 2-dimensional, each point could represent an ordered pair of numbers.  For example, </a:t>
            </a:r>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D69E9DB7-993A-C643-9AA4-1235EAC7C65C}" type="slidenum">
              <a:rPr lang="en-US" smtClean="0"/>
              <a:t>4</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points (1, 5), (1, 8), (2, 7).  These points could represent actual locations OR  each coordinate could represent a particular property. For example, if each point represents a different tumor cell, the first coordinate could represent the gene expression level of the gene coding for the protein ubiquitin hydrolase, while the 2</a:t>
            </a:r>
            <a:r>
              <a:rPr lang="en-US" baseline="30000" dirty="0" smtClean="0"/>
              <a:t>nd</a:t>
            </a:r>
            <a:r>
              <a:rPr lang="en-US" baseline="0" dirty="0" smtClean="0"/>
              <a:t> coordinate could represent the gene expression level of a different  gene.  Normally one models thousands of genes at once, Thus each point would have thousands of coordinates where each coordinate represents the expression level of a single gene.</a:t>
            </a:r>
          </a:p>
          <a:p>
            <a:endParaRPr lang="en-US" baseline="0" dirty="0" smtClean="0"/>
          </a:p>
          <a:p>
            <a:r>
              <a:rPr lang="en-US" dirty="0" smtClean="0"/>
              <a:t>The</a:t>
            </a:r>
            <a:r>
              <a:rPr lang="en-US" baseline="0" dirty="0" smtClean="0"/>
              <a:t> data points </a:t>
            </a:r>
            <a:r>
              <a:rPr lang="en-US" dirty="0" smtClean="0"/>
              <a:t> do</a:t>
            </a:r>
            <a:r>
              <a:rPr lang="en-US" baseline="0" dirty="0" smtClean="0"/>
              <a:t> not</a:t>
            </a:r>
            <a:r>
              <a:rPr lang="en-US" dirty="0" smtClean="0"/>
              <a:t> need to be described</a:t>
            </a:r>
            <a:r>
              <a:rPr lang="en-US" baseline="0" dirty="0" smtClean="0"/>
              <a:t> by numbers.  Often data is described by numbers but not always. </a:t>
            </a:r>
          </a:p>
          <a:p>
            <a:r>
              <a:rPr lang="en-US" dirty="0" smtClean="0"/>
              <a:t> </a:t>
            </a:r>
            <a:endParaRPr lang="en-US" dirty="0"/>
          </a:p>
        </p:txBody>
      </p:sp>
      <p:sp>
        <p:nvSpPr>
          <p:cNvPr id="4" name="Slide Number Placeholder 3"/>
          <p:cNvSpPr>
            <a:spLocks noGrp="1"/>
          </p:cNvSpPr>
          <p:nvPr>
            <p:ph type="sldNum" sz="quarter" idx="10"/>
          </p:nvPr>
        </p:nvSpPr>
        <p:spPr/>
        <p:txBody>
          <a:bodyPr/>
          <a:lstStyle/>
          <a:p>
            <a:fld id="{D69E9DB7-993A-C643-9AA4-1235EAC7C65C}" type="slidenum">
              <a:rPr lang="en-US" smtClean="0"/>
              <a:t>5</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 we could be descriptions.  The data can be in just about any format as long as we have a definition</a:t>
            </a:r>
            <a:r>
              <a:rPr lang="en-US" baseline="0" dirty="0" smtClean="0"/>
              <a:t> of closeness between the data points.</a:t>
            </a:r>
          </a:p>
          <a:p>
            <a:endParaRPr lang="en-US" dirty="0" smtClean="0"/>
          </a:p>
        </p:txBody>
      </p:sp>
      <p:sp>
        <p:nvSpPr>
          <p:cNvPr id="4" name="Slide Number Placeholder 3"/>
          <p:cNvSpPr>
            <a:spLocks noGrp="1"/>
          </p:cNvSpPr>
          <p:nvPr>
            <p:ph type="sldNum" sz="quarter" idx="10"/>
          </p:nvPr>
        </p:nvSpPr>
        <p:spPr/>
        <p:txBody>
          <a:bodyPr/>
          <a:lstStyle/>
          <a:p>
            <a:fld id="{D69E9DB7-993A-C643-9AA4-1235EAC7C65C}" type="slidenum">
              <a:rPr lang="en-US" smtClean="0"/>
              <a:t>6</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need an idea of closeness in order to determine when to add an edge between two data points.</a:t>
            </a:r>
          </a:p>
          <a:p>
            <a:endParaRPr lang="en-US" dirty="0" smtClean="0"/>
          </a:p>
        </p:txBody>
      </p:sp>
      <p:sp>
        <p:nvSpPr>
          <p:cNvPr id="4" name="Slide Number Placeholder 3"/>
          <p:cNvSpPr>
            <a:spLocks noGrp="1"/>
          </p:cNvSpPr>
          <p:nvPr>
            <p:ph type="sldNum" sz="quarter" idx="10"/>
          </p:nvPr>
        </p:nvSpPr>
        <p:spPr/>
        <p:txBody>
          <a:bodyPr/>
          <a:lstStyle/>
          <a:p>
            <a:fld id="{D69E9DB7-993A-C643-9AA4-1235EAC7C65C}" type="slidenum">
              <a:rPr lang="en-US" smtClean="0"/>
              <a:t>7</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two points are “close” ,</a:t>
            </a:r>
            <a:r>
              <a:rPr lang="en-US" baseline="0" dirty="0" smtClean="0"/>
              <a:t> we connect them with an edge</a:t>
            </a:r>
          </a:p>
          <a:p>
            <a:r>
              <a:rPr lang="en-US" dirty="0" smtClean="0"/>
              <a:t>I put quotes around close because we don’t have to use the standard Euclidean distance. Any idea of closeness that is relevant to your application will do.  For example correlation is often used.  We don’t even need an exact distance or an exact definition of distance, we just need to know when to connect 2 points</a:t>
            </a:r>
            <a:r>
              <a:rPr lang="en-US" baseline="0" dirty="0" smtClean="0"/>
              <a:t> with an edge.</a:t>
            </a:r>
          </a:p>
          <a:p>
            <a:endParaRPr lang="en-US" baseline="0" dirty="0" smtClean="0"/>
          </a:p>
          <a:p>
            <a:r>
              <a:rPr lang="en-US" baseline="0" dirty="0" smtClean="0"/>
              <a:t>The definition of closeness will depend upon the application.  For now let’s assume standard Euclidean distance.  </a:t>
            </a:r>
            <a:endParaRPr lang="en-US" dirty="0" smtClean="0"/>
          </a:p>
        </p:txBody>
      </p:sp>
      <p:sp>
        <p:nvSpPr>
          <p:cNvPr id="4" name="Slide Number Placeholder 3"/>
          <p:cNvSpPr>
            <a:spLocks noGrp="1"/>
          </p:cNvSpPr>
          <p:nvPr>
            <p:ph type="sldNum" sz="quarter" idx="10"/>
          </p:nvPr>
        </p:nvSpPr>
        <p:spPr/>
        <p:txBody>
          <a:bodyPr/>
          <a:lstStyle/>
          <a:p>
            <a:fld id="{D69E9DB7-993A-C643-9AA4-1235EAC7C65C}" type="slidenum">
              <a:rPr lang="en-US" smtClean="0"/>
              <a:t>8</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we can measure (or</a:t>
            </a:r>
            <a:r>
              <a:rPr lang="en-US" baseline="0" dirty="0" smtClean="0"/>
              <a:t> calculate) the distance between two points to determine if they are “close”.  But we still need to define close.</a:t>
            </a:r>
            <a:endParaRPr lang="en-US" dirty="0" smtClean="0"/>
          </a:p>
        </p:txBody>
      </p:sp>
      <p:sp>
        <p:nvSpPr>
          <p:cNvPr id="4" name="Slide Number Placeholder 3"/>
          <p:cNvSpPr>
            <a:spLocks noGrp="1"/>
          </p:cNvSpPr>
          <p:nvPr>
            <p:ph type="sldNum" sz="quarter" idx="10"/>
          </p:nvPr>
        </p:nvSpPr>
        <p:spPr/>
        <p:txBody>
          <a:bodyPr/>
          <a:lstStyle/>
          <a:p>
            <a:fld id="{D69E9DB7-993A-C643-9AA4-1235EAC7C65C}" type="slidenum">
              <a:rPr lang="en-US" smtClean="0"/>
              <a:t>9</a:t>
            </a:fld>
            <a:endParaRPr lang="en-US"/>
          </a:p>
        </p:txBody>
      </p:sp>
    </p:spTree>
    <p:extLst>
      <p:ext uri="{BB962C8B-B14F-4D97-AF65-F5344CB8AC3E}">
        <p14:creationId xmlns:p14="http://schemas.microsoft.com/office/powerpoint/2010/main" val="329679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A99D72-DB42-6A41-86C2-62490CB7FC6C}" type="datetimeFigureOut">
              <a:rPr lang="en-US" smtClean="0"/>
              <a:t>8/24/13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829A3-DFD4-2E42-A963-0BE92544345A}" type="slidenum">
              <a:rPr lang="en-US" smtClean="0"/>
              <a:t>‹#›</a:t>
            </a:fld>
            <a:endParaRPr lang="en-US"/>
          </a:p>
        </p:txBody>
      </p:sp>
    </p:spTree>
    <p:extLst>
      <p:ext uri="{BB962C8B-B14F-4D97-AF65-F5344CB8AC3E}">
        <p14:creationId xmlns:p14="http://schemas.microsoft.com/office/powerpoint/2010/main" val="1031263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A99D72-DB42-6A41-86C2-62490CB7FC6C}" type="datetimeFigureOut">
              <a:rPr lang="en-US" smtClean="0"/>
              <a:t>8/24/13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829A3-DFD4-2E42-A963-0BE92544345A}" type="slidenum">
              <a:rPr lang="en-US" smtClean="0"/>
              <a:t>‹#›</a:t>
            </a:fld>
            <a:endParaRPr lang="en-US"/>
          </a:p>
        </p:txBody>
      </p:sp>
    </p:spTree>
    <p:extLst>
      <p:ext uri="{BB962C8B-B14F-4D97-AF65-F5344CB8AC3E}">
        <p14:creationId xmlns:p14="http://schemas.microsoft.com/office/powerpoint/2010/main" val="238187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A99D72-DB42-6A41-86C2-62490CB7FC6C}" type="datetimeFigureOut">
              <a:rPr lang="en-US" smtClean="0"/>
              <a:t>8/24/13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829A3-DFD4-2E42-A963-0BE92544345A}" type="slidenum">
              <a:rPr lang="en-US" smtClean="0"/>
              <a:t>‹#›</a:t>
            </a:fld>
            <a:endParaRPr lang="en-US"/>
          </a:p>
        </p:txBody>
      </p:sp>
    </p:spTree>
    <p:extLst>
      <p:ext uri="{BB962C8B-B14F-4D97-AF65-F5344CB8AC3E}">
        <p14:creationId xmlns:p14="http://schemas.microsoft.com/office/powerpoint/2010/main" val="1871980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A99D72-DB42-6A41-86C2-62490CB7FC6C}" type="datetimeFigureOut">
              <a:rPr lang="en-US" smtClean="0"/>
              <a:t>8/24/13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829A3-DFD4-2E42-A963-0BE92544345A}" type="slidenum">
              <a:rPr lang="en-US" smtClean="0"/>
              <a:t>‹#›</a:t>
            </a:fld>
            <a:endParaRPr lang="en-US"/>
          </a:p>
        </p:txBody>
      </p:sp>
    </p:spTree>
    <p:extLst>
      <p:ext uri="{BB962C8B-B14F-4D97-AF65-F5344CB8AC3E}">
        <p14:creationId xmlns:p14="http://schemas.microsoft.com/office/powerpoint/2010/main" val="1353731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A99D72-DB42-6A41-86C2-62490CB7FC6C}" type="datetimeFigureOut">
              <a:rPr lang="en-US" smtClean="0"/>
              <a:t>8/24/13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829A3-DFD4-2E42-A963-0BE92544345A}" type="slidenum">
              <a:rPr lang="en-US" smtClean="0"/>
              <a:t>‹#›</a:t>
            </a:fld>
            <a:endParaRPr lang="en-US"/>
          </a:p>
        </p:txBody>
      </p:sp>
    </p:spTree>
    <p:extLst>
      <p:ext uri="{BB962C8B-B14F-4D97-AF65-F5344CB8AC3E}">
        <p14:creationId xmlns:p14="http://schemas.microsoft.com/office/powerpoint/2010/main" val="1620783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A99D72-DB42-6A41-86C2-62490CB7FC6C}" type="datetimeFigureOut">
              <a:rPr lang="en-US" smtClean="0"/>
              <a:t>8/24/13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2829A3-DFD4-2E42-A963-0BE92544345A}" type="slidenum">
              <a:rPr lang="en-US" smtClean="0"/>
              <a:t>‹#›</a:t>
            </a:fld>
            <a:endParaRPr lang="en-US"/>
          </a:p>
        </p:txBody>
      </p:sp>
    </p:spTree>
    <p:extLst>
      <p:ext uri="{BB962C8B-B14F-4D97-AF65-F5344CB8AC3E}">
        <p14:creationId xmlns:p14="http://schemas.microsoft.com/office/powerpoint/2010/main" val="3026348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A99D72-DB42-6A41-86C2-62490CB7FC6C}" type="datetimeFigureOut">
              <a:rPr lang="en-US" smtClean="0"/>
              <a:t>8/24/13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2829A3-DFD4-2E42-A963-0BE92544345A}" type="slidenum">
              <a:rPr lang="en-US" smtClean="0"/>
              <a:t>‹#›</a:t>
            </a:fld>
            <a:endParaRPr lang="en-US"/>
          </a:p>
        </p:txBody>
      </p:sp>
    </p:spTree>
    <p:extLst>
      <p:ext uri="{BB962C8B-B14F-4D97-AF65-F5344CB8AC3E}">
        <p14:creationId xmlns:p14="http://schemas.microsoft.com/office/powerpoint/2010/main" val="1092051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A99D72-DB42-6A41-86C2-62490CB7FC6C}" type="datetimeFigureOut">
              <a:rPr lang="en-US" smtClean="0"/>
              <a:t>8/24/13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2829A3-DFD4-2E42-A963-0BE92544345A}" type="slidenum">
              <a:rPr lang="en-US" smtClean="0"/>
              <a:t>‹#›</a:t>
            </a:fld>
            <a:endParaRPr lang="en-US"/>
          </a:p>
        </p:txBody>
      </p:sp>
    </p:spTree>
    <p:extLst>
      <p:ext uri="{BB962C8B-B14F-4D97-AF65-F5344CB8AC3E}">
        <p14:creationId xmlns:p14="http://schemas.microsoft.com/office/powerpoint/2010/main" val="1755409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A99D72-DB42-6A41-86C2-62490CB7FC6C}" type="datetimeFigureOut">
              <a:rPr lang="en-US" smtClean="0"/>
              <a:t>8/24/13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2829A3-DFD4-2E42-A963-0BE92544345A}" type="slidenum">
              <a:rPr lang="en-US" smtClean="0"/>
              <a:t>‹#›</a:t>
            </a:fld>
            <a:endParaRPr lang="en-US"/>
          </a:p>
        </p:txBody>
      </p:sp>
    </p:spTree>
    <p:extLst>
      <p:ext uri="{BB962C8B-B14F-4D97-AF65-F5344CB8AC3E}">
        <p14:creationId xmlns:p14="http://schemas.microsoft.com/office/powerpoint/2010/main" val="1149909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A99D72-DB42-6A41-86C2-62490CB7FC6C}" type="datetimeFigureOut">
              <a:rPr lang="en-US" smtClean="0"/>
              <a:t>8/24/13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2829A3-DFD4-2E42-A963-0BE92544345A}" type="slidenum">
              <a:rPr lang="en-US" smtClean="0"/>
              <a:t>‹#›</a:t>
            </a:fld>
            <a:endParaRPr lang="en-US"/>
          </a:p>
        </p:txBody>
      </p:sp>
    </p:spTree>
    <p:extLst>
      <p:ext uri="{BB962C8B-B14F-4D97-AF65-F5344CB8AC3E}">
        <p14:creationId xmlns:p14="http://schemas.microsoft.com/office/powerpoint/2010/main" val="2208065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A99D72-DB42-6A41-86C2-62490CB7FC6C}" type="datetimeFigureOut">
              <a:rPr lang="en-US" smtClean="0"/>
              <a:t>8/24/13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2829A3-DFD4-2E42-A963-0BE92544345A}" type="slidenum">
              <a:rPr lang="en-US" smtClean="0"/>
              <a:t>‹#›</a:t>
            </a:fld>
            <a:endParaRPr lang="en-US"/>
          </a:p>
        </p:txBody>
      </p:sp>
    </p:spTree>
    <p:extLst>
      <p:ext uri="{BB962C8B-B14F-4D97-AF65-F5344CB8AC3E}">
        <p14:creationId xmlns:p14="http://schemas.microsoft.com/office/powerpoint/2010/main" val="3594677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A99D72-DB42-6A41-86C2-62490CB7FC6C}" type="datetimeFigureOut">
              <a:rPr lang="en-US" smtClean="0"/>
              <a:t>8/24/13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2829A3-DFD4-2E42-A963-0BE92544345A}" type="slidenum">
              <a:rPr lang="en-US" smtClean="0"/>
              <a:t>‹#›</a:t>
            </a:fld>
            <a:endParaRPr lang="en-US"/>
          </a:p>
        </p:txBody>
      </p:sp>
    </p:spTree>
    <p:extLst>
      <p:ext uri="{BB962C8B-B14F-4D97-AF65-F5344CB8AC3E}">
        <p14:creationId xmlns:p14="http://schemas.microsoft.com/office/powerpoint/2010/main" val="2999131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3.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4.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3.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5.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6.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3.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4.emf"/></Relationships>
</file>

<file path=ppt/slides/_rels/slide23.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emf"/><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7.emf"/></Relationships>
</file>

<file path=ppt/slides/_rels/slide28.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9.emf"/><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10.emf"/><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emf"/></Relationships>
</file>

<file path=ppt/slides/_rels/slide30.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emf"/><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image" Target="../media/image10.emf"/><Relationship Id="rId4" Type="http://schemas.openxmlformats.org/officeDocument/2006/relationships/image" Target="../media/image11.emf"/><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emf"/><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343" y="104775"/>
            <a:ext cx="8933183" cy="4524315"/>
          </a:xfrm>
          <a:prstGeom prst="rect">
            <a:avLst/>
          </a:prstGeom>
          <a:noFill/>
        </p:spPr>
        <p:txBody>
          <a:bodyPr wrap="square" rtlCol="0">
            <a:spAutoFit/>
          </a:bodyPr>
          <a:lstStyle/>
          <a:p>
            <a:r>
              <a:rPr lang="en-US" sz="4800" dirty="0" smtClean="0">
                <a:solidFill>
                  <a:srgbClr val="0000FF"/>
                </a:solidFill>
              </a:rPr>
              <a:t>Lecture 6:  Creating a simplicial complex from data</a:t>
            </a:r>
            <a:r>
              <a:rPr lang="en-US" sz="3200" dirty="0" smtClean="0">
                <a:solidFill>
                  <a:srgbClr val="0000FF"/>
                </a:solidFill>
              </a:rPr>
              <a:t>.  </a:t>
            </a:r>
          </a:p>
          <a:p>
            <a:r>
              <a:rPr lang="en-US" sz="2400" dirty="0" smtClean="0"/>
              <a:t>in a series of preparatory lectures for the Fall 2013 online course MATH:7450 (22M:305) Topics in Topology: Scientific and Engineering Applications of Algebraic Topology</a:t>
            </a:r>
          </a:p>
          <a:p>
            <a:endParaRPr lang="en-US" sz="2400" dirty="0"/>
          </a:p>
          <a:p>
            <a:r>
              <a:rPr lang="en-US" sz="2400" dirty="0" smtClean="0"/>
              <a:t>Target Audience: Anyone interested in </a:t>
            </a:r>
            <a:r>
              <a:rPr lang="en-US" sz="2400" b="1" dirty="0" smtClean="0">
                <a:solidFill>
                  <a:srgbClr val="B10000"/>
                </a:solidFill>
              </a:rPr>
              <a:t>topological data analysis </a:t>
            </a:r>
            <a:r>
              <a:rPr lang="en-US" sz="2400" dirty="0" smtClean="0"/>
              <a:t>including graduate students, faculty, industrial researchers in bioinformatics, biology, business, computer science, cosmology, engineering, imaging, mathematics, neurology, physics, statistics, etc.</a:t>
            </a:r>
          </a:p>
        </p:txBody>
      </p:sp>
      <p:sp>
        <p:nvSpPr>
          <p:cNvPr id="3" name="Rectangle 3"/>
          <p:cNvSpPr>
            <a:spLocks noGrp="1" noChangeArrowheads="1"/>
          </p:cNvSpPr>
          <p:nvPr>
            <p:ph type="subTitle" idx="4294967295"/>
          </p:nvPr>
        </p:nvSpPr>
        <p:spPr>
          <a:xfrm>
            <a:off x="235668" y="4742428"/>
            <a:ext cx="8991600" cy="2286000"/>
          </a:xfrm>
        </p:spPr>
        <p:txBody>
          <a:bodyPr>
            <a:normAutofit fontScale="47500" lnSpcReduction="20000"/>
          </a:bodyPr>
          <a:lstStyle/>
          <a:p>
            <a:pPr marL="0" indent="0">
              <a:lnSpc>
                <a:spcPct val="120000"/>
              </a:lnSpc>
              <a:buFontTx/>
              <a:buNone/>
            </a:pPr>
            <a:r>
              <a:rPr lang="en-US" sz="5100" dirty="0" smtClean="0">
                <a:solidFill>
                  <a:srgbClr val="0000FF"/>
                </a:solidFill>
              </a:rPr>
              <a:t> </a:t>
            </a:r>
            <a:r>
              <a:rPr lang="en-US" sz="5900" dirty="0" smtClean="0">
                <a:solidFill>
                  <a:srgbClr val="0000FF"/>
                </a:solidFill>
              </a:rPr>
              <a:t>Isabel </a:t>
            </a:r>
            <a:r>
              <a:rPr lang="en-US" sz="5900" dirty="0">
                <a:solidFill>
                  <a:srgbClr val="0000FF"/>
                </a:solidFill>
              </a:rPr>
              <a:t>K. Darcy</a:t>
            </a:r>
          </a:p>
          <a:p>
            <a:pPr marL="0" indent="0">
              <a:lnSpc>
                <a:spcPct val="120000"/>
              </a:lnSpc>
              <a:buFontTx/>
              <a:buNone/>
            </a:pPr>
            <a:r>
              <a:rPr lang="en-US" sz="4400" dirty="0" smtClean="0">
                <a:solidFill>
                  <a:srgbClr val="0000FF"/>
                </a:solidFill>
              </a:rPr>
              <a:t> Mathematics Department/Applied Mathematical &amp; Computational Sciences </a:t>
            </a:r>
            <a:endParaRPr lang="en-US" sz="4400" dirty="0">
              <a:solidFill>
                <a:srgbClr val="0000FF"/>
              </a:solidFill>
            </a:endParaRPr>
          </a:p>
          <a:p>
            <a:pPr marL="0" indent="0">
              <a:lnSpc>
                <a:spcPct val="120000"/>
              </a:lnSpc>
              <a:buFontTx/>
              <a:buNone/>
            </a:pPr>
            <a:r>
              <a:rPr lang="en-US" sz="4400" dirty="0" smtClean="0">
                <a:solidFill>
                  <a:srgbClr val="0000FF"/>
                </a:solidFill>
              </a:rPr>
              <a:t> University </a:t>
            </a:r>
            <a:r>
              <a:rPr lang="en-US" sz="4400" dirty="0">
                <a:solidFill>
                  <a:srgbClr val="0000FF"/>
                </a:solidFill>
              </a:rPr>
              <a:t>of </a:t>
            </a:r>
            <a:r>
              <a:rPr lang="en-US" sz="4400" dirty="0" smtClean="0">
                <a:solidFill>
                  <a:srgbClr val="0000FF"/>
                </a:solidFill>
              </a:rPr>
              <a:t>Iowa</a:t>
            </a:r>
          </a:p>
          <a:p>
            <a:pPr marL="0" indent="0">
              <a:lnSpc>
                <a:spcPct val="120000"/>
              </a:lnSpc>
              <a:buFontTx/>
              <a:buNone/>
            </a:pPr>
            <a:endParaRPr lang="en-US" sz="1400" dirty="0">
              <a:solidFill>
                <a:srgbClr val="0000FF"/>
              </a:solidFill>
            </a:endParaRPr>
          </a:p>
          <a:p>
            <a:pPr marL="0" indent="0">
              <a:lnSpc>
                <a:spcPct val="120000"/>
              </a:lnSpc>
              <a:buFontTx/>
              <a:buNone/>
            </a:pPr>
            <a:r>
              <a:rPr lang="en-US" sz="5900" dirty="0">
                <a:solidFill>
                  <a:srgbClr val="D00000"/>
                </a:solidFill>
              </a:rPr>
              <a:t>http://</a:t>
            </a:r>
            <a:r>
              <a:rPr lang="en-US" sz="5900" dirty="0" err="1">
                <a:solidFill>
                  <a:srgbClr val="D00000"/>
                </a:solidFill>
              </a:rPr>
              <a:t>www.math.uiowa.edu</a:t>
            </a:r>
            <a:r>
              <a:rPr lang="en-US" sz="5900" dirty="0">
                <a:solidFill>
                  <a:srgbClr val="D00000"/>
                </a:solidFill>
              </a:rPr>
              <a:t>/~</a:t>
            </a:r>
            <a:r>
              <a:rPr lang="en-US" sz="5900" dirty="0" err="1" smtClean="0">
                <a:solidFill>
                  <a:srgbClr val="D00000"/>
                </a:solidFill>
              </a:rPr>
              <a:t>idarcy</a:t>
            </a:r>
            <a:r>
              <a:rPr lang="en-US" sz="5900" dirty="0" smtClean="0">
                <a:solidFill>
                  <a:srgbClr val="D00000"/>
                </a:solidFill>
              </a:rPr>
              <a:t>/</a:t>
            </a:r>
            <a:r>
              <a:rPr lang="en-US" sz="5900" dirty="0" err="1" smtClean="0">
                <a:solidFill>
                  <a:srgbClr val="D00000"/>
                </a:solidFill>
              </a:rPr>
              <a:t>AppliedTopology.html</a:t>
            </a:r>
            <a:r>
              <a:rPr lang="en-US" sz="5900" dirty="0" smtClean="0">
                <a:solidFill>
                  <a:srgbClr val="D00000"/>
                </a:solidFill>
              </a:rPr>
              <a:t> </a:t>
            </a:r>
            <a:endParaRPr lang="en-US" sz="5900" dirty="0">
              <a:solidFill>
                <a:srgbClr val="D00000"/>
              </a:solidFill>
            </a:endParaRPr>
          </a:p>
        </p:txBody>
      </p:sp>
    </p:spTree>
    <p:extLst>
      <p:ext uri="{BB962C8B-B14F-4D97-AF65-F5344CB8AC3E}">
        <p14:creationId xmlns:p14="http://schemas.microsoft.com/office/powerpoint/2010/main" val="146782036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a simplicial complex</a:t>
            </a:r>
            <a:endParaRPr lang="en-US" sz="3200" dirty="0">
              <a:solidFill>
                <a:schemeClr val="tx1"/>
              </a:solidFill>
            </a:endParaRPr>
          </a:p>
        </p:txBody>
      </p:sp>
      <p:sp>
        <p:nvSpPr>
          <p:cNvPr id="2" name="TextBox 1"/>
          <p:cNvSpPr txBox="1"/>
          <p:nvPr/>
        </p:nvSpPr>
        <p:spPr>
          <a:xfrm>
            <a:off x="325627" y="4585971"/>
            <a:ext cx="8961395" cy="2174954"/>
          </a:xfrm>
          <a:prstGeom prst="rect">
            <a:avLst/>
          </a:prstGeom>
          <a:noFill/>
        </p:spPr>
        <p:txBody>
          <a:bodyPr wrap="square" rtlCol="0">
            <a:spAutoFit/>
          </a:bodyPr>
          <a:lstStyle/>
          <a:p>
            <a:r>
              <a:rPr lang="en-US" sz="3200" dirty="0"/>
              <a:t>1</a:t>
            </a:r>
            <a:r>
              <a:rPr lang="en-US" sz="3200" dirty="0" smtClean="0"/>
              <a:t>.)  </a:t>
            </a:r>
            <a:r>
              <a:rPr lang="en-US" sz="3200" dirty="0"/>
              <a:t>A</a:t>
            </a:r>
            <a:r>
              <a:rPr lang="en-US" sz="3200" dirty="0" smtClean="0"/>
              <a:t>dding </a:t>
            </a:r>
            <a:r>
              <a:rPr lang="en-US" sz="3200" dirty="0"/>
              <a:t>1</a:t>
            </a:r>
            <a:r>
              <a:rPr lang="en-US" sz="3200" dirty="0" smtClean="0"/>
              <a:t>-dimensional edges (1-simplices)</a:t>
            </a:r>
            <a:endParaRPr lang="en-US" sz="3200" dirty="0"/>
          </a:p>
          <a:p>
            <a:r>
              <a:rPr lang="en-US" sz="3200" dirty="0" smtClean="0">
                <a:solidFill>
                  <a:srgbClr val="0000FF"/>
                </a:solidFill>
              </a:rPr>
              <a:t>Let T  =  Threshold</a:t>
            </a:r>
          </a:p>
          <a:p>
            <a:endParaRPr lang="en-US" sz="800" baseline="30000" dirty="0">
              <a:solidFill>
                <a:srgbClr val="0000FF"/>
              </a:solidFill>
            </a:endParaRPr>
          </a:p>
          <a:p>
            <a:r>
              <a:rPr lang="en-US" sz="3200" dirty="0" smtClean="0">
                <a:solidFill>
                  <a:srgbClr val="0000FF"/>
                </a:solidFill>
              </a:rPr>
              <a:t>Connect vertices v and w with an edge  </a:t>
            </a:r>
            <a:r>
              <a:rPr lang="en-US" sz="3200" dirty="0" err="1" smtClean="0">
                <a:solidFill>
                  <a:srgbClr val="0000FF"/>
                </a:solidFill>
              </a:rPr>
              <a:t>iff</a:t>
            </a:r>
            <a:r>
              <a:rPr lang="en-US" sz="3200" dirty="0" smtClean="0">
                <a:solidFill>
                  <a:srgbClr val="0000FF"/>
                </a:solidFill>
              </a:rPr>
              <a:t> </a:t>
            </a:r>
          </a:p>
          <a:p>
            <a:r>
              <a:rPr lang="en-US" sz="3200" dirty="0" smtClean="0">
                <a:solidFill>
                  <a:srgbClr val="0000FF"/>
                </a:solidFill>
              </a:rPr>
              <a:t>the distance between v and w is less than T</a:t>
            </a:r>
          </a:p>
        </p:txBody>
      </p:sp>
      <p:pic>
        <p:nvPicPr>
          <p:cNvPr id="10" name="Picture 9" descr="0simplexA.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396" y="1227496"/>
            <a:ext cx="6438900" cy="3403600"/>
          </a:xfrm>
          <a:prstGeom prst="rect">
            <a:avLst/>
          </a:prstGeom>
        </p:spPr>
      </p:pic>
      <p:pic>
        <p:nvPicPr>
          <p:cNvPr id="11" name="Picture 10" descr="ruler2.png"/>
          <p:cNvPicPr>
            <a:picLocks noChangeAspect="1"/>
          </p:cNvPicPr>
          <p:nvPr/>
        </p:nvPicPr>
        <p:blipFill rotWithShape="1">
          <a:blip r:embed="rId4">
            <a:extLst>
              <a:ext uri="{28A0092B-C50C-407E-A947-70E740481C1C}">
                <a14:useLocalDpi xmlns:a14="http://schemas.microsoft.com/office/drawing/2010/main" val="0"/>
              </a:ext>
            </a:extLst>
          </a:blip>
          <a:srcRect r="62528"/>
          <a:stretch/>
        </p:blipFill>
        <p:spPr>
          <a:xfrm rot="19820810">
            <a:off x="1187295" y="2491806"/>
            <a:ext cx="1975104" cy="660400"/>
          </a:xfrm>
          <a:prstGeom prst="rect">
            <a:avLst/>
          </a:prstGeom>
        </p:spPr>
      </p:pic>
      <p:pic>
        <p:nvPicPr>
          <p:cNvPr id="12" name="Picture 11" descr="ruler2.png"/>
          <p:cNvPicPr>
            <a:picLocks noChangeAspect="1"/>
          </p:cNvPicPr>
          <p:nvPr/>
        </p:nvPicPr>
        <p:blipFill rotWithShape="1">
          <a:blip r:embed="rId4">
            <a:extLst>
              <a:ext uri="{28A0092B-C50C-407E-A947-70E740481C1C}">
                <a14:useLocalDpi xmlns:a14="http://schemas.microsoft.com/office/drawing/2010/main" val="0"/>
              </a:ext>
            </a:extLst>
          </a:blip>
          <a:srcRect l="-2" r="45178"/>
          <a:stretch/>
        </p:blipFill>
        <p:spPr>
          <a:xfrm rot="1800000">
            <a:off x="3877936" y="2810834"/>
            <a:ext cx="2889504" cy="660400"/>
          </a:xfrm>
          <a:prstGeom prst="rect">
            <a:avLst/>
          </a:prstGeom>
        </p:spPr>
      </p:pic>
      <p:pic>
        <p:nvPicPr>
          <p:cNvPr id="13" name="Picture 12" descr="ruler2.png"/>
          <p:cNvPicPr>
            <a:picLocks noChangeAspect="1"/>
          </p:cNvPicPr>
          <p:nvPr/>
        </p:nvPicPr>
        <p:blipFill rotWithShape="1">
          <a:blip r:embed="rId4">
            <a:extLst>
              <a:ext uri="{28A0092B-C50C-407E-A947-70E740481C1C}">
                <a14:useLocalDpi xmlns:a14="http://schemas.microsoft.com/office/drawing/2010/main" val="0"/>
              </a:ext>
            </a:extLst>
          </a:blip>
          <a:srcRect r="74673"/>
          <a:stretch/>
        </p:blipFill>
        <p:spPr>
          <a:xfrm rot="16200000">
            <a:off x="7267729" y="3281881"/>
            <a:ext cx="1335024" cy="660400"/>
          </a:xfrm>
          <a:prstGeom prst="rect">
            <a:avLst/>
          </a:prstGeom>
        </p:spPr>
      </p:pic>
    </p:spTree>
    <p:extLst>
      <p:ext uri="{BB962C8B-B14F-4D97-AF65-F5344CB8AC3E}">
        <p14:creationId xmlns:p14="http://schemas.microsoft.com/office/powerpoint/2010/main" val="142983346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a simplicial complex</a:t>
            </a:r>
            <a:endParaRPr lang="en-US" sz="3200" dirty="0">
              <a:solidFill>
                <a:schemeClr val="tx1"/>
              </a:solidFill>
            </a:endParaRPr>
          </a:p>
        </p:txBody>
      </p:sp>
      <p:sp>
        <p:nvSpPr>
          <p:cNvPr id="2" name="TextBox 1"/>
          <p:cNvSpPr txBox="1"/>
          <p:nvPr/>
        </p:nvSpPr>
        <p:spPr>
          <a:xfrm>
            <a:off x="325627" y="4585971"/>
            <a:ext cx="8961395" cy="2174954"/>
          </a:xfrm>
          <a:prstGeom prst="rect">
            <a:avLst/>
          </a:prstGeom>
          <a:noFill/>
        </p:spPr>
        <p:txBody>
          <a:bodyPr wrap="square" rtlCol="0">
            <a:spAutoFit/>
          </a:bodyPr>
          <a:lstStyle/>
          <a:p>
            <a:r>
              <a:rPr lang="en-US" sz="3200" dirty="0"/>
              <a:t>1</a:t>
            </a:r>
            <a:r>
              <a:rPr lang="en-US" sz="3200" dirty="0" smtClean="0"/>
              <a:t>.)  </a:t>
            </a:r>
            <a:r>
              <a:rPr lang="en-US" sz="3200" dirty="0"/>
              <a:t>A</a:t>
            </a:r>
            <a:r>
              <a:rPr lang="en-US" sz="3200" dirty="0" smtClean="0"/>
              <a:t>dding </a:t>
            </a:r>
            <a:r>
              <a:rPr lang="en-US" sz="3200" dirty="0"/>
              <a:t>1</a:t>
            </a:r>
            <a:r>
              <a:rPr lang="en-US" sz="3200" dirty="0" smtClean="0"/>
              <a:t>-dimensional edges (1-simplices)</a:t>
            </a:r>
            <a:endParaRPr lang="en-US" sz="3200" dirty="0"/>
          </a:p>
          <a:p>
            <a:r>
              <a:rPr lang="en-US" sz="3200" dirty="0" smtClean="0">
                <a:solidFill>
                  <a:srgbClr val="0000FF"/>
                </a:solidFill>
              </a:rPr>
              <a:t>Let T  =  Threshold   =</a:t>
            </a:r>
          </a:p>
          <a:p>
            <a:endParaRPr lang="en-US" sz="800" baseline="30000" dirty="0">
              <a:solidFill>
                <a:srgbClr val="0000FF"/>
              </a:solidFill>
            </a:endParaRPr>
          </a:p>
          <a:p>
            <a:r>
              <a:rPr lang="en-US" sz="3200" dirty="0" smtClean="0">
                <a:solidFill>
                  <a:srgbClr val="0000FF"/>
                </a:solidFill>
              </a:rPr>
              <a:t>Connect vertices v and w with an edge  </a:t>
            </a:r>
            <a:r>
              <a:rPr lang="en-US" sz="3200" dirty="0" err="1" smtClean="0">
                <a:solidFill>
                  <a:srgbClr val="0000FF"/>
                </a:solidFill>
              </a:rPr>
              <a:t>iff</a:t>
            </a:r>
            <a:r>
              <a:rPr lang="en-US" sz="3200" dirty="0" smtClean="0">
                <a:solidFill>
                  <a:srgbClr val="0000FF"/>
                </a:solidFill>
              </a:rPr>
              <a:t> </a:t>
            </a:r>
          </a:p>
          <a:p>
            <a:r>
              <a:rPr lang="en-US" sz="3200" dirty="0" smtClean="0">
                <a:solidFill>
                  <a:srgbClr val="0000FF"/>
                </a:solidFill>
              </a:rPr>
              <a:t>the distance between v and w is less than T</a:t>
            </a:r>
          </a:p>
        </p:txBody>
      </p:sp>
      <p:pic>
        <p:nvPicPr>
          <p:cNvPr id="10" name="Picture 9" descr="0simplexA.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396" y="1227496"/>
            <a:ext cx="6438900" cy="3403600"/>
          </a:xfrm>
          <a:prstGeom prst="rect">
            <a:avLst/>
          </a:prstGeom>
        </p:spPr>
      </p:pic>
      <p:pic>
        <p:nvPicPr>
          <p:cNvPr id="20" name="Picture 19"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1140000">
            <a:off x="4669138" y="1675363"/>
            <a:ext cx="1280160" cy="660400"/>
          </a:xfrm>
          <a:prstGeom prst="rect">
            <a:avLst/>
          </a:prstGeom>
        </p:spPr>
      </p:pic>
      <p:pic>
        <p:nvPicPr>
          <p:cNvPr id="21" name="Picture 20"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19740000">
            <a:off x="1412022" y="2536428"/>
            <a:ext cx="1280160" cy="660400"/>
          </a:xfrm>
          <a:prstGeom prst="rect">
            <a:avLst/>
          </a:prstGeom>
        </p:spPr>
      </p:pic>
      <p:pic>
        <p:nvPicPr>
          <p:cNvPr id="22" name="Picture 21"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5280000">
            <a:off x="126116" y="1967324"/>
            <a:ext cx="1280160" cy="660400"/>
          </a:xfrm>
          <a:prstGeom prst="rect">
            <a:avLst/>
          </a:prstGeom>
        </p:spPr>
      </p:pic>
      <p:pic>
        <p:nvPicPr>
          <p:cNvPr id="24" name="Picture 23"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20220000">
            <a:off x="6400717" y="1692921"/>
            <a:ext cx="1280160" cy="660400"/>
          </a:xfrm>
          <a:prstGeom prst="rect">
            <a:avLst/>
          </a:prstGeom>
        </p:spPr>
      </p:pic>
      <p:pic>
        <p:nvPicPr>
          <p:cNvPr id="25" name="Picture 24"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a:off x="4221577" y="5119852"/>
            <a:ext cx="1280160" cy="660400"/>
          </a:xfrm>
          <a:prstGeom prst="rect">
            <a:avLst/>
          </a:prstGeom>
        </p:spPr>
      </p:pic>
      <p:pic>
        <p:nvPicPr>
          <p:cNvPr id="26" name="Picture 25"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12548454">
            <a:off x="1289911" y="1141613"/>
            <a:ext cx="1280160" cy="660400"/>
          </a:xfrm>
          <a:prstGeom prst="rect">
            <a:avLst/>
          </a:prstGeom>
        </p:spPr>
      </p:pic>
      <p:pic>
        <p:nvPicPr>
          <p:cNvPr id="27" name="Picture 26"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16200000">
            <a:off x="7246233" y="3059943"/>
            <a:ext cx="1280160" cy="660400"/>
          </a:xfrm>
          <a:prstGeom prst="rect">
            <a:avLst/>
          </a:prstGeom>
        </p:spPr>
      </p:pic>
      <p:pic>
        <p:nvPicPr>
          <p:cNvPr id="28" name="Picture 27"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3426123">
            <a:off x="3293332" y="1816421"/>
            <a:ext cx="1280160" cy="660400"/>
          </a:xfrm>
          <a:prstGeom prst="rect">
            <a:avLst/>
          </a:prstGeom>
        </p:spPr>
      </p:pic>
    </p:spTree>
    <p:extLst>
      <p:ext uri="{BB962C8B-B14F-4D97-AF65-F5344CB8AC3E}">
        <p14:creationId xmlns:p14="http://schemas.microsoft.com/office/powerpoint/2010/main" val="207296363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a simplicial complex</a:t>
            </a:r>
            <a:endParaRPr lang="en-US" sz="3200" dirty="0">
              <a:solidFill>
                <a:schemeClr val="tx1"/>
              </a:solidFill>
            </a:endParaRPr>
          </a:p>
        </p:txBody>
      </p:sp>
      <p:sp>
        <p:nvSpPr>
          <p:cNvPr id="2" name="TextBox 1"/>
          <p:cNvSpPr txBox="1"/>
          <p:nvPr/>
        </p:nvSpPr>
        <p:spPr>
          <a:xfrm>
            <a:off x="325627" y="4585971"/>
            <a:ext cx="8961395" cy="1200329"/>
          </a:xfrm>
          <a:prstGeom prst="rect">
            <a:avLst/>
          </a:prstGeom>
          <a:noFill/>
        </p:spPr>
        <p:txBody>
          <a:bodyPr wrap="square" rtlCol="0">
            <a:spAutoFit/>
          </a:bodyPr>
          <a:lstStyle/>
          <a:p>
            <a:r>
              <a:rPr lang="en-US" sz="3200" dirty="0"/>
              <a:t>1</a:t>
            </a:r>
            <a:r>
              <a:rPr lang="en-US" sz="3200" dirty="0" smtClean="0"/>
              <a:t>.)  </a:t>
            </a:r>
            <a:r>
              <a:rPr lang="en-US" sz="3200" dirty="0"/>
              <a:t>A</a:t>
            </a:r>
            <a:r>
              <a:rPr lang="en-US" sz="3200" dirty="0" smtClean="0"/>
              <a:t>dding </a:t>
            </a:r>
            <a:r>
              <a:rPr lang="en-US" sz="3200" dirty="0"/>
              <a:t>1</a:t>
            </a:r>
            <a:r>
              <a:rPr lang="en-US" sz="3200" dirty="0" smtClean="0"/>
              <a:t>-dimensional edges (1-simplices)</a:t>
            </a:r>
            <a:endParaRPr lang="en-US" sz="3200" dirty="0"/>
          </a:p>
          <a:p>
            <a:endParaRPr lang="en-US" sz="800" dirty="0" smtClean="0"/>
          </a:p>
          <a:p>
            <a:r>
              <a:rPr lang="en-US" sz="3200" dirty="0" smtClean="0">
                <a:solidFill>
                  <a:srgbClr val="0000FF"/>
                </a:solidFill>
              </a:rPr>
              <a:t>Add an edge between data points that are “close”</a:t>
            </a:r>
            <a:endParaRPr lang="en-US" sz="3200" baseline="30000" dirty="0" smtClean="0">
              <a:solidFill>
                <a:srgbClr val="0000FF"/>
              </a:solidFill>
            </a:endParaRPr>
          </a:p>
        </p:txBody>
      </p:sp>
      <p:pic>
        <p:nvPicPr>
          <p:cNvPr id="9" name="Picture 8" descr="1simplexDist.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0979" y="1202096"/>
            <a:ext cx="6400800" cy="3441700"/>
          </a:xfrm>
          <a:prstGeom prst="rect">
            <a:avLst/>
          </a:prstGeom>
        </p:spPr>
      </p:pic>
    </p:spTree>
    <p:extLst>
      <p:ext uri="{BB962C8B-B14F-4D97-AF65-F5344CB8AC3E}">
        <p14:creationId xmlns:p14="http://schemas.microsoft.com/office/powerpoint/2010/main" val="120616922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the </a:t>
            </a:r>
            <a:r>
              <a:rPr lang="en-US" sz="3200" dirty="0" err="1" smtClean="0">
                <a:solidFill>
                  <a:schemeClr val="tx1"/>
                </a:solidFill>
              </a:rPr>
              <a:t>Vietoris</a:t>
            </a:r>
            <a:r>
              <a:rPr lang="en-US" sz="3200" dirty="0" smtClean="0">
                <a:solidFill>
                  <a:schemeClr val="tx1"/>
                </a:solidFill>
              </a:rPr>
              <a:t>-Rips simplicial complex</a:t>
            </a:r>
            <a:endParaRPr lang="en-US" sz="3200" dirty="0">
              <a:solidFill>
                <a:schemeClr val="tx1"/>
              </a:solidFill>
            </a:endParaRPr>
          </a:p>
        </p:txBody>
      </p:sp>
      <p:pic>
        <p:nvPicPr>
          <p:cNvPr id="9" name="Picture 8" descr="1simplexDist.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0979" y="1202096"/>
            <a:ext cx="6400800" cy="3441700"/>
          </a:xfrm>
          <a:prstGeom prst="rect">
            <a:avLst/>
          </a:prstGeom>
        </p:spPr>
      </p:pic>
      <p:sp>
        <p:nvSpPr>
          <p:cNvPr id="10" name="TextBox 9"/>
          <p:cNvSpPr txBox="1"/>
          <p:nvPr/>
        </p:nvSpPr>
        <p:spPr>
          <a:xfrm>
            <a:off x="325627" y="5023212"/>
            <a:ext cx="8961395" cy="584776"/>
          </a:xfrm>
          <a:prstGeom prst="rect">
            <a:avLst/>
          </a:prstGeom>
          <a:noFill/>
        </p:spPr>
        <p:txBody>
          <a:bodyPr wrap="square" rtlCol="0">
            <a:spAutoFit/>
          </a:bodyPr>
          <a:lstStyle/>
          <a:p>
            <a:r>
              <a:rPr lang="en-US" sz="3200" dirty="0"/>
              <a:t>2</a:t>
            </a:r>
            <a:r>
              <a:rPr lang="en-US" sz="3200" dirty="0" smtClean="0"/>
              <a:t>.)  Add all possible simplices of dimensional &gt; 1.</a:t>
            </a:r>
          </a:p>
        </p:txBody>
      </p:sp>
    </p:spTree>
    <p:extLst>
      <p:ext uri="{BB962C8B-B14F-4D97-AF65-F5344CB8AC3E}">
        <p14:creationId xmlns:p14="http://schemas.microsoft.com/office/powerpoint/2010/main" val="57102248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the </a:t>
            </a:r>
            <a:r>
              <a:rPr lang="en-US" sz="3200" dirty="0" err="1" smtClean="0">
                <a:solidFill>
                  <a:srgbClr val="0000DD"/>
                </a:solidFill>
              </a:rPr>
              <a:t>Vietoris</a:t>
            </a:r>
            <a:r>
              <a:rPr lang="en-US" sz="3200" dirty="0" smtClean="0">
                <a:solidFill>
                  <a:srgbClr val="0000DD"/>
                </a:solidFill>
              </a:rPr>
              <a:t> Rips </a:t>
            </a:r>
            <a:r>
              <a:rPr lang="en-US" sz="3200" dirty="0" smtClean="0">
                <a:solidFill>
                  <a:schemeClr val="tx1"/>
                </a:solidFill>
              </a:rPr>
              <a:t>simplicial complex</a:t>
            </a:r>
            <a:endParaRPr lang="en-US" sz="3200" dirty="0">
              <a:solidFill>
                <a:schemeClr val="tx1"/>
              </a:solidFill>
            </a:endParaRPr>
          </a:p>
        </p:txBody>
      </p:sp>
      <p:pic>
        <p:nvPicPr>
          <p:cNvPr id="3" name="Picture 2" descr="nsimplexDist.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0979" y="1222917"/>
            <a:ext cx="6400800" cy="3441700"/>
          </a:xfrm>
          <a:prstGeom prst="rect">
            <a:avLst/>
          </a:prstGeom>
        </p:spPr>
      </p:pic>
      <p:sp>
        <p:nvSpPr>
          <p:cNvPr id="10" name="TextBox 9"/>
          <p:cNvSpPr txBox="1"/>
          <p:nvPr/>
        </p:nvSpPr>
        <p:spPr>
          <a:xfrm>
            <a:off x="325627" y="5023212"/>
            <a:ext cx="8961395" cy="584776"/>
          </a:xfrm>
          <a:prstGeom prst="rect">
            <a:avLst/>
          </a:prstGeom>
          <a:noFill/>
        </p:spPr>
        <p:txBody>
          <a:bodyPr wrap="square" rtlCol="0">
            <a:spAutoFit/>
          </a:bodyPr>
          <a:lstStyle/>
          <a:p>
            <a:r>
              <a:rPr lang="en-US" sz="3200" dirty="0"/>
              <a:t>2</a:t>
            </a:r>
            <a:r>
              <a:rPr lang="en-US" sz="3200" dirty="0" smtClean="0"/>
              <a:t>.)  Add all possible simplices of dimensional &gt; 1.</a:t>
            </a:r>
          </a:p>
        </p:txBody>
      </p:sp>
    </p:spTree>
    <p:extLst>
      <p:ext uri="{BB962C8B-B14F-4D97-AF65-F5344CB8AC3E}">
        <p14:creationId xmlns:p14="http://schemas.microsoft.com/office/powerpoint/2010/main" val="183799413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 name="TextBox 1"/>
          <p:cNvSpPr txBox="1"/>
          <p:nvPr/>
        </p:nvSpPr>
        <p:spPr>
          <a:xfrm>
            <a:off x="707789" y="5378785"/>
            <a:ext cx="8641684" cy="1077218"/>
          </a:xfrm>
          <a:prstGeom prst="rect">
            <a:avLst/>
          </a:prstGeom>
          <a:noFill/>
        </p:spPr>
        <p:txBody>
          <a:bodyPr wrap="square" rtlCol="0">
            <a:spAutoFit/>
          </a:bodyPr>
          <a:lstStyle/>
          <a:p>
            <a:r>
              <a:rPr lang="en-US" sz="3200" dirty="0" smtClean="0"/>
              <a:t>Step 0.)  Start by adding data points</a:t>
            </a:r>
          </a:p>
          <a:p>
            <a:pPr algn="ctr"/>
            <a:r>
              <a:rPr lang="en-US" sz="3200" dirty="0" smtClean="0"/>
              <a:t> =  0-dimensional vertices (0-simplices) </a:t>
            </a:r>
          </a:p>
        </p:txBody>
      </p:sp>
      <p:pic>
        <p:nvPicPr>
          <p:cNvPr id="10" name="Picture 9" descr="0simplexA.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396" y="1227496"/>
            <a:ext cx="6438900" cy="3403600"/>
          </a:xfrm>
          <a:prstGeom prst="rect">
            <a:avLst/>
          </a:prstGeom>
        </p:spPr>
      </p:pic>
      <p:sp>
        <p:nvSpPr>
          <p:cNvPr id="11" name="Rectangle 10"/>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the </a:t>
            </a:r>
            <a:r>
              <a:rPr lang="en-US" sz="3200" dirty="0" err="1" smtClean="0">
                <a:solidFill>
                  <a:schemeClr val="tx1"/>
                </a:solidFill>
              </a:rPr>
              <a:t>Vietoris</a:t>
            </a:r>
            <a:r>
              <a:rPr lang="en-US" sz="3200" dirty="0" smtClean="0">
                <a:solidFill>
                  <a:schemeClr val="tx1"/>
                </a:solidFill>
              </a:rPr>
              <a:t> Rips simplicial complex</a:t>
            </a:r>
            <a:endParaRPr lang="en-US" sz="3200" dirty="0">
              <a:solidFill>
                <a:schemeClr val="tx1"/>
              </a:solidFill>
            </a:endParaRPr>
          </a:p>
        </p:txBody>
      </p:sp>
    </p:spTree>
    <p:extLst>
      <p:ext uri="{BB962C8B-B14F-4D97-AF65-F5344CB8AC3E}">
        <p14:creationId xmlns:p14="http://schemas.microsoft.com/office/powerpoint/2010/main" val="74469853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 name="TextBox 1"/>
          <p:cNvSpPr txBox="1"/>
          <p:nvPr/>
        </p:nvSpPr>
        <p:spPr>
          <a:xfrm>
            <a:off x="325627" y="4835823"/>
            <a:ext cx="8961395" cy="1200329"/>
          </a:xfrm>
          <a:prstGeom prst="rect">
            <a:avLst/>
          </a:prstGeom>
          <a:noFill/>
        </p:spPr>
        <p:txBody>
          <a:bodyPr wrap="square" rtlCol="0">
            <a:spAutoFit/>
          </a:bodyPr>
          <a:lstStyle/>
          <a:p>
            <a:r>
              <a:rPr lang="en-US" sz="3200" dirty="0"/>
              <a:t>1</a:t>
            </a:r>
            <a:r>
              <a:rPr lang="en-US" sz="3200" dirty="0" smtClean="0"/>
              <a:t>.)  </a:t>
            </a:r>
            <a:r>
              <a:rPr lang="en-US" sz="3200" dirty="0"/>
              <a:t>A</a:t>
            </a:r>
            <a:r>
              <a:rPr lang="en-US" sz="3200" dirty="0" smtClean="0"/>
              <a:t>dding </a:t>
            </a:r>
            <a:r>
              <a:rPr lang="en-US" sz="3200" dirty="0"/>
              <a:t>1</a:t>
            </a:r>
            <a:r>
              <a:rPr lang="en-US" sz="3200" dirty="0" smtClean="0"/>
              <a:t>-dimensional edges (1-simplices)</a:t>
            </a:r>
            <a:endParaRPr lang="en-US" sz="3200" dirty="0"/>
          </a:p>
          <a:p>
            <a:endParaRPr lang="en-US" sz="800" dirty="0" smtClean="0"/>
          </a:p>
          <a:p>
            <a:r>
              <a:rPr lang="en-US" sz="3200" dirty="0" smtClean="0">
                <a:solidFill>
                  <a:srgbClr val="0000FF"/>
                </a:solidFill>
              </a:rPr>
              <a:t>Add an edge between data points that are “close”</a:t>
            </a:r>
            <a:endParaRPr lang="en-US" sz="3200" baseline="30000" dirty="0" smtClean="0">
              <a:solidFill>
                <a:srgbClr val="0000FF"/>
              </a:solidFill>
            </a:endParaRPr>
          </a:p>
        </p:txBody>
      </p:sp>
      <p:pic>
        <p:nvPicPr>
          <p:cNvPr id="9" name="Picture 8" descr="1simplexDist.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0979" y="1202096"/>
            <a:ext cx="6400800" cy="3441700"/>
          </a:xfrm>
          <a:prstGeom prst="rect">
            <a:avLst/>
          </a:prstGeom>
        </p:spPr>
      </p:pic>
      <p:sp>
        <p:nvSpPr>
          <p:cNvPr id="10" name="Rectangle 9"/>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the </a:t>
            </a:r>
            <a:r>
              <a:rPr lang="en-US" sz="3200" dirty="0" err="1" smtClean="0">
                <a:solidFill>
                  <a:schemeClr val="tx1"/>
                </a:solidFill>
              </a:rPr>
              <a:t>Vietoris</a:t>
            </a:r>
            <a:r>
              <a:rPr lang="en-US" sz="3200" dirty="0" smtClean="0">
                <a:solidFill>
                  <a:schemeClr val="tx1"/>
                </a:solidFill>
              </a:rPr>
              <a:t> Rips simplicial complex</a:t>
            </a:r>
            <a:endParaRPr lang="en-US" sz="3200" dirty="0">
              <a:solidFill>
                <a:schemeClr val="tx1"/>
              </a:solidFill>
            </a:endParaRPr>
          </a:p>
        </p:txBody>
      </p:sp>
    </p:spTree>
    <p:extLst>
      <p:ext uri="{BB962C8B-B14F-4D97-AF65-F5344CB8AC3E}">
        <p14:creationId xmlns:p14="http://schemas.microsoft.com/office/powerpoint/2010/main" val="67987782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9" name="Picture 8" descr="2simplexDist.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1796" y="1222917"/>
            <a:ext cx="6400800" cy="3441700"/>
          </a:xfrm>
          <a:prstGeom prst="rect">
            <a:avLst/>
          </a:prstGeom>
        </p:spPr>
      </p:pic>
      <p:sp>
        <p:nvSpPr>
          <p:cNvPr id="11" name="TextBox 10"/>
          <p:cNvSpPr txBox="1"/>
          <p:nvPr/>
        </p:nvSpPr>
        <p:spPr>
          <a:xfrm>
            <a:off x="425633" y="4752539"/>
            <a:ext cx="8292734" cy="1594283"/>
          </a:xfrm>
          <a:prstGeom prst="rect">
            <a:avLst/>
          </a:prstGeom>
          <a:noFill/>
        </p:spPr>
        <p:txBody>
          <a:bodyPr wrap="square" rtlCol="0">
            <a:spAutoFit/>
          </a:bodyPr>
          <a:lstStyle/>
          <a:p>
            <a:pPr algn="ctr">
              <a:lnSpc>
                <a:spcPct val="140000"/>
              </a:lnSpc>
            </a:pPr>
            <a:r>
              <a:rPr lang="en-US" sz="3200" dirty="0"/>
              <a:t>2</a:t>
            </a:r>
            <a:r>
              <a:rPr lang="en-US" sz="3200" dirty="0" smtClean="0"/>
              <a:t>.)  Add 2-dimensional triangles (2-simplices)</a:t>
            </a:r>
          </a:p>
          <a:p>
            <a:pPr algn="ctr">
              <a:lnSpc>
                <a:spcPct val="140000"/>
              </a:lnSpc>
            </a:pPr>
            <a:r>
              <a:rPr lang="en-US" sz="3200" dirty="0" smtClean="0">
                <a:solidFill>
                  <a:srgbClr val="0000FF"/>
                </a:solidFill>
              </a:rPr>
              <a:t>Add all possible 2-simplices</a:t>
            </a:r>
            <a:r>
              <a:rPr lang="en-US" sz="3200" dirty="0" smtClean="0"/>
              <a:t>.</a:t>
            </a:r>
            <a:endParaRPr lang="en-US" sz="3200" dirty="0"/>
          </a:p>
          <a:p>
            <a:endParaRPr lang="en-US" sz="800" dirty="0" smtClean="0"/>
          </a:p>
        </p:txBody>
      </p:sp>
      <p:sp>
        <p:nvSpPr>
          <p:cNvPr id="12" name="Rectangle 11"/>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the </a:t>
            </a:r>
            <a:r>
              <a:rPr lang="en-US" sz="3200" dirty="0" err="1" smtClean="0">
                <a:solidFill>
                  <a:schemeClr val="tx1"/>
                </a:solidFill>
              </a:rPr>
              <a:t>Vietoris</a:t>
            </a:r>
            <a:r>
              <a:rPr lang="en-US" sz="3200" dirty="0" smtClean="0">
                <a:solidFill>
                  <a:schemeClr val="tx1"/>
                </a:solidFill>
              </a:rPr>
              <a:t> Rips simplicial complex</a:t>
            </a:r>
            <a:endParaRPr lang="en-US" sz="3200" dirty="0">
              <a:solidFill>
                <a:schemeClr val="tx1"/>
              </a:solidFill>
            </a:endParaRPr>
          </a:p>
        </p:txBody>
      </p:sp>
    </p:spTree>
    <p:extLst>
      <p:ext uri="{BB962C8B-B14F-4D97-AF65-F5344CB8AC3E}">
        <p14:creationId xmlns:p14="http://schemas.microsoft.com/office/powerpoint/2010/main" val="217975576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3" name="Picture 2" descr="3simplexDist.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0979" y="1222917"/>
            <a:ext cx="6400800" cy="3441700"/>
          </a:xfrm>
          <a:prstGeom prst="rect">
            <a:avLst/>
          </a:prstGeom>
        </p:spPr>
      </p:pic>
      <p:sp>
        <p:nvSpPr>
          <p:cNvPr id="10" name="TextBox 9"/>
          <p:cNvSpPr txBox="1"/>
          <p:nvPr/>
        </p:nvSpPr>
        <p:spPr>
          <a:xfrm>
            <a:off x="296377" y="4752539"/>
            <a:ext cx="8551246" cy="1594283"/>
          </a:xfrm>
          <a:prstGeom prst="rect">
            <a:avLst/>
          </a:prstGeom>
          <a:noFill/>
        </p:spPr>
        <p:txBody>
          <a:bodyPr wrap="square" rtlCol="0">
            <a:spAutoFit/>
          </a:bodyPr>
          <a:lstStyle/>
          <a:p>
            <a:pPr algn="ctr">
              <a:lnSpc>
                <a:spcPct val="140000"/>
              </a:lnSpc>
            </a:pPr>
            <a:r>
              <a:rPr lang="en-US" sz="3200" dirty="0" smtClean="0"/>
              <a:t>3.)  Add </a:t>
            </a:r>
            <a:r>
              <a:rPr lang="en-US" sz="3200" dirty="0"/>
              <a:t>3</a:t>
            </a:r>
            <a:r>
              <a:rPr lang="en-US" sz="3200" dirty="0" smtClean="0"/>
              <a:t>-dimensional tetrahedrons (3-simplices)</a:t>
            </a:r>
          </a:p>
          <a:p>
            <a:pPr algn="ctr">
              <a:lnSpc>
                <a:spcPct val="140000"/>
              </a:lnSpc>
            </a:pPr>
            <a:r>
              <a:rPr lang="en-US" sz="3200" dirty="0" smtClean="0">
                <a:solidFill>
                  <a:srgbClr val="0000FF"/>
                </a:solidFill>
              </a:rPr>
              <a:t>Add all possible 3-simplices</a:t>
            </a:r>
            <a:r>
              <a:rPr lang="en-US" sz="3200" dirty="0" smtClean="0"/>
              <a:t>.</a:t>
            </a:r>
            <a:endParaRPr lang="en-US" sz="3200" dirty="0"/>
          </a:p>
          <a:p>
            <a:endParaRPr lang="en-US" sz="800" dirty="0" smtClean="0"/>
          </a:p>
        </p:txBody>
      </p:sp>
      <p:sp>
        <p:nvSpPr>
          <p:cNvPr id="11" name="Rectangle 10"/>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the </a:t>
            </a:r>
            <a:r>
              <a:rPr lang="en-US" sz="3200" dirty="0" err="1" smtClean="0">
                <a:solidFill>
                  <a:schemeClr val="tx1"/>
                </a:solidFill>
              </a:rPr>
              <a:t>Vietoris</a:t>
            </a:r>
            <a:r>
              <a:rPr lang="en-US" sz="3200" dirty="0" smtClean="0">
                <a:solidFill>
                  <a:schemeClr val="tx1"/>
                </a:solidFill>
              </a:rPr>
              <a:t> Rips simplicial complex</a:t>
            </a:r>
            <a:endParaRPr lang="en-US" sz="3200" dirty="0">
              <a:solidFill>
                <a:schemeClr val="tx1"/>
              </a:solidFill>
            </a:endParaRPr>
          </a:p>
        </p:txBody>
      </p:sp>
    </p:spTree>
    <p:extLst>
      <p:ext uri="{BB962C8B-B14F-4D97-AF65-F5344CB8AC3E}">
        <p14:creationId xmlns:p14="http://schemas.microsoft.com/office/powerpoint/2010/main" val="39524560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3" name="Picture 2" descr="nsimplexDist.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0979" y="1222917"/>
            <a:ext cx="6400800" cy="3441700"/>
          </a:xfrm>
          <a:prstGeom prst="rect">
            <a:avLst/>
          </a:prstGeom>
        </p:spPr>
      </p:pic>
      <p:sp>
        <p:nvSpPr>
          <p:cNvPr id="10" name="TextBox 9"/>
          <p:cNvSpPr txBox="1"/>
          <p:nvPr/>
        </p:nvSpPr>
        <p:spPr>
          <a:xfrm>
            <a:off x="425633" y="4752539"/>
            <a:ext cx="8292734" cy="1594283"/>
          </a:xfrm>
          <a:prstGeom prst="rect">
            <a:avLst/>
          </a:prstGeom>
          <a:noFill/>
        </p:spPr>
        <p:txBody>
          <a:bodyPr wrap="square" rtlCol="0">
            <a:spAutoFit/>
          </a:bodyPr>
          <a:lstStyle/>
          <a:p>
            <a:pPr algn="ctr">
              <a:lnSpc>
                <a:spcPct val="140000"/>
              </a:lnSpc>
            </a:pPr>
            <a:r>
              <a:rPr lang="en-US" sz="3200" dirty="0" smtClean="0"/>
              <a:t>4.)  Add 4-simplices</a:t>
            </a:r>
          </a:p>
          <a:p>
            <a:pPr algn="ctr">
              <a:lnSpc>
                <a:spcPct val="140000"/>
              </a:lnSpc>
            </a:pPr>
            <a:r>
              <a:rPr lang="en-US" sz="3200" dirty="0" smtClean="0">
                <a:solidFill>
                  <a:srgbClr val="0000FF"/>
                </a:solidFill>
              </a:rPr>
              <a:t>Add all possible 4-simplices</a:t>
            </a:r>
            <a:r>
              <a:rPr lang="en-US" sz="3200" dirty="0" smtClean="0"/>
              <a:t>.</a:t>
            </a:r>
            <a:endParaRPr lang="en-US" sz="3200" dirty="0"/>
          </a:p>
          <a:p>
            <a:endParaRPr lang="en-US" sz="800" dirty="0" smtClean="0"/>
          </a:p>
        </p:txBody>
      </p:sp>
      <p:sp>
        <p:nvSpPr>
          <p:cNvPr id="11" name="Rectangle 10"/>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the </a:t>
            </a:r>
            <a:r>
              <a:rPr lang="en-US" sz="3200" dirty="0" err="1" smtClean="0">
                <a:solidFill>
                  <a:schemeClr val="tx1"/>
                </a:solidFill>
              </a:rPr>
              <a:t>Vietoris</a:t>
            </a:r>
            <a:r>
              <a:rPr lang="en-US" sz="3200" dirty="0" smtClean="0">
                <a:solidFill>
                  <a:schemeClr val="tx1"/>
                </a:solidFill>
              </a:rPr>
              <a:t> Rips simplicial complex</a:t>
            </a:r>
            <a:endParaRPr lang="en-US" sz="3200" dirty="0">
              <a:solidFill>
                <a:schemeClr val="tx1"/>
              </a:solidFill>
            </a:endParaRPr>
          </a:p>
        </p:txBody>
      </p:sp>
    </p:spTree>
    <p:extLst>
      <p:ext uri="{BB962C8B-B14F-4D97-AF65-F5344CB8AC3E}">
        <p14:creationId xmlns:p14="http://schemas.microsoft.com/office/powerpoint/2010/main" val="19873492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a simplicial complex</a:t>
            </a:r>
            <a:endParaRPr lang="en-US" sz="3200" dirty="0">
              <a:solidFill>
                <a:schemeClr val="tx1"/>
              </a:solidFill>
            </a:endParaRPr>
          </a:p>
        </p:txBody>
      </p:sp>
      <p:sp>
        <p:nvSpPr>
          <p:cNvPr id="2" name="TextBox 1"/>
          <p:cNvSpPr txBox="1"/>
          <p:nvPr/>
        </p:nvSpPr>
        <p:spPr>
          <a:xfrm>
            <a:off x="-143021" y="5378785"/>
            <a:ext cx="9430043" cy="1077218"/>
          </a:xfrm>
          <a:prstGeom prst="rect">
            <a:avLst/>
          </a:prstGeom>
          <a:noFill/>
        </p:spPr>
        <p:txBody>
          <a:bodyPr wrap="square" rtlCol="0">
            <a:spAutoFit/>
          </a:bodyPr>
          <a:lstStyle/>
          <a:p>
            <a:pPr algn="ctr"/>
            <a:r>
              <a:rPr lang="en-US" sz="3200" dirty="0" smtClean="0"/>
              <a:t>Step 0.)  Start by adding 0-dimensional vertices </a:t>
            </a:r>
          </a:p>
          <a:p>
            <a:pPr algn="ctr"/>
            <a:r>
              <a:rPr lang="en-US" sz="3200" dirty="0" smtClean="0"/>
              <a:t>(0-simplices)</a:t>
            </a:r>
          </a:p>
        </p:txBody>
      </p:sp>
      <p:pic>
        <p:nvPicPr>
          <p:cNvPr id="10" name="Picture 9" descr="0simplexA.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396" y="1227496"/>
            <a:ext cx="6438900" cy="3403600"/>
          </a:xfrm>
          <a:prstGeom prst="rect">
            <a:avLst/>
          </a:prstGeom>
        </p:spPr>
      </p:pic>
    </p:spTree>
    <p:extLst>
      <p:ext uri="{BB962C8B-B14F-4D97-AF65-F5344CB8AC3E}">
        <p14:creationId xmlns:p14="http://schemas.microsoft.com/office/powerpoint/2010/main" val="247142950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 name="TextBox 1"/>
          <p:cNvSpPr txBox="1"/>
          <p:nvPr/>
        </p:nvSpPr>
        <p:spPr>
          <a:xfrm>
            <a:off x="707789" y="5378785"/>
            <a:ext cx="8641684" cy="1077218"/>
          </a:xfrm>
          <a:prstGeom prst="rect">
            <a:avLst/>
          </a:prstGeom>
          <a:noFill/>
        </p:spPr>
        <p:txBody>
          <a:bodyPr wrap="square" rtlCol="0">
            <a:spAutoFit/>
          </a:bodyPr>
          <a:lstStyle/>
          <a:p>
            <a:r>
              <a:rPr lang="en-US" sz="3200" dirty="0" smtClean="0"/>
              <a:t>Step 0.)  Start by adding data points</a:t>
            </a:r>
          </a:p>
          <a:p>
            <a:pPr algn="ctr"/>
            <a:r>
              <a:rPr lang="en-US" sz="3200" dirty="0" smtClean="0"/>
              <a:t> =  0-dimensional vertices (0-simplices) </a:t>
            </a:r>
          </a:p>
        </p:txBody>
      </p:sp>
      <p:pic>
        <p:nvPicPr>
          <p:cNvPr id="10" name="Picture 9" descr="0simplexA.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396" y="1227496"/>
            <a:ext cx="6438900" cy="3403600"/>
          </a:xfrm>
          <a:prstGeom prst="rect">
            <a:avLst/>
          </a:prstGeom>
        </p:spPr>
      </p:pic>
      <p:sp>
        <p:nvSpPr>
          <p:cNvPr id="11" name="Rectangle 10"/>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the </a:t>
            </a:r>
            <a:r>
              <a:rPr lang="en-US" sz="3200" dirty="0" err="1" smtClean="0">
                <a:solidFill>
                  <a:schemeClr val="tx1"/>
                </a:solidFill>
              </a:rPr>
              <a:t>Vietoris</a:t>
            </a:r>
            <a:r>
              <a:rPr lang="en-US" sz="3200" dirty="0" smtClean="0">
                <a:solidFill>
                  <a:schemeClr val="tx1"/>
                </a:solidFill>
              </a:rPr>
              <a:t> Rips simplicial complex</a:t>
            </a:r>
            <a:endParaRPr lang="en-US" sz="3200" dirty="0">
              <a:solidFill>
                <a:schemeClr val="tx1"/>
              </a:solidFill>
            </a:endParaRPr>
          </a:p>
        </p:txBody>
      </p:sp>
    </p:spTree>
    <p:extLst>
      <p:ext uri="{BB962C8B-B14F-4D97-AF65-F5344CB8AC3E}">
        <p14:creationId xmlns:p14="http://schemas.microsoft.com/office/powerpoint/2010/main" val="241328901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 name="TextBox 1"/>
          <p:cNvSpPr txBox="1"/>
          <p:nvPr/>
        </p:nvSpPr>
        <p:spPr>
          <a:xfrm>
            <a:off x="325627" y="4835823"/>
            <a:ext cx="8961395" cy="1200329"/>
          </a:xfrm>
          <a:prstGeom prst="rect">
            <a:avLst/>
          </a:prstGeom>
          <a:noFill/>
        </p:spPr>
        <p:txBody>
          <a:bodyPr wrap="square" rtlCol="0">
            <a:spAutoFit/>
          </a:bodyPr>
          <a:lstStyle/>
          <a:p>
            <a:r>
              <a:rPr lang="en-US" sz="3200" dirty="0"/>
              <a:t>1</a:t>
            </a:r>
            <a:r>
              <a:rPr lang="en-US" sz="3200" dirty="0" smtClean="0"/>
              <a:t>.)  </a:t>
            </a:r>
            <a:r>
              <a:rPr lang="en-US" sz="3200" dirty="0"/>
              <a:t>A</a:t>
            </a:r>
            <a:r>
              <a:rPr lang="en-US" sz="3200" dirty="0" smtClean="0"/>
              <a:t>dding </a:t>
            </a:r>
            <a:r>
              <a:rPr lang="en-US" sz="3200" dirty="0"/>
              <a:t>1</a:t>
            </a:r>
            <a:r>
              <a:rPr lang="en-US" sz="3200" dirty="0" smtClean="0"/>
              <a:t>-dimensional edges (1-simplices)</a:t>
            </a:r>
            <a:endParaRPr lang="en-US" sz="3200" dirty="0"/>
          </a:p>
          <a:p>
            <a:endParaRPr lang="en-US" sz="800" dirty="0" smtClean="0"/>
          </a:p>
          <a:p>
            <a:r>
              <a:rPr lang="en-US" sz="3200" dirty="0" smtClean="0">
                <a:solidFill>
                  <a:srgbClr val="0000FF"/>
                </a:solidFill>
              </a:rPr>
              <a:t>Add an edge between data points that are “close”</a:t>
            </a:r>
            <a:endParaRPr lang="en-US" sz="3200" baseline="30000" dirty="0" smtClean="0">
              <a:solidFill>
                <a:srgbClr val="0000FF"/>
              </a:solidFill>
            </a:endParaRPr>
          </a:p>
        </p:txBody>
      </p:sp>
      <p:pic>
        <p:nvPicPr>
          <p:cNvPr id="9" name="Picture 8" descr="1simplexDist.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0979" y="1202096"/>
            <a:ext cx="6400800" cy="3441700"/>
          </a:xfrm>
          <a:prstGeom prst="rect">
            <a:avLst/>
          </a:prstGeom>
        </p:spPr>
      </p:pic>
      <p:sp>
        <p:nvSpPr>
          <p:cNvPr id="10" name="Rectangle 9"/>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the </a:t>
            </a:r>
            <a:r>
              <a:rPr lang="en-US" sz="3200" dirty="0" err="1" smtClean="0">
                <a:solidFill>
                  <a:schemeClr val="tx1"/>
                </a:solidFill>
              </a:rPr>
              <a:t>Vietoris</a:t>
            </a:r>
            <a:r>
              <a:rPr lang="en-US" sz="3200" dirty="0" smtClean="0">
                <a:solidFill>
                  <a:schemeClr val="tx1"/>
                </a:solidFill>
              </a:rPr>
              <a:t> Rips simplicial complex</a:t>
            </a:r>
            <a:endParaRPr lang="en-US" sz="3200" dirty="0">
              <a:solidFill>
                <a:schemeClr val="tx1"/>
              </a:solidFill>
            </a:endParaRPr>
          </a:p>
        </p:txBody>
      </p:sp>
    </p:spTree>
    <p:extLst>
      <p:ext uri="{BB962C8B-B14F-4D97-AF65-F5344CB8AC3E}">
        <p14:creationId xmlns:p14="http://schemas.microsoft.com/office/powerpoint/2010/main" val="195958746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the </a:t>
            </a:r>
            <a:r>
              <a:rPr lang="en-US" sz="3200" dirty="0" err="1" smtClean="0">
                <a:solidFill>
                  <a:schemeClr val="tx1"/>
                </a:solidFill>
              </a:rPr>
              <a:t>Vietoris</a:t>
            </a:r>
            <a:r>
              <a:rPr lang="en-US" sz="3200" dirty="0" smtClean="0">
                <a:solidFill>
                  <a:schemeClr val="tx1"/>
                </a:solidFill>
              </a:rPr>
              <a:t> Rips simplicial complex</a:t>
            </a:r>
            <a:endParaRPr lang="en-US" sz="3200" dirty="0">
              <a:solidFill>
                <a:schemeClr val="tx1"/>
              </a:solidFill>
            </a:endParaRPr>
          </a:p>
        </p:txBody>
      </p:sp>
      <p:pic>
        <p:nvPicPr>
          <p:cNvPr id="3" name="Picture 2" descr="nsimplexDist.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0979" y="1222917"/>
            <a:ext cx="6400800" cy="3441700"/>
          </a:xfrm>
          <a:prstGeom prst="rect">
            <a:avLst/>
          </a:prstGeom>
        </p:spPr>
      </p:pic>
      <p:sp>
        <p:nvSpPr>
          <p:cNvPr id="10" name="TextBox 9"/>
          <p:cNvSpPr txBox="1"/>
          <p:nvPr/>
        </p:nvSpPr>
        <p:spPr>
          <a:xfrm>
            <a:off x="325627" y="5023212"/>
            <a:ext cx="8961395" cy="584776"/>
          </a:xfrm>
          <a:prstGeom prst="rect">
            <a:avLst/>
          </a:prstGeom>
          <a:noFill/>
        </p:spPr>
        <p:txBody>
          <a:bodyPr wrap="square" rtlCol="0">
            <a:spAutoFit/>
          </a:bodyPr>
          <a:lstStyle/>
          <a:p>
            <a:r>
              <a:rPr lang="en-US" sz="3200" dirty="0"/>
              <a:t>2</a:t>
            </a:r>
            <a:r>
              <a:rPr lang="en-US" sz="3200" dirty="0" smtClean="0"/>
              <a:t>.)  Add all possible simplices of dimensional &gt; 1.</a:t>
            </a:r>
          </a:p>
        </p:txBody>
      </p:sp>
    </p:spTree>
    <p:extLst>
      <p:ext uri="{BB962C8B-B14F-4D97-AF65-F5344CB8AC3E}">
        <p14:creationId xmlns:p14="http://schemas.microsoft.com/office/powerpoint/2010/main" val="41335636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the </a:t>
            </a:r>
            <a:r>
              <a:rPr lang="en-US" sz="3200" dirty="0" err="1" smtClean="0">
                <a:solidFill>
                  <a:schemeClr val="tx1"/>
                </a:solidFill>
              </a:rPr>
              <a:t>Vietoris</a:t>
            </a:r>
            <a:r>
              <a:rPr lang="en-US" sz="3200" dirty="0" smtClean="0">
                <a:solidFill>
                  <a:schemeClr val="tx1"/>
                </a:solidFill>
              </a:rPr>
              <a:t> Rips simplicial complex</a:t>
            </a:r>
            <a:endParaRPr lang="en-US" sz="3200" dirty="0">
              <a:solidFill>
                <a:schemeClr val="tx1"/>
              </a:solidFill>
            </a:endParaRPr>
          </a:p>
        </p:txBody>
      </p:sp>
      <p:pic>
        <p:nvPicPr>
          <p:cNvPr id="3" name="Picture 2" descr="nsimplexDist.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0979" y="1222917"/>
            <a:ext cx="6400800" cy="3441700"/>
          </a:xfrm>
          <a:prstGeom prst="rect">
            <a:avLst/>
          </a:prstGeom>
        </p:spPr>
      </p:pic>
      <p:pic>
        <p:nvPicPr>
          <p:cNvPr id="11" name="Picture 10" descr="ruler2.png"/>
          <p:cNvPicPr>
            <a:picLocks noChangeAspect="1"/>
          </p:cNvPicPr>
          <p:nvPr/>
        </p:nvPicPr>
        <p:blipFill rotWithShape="1">
          <a:blip r:embed="rId4">
            <a:extLst>
              <a:ext uri="{28A0092B-C50C-407E-A947-70E740481C1C}">
                <a14:useLocalDpi xmlns:a14="http://schemas.microsoft.com/office/drawing/2010/main" val="0"/>
              </a:ext>
            </a:extLst>
          </a:blip>
          <a:srcRect l="3983" r="66524"/>
          <a:stretch/>
        </p:blipFill>
        <p:spPr>
          <a:xfrm rot="1260000">
            <a:off x="4703299" y="1761660"/>
            <a:ext cx="1554480" cy="660400"/>
          </a:xfrm>
          <a:prstGeom prst="rect">
            <a:avLst/>
          </a:prstGeom>
        </p:spPr>
      </p:pic>
      <p:sp>
        <p:nvSpPr>
          <p:cNvPr id="12" name="TextBox 11"/>
          <p:cNvSpPr txBox="1"/>
          <p:nvPr/>
        </p:nvSpPr>
        <p:spPr>
          <a:xfrm>
            <a:off x="325628" y="4585971"/>
            <a:ext cx="8651252" cy="2144177"/>
          </a:xfrm>
          <a:prstGeom prst="rect">
            <a:avLst/>
          </a:prstGeom>
          <a:noFill/>
        </p:spPr>
        <p:txBody>
          <a:bodyPr wrap="square" rtlCol="0">
            <a:spAutoFit/>
          </a:bodyPr>
          <a:lstStyle/>
          <a:p>
            <a:endParaRPr lang="en-US" sz="3200" dirty="0" smtClean="0">
              <a:solidFill>
                <a:srgbClr val="0000FF"/>
              </a:solidFill>
            </a:endParaRPr>
          </a:p>
          <a:p>
            <a:r>
              <a:rPr lang="en-US" sz="3200" dirty="0" smtClean="0">
                <a:solidFill>
                  <a:srgbClr val="0000FF"/>
                </a:solidFill>
              </a:rPr>
              <a:t>Let T  =  Threshold   =</a:t>
            </a:r>
          </a:p>
          <a:p>
            <a:endParaRPr lang="en-US" sz="800" baseline="30000" dirty="0">
              <a:solidFill>
                <a:srgbClr val="0000FF"/>
              </a:solidFill>
            </a:endParaRPr>
          </a:p>
          <a:p>
            <a:r>
              <a:rPr lang="en-US" sz="3200" dirty="0" smtClean="0">
                <a:solidFill>
                  <a:srgbClr val="0000FF"/>
                </a:solidFill>
              </a:rPr>
              <a:t>Connect vertices v and w with an edge  </a:t>
            </a:r>
            <a:r>
              <a:rPr lang="en-US" sz="3200" dirty="0" err="1" smtClean="0">
                <a:solidFill>
                  <a:srgbClr val="0000FF"/>
                </a:solidFill>
              </a:rPr>
              <a:t>iff</a:t>
            </a:r>
            <a:r>
              <a:rPr lang="en-US" sz="3200" dirty="0" smtClean="0">
                <a:solidFill>
                  <a:srgbClr val="0000FF"/>
                </a:solidFill>
              </a:rPr>
              <a:t> </a:t>
            </a:r>
          </a:p>
          <a:p>
            <a:r>
              <a:rPr lang="en-US" sz="3200" dirty="0" smtClean="0">
                <a:solidFill>
                  <a:srgbClr val="0000FF"/>
                </a:solidFill>
              </a:rPr>
              <a:t>the distance between v and w is less than T</a:t>
            </a:r>
          </a:p>
        </p:txBody>
      </p:sp>
      <p:pic>
        <p:nvPicPr>
          <p:cNvPr id="13" name="Picture 12" descr="ruler2.png"/>
          <p:cNvPicPr>
            <a:picLocks noChangeAspect="1"/>
          </p:cNvPicPr>
          <p:nvPr/>
        </p:nvPicPr>
        <p:blipFill rotWithShape="1">
          <a:blip r:embed="rId4">
            <a:extLst>
              <a:ext uri="{28A0092B-C50C-407E-A947-70E740481C1C}">
                <a14:useLocalDpi xmlns:a14="http://schemas.microsoft.com/office/drawing/2010/main" val="0"/>
              </a:ext>
            </a:extLst>
          </a:blip>
          <a:srcRect l="3983" r="66524"/>
          <a:stretch/>
        </p:blipFill>
        <p:spPr>
          <a:xfrm>
            <a:off x="4307203" y="5146446"/>
            <a:ext cx="1554480" cy="660400"/>
          </a:xfrm>
          <a:prstGeom prst="rect">
            <a:avLst/>
          </a:prstGeom>
        </p:spPr>
      </p:pic>
    </p:spTree>
    <p:extLst>
      <p:ext uri="{BB962C8B-B14F-4D97-AF65-F5344CB8AC3E}">
        <p14:creationId xmlns:p14="http://schemas.microsoft.com/office/powerpoint/2010/main" val="271013475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 name="TextBox 1"/>
          <p:cNvSpPr txBox="1"/>
          <p:nvPr/>
        </p:nvSpPr>
        <p:spPr>
          <a:xfrm>
            <a:off x="325627" y="4585971"/>
            <a:ext cx="8961395" cy="2185214"/>
          </a:xfrm>
          <a:prstGeom prst="rect">
            <a:avLst/>
          </a:prstGeom>
          <a:noFill/>
        </p:spPr>
        <p:txBody>
          <a:bodyPr wrap="square" rtlCol="0">
            <a:spAutoFit/>
          </a:bodyPr>
          <a:lstStyle/>
          <a:p>
            <a:r>
              <a:rPr lang="en-US" sz="3200" dirty="0" smtClean="0"/>
              <a:t>0.)  Start by adding 0-dimensional data points </a:t>
            </a:r>
            <a:endParaRPr lang="en-US" sz="3200" dirty="0"/>
          </a:p>
          <a:p>
            <a:endParaRPr lang="en-US" sz="800" dirty="0" smtClean="0"/>
          </a:p>
          <a:p>
            <a:r>
              <a:rPr lang="en-US" sz="3200" dirty="0" smtClean="0">
                <a:solidFill>
                  <a:srgbClr val="0000FF"/>
                </a:solidFill>
              </a:rPr>
              <a:t>Note:  we only need a definition of closeness between data points.  The data points do not need to be actual points in </a:t>
            </a:r>
            <a:r>
              <a:rPr lang="en-US" sz="3200" dirty="0" err="1" smtClean="0">
                <a:solidFill>
                  <a:srgbClr val="0000FF"/>
                </a:solidFill>
              </a:rPr>
              <a:t>R</a:t>
            </a:r>
            <a:r>
              <a:rPr lang="en-US" sz="3200" baseline="30000" dirty="0" err="1" smtClean="0">
                <a:solidFill>
                  <a:srgbClr val="0000FF"/>
                </a:solidFill>
              </a:rPr>
              <a:t>n</a:t>
            </a:r>
            <a:endParaRPr lang="en-US" sz="3200" baseline="30000" dirty="0" smtClean="0">
              <a:solidFill>
                <a:srgbClr val="0000FF"/>
              </a:solidFill>
            </a:endParaRPr>
          </a:p>
        </p:txBody>
      </p:sp>
      <p:sp>
        <p:nvSpPr>
          <p:cNvPr id="3" name="Oval 2"/>
          <p:cNvSpPr>
            <a:spLocks noChangeAspect="1"/>
          </p:cNvSpPr>
          <p:nvPr/>
        </p:nvSpPr>
        <p:spPr>
          <a:xfrm>
            <a:off x="1122356" y="2653667"/>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a:spLocks noChangeAspect="1"/>
          </p:cNvSpPr>
          <p:nvPr/>
        </p:nvSpPr>
        <p:spPr>
          <a:xfrm>
            <a:off x="1974839" y="2073467"/>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a:spLocks noChangeAspect="1"/>
          </p:cNvSpPr>
          <p:nvPr/>
        </p:nvSpPr>
        <p:spPr>
          <a:xfrm>
            <a:off x="1128227" y="1617627"/>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a:spLocks noChangeAspect="1"/>
          </p:cNvSpPr>
          <p:nvPr/>
        </p:nvSpPr>
        <p:spPr>
          <a:xfrm>
            <a:off x="3934466" y="1245458"/>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a:spLocks noChangeAspect="1"/>
          </p:cNvSpPr>
          <p:nvPr/>
        </p:nvSpPr>
        <p:spPr>
          <a:xfrm>
            <a:off x="4786962" y="1245458"/>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a:spLocks noChangeAspect="1"/>
          </p:cNvSpPr>
          <p:nvPr/>
        </p:nvSpPr>
        <p:spPr>
          <a:xfrm>
            <a:off x="4413794" y="1518738"/>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a:spLocks noChangeAspect="1"/>
          </p:cNvSpPr>
          <p:nvPr/>
        </p:nvSpPr>
        <p:spPr>
          <a:xfrm>
            <a:off x="4397653" y="2024627"/>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a:spLocks noChangeAspect="1"/>
          </p:cNvSpPr>
          <p:nvPr/>
        </p:nvSpPr>
        <p:spPr>
          <a:xfrm>
            <a:off x="6178046" y="1722227"/>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a:spLocks noChangeAspect="1"/>
          </p:cNvSpPr>
          <p:nvPr/>
        </p:nvSpPr>
        <p:spPr>
          <a:xfrm>
            <a:off x="7229764" y="3219941"/>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a:spLocks noChangeAspect="1"/>
          </p:cNvSpPr>
          <p:nvPr/>
        </p:nvSpPr>
        <p:spPr>
          <a:xfrm>
            <a:off x="6579568" y="3219941"/>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a:spLocks noChangeAspect="1"/>
          </p:cNvSpPr>
          <p:nvPr/>
        </p:nvSpPr>
        <p:spPr>
          <a:xfrm>
            <a:off x="7013481" y="1365298"/>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a:spLocks noChangeAspect="1"/>
          </p:cNvSpPr>
          <p:nvPr/>
        </p:nvSpPr>
        <p:spPr>
          <a:xfrm>
            <a:off x="3361376" y="3943720"/>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4182231" y="3754270"/>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a:spLocks noChangeAspect="1"/>
          </p:cNvSpPr>
          <p:nvPr/>
        </p:nvSpPr>
        <p:spPr>
          <a:xfrm>
            <a:off x="3983309" y="4387568"/>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a:spLocks noChangeAspect="1"/>
          </p:cNvSpPr>
          <p:nvPr/>
        </p:nvSpPr>
        <p:spPr>
          <a:xfrm>
            <a:off x="6582534" y="3903169"/>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a:spLocks noChangeAspect="1"/>
          </p:cNvSpPr>
          <p:nvPr/>
        </p:nvSpPr>
        <p:spPr>
          <a:xfrm>
            <a:off x="6993501" y="3546046"/>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a:spLocks noChangeAspect="1"/>
          </p:cNvSpPr>
          <p:nvPr/>
        </p:nvSpPr>
        <p:spPr>
          <a:xfrm>
            <a:off x="7229764" y="3904659"/>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the </a:t>
            </a:r>
            <a:r>
              <a:rPr lang="en-US" sz="3200" dirty="0" err="1" smtClean="0">
                <a:solidFill>
                  <a:schemeClr val="tx1"/>
                </a:solidFill>
              </a:rPr>
              <a:t>Vietoris</a:t>
            </a:r>
            <a:r>
              <a:rPr lang="en-US" sz="3200" dirty="0" smtClean="0">
                <a:solidFill>
                  <a:schemeClr val="tx1"/>
                </a:solidFill>
              </a:rPr>
              <a:t> Rips simplicial complex</a:t>
            </a:r>
            <a:endParaRPr lang="en-US" sz="3200" dirty="0">
              <a:solidFill>
                <a:schemeClr val="tx1"/>
              </a:solidFill>
            </a:endParaRPr>
          </a:p>
        </p:txBody>
      </p:sp>
    </p:spTree>
    <p:extLst>
      <p:ext uri="{BB962C8B-B14F-4D97-AF65-F5344CB8AC3E}">
        <p14:creationId xmlns:p14="http://schemas.microsoft.com/office/powerpoint/2010/main" val="3896576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400000" y="400000"/>
                                    </p:animScale>
                                  </p:childTnLst>
                                </p:cTn>
                              </p:par>
                              <p:par>
                                <p:cTn id="7" presetID="6" presetClass="emph" presetSubtype="0" fill="hold" grpId="0" nodeType="withEffect">
                                  <p:stCondLst>
                                    <p:cond delay="0"/>
                                  </p:stCondLst>
                                  <p:childTnLst>
                                    <p:animScale>
                                      <p:cBhvr>
                                        <p:cTn id="8" dur="2000" fill="hold"/>
                                        <p:tgtEl>
                                          <p:spTgt spid="11"/>
                                        </p:tgtEl>
                                      </p:cBhvr>
                                      <p:by x="400000" y="400000"/>
                                    </p:animScale>
                                  </p:childTnLst>
                                </p:cTn>
                              </p:par>
                              <p:par>
                                <p:cTn id="9" presetID="6" presetClass="emph" presetSubtype="0" fill="hold" grpId="0" nodeType="withEffect">
                                  <p:stCondLst>
                                    <p:cond delay="0"/>
                                  </p:stCondLst>
                                  <p:childTnLst>
                                    <p:animScale>
                                      <p:cBhvr>
                                        <p:cTn id="10" dur="2000" fill="hold"/>
                                        <p:tgtEl>
                                          <p:spTgt spid="12"/>
                                        </p:tgtEl>
                                      </p:cBhvr>
                                      <p:by x="400000" y="400000"/>
                                    </p:animScale>
                                  </p:childTnLst>
                                </p:cTn>
                              </p:par>
                              <p:par>
                                <p:cTn id="11" presetID="6" presetClass="emph" presetSubtype="0" fill="hold" grpId="0" nodeType="withEffect">
                                  <p:stCondLst>
                                    <p:cond delay="0"/>
                                  </p:stCondLst>
                                  <p:childTnLst>
                                    <p:animScale>
                                      <p:cBhvr>
                                        <p:cTn id="12" dur="2000" fill="hold"/>
                                        <p:tgtEl>
                                          <p:spTgt spid="13"/>
                                        </p:tgtEl>
                                      </p:cBhvr>
                                      <p:by x="400000" y="400000"/>
                                    </p:animScale>
                                  </p:childTnLst>
                                </p:cTn>
                              </p:par>
                              <p:par>
                                <p:cTn id="13" presetID="6" presetClass="emph" presetSubtype="0" fill="hold" grpId="0" nodeType="withEffect">
                                  <p:stCondLst>
                                    <p:cond delay="0"/>
                                  </p:stCondLst>
                                  <p:childTnLst>
                                    <p:animScale>
                                      <p:cBhvr>
                                        <p:cTn id="14" dur="2000" fill="hold"/>
                                        <p:tgtEl>
                                          <p:spTgt spid="14"/>
                                        </p:tgtEl>
                                      </p:cBhvr>
                                      <p:by x="400000" y="400000"/>
                                    </p:animScale>
                                  </p:childTnLst>
                                </p:cTn>
                              </p:par>
                              <p:par>
                                <p:cTn id="15" presetID="6" presetClass="emph" presetSubtype="0" fill="hold" grpId="0" nodeType="withEffect">
                                  <p:stCondLst>
                                    <p:cond delay="0"/>
                                  </p:stCondLst>
                                  <p:childTnLst>
                                    <p:animScale>
                                      <p:cBhvr>
                                        <p:cTn id="16" dur="2000" fill="hold"/>
                                        <p:tgtEl>
                                          <p:spTgt spid="15"/>
                                        </p:tgtEl>
                                      </p:cBhvr>
                                      <p:by x="400000" y="400000"/>
                                    </p:animScale>
                                  </p:childTnLst>
                                </p:cTn>
                              </p:par>
                              <p:par>
                                <p:cTn id="17" presetID="6" presetClass="emph" presetSubtype="0" fill="hold" grpId="0" nodeType="withEffect">
                                  <p:stCondLst>
                                    <p:cond delay="0"/>
                                  </p:stCondLst>
                                  <p:childTnLst>
                                    <p:animScale>
                                      <p:cBhvr>
                                        <p:cTn id="18" dur="2000" fill="hold"/>
                                        <p:tgtEl>
                                          <p:spTgt spid="16"/>
                                        </p:tgtEl>
                                      </p:cBhvr>
                                      <p:by x="400000" y="400000"/>
                                    </p:animScale>
                                  </p:childTnLst>
                                </p:cTn>
                              </p:par>
                              <p:par>
                                <p:cTn id="19" presetID="6" presetClass="emph" presetSubtype="0" fill="hold" grpId="0" nodeType="withEffect">
                                  <p:stCondLst>
                                    <p:cond delay="0"/>
                                  </p:stCondLst>
                                  <p:childTnLst>
                                    <p:animScale>
                                      <p:cBhvr>
                                        <p:cTn id="20" dur="2000" fill="hold"/>
                                        <p:tgtEl>
                                          <p:spTgt spid="17"/>
                                        </p:tgtEl>
                                      </p:cBhvr>
                                      <p:by x="400000" y="400000"/>
                                    </p:animScale>
                                  </p:childTnLst>
                                </p:cTn>
                              </p:par>
                              <p:par>
                                <p:cTn id="21" presetID="6" presetClass="emph" presetSubtype="0" fill="hold" grpId="0" nodeType="withEffect">
                                  <p:stCondLst>
                                    <p:cond delay="0"/>
                                  </p:stCondLst>
                                  <p:childTnLst>
                                    <p:animScale>
                                      <p:cBhvr>
                                        <p:cTn id="22" dur="2000" fill="hold"/>
                                        <p:tgtEl>
                                          <p:spTgt spid="18"/>
                                        </p:tgtEl>
                                      </p:cBhvr>
                                      <p:by x="400000" y="400000"/>
                                    </p:animScale>
                                  </p:childTnLst>
                                </p:cTn>
                              </p:par>
                              <p:par>
                                <p:cTn id="23" presetID="6" presetClass="emph" presetSubtype="0" fill="hold" grpId="0" nodeType="withEffect">
                                  <p:stCondLst>
                                    <p:cond delay="0"/>
                                  </p:stCondLst>
                                  <p:childTnLst>
                                    <p:animScale>
                                      <p:cBhvr>
                                        <p:cTn id="24" dur="2000" fill="hold"/>
                                        <p:tgtEl>
                                          <p:spTgt spid="19"/>
                                        </p:tgtEl>
                                      </p:cBhvr>
                                      <p:by x="400000" y="400000"/>
                                    </p:animScale>
                                  </p:childTnLst>
                                </p:cTn>
                              </p:par>
                              <p:par>
                                <p:cTn id="25" presetID="6" presetClass="emph" presetSubtype="0" fill="hold" grpId="0" nodeType="withEffect">
                                  <p:stCondLst>
                                    <p:cond delay="0"/>
                                  </p:stCondLst>
                                  <p:childTnLst>
                                    <p:animScale>
                                      <p:cBhvr>
                                        <p:cTn id="26" dur="2000" fill="hold"/>
                                        <p:tgtEl>
                                          <p:spTgt spid="20"/>
                                        </p:tgtEl>
                                      </p:cBhvr>
                                      <p:by x="400000" y="400000"/>
                                    </p:animScale>
                                  </p:childTnLst>
                                </p:cTn>
                              </p:par>
                              <p:par>
                                <p:cTn id="27" presetID="6" presetClass="emph" presetSubtype="0" fill="hold" grpId="0" nodeType="withEffect">
                                  <p:stCondLst>
                                    <p:cond delay="0"/>
                                  </p:stCondLst>
                                  <p:childTnLst>
                                    <p:animScale>
                                      <p:cBhvr>
                                        <p:cTn id="28" dur="2000" fill="hold"/>
                                        <p:tgtEl>
                                          <p:spTgt spid="22"/>
                                        </p:tgtEl>
                                      </p:cBhvr>
                                      <p:by x="400000" y="400000"/>
                                    </p:animScale>
                                  </p:childTnLst>
                                </p:cTn>
                              </p:par>
                              <p:par>
                                <p:cTn id="29" presetID="6" presetClass="emph" presetSubtype="0" fill="hold" grpId="0" nodeType="withEffect">
                                  <p:stCondLst>
                                    <p:cond delay="0"/>
                                  </p:stCondLst>
                                  <p:childTnLst>
                                    <p:animScale>
                                      <p:cBhvr>
                                        <p:cTn id="30" dur="2000" fill="hold"/>
                                        <p:tgtEl>
                                          <p:spTgt spid="24"/>
                                        </p:tgtEl>
                                      </p:cBhvr>
                                      <p:by x="400000" y="400000"/>
                                    </p:animScale>
                                  </p:childTnLst>
                                </p:cTn>
                              </p:par>
                              <p:par>
                                <p:cTn id="31" presetID="6" presetClass="emph" presetSubtype="0" fill="hold" grpId="0" nodeType="withEffect">
                                  <p:stCondLst>
                                    <p:cond delay="0"/>
                                  </p:stCondLst>
                                  <p:childTnLst>
                                    <p:animScale>
                                      <p:cBhvr>
                                        <p:cTn id="32" dur="2000" fill="hold"/>
                                        <p:tgtEl>
                                          <p:spTgt spid="25"/>
                                        </p:tgtEl>
                                      </p:cBhvr>
                                      <p:by x="400000" y="400000"/>
                                    </p:animScale>
                                  </p:childTnLst>
                                </p:cTn>
                              </p:par>
                              <p:par>
                                <p:cTn id="33" presetID="6" presetClass="emph" presetSubtype="0" fill="hold" grpId="0" nodeType="withEffect">
                                  <p:stCondLst>
                                    <p:cond delay="0"/>
                                  </p:stCondLst>
                                  <p:childTnLst>
                                    <p:animScale>
                                      <p:cBhvr>
                                        <p:cTn id="34" dur="2000" fill="hold"/>
                                        <p:tgtEl>
                                          <p:spTgt spid="26"/>
                                        </p:tgtEl>
                                      </p:cBhvr>
                                      <p:by x="400000" y="400000"/>
                                    </p:animScale>
                                  </p:childTnLst>
                                </p:cTn>
                              </p:par>
                              <p:par>
                                <p:cTn id="35" presetID="6" presetClass="emph" presetSubtype="0" fill="hold" grpId="0" nodeType="withEffect">
                                  <p:stCondLst>
                                    <p:cond delay="0"/>
                                  </p:stCondLst>
                                  <p:childTnLst>
                                    <p:animScale>
                                      <p:cBhvr>
                                        <p:cTn id="36" dur="2000" fill="hold"/>
                                        <p:tgtEl>
                                          <p:spTgt spid="27"/>
                                        </p:tgtEl>
                                      </p:cBhvr>
                                      <p:by x="400000" y="400000"/>
                                    </p:animScale>
                                  </p:childTnLst>
                                </p:cTn>
                              </p:par>
                              <p:par>
                                <p:cTn id="37" presetID="6" presetClass="emph" presetSubtype="0" fill="hold" grpId="0" nodeType="withEffect">
                                  <p:stCondLst>
                                    <p:cond delay="0"/>
                                  </p:stCondLst>
                                  <p:childTnLst>
                                    <p:animScale>
                                      <p:cBhvr>
                                        <p:cTn id="38" dur="2000" fill="hold"/>
                                        <p:tgtEl>
                                          <p:spTgt spid="28"/>
                                        </p:tgtEl>
                                      </p:cBhvr>
                                      <p:by x="400000" y="4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2" grpId="0" animBg="1"/>
      <p:bldP spid="24" grpId="0" animBg="1"/>
      <p:bldP spid="25" grpId="0" animBg="1"/>
      <p:bldP spid="26" grpId="0" animBg="1"/>
      <p:bldP spid="27" grpId="0" animBg="1"/>
      <p:bldP spid="2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 name="TextBox 1"/>
          <p:cNvSpPr txBox="1"/>
          <p:nvPr/>
        </p:nvSpPr>
        <p:spPr>
          <a:xfrm>
            <a:off x="325627" y="4585971"/>
            <a:ext cx="8961395" cy="2185214"/>
          </a:xfrm>
          <a:prstGeom prst="rect">
            <a:avLst/>
          </a:prstGeom>
          <a:noFill/>
        </p:spPr>
        <p:txBody>
          <a:bodyPr wrap="square" rtlCol="0">
            <a:spAutoFit/>
          </a:bodyPr>
          <a:lstStyle/>
          <a:p>
            <a:r>
              <a:rPr lang="en-US" sz="3200" dirty="0" smtClean="0"/>
              <a:t>0.)  Start by adding 0-dimensional data points </a:t>
            </a:r>
            <a:endParaRPr lang="en-US" sz="3200" dirty="0"/>
          </a:p>
          <a:p>
            <a:endParaRPr lang="en-US" sz="800" dirty="0" smtClean="0"/>
          </a:p>
          <a:p>
            <a:r>
              <a:rPr lang="en-US" sz="3200" dirty="0" smtClean="0">
                <a:solidFill>
                  <a:srgbClr val="0000FF"/>
                </a:solidFill>
              </a:rPr>
              <a:t>Note:  we only need a definition of closeness between data points.  The data points do not need to be actual points in </a:t>
            </a:r>
            <a:r>
              <a:rPr lang="en-US" sz="3200" dirty="0" err="1" smtClean="0">
                <a:solidFill>
                  <a:srgbClr val="0000FF"/>
                </a:solidFill>
              </a:rPr>
              <a:t>R</a:t>
            </a:r>
            <a:r>
              <a:rPr lang="en-US" sz="3200" baseline="30000" dirty="0" err="1" smtClean="0">
                <a:solidFill>
                  <a:srgbClr val="0000FF"/>
                </a:solidFill>
              </a:rPr>
              <a:t>n</a:t>
            </a:r>
            <a:endParaRPr lang="en-US" sz="3200" baseline="30000" dirty="0" smtClean="0">
              <a:solidFill>
                <a:srgbClr val="0000FF"/>
              </a:solidFill>
            </a:endParaRPr>
          </a:p>
        </p:txBody>
      </p:sp>
      <p:sp>
        <p:nvSpPr>
          <p:cNvPr id="3" name="Oval 2"/>
          <p:cNvSpPr>
            <a:spLocks noChangeAspect="1"/>
          </p:cNvSpPr>
          <p:nvPr/>
        </p:nvSpPr>
        <p:spPr>
          <a:xfrm>
            <a:off x="1122356" y="2653667"/>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a:spLocks noChangeAspect="1"/>
          </p:cNvSpPr>
          <p:nvPr/>
        </p:nvSpPr>
        <p:spPr>
          <a:xfrm>
            <a:off x="1974839" y="2073467"/>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a:spLocks noChangeAspect="1"/>
          </p:cNvSpPr>
          <p:nvPr/>
        </p:nvSpPr>
        <p:spPr>
          <a:xfrm>
            <a:off x="1128227" y="1617627"/>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a:spLocks noChangeAspect="1"/>
          </p:cNvSpPr>
          <p:nvPr/>
        </p:nvSpPr>
        <p:spPr>
          <a:xfrm>
            <a:off x="3934466" y="1245458"/>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a:spLocks noChangeAspect="1"/>
          </p:cNvSpPr>
          <p:nvPr/>
        </p:nvSpPr>
        <p:spPr>
          <a:xfrm>
            <a:off x="4786962" y="1245458"/>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a:spLocks noChangeAspect="1"/>
          </p:cNvSpPr>
          <p:nvPr/>
        </p:nvSpPr>
        <p:spPr>
          <a:xfrm>
            <a:off x="4413794" y="1518738"/>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a:spLocks noChangeAspect="1"/>
          </p:cNvSpPr>
          <p:nvPr/>
        </p:nvSpPr>
        <p:spPr>
          <a:xfrm>
            <a:off x="4397653" y="2024627"/>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a:spLocks noChangeAspect="1"/>
          </p:cNvSpPr>
          <p:nvPr/>
        </p:nvSpPr>
        <p:spPr>
          <a:xfrm>
            <a:off x="6178046" y="1722227"/>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a:spLocks noChangeAspect="1"/>
          </p:cNvSpPr>
          <p:nvPr/>
        </p:nvSpPr>
        <p:spPr>
          <a:xfrm>
            <a:off x="7229764" y="3219941"/>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a:spLocks noChangeAspect="1"/>
          </p:cNvSpPr>
          <p:nvPr/>
        </p:nvSpPr>
        <p:spPr>
          <a:xfrm>
            <a:off x="6579568" y="3219941"/>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a:spLocks noChangeAspect="1"/>
          </p:cNvSpPr>
          <p:nvPr/>
        </p:nvSpPr>
        <p:spPr>
          <a:xfrm>
            <a:off x="7013481" y="1365298"/>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a:spLocks noChangeAspect="1"/>
          </p:cNvSpPr>
          <p:nvPr/>
        </p:nvSpPr>
        <p:spPr>
          <a:xfrm>
            <a:off x="3361376" y="3943720"/>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4182231" y="3754270"/>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a:spLocks noChangeAspect="1"/>
          </p:cNvSpPr>
          <p:nvPr/>
        </p:nvSpPr>
        <p:spPr>
          <a:xfrm>
            <a:off x="3983309" y="4387568"/>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a:spLocks noChangeAspect="1"/>
          </p:cNvSpPr>
          <p:nvPr/>
        </p:nvSpPr>
        <p:spPr>
          <a:xfrm>
            <a:off x="6582534" y="3903169"/>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a:spLocks noChangeAspect="1"/>
          </p:cNvSpPr>
          <p:nvPr/>
        </p:nvSpPr>
        <p:spPr>
          <a:xfrm>
            <a:off x="6993501" y="3546046"/>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a:spLocks noChangeAspect="1"/>
          </p:cNvSpPr>
          <p:nvPr/>
        </p:nvSpPr>
        <p:spPr>
          <a:xfrm>
            <a:off x="7229764" y="3904659"/>
            <a:ext cx="274320" cy="274320"/>
          </a:xfrm>
          <a:prstGeom prst="ellipse">
            <a:avLst/>
          </a:prstGeom>
          <a:solidFill>
            <a:srgbClr val="660066">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the </a:t>
            </a:r>
            <a:r>
              <a:rPr lang="en-US" sz="3200" dirty="0" err="1" smtClean="0">
                <a:solidFill>
                  <a:schemeClr val="tx1"/>
                </a:solidFill>
              </a:rPr>
              <a:t>Vietoris</a:t>
            </a:r>
            <a:r>
              <a:rPr lang="en-US" sz="3200" dirty="0" smtClean="0">
                <a:solidFill>
                  <a:schemeClr val="tx1"/>
                </a:solidFill>
              </a:rPr>
              <a:t> Rips simplicial complex</a:t>
            </a:r>
            <a:endParaRPr lang="en-US" sz="3200" dirty="0">
              <a:solidFill>
                <a:schemeClr val="tx1"/>
              </a:solidFill>
            </a:endParaRPr>
          </a:p>
        </p:txBody>
      </p:sp>
    </p:spTree>
    <p:extLst>
      <p:ext uri="{BB962C8B-B14F-4D97-AF65-F5344CB8AC3E}">
        <p14:creationId xmlns:p14="http://schemas.microsoft.com/office/powerpoint/2010/main" val="5063943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par>
                                <p:cTn id="7" presetID="6" presetClass="emph" presetSubtype="0" fill="hold" grpId="0" nodeType="withEffect">
                                  <p:stCondLst>
                                    <p:cond delay="0"/>
                                  </p:stCondLst>
                                  <p:childTnLst>
                                    <p:animScale>
                                      <p:cBhvr>
                                        <p:cTn id="8" dur="2000" fill="hold"/>
                                        <p:tgtEl>
                                          <p:spTgt spid="11"/>
                                        </p:tgtEl>
                                      </p:cBhvr>
                                      <p:by x="150000" y="150000"/>
                                    </p:animScale>
                                  </p:childTnLst>
                                </p:cTn>
                              </p:par>
                              <p:par>
                                <p:cTn id="9" presetID="6" presetClass="emph" presetSubtype="0" fill="hold" grpId="0" nodeType="withEffect">
                                  <p:stCondLst>
                                    <p:cond delay="0"/>
                                  </p:stCondLst>
                                  <p:childTnLst>
                                    <p:animScale>
                                      <p:cBhvr>
                                        <p:cTn id="10" dur="2000" fill="hold"/>
                                        <p:tgtEl>
                                          <p:spTgt spid="12"/>
                                        </p:tgtEl>
                                      </p:cBhvr>
                                      <p:by x="150000" y="150000"/>
                                    </p:animScale>
                                  </p:childTnLst>
                                </p:cTn>
                              </p:par>
                              <p:par>
                                <p:cTn id="11" presetID="6" presetClass="emph" presetSubtype="0" fill="hold" grpId="0" nodeType="withEffect">
                                  <p:stCondLst>
                                    <p:cond delay="0"/>
                                  </p:stCondLst>
                                  <p:childTnLst>
                                    <p:animScale>
                                      <p:cBhvr>
                                        <p:cTn id="12" dur="2000" fill="hold"/>
                                        <p:tgtEl>
                                          <p:spTgt spid="13"/>
                                        </p:tgtEl>
                                      </p:cBhvr>
                                      <p:by x="150000" y="150000"/>
                                    </p:animScale>
                                  </p:childTnLst>
                                </p:cTn>
                              </p:par>
                              <p:par>
                                <p:cTn id="13" presetID="6" presetClass="emph" presetSubtype="0" fill="hold" grpId="0" nodeType="withEffect">
                                  <p:stCondLst>
                                    <p:cond delay="0"/>
                                  </p:stCondLst>
                                  <p:childTnLst>
                                    <p:animScale>
                                      <p:cBhvr>
                                        <p:cTn id="14" dur="2000" fill="hold"/>
                                        <p:tgtEl>
                                          <p:spTgt spid="14"/>
                                        </p:tgtEl>
                                      </p:cBhvr>
                                      <p:by x="150000" y="150000"/>
                                    </p:animScale>
                                  </p:childTnLst>
                                </p:cTn>
                              </p:par>
                              <p:par>
                                <p:cTn id="15" presetID="6" presetClass="emph" presetSubtype="0" fill="hold" grpId="0" nodeType="withEffect">
                                  <p:stCondLst>
                                    <p:cond delay="0"/>
                                  </p:stCondLst>
                                  <p:childTnLst>
                                    <p:animScale>
                                      <p:cBhvr>
                                        <p:cTn id="16" dur="2000" fill="hold"/>
                                        <p:tgtEl>
                                          <p:spTgt spid="15"/>
                                        </p:tgtEl>
                                      </p:cBhvr>
                                      <p:by x="150000" y="150000"/>
                                    </p:animScale>
                                  </p:childTnLst>
                                </p:cTn>
                              </p:par>
                              <p:par>
                                <p:cTn id="17" presetID="6" presetClass="emph" presetSubtype="0" fill="hold" grpId="0" nodeType="withEffect">
                                  <p:stCondLst>
                                    <p:cond delay="0"/>
                                  </p:stCondLst>
                                  <p:childTnLst>
                                    <p:animScale>
                                      <p:cBhvr>
                                        <p:cTn id="18" dur="2000" fill="hold"/>
                                        <p:tgtEl>
                                          <p:spTgt spid="16"/>
                                        </p:tgtEl>
                                      </p:cBhvr>
                                      <p:by x="150000" y="150000"/>
                                    </p:animScale>
                                  </p:childTnLst>
                                </p:cTn>
                              </p:par>
                              <p:par>
                                <p:cTn id="19" presetID="6" presetClass="emph" presetSubtype="0" fill="hold" grpId="0" nodeType="withEffect">
                                  <p:stCondLst>
                                    <p:cond delay="0"/>
                                  </p:stCondLst>
                                  <p:childTnLst>
                                    <p:animScale>
                                      <p:cBhvr>
                                        <p:cTn id="20" dur="2000" fill="hold"/>
                                        <p:tgtEl>
                                          <p:spTgt spid="17"/>
                                        </p:tgtEl>
                                      </p:cBhvr>
                                      <p:by x="150000" y="150000"/>
                                    </p:animScale>
                                  </p:childTnLst>
                                </p:cTn>
                              </p:par>
                              <p:par>
                                <p:cTn id="21" presetID="6" presetClass="emph" presetSubtype="0" fill="hold" grpId="0" nodeType="withEffect">
                                  <p:stCondLst>
                                    <p:cond delay="0"/>
                                  </p:stCondLst>
                                  <p:childTnLst>
                                    <p:animScale>
                                      <p:cBhvr>
                                        <p:cTn id="22" dur="2000" fill="hold"/>
                                        <p:tgtEl>
                                          <p:spTgt spid="18"/>
                                        </p:tgtEl>
                                      </p:cBhvr>
                                      <p:by x="150000" y="150000"/>
                                    </p:animScale>
                                  </p:childTnLst>
                                </p:cTn>
                              </p:par>
                              <p:par>
                                <p:cTn id="23" presetID="6" presetClass="emph" presetSubtype="0" fill="hold" grpId="0" nodeType="withEffect">
                                  <p:stCondLst>
                                    <p:cond delay="0"/>
                                  </p:stCondLst>
                                  <p:childTnLst>
                                    <p:animScale>
                                      <p:cBhvr>
                                        <p:cTn id="24" dur="2000" fill="hold"/>
                                        <p:tgtEl>
                                          <p:spTgt spid="19"/>
                                        </p:tgtEl>
                                      </p:cBhvr>
                                      <p:by x="150000" y="150000"/>
                                    </p:animScale>
                                  </p:childTnLst>
                                </p:cTn>
                              </p:par>
                              <p:par>
                                <p:cTn id="25" presetID="6" presetClass="emph" presetSubtype="0" fill="hold" grpId="0" nodeType="withEffect">
                                  <p:stCondLst>
                                    <p:cond delay="0"/>
                                  </p:stCondLst>
                                  <p:childTnLst>
                                    <p:animScale>
                                      <p:cBhvr>
                                        <p:cTn id="26" dur="2000" fill="hold"/>
                                        <p:tgtEl>
                                          <p:spTgt spid="20"/>
                                        </p:tgtEl>
                                      </p:cBhvr>
                                      <p:by x="150000" y="150000"/>
                                    </p:animScale>
                                  </p:childTnLst>
                                </p:cTn>
                              </p:par>
                              <p:par>
                                <p:cTn id="27" presetID="6" presetClass="emph" presetSubtype="0" fill="hold" grpId="0" nodeType="withEffect">
                                  <p:stCondLst>
                                    <p:cond delay="0"/>
                                  </p:stCondLst>
                                  <p:childTnLst>
                                    <p:animScale>
                                      <p:cBhvr>
                                        <p:cTn id="28" dur="2000" fill="hold"/>
                                        <p:tgtEl>
                                          <p:spTgt spid="22"/>
                                        </p:tgtEl>
                                      </p:cBhvr>
                                      <p:by x="150000" y="150000"/>
                                    </p:animScale>
                                  </p:childTnLst>
                                </p:cTn>
                              </p:par>
                              <p:par>
                                <p:cTn id="29" presetID="6" presetClass="emph" presetSubtype="0" fill="hold" grpId="0" nodeType="withEffect">
                                  <p:stCondLst>
                                    <p:cond delay="0"/>
                                  </p:stCondLst>
                                  <p:childTnLst>
                                    <p:animScale>
                                      <p:cBhvr>
                                        <p:cTn id="30" dur="2000" fill="hold"/>
                                        <p:tgtEl>
                                          <p:spTgt spid="24"/>
                                        </p:tgtEl>
                                      </p:cBhvr>
                                      <p:by x="150000" y="150000"/>
                                    </p:animScale>
                                  </p:childTnLst>
                                </p:cTn>
                              </p:par>
                              <p:par>
                                <p:cTn id="31" presetID="6" presetClass="emph" presetSubtype="0" fill="hold" grpId="0" nodeType="withEffect">
                                  <p:stCondLst>
                                    <p:cond delay="0"/>
                                  </p:stCondLst>
                                  <p:childTnLst>
                                    <p:animScale>
                                      <p:cBhvr>
                                        <p:cTn id="32" dur="2000" fill="hold"/>
                                        <p:tgtEl>
                                          <p:spTgt spid="25"/>
                                        </p:tgtEl>
                                      </p:cBhvr>
                                      <p:by x="150000" y="150000"/>
                                    </p:animScale>
                                  </p:childTnLst>
                                </p:cTn>
                              </p:par>
                              <p:par>
                                <p:cTn id="33" presetID="6" presetClass="emph" presetSubtype="0" fill="hold" grpId="0" nodeType="withEffect">
                                  <p:stCondLst>
                                    <p:cond delay="0"/>
                                  </p:stCondLst>
                                  <p:childTnLst>
                                    <p:animScale>
                                      <p:cBhvr>
                                        <p:cTn id="34" dur="2000" fill="hold"/>
                                        <p:tgtEl>
                                          <p:spTgt spid="26"/>
                                        </p:tgtEl>
                                      </p:cBhvr>
                                      <p:by x="150000" y="150000"/>
                                    </p:animScale>
                                  </p:childTnLst>
                                </p:cTn>
                              </p:par>
                              <p:par>
                                <p:cTn id="35" presetID="6" presetClass="emph" presetSubtype="0" fill="hold" grpId="0" nodeType="withEffect">
                                  <p:stCondLst>
                                    <p:cond delay="0"/>
                                  </p:stCondLst>
                                  <p:childTnLst>
                                    <p:animScale>
                                      <p:cBhvr>
                                        <p:cTn id="36" dur="2000" fill="hold"/>
                                        <p:tgtEl>
                                          <p:spTgt spid="27"/>
                                        </p:tgtEl>
                                      </p:cBhvr>
                                      <p:by x="150000" y="150000"/>
                                    </p:animScale>
                                  </p:childTnLst>
                                </p:cTn>
                              </p:par>
                              <p:par>
                                <p:cTn id="37" presetID="6" presetClass="emph" presetSubtype="0" fill="hold" grpId="0" nodeType="withEffect">
                                  <p:stCondLst>
                                    <p:cond delay="0"/>
                                  </p:stCondLst>
                                  <p:childTnLst>
                                    <p:animScale>
                                      <p:cBhvr>
                                        <p:cTn id="38" dur="2000" fill="hold"/>
                                        <p:tgtEl>
                                          <p:spTgt spid="28"/>
                                        </p:tgtEl>
                                      </p:cBhvr>
                                      <p:by x="150000" y="150000"/>
                                    </p:animScale>
                                  </p:childTnLst>
                                </p:cTn>
                              </p:par>
                            </p:childTnLst>
                          </p:cTn>
                        </p:par>
                      </p:childTnLst>
                    </p:cTn>
                  </p:par>
                  <p:par>
                    <p:cTn id="39" fill="hold">
                      <p:stCondLst>
                        <p:cond delay="indefinite"/>
                      </p:stCondLst>
                      <p:childTnLst>
                        <p:par>
                          <p:cTn id="40" fill="hold">
                            <p:stCondLst>
                              <p:cond delay="0"/>
                            </p:stCondLst>
                            <p:childTnLst>
                              <p:par>
                                <p:cTn id="41" presetID="6" presetClass="emph" presetSubtype="0" fill="hold" grpId="1" nodeType="clickEffect">
                                  <p:stCondLst>
                                    <p:cond delay="0"/>
                                  </p:stCondLst>
                                  <p:childTnLst>
                                    <p:animScale>
                                      <p:cBhvr>
                                        <p:cTn id="42" dur="2000" fill="hold"/>
                                        <p:tgtEl>
                                          <p:spTgt spid="3"/>
                                        </p:tgtEl>
                                      </p:cBhvr>
                                      <p:by x="150000" y="150000"/>
                                    </p:animScale>
                                  </p:childTnLst>
                                </p:cTn>
                              </p:par>
                              <p:par>
                                <p:cTn id="43" presetID="6" presetClass="emph" presetSubtype="0" fill="hold" grpId="1" nodeType="withEffect">
                                  <p:stCondLst>
                                    <p:cond delay="0"/>
                                  </p:stCondLst>
                                  <p:childTnLst>
                                    <p:animScale>
                                      <p:cBhvr>
                                        <p:cTn id="44" dur="2000" fill="hold"/>
                                        <p:tgtEl>
                                          <p:spTgt spid="11"/>
                                        </p:tgtEl>
                                      </p:cBhvr>
                                      <p:by x="150000" y="150000"/>
                                    </p:animScale>
                                  </p:childTnLst>
                                </p:cTn>
                              </p:par>
                              <p:par>
                                <p:cTn id="45" presetID="6" presetClass="emph" presetSubtype="0" fill="hold" grpId="1" nodeType="withEffect">
                                  <p:stCondLst>
                                    <p:cond delay="0"/>
                                  </p:stCondLst>
                                  <p:childTnLst>
                                    <p:animScale>
                                      <p:cBhvr>
                                        <p:cTn id="46" dur="2000" fill="hold"/>
                                        <p:tgtEl>
                                          <p:spTgt spid="12"/>
                                        </p:tgtEl>
                                      </p:cBhvr>
                                      <p:by x="150000" y="150000"/>
                                    </p:animScale>
                                  </p:childTnLst>
                                </p:cTn>
                              </p:par>
                              <p:par>
                                <p:cTn id="47" presetID="6" presetClass="emph" presetSubtype="0" fill="hold" grpId="1" nodeType="withEffect">
                                  <p:stCondLst>
                                    <p:cond delay="0"/>
                                  </p:stCondLst>
                                  <p:childTnLst>
                                    <p:animScale>
                                      <p:cBhvr>
                                        <p:cTn id="48" dur="2000" fill="hold"/>
                                        <p:tgtEl>
                                          <p:spTgt spid="13"/>
                                        </p:tgtEl>
                                      </p:cBhvr>
                                      <p:by x="150000" y="150000"/>
                                    </p:animScale>
                                  </p:childTnLst>
                                </p:cTn>
                              </p:par>
                              <p:par>
                                <p:cTn id="49" presetID="6" presetClass="emph" presetSubtype="0" fill="hold" grpId="1" nodeType="withEffect">
                                  <p:stCondLst>
                                    <p:cond delay="0"/>
                                  </p:stCondLst>
                                  <p:childTnLst>
                                    <p:animScale>
                                      <p:cBhvr>
                                        <p:cTn id="50" dur="2000" fill="hold"/>
                                        <p:tgtEl>
                                          <p:spTgt spid="14"/>
                                        </p:tgtEl>
                                      </p:cBhvr>
                                      <p:by x="150000" y="150000"/>
                                    </p:animScale>
                                  </p:childTnLst>
                                </p:cTn>
                              </p:par>
                              <p:par>
                                <p:cTn id="51" presetID="6" presetClass="emph" presetSubtype="0" fill="hold" grpId="1" nodeType="withEffect">
                                  <p:stCondLst>
                                    <p:cond delay="0"/>
                                  </p:stCondLst>
                                  <p:childTnLst>
                                    <p:animScale>
                                      <p:cBhvr>
                                        <p:cTn id="52" dur="2000" fill="hold"/>
                                        <p:tgtEl>
                                          <p:spTgt spid="15"/>
                                        </p:tgtEl>
                                      </p:cBhvr>
                                      <p:by x="150000" y="150000"/>
                                    </p:animScale>
                                  </p:childTnLst>
                                </p:cTn>
                              </p:par>
                              <p:par>
                                <p:cTn id="53" presetID="6" presetClass="emph" presetSubtype="0" fill="hold" grpId="1" nodeType="withEffect">
                                  <p:stCondLst>
                                    <p:cond delay="0"/>
                                  </p:stCondLst>
                                  <p:childTnLst>
                                    <p:animScale>
                                      <p:cBhvr>
                                        <p:cTn id="54" dur="2000" fill="hold"/>
                                        <p:tgtEl>
                                          <p:spTgt spid="16"/>
                                        </p:tgtEl>
                                      </p:cBhvr>
                                      <p:by x="150000" y="150000"/>
                                    </p:animScale>
                                  </p:childTnLst>
                                </p:cTn>
                              </p:par>
                              <p:par>
                                <p:cTn id="55" presetID="6" presetClass="emph" presetSubtype="0" fill="hold" grpId="1" nodeType="withEffect">
                                  <p:stCondLst>
                                    <p:cond delay="0"/>
                                  </p:stCondLst>
                                  <p:childTnLst>
                                    <p:animScale>
                                      <p:cBhvr>
                                        <p:cTn id="56" dur="2000" fill="hold"/>
                                        <p:tgtEl>
                                          <p:spTgt spid="17"/>
                                        </p:tgtEl>
                                      </p:cBhvr>
                                      <p:by x="150000" y="150000"/>
                                    </p:animScale>
                                  </p:childTnLst>
                                </p:cTn>
                              </p:par>
                              <p:par>
                                <p:cTn id="57" presetID="6" presetClass="emph" presetSubtype="0" fill="hold" grpId="1" nodeType="withEffect">
                                  <p:stCondLst>
                                    <p:cond delay="0"/>
                                  </p:stCondLst>
                                  <p:childTnLst>
                                    <p:animScale>
                                      <p:cBhvr>
                                        <p:cTn id="58" dur="2000" fill="hold"/>
                                        <p:tgtEl>
                                          <p:spTgt spid="18"/>
                                        </p:tgtEl>
                                      </p:cBhvr>
                                      <p:by x="150000" y="150000"/>
                                    </p:animScale>
                                  </p:childTnLst>
                                </p:cTn>
                              </p:par>
                              <p:par>
                                <p:cTn id="59" presetID="6" presetClass="emph" presetSubtype="0" fill="hold" grpId="1" nodeType="withEffect">
                                  <p:stCondLst>
                                    <p:cond delay="0"/>
                                  </p:stCondLst>
                                  <p:childTnLst>
                                    <p:animScale>
                                      <p:cBhvr>
                                        <p:cTn id="60" dur="2000" fill="hold"/>
                                        <p:tgtEl>
                                          <p:spTgt spid="19"/>
                                        </p:tgtEl>
                                      </p:cBhvr>
                                      <p:by x="150000" y="150000"/>
                                    </p:animScale>
                                  </p:childTnLst>
                                </p:cTn>
                              </p:par>
                              <p:par>
                                <p:cTn id="61" presetID="6" presetClass="emph" presetSubtype="0" fill="hold" grpId="1" nodeType="withEffect">
                                  <p:stCondLst>
                                    <p:cond delay="0"/>
                                  </p:stCondLst>
                                  <p:childTnLst>
                                    <p:animScale>
                                      <p:cBhvr>
                                        <p:cTn id="62" dur="2000" fill="hold"/>
                                        <p:tgtEl>
                                          <p:spTgt spid="20"/>
                                        </p:tgtEl>
                                      </p:cBhvr>
                                      <p:by x="150000" y="150000"/>
                                    </p:animScale>
                                  </p:childTnLst>
                                </p:cTn>
                              </p:par>
                              <p:par>
                                <p:cTn id="63" presetID="6" presetClass="emph" presetSubtype="0" fill="hold" grpId="1" nodeType="withEffect">
                                  <p:stCondLst>
                                    <p:cond delay="0"/>
                                  </p:stCondLst>
                                  <p:childTnLst>
                                    <p:animScale>
                                      <p:cBhvr>
                                        <p:cTn id="64" dur="2000" fill="hold"/>
                                        <p:tgtEl>
                                          <p:spTgt spid="22"/>
                                        </p:tgtEl>
                                      </p:cBhvr>
                                      <p:by x="150000" y="150000"/>
                                    </p:animScale>
                                  </p:childTnLst>
                                </p:cTn>
                              </p:par>
                              <p:par>
                                <p:cTn id="65" presetID="6" presetClass="emph" presetSubtype="0" fill="hold" grpId="1" nodeType="withEffect">
                                  <p:stCondLst>
                                    <p:cond delay="0"/>
                                  </p:stCondLst>
                                  <p:childTnLst>
                                    <p:animScale>
                                      <p:cBhvr>
                                        <p:cTn id="66" dur="2000" fill="hold"/>
                                        <p:tgtEl>
                                          <p:spTgt spid="24"/>
                                        </p:tgtEl>
                                      </p:cBhvr>
                                      <p:by x="150000" y="150000"/>
                                    </p:animScale>
                                  </p:childTnLst>
                                </p:cTn>
                              </p:par>
                              <p:par>
                                <p:cTn id="67" presetID="6" presetClass="emph" presetSubtype="0" fill="hold" grpId="1" nodeType="withEffect">
                                  <p:stCondLst>
                                    <p:cond delay="0"/>
                                  </p:stCondLst>
                                  <p:childTnLst>
                                    <p:animScale>
                                      <p:cBhvr>
                                        <p:cTn id="68" dur="2000" fill="hold"/>
                                        <p:tgtEl>
                                          <p:spTgt spid="25"/>
                                        </p:tgtEl>
                                      </p:cBhvr>
                                      <p:by x="150000" y="150000"/>
                                    </p:animScale>
                                  </p:childTnLst>
                                </p:cTn>
                              </p:par>
                              <p:par>
                                <p:cTn id="69" presetID="6" presetClass="emph" presetSubtype="0" fill="hold" grpId="1" nodeType="withEffect">
                                  <p:stCondLst>
                                    <p:cond delay="0"/>
                                  </p:stCondLst>
                                  <p:childTnLst>
                                    <p:animScale>
                                      <p:cBhvr>
                                        <p:cTn id="70" dur="2000" fill="hold"/>
                                        <p:tgtEl>
                                          <p:spTgt spid="26"/>
                                        </p:tgtEl>
                                      </p:cBhvr>
                                      <p:by x="150000" y="150000"/>
                                    </p:animScale>
                                  </p:childTnLst>
                                </p:cTn>
                              </p:par>
                              <p:par>
                                <p:cTn id="71" presetID="6" presetClass="emph" presetSubtype="0" fill="hold" grpId="1" nodeType="withEffect">
                                  <p:stCondLst>
                                    <p:cond delay="0"/>
                                  </p:stCondLst>
                                  <p:childTnLst>
                                    <p:animScale>
                                      <p:cBhvr>
                                        <p:cTn id="72" dur="2000" fill="hold"/>
                                        <p:tgtEl>
                                          <p:spTgt spid="27"/>
                                        </p:tgtEl>
                                      </p:cBhvr>
                                      <p:by x="150000" y="150000"/>
                                    </p:animScale>
                                  </p:childTnLst>
                                </p:cTn>
                              </p:par>
                              <p:par>
                                <p:cTn id="73" presetID="6" presetClass="emph" presetSubtype="0" fill="hold" grpId="1" nodeType="withEffect">
                                  <p:stCondLst>
                                    <p:cond delay="0"/>
                                  </p:stCondLst>
                                  <p:childTnLst>
                                    <p:animScale>
                                      <p:cBhvr>
                                        <p:cTn id="74" dur="2000" fill="hold"/>
                                        <p:tgtEl>
                                          <p:spTgt spid="28"/>
                                        </p:tgtEl>
                                      </p:cBhvr>
                                      <p:by x="150000" y="150000"/>
                                    </p:animScale>
                                  </p:childTnLst>
                                </p:cTn>
                              </p:par>
                            </p:childTnLst>
                          </p:cTn>
                        </p:par>
                      </p:childTnLst>
                    </p:cTn>
                  </p:par>
                  <p:par>
                    <p:cTn id="75" fill="hold">
                      <p:stCondLst>
                        <p:cond delay="indefinite"/>
                      </p:stCondLst>
                      <p:childTnLst>
                        <p:par>
                          <p:cTn id="76" fill="hold">
                            <p:stCondLst>
                              <p:cond delay="0"/>
                            </p:stCondLst>
                            <p:childTnLst>
                              <p:par>
                                <p:cTn id="77" presetID="6" presetClass="emph" presetSubtype="0" fill="hold" grpId="2" nodeType="clickEffect">
                                  <p:stCondLst>
                                    <p:cond delay="0"/>
                                  </p:stCondLst>
                                  <p:childTnLst>
                                    <p:animScale>
                                      <p:cBhvr>
                                        <p:cTn id="78" dur="2000" fill="hold"/>
                                        <p:tgtEl>
                                          <p:spTgt spid="3"/>
                                        </p:tgtEl>
                                      </p:cBhvr>
                                      <p:by x="400000" y="400000"/>
                                    </p:animScale>
                                  </p:childTnLst>
                                </p:cTn>
                              </p:par>
                              <p:par>
                                <p:cTn id="79" presetID="6" presetClass="emph" presetSubtype="0" fill="hold" grpId="2" nodeType="withEffect">
                                  <p:stCondLst>
                                    <p:cond delay="0"/>
                                  </p:stCondLst>
                                  <p:childTnLst>
                                    <p:animScale>
                                      <p:cBhvr>
                                        <p:cTn id="80" dur="2000" fill="hold"/>
                                        <p:tgtEl>
                                          <p:spTgt spid="11"/>
                                        </p:tgtEl>
                                      </p:cBhvr>
                                      <p:by x="400000" y="400000"/>
                                    </p:animScale>
                                  </p:childTnLst>
                                </p:cTn>
                              </p:par>
                              <p:par>
                                <p:cTn id="81" presetID="6" presetClass="emph" presetSubtype="0" fill="hold" grpId="2" nodeType="withEffect">
                                  <p:stCondLst>
                                    <p:cond delay="0"/>
                                  </p:stCondLst>
                                  <p:childTnLst>
                                    <p:animScale>
                                      <p:cBhvr>
                                        <p:cTn id="82" dur="2000" fill="hold"/>
                                        <p:tgtEl>
                                          <p:spTgt spid="12"/>
                                        </p:tgtEl>
                                      </p:cBhvr>
                                      <p:by x="400000" y="400000"/>
                                    </p:animScale>
                                  </p:childTnLst>
                                </p:cTn>
                              </p:par>
                              <p:par>
                                <p:cTn id="83" presetID="6" presetClass="emph" presetSubtype="0" fill="hold" grpId="2" nodeType="withEffect">
                                  <p:stCondLst>
                                    <p:cond delay="0"/>
                                  </p:stCondLst>
                                  <p:childTnLst>
                                    <p:animScale>
                                      <p:cBhvr>
                                        <p:cTn id="84" dur="2000" fill="hold"/>
                                        <p:tgtEl>
                                          <p:spTgt spid="13"/>
                                        </p:tgtEl>
                                      </p:cBhvr>
                                      <p:by x="400000" y="400000"/>
                                    </p:animScale>
                                  </p:childTnLst>
                                </p:cTn>
                              </p:par>
                              <p:par>
                                <p:cTn id="85" presetID="6" presetClass="emph" presetSubtype="0" fill="hold" grpId="2" nodeType="withEffect">
                                  <p:stCondLst>
                                    <p:cond delay="0"/>
                                  </p:stCondLst>
                                  <p:childTnLst>
                                    <p:animScale>
                                      <p:cBhvr>
                                        <p:cTn id="86" dur="2000" fill="hold"/>
                                        <p:tgtEl>
                                          <p:spTgt spid="14"/>
                                        </p:tgtEl>
                                      </p:cBhvr>
                                      <p:by x="400000" y="400000"/>
                                    </p:animScale>
                                  </p:childTnLst>
                                </p:cTn>
                              </p:par>
                              <p:par>
                                <p:cTn id="87" presetID="6" presetClass="emph" presetSubtype="0" fill="hold" grpId="2" nodeType="withEffect">
                                  <p:stCondLst>
                                    <p:cond delay="0"/>
                                  </p:stCondLst>
                                  <p:childTnLst>
                                    <p:animScale>
                                      <p:cBhvr>
                                        <p:cTn id="88" dur="2000" fill="hold"/>
                                        <p:tgtEl>
                                          <p:spTgt spid="15"/>
                                        </p:tgtEl>
                                      </p:cBhvr>
                                      <p:by x="400000" y="400000"/>
                                    </p:animScale>
                                  </p:childTnLst>
                                </p:cTn>
                              </p:par>
                              <p:par>
                                <p:cTn id="89" presetID="6" presetClass="emph" presetSubtype="0" fill="hold" grpId="2" nodeType="withEffect">
                                  <p:stCondLst>
                                    <p:cond delay="0"/>
                                  </p:stCondLst>
                                  <p:childTnLst>
                                    <p:animScale>
                                      <p:cBhvr>
                                        <p:cTn id="90" dur="2000" fill="hold"/>
                                        <p:tgtEl>
                                          <p:spTgt spid="16"/>
                                        </p:tgtEl>
                                      </p:cBhvr>
                                      <p:by x="400000" y="400000"/>
                                    </p:animScale>
                                  </p:childTnLst>
                                </p:cTn>
                              </p:par>
                              <p:par>
                                <p:cTn id="91" presetID="6" presetClass="emph" presetSubtype="0" fill="hold" grpId="2" nodeType="withEffect">
                                  <p:stCondLst>
                                    <p:cond delay="0"/>
                                  </p:stCondLst>
                                  <p:childTnLst>
                                    <p:animScale>
                                      <p:cBhvr>
                                        <p:cTn id="92" dur="2000" fill="hold"/>
                                        <p:tgtEl>
                                          <p:spTgt spid="17"/>
                                        </p:tgtEl>
                                      </p:cBhvr>
                                      <p:by x="400000" y="400000"/>
                                    </p:animScale>
                                  </p:childTnLst>
                                </p:cTn>
                              </p:par>
                              <p:par>
                                <p:cTn id="93" presetID="6" presetClass="emph" presetSubtype="0" fill="hold" grpId="2" nodeType="withEffect">
                                  <p:stCondLst>
                                    <p:cond delay="0"/>
                                  </p:stCondLst>
                                  <p:childTnLst>
                                    <p:animScale>
                                      <p:cBhvr>
                                        <p:cTn id="94" dur="2000" fill="hold"/>
                                        <p:tgtEl>
                                          <p:spTgt spid="18"/>
                                        </p:tgtEl>
                                      </p:cBhvr>
                                      <p:by x="400000" y="400000"/>
                                    </p:animScale>
                                  </p:childTnLst>
                                </p:cTn>
                              </p:par>
                              <p:par>
                                <p:cTn id="95" presetID="6" presetClass="emph" presetSubtype="0" fill="hold" grpId="2" nodeType="withEffect">
                                  <p:stCondLst>
                                    <p:cond delay="0"/>
                                  </p:stCondLst>
                                  <p:childTnLst>
                                    <p:animScale>
                                      <p:cBhvr>
                                        <p:cTn id="96" dur="2000" fill="hold"/>
                                        <p:tgtEl>
                                          <p:spTgt spid="19"/>
                                        </p:tgtEl>
                                      </p:cBhvr>
                                      <p:by x="400000" y="400000"/>
                                    </p:animScale>
                                  </p:childTnLst>
                                </p:cTn>
                              </p:par>
                              <p:par>
                                <p:cTn id="97" presetID="6" presetClass="emph" presetSubtype="0" fill="hold" grpId="2" nodeType="withEffect">
                                  <p:stCondLst>
                                    <p:cond delay="0"/>
                                  </p:stCondLst>
                                  <p:childTnLst>
                                    <p:animScale>
                                      <p:cBhvr>
                                        <p:cTn id="98" dur="2000" fill="hold"/>
                                        <p:tgtEl>
                                          <p:spTgt spid="20"/>
                                        </p:tgtEl>
                                      </p:cBhvr>
                                      <p:by x="400000" y="400000"/>
                                    </p:animScale>
                                  </p:childTnLst>
                                </p:cTn>
                              </p:par>
                              <p:par>
                                <p:cTn id="99" presetID="6" presetClass="emph" presetSubtype="0" fill="hold" grpId="2" nodeType="withEffect">
                                  <p:stCondLst>
                                    <p:cond delay="0"/>
                                  </p:stCondLst>
                                  <p:childTnLst>
                                    <p:animScale>
                                      <p:cBhvr>
                                        <p:cTn id="100" dur="2000" fill="hold"/>
                                        <p:tgtEl>
                                          <p:spTgt spid="22"/>
                                        </p:tgtEl>
                                      </p:cBhvr>
                                      <p:by x="400000" y="400000"/>
                                    </p:animScale>
                                  </p:childTnLst>
                                </p:cTn>
                              </p:par>
                              <p:par>
                                <p:cTn id="101" presetID="6" presetClass="emph" presetSubtype="0" fill="hold" grpId="2" nodeType="withEffect">
                                  <p:stCondLst>
                                    <p:cond delay="0"/>
                                  </p:stCondLst>
                                  <p:childTnLst>
                                    <p:animScale>
                                      <p:cBhvr>
                                        <p:cTn id="102" dur="2000" fill="hold"/>
                                        <p:tgtEl>
                                          <p:spTgt spid="24"/>
                                        </p:tgtEl>
                                      </p:cBhvr>
                                      <p:by x="400000" y="400000"/>
                                    </p:animScale>
                                  </p:childTnLst>
                                </p:cTn>
                              </p:par>
                              <p:par>
                                <p:cTn id="103" presetID="6" presetClass="emph" presetSubtype="0" fill="hold" grpId="2" nodeType="withEffect">
                                  <p:stCondLst>
                                    <p:cond delay="0"/>
                                  </p:stCondLst>
                                  <p:childTnLst>
                                    <p:animScale>
                                      <p:cBhvr>
                                        <p:cTn id="104" dur="2000" fill="hold"/>
                                        <p:tgtEl>
                                          <p:spTgt spid="25"/>
                                        </p:tgtEl>
                                      </p:cBhvr>
                                      <p:by x="400000" y="400000"/>
                                    </p:animScale>
                                  </p:childTnLst>
                                </p:cTn>
                              </p:par>
                              <p:par>
                                <p:cTn id="105" presetID="6" presetClass="emph" presetSubtype="0" fill="hold" grpId="2" nodeType="withEffect">
                                  <p:stCondLst>
                                    <p:cond delay="0"/>
                                  </p:stCondLst>
                                  <p:childTnLst>
                                    <p:animScale>
                                      <p:cBhvr>
                                        <p:cTn id="106" dur="2000" fill="hold"/>
                                        <p:tgtEl>
                                          <p:spTgt spid="26"/>
                                        </p:tgtEl>
                                      </p:cBhvr>
                                      <p:by x="400000" y="400000"/>
                                    </p:animScale>
                                  </p:childTnLst>
                                </p:cTn>
                              </p:par>
                              <p:par>
                                <p:cTn id="107" presetID="6" presetClass="emph" presetSubtype="0" fill="hold" grpId="2" nodeType="withEffect">
                                  <p:stCondLst>
                                    <p:cond delay="0"/>
                                  </p:stCondLst>
                                  <p:childTnLst>
                                    <p:animScale>
                                      <p:cBhvr>
                                        <p:cTn id="108" dur="2000" fill="hold"/>
                                        <p:tgtEl>
                                          <p:spTgt spid="27"/>
                                        </p:tgtEl>
                                      </p:cBhvr>
                                      <p:by x="400000" y="400000"/>
                                    </p:animScale>
                                  </p:childTnLst>
                                </p:cTn>
                              </p:par>
                              <p:par>
                                <p:cTn id="109" presetID="6" presetClass="emph" presetSubtype="0" fill="hold" grpId="2" nodeType="withEffect">
                                  <p:stCondLst>
                                    <p:cond delay="0"/>
                                  </p:stCondLst>
                                  <p:childTnLst>
                                    <p:animScale>
                                      <p:cBhvr>
                                        <p:cTn id="110" dur="2000" fill="hold"/>
                                        <p:tgtEl>
                                          <p:spTgt spid="28"/>
                                        </p:tgtEl>
                                      </p:cBhvr>
                                      <p:by x="400000" y="4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3" grpId="2" animBg="1"/>
      <p:bldP spid="11" grpId="0" animBg="1"/>
      <p:bldP spid="11" grpId="1" animBg="1"/>
      <p:bldP spid="11" grpId="2" animBg="1"/>
      <p:bldP spid="12" grpId="0" animBg="1"/>
      <p:bldP spid="12" grpId="1" animBg="1"/>
      <p:bldP spid="12" grpId="2" animBg="1"/>
      <p:bldP spid="13" grpId="0" animBg="1"/>
      <p:bldP spid="13" grpId="1" animBg="1"/>
      <p:bldP spid="13" grpId="2" animBg="1"/>
      <p:bldP spid="14" grpId="0" animBg="1"/>
      <p:bldP spid="14" grpId="1" animBg="1"/>
      <p:bldP spid="14" grpId="2" animBg="1"/>
      <p:bldP spid="15" grpId="0" animBg="1"/>
      <p:bldP spid="15" grpId="1" animBg="1"/>
      <p:bldP spid="15" grpId="2" animBg="1"/>
      <p:bldP spid="16" grpId="0" animBg="1"/>
      <p:bldP spid="16" grpId="1" animBg="1"/>
      <p:bldP spid="16" grpId="2" animBg="1"/>
      <p:bldP spid="17" grpId="0" animBg="1"/>
      <p:bldP spid="17" grpId="1" animBg="1"/>
      <p:bldP spid="17" grpId="2" animBg="1"/>
      <p:bldP spid="18" grpId="0" animBg="1"/>
      <p:bldP spid="18" grpId="1" animBg="1"/>
      <p:bldP spid="18" grpId="2" animBg="1"/>
      <p:bldP spid="19" grpId="0" animBg="1"/>
      <p:bldP spid="19" grpId="1" animBg="1"/>
      <p:bldP spid="19" grpId="2" animBg="1"/>
      <p:bldP spid="20" grpId="0" animBg="1"/>
      <p:bldP spid="20" grpId="1" animBg="1"/>
      <p:bldP spid="20" grpId="2" animBg="1"/>
      <p:bldP spid="22" grpId="0" animBg="1"/>
      <p:bldP spid="22" grpId="1" animBg="1"/>
      <p:bldP spid="22" grpId="2" animBg="1"/>
      <p:bldP spid="24" grpId="0" animBg="1"/>
      <p:bldP spid="24" grpId="1" animBg="1"/>
      <p:bldP spid="24" grpId="2" animBg="1"/>
      <p:bldP spid="25" grpId="0" animBg="1"/>
      <p:bldP spid="25" grpId="1" animBg="1"/>
      <p:bldP spid="25" grpId="2" animBg="1"/>
      <p:bldP spid="26" grpId="0" animBg="1"/>
      <p:bldP spid="26" grpId="1" animBg="1"/>
      <p:bldP spid="26" grpId="2" animBg="1"/>
      <p:bldP spid="27" grpId="0" animBg="1"/>
      <p:bldP spid="27" grpId="1" animBg="1"/>
      <p:bldP spid="27" grpId="2" animBg="1"/>
      <p:bldP spid="28" grpId="0" animBg="1"/>
      <p:bldP spid="28" grpId="1" animBg="1"/>
      <p:bldP spid="28" grpId="2"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2" name="Picture 1" descr="0circl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424" y="1498605"/>
            <a:ext cx="3463290" cy="3463290"/>
          </a:xfrm>
          <a:prstGeom prst="rect">
            <a:avLst/>
          </a:prstGeom>
        </p:spPr>
      </p:pic>
      <p:sp>
        <p:nvSpPr>
          <p:cNvPr id="12" name="Rectangle 11"/>
          <p:cNvSpPr/>
          <p:nvPr/>
        </p:nvSpPr>
        <p:spPr>
          <a:xfrm>
            <a:off x="4503218" y="853671"/>
            <a:ext cx="182880" cy="6001794"/>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0disk.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38878" y="1498605"/>
            <a:ext cx="3463290" cy="3463290"/>
          </a:xfrm>
          <a:prstGeom prst="rect">
            <a:avLst/>
          </a:prstGeom>
        </p:spPr>
      </p:pic>
      <p:sp>
        <p:nvSpPr>
          <p:cNvPr id="14" name="Rectangle 13"/>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the </a:t>
            </a:r>
            <a:r>
              <a:rPr lang="en-US" sz="3200" dirty="0" err="1" smtClean="0">
                <a:solidFill>
                  <a:schemeClr val="tx1"/>
                </a:solidFill>
              </a:rPr>
              <a:t>Vietoris</a:t>
            </a:r>
            <a:r>
              <a:rPr lang="en-US" sz="3200" dirty="0" smtClean="0">
                <a:solidFill>
                  <a:schemeClr val="tx1"/>
                </a:solidFill>
              </a:rPr>
              <a:t> Rips simplicial complex</a:t>
            </a:r>
            <a:endParaRPr lang="en-US" sz="3200" dirty="0">
              <a:solidFill>
                <a:schemeClr val="tx1"/>
              </a:solidFill>
            </a:endParaRPr>
          </a:p>
        </p:txBody>
      </p:sp>
    </p:spTree>
    <p:extLst>
      <p:ext uri="{BB962C8B-B14F-4D97-AF65-F5344CB8AC3E}">
        <p14:creationId xmlns:p14="http://schemas.microsoft.com/office/powerpoint/2010/main" val="365459499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2" name="Picture 1" descr="0circl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424" y="1498605"/>
            <a:ext cx="3463290" cy="3463290"/>
          </a:xfrm>
          <a:prstGeom prst="rect">
            <a:avLst/>
          </a:prstGeom>
        </p:spPr>
      </p:pic>
      <p:sp>
        <p:nvSpPr>
          <p:cNvPr id="9" name="Rectangle 8"/>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the </a:t>
            </a:r>
            <a:r>
              <a:rPr lang="en-US" sz="3200" dirty="0" err="1" smtClean="0">
                <a:solidFill>
                  <a:schemeClr val="tx1"/>
                </a:solidFill>
              </a:rPr>
              <a:t>Vietoris</a:t>
            </a:r>
            <a:r>
              <a:rPr lang="en-US" sz="3200" dirty="0" smtClean="0">
                <a:solidFill>
                  <a:schemeClr val="tx1"/>
                </a:solidFill>
              </a:rPr>
              <a:t> Rips simplicial complex</a:t>
            </a:r>
            <a:endParaRPr lang="en-US" sz="3200" dirty="0">
              <a:solidFill>
                <a:schemeClr val="tx1"/>
              </a:solidFill>
            </a:endParaRPr>
          </a:p>
        </p:txBody>
      </p:sp>
    </p:spTree>
    <p:extLst>
      <p:ext uri="{BB962C8B-B14F-4D97-AF65-F5344CB8AC3E}">
        <p14:creationId xmlns:p14="http://schemas.microsoft.com/office/powerpoint/2010/main" val="112599332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2" name="Picture 1" descr="0circl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424" y="1498605"/>
            <a:ext cx="3463290" cy="3463290"/>
          </a:xfrm>
          <a:prstGeom prst="rect">
            <a:avLst/>
          </a:prstGeom>
        </p:spPr>
      </p:pic>
      <p:pic>
        <p:nvPicPr>
          <p:cNvPr id="9" name="Picture 8" descr="1circle.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06004" y="1502100"/>
            <a:ext cx="3463290" cy="3463290"/>
          </a:xfrm>
          <a:prstGeom prst="rect">
            <a:avLst/>
          </a:prstGeom>
        </p:spPr>
      </p:pic>
      <p:sp>
        <p:nvSpPr>
          <p:cNvPr id="12" name="Rectangle 11"/>
          <p:cNvSpPr/>
          <p:nvPr/>
        </p:nvSpPr>
        <p:spPr>
          <a:xfrm>
            <a:off x="4503218" y="853671"/>
            <a:ext cx="182880" cy="6001794"/>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the </a:t>
            </a:r>
            <a:r>
              <a:rPr lang="en-US" sz="3200" dirty="0" err="1" smtClean="0">
                <a:solidFill>
                  <a:schemeClr val="tx1"/>
                </a:solidFill>
              </a:rPr>
              <a:t>Vietoris</a:t>
            </a:r>
            <a:r>
              <a:rPr lang="en-US" sz="3200" dirty="0" smtClean="0">
                <a:solidFill>
                  <a:schemeClr val="tx1"/>
                </a:solidFill>
              </a:rPr>
              <a:t> Rips simplicial complex</a:t>
            </a:r>
            <a:endParaRPr lang="en-US" sz="3200" dirty="0">
              <a:solidFill>
                <a:schemeClr val="tx1"/>
              </a:solidFill>
            </a:endParaRPr>
          </a:p>
        </p:txBody>
      </p:sp>
    </p:spTree>
    <p:extLst>
      <p:ext uri="{BB962C8B-B14F-4D97-AF65-F5344CB8AC3E}">
        <p14:creationId xmlns:p14="http://schemas.microsoft.com/office/powerpoint/2010/main" val="80970465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2" name="Picture 1" descr="0circl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424" y="1498605"/>
            <a:ext cx="3463290" cy="3463290"/>
          </a:xfrm>
          <a:prstGeom prst="rect">
            <a:avLst/>
          </a:prstGeom>
        </p:spPr>
      </p:pic>
      <p:sp>
        <p:nvSpPr>
          <p:cNvPr id="12" name="Rectangle 11"/>
          <p:cNvSpPr/>
          <p:nvPr/>
        </p:nvSpPr>
        <p:spPr>
          <a:xfrm>
            <a:off x="4503218" y="853671"/>
            <a:ext cx="182880" cy="6001794"/>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descr="n2circle.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97523" y="1498605"/>
            <a:ext cx="3463290" cy="3463290"/>
          </a:xfrm>
          <a:prstGeom prst="rect">
            <a:avLst/>
          </a:prstGeom>
        </p:spPr>
      </p:pic>
      <p:sp>
        <p:nvSpPr>
          <p:cNvPr id="13" name="Rectangle 1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the </a:t>
            </a:r>
            <a:r>
              <a:rPr lang="en-US" sz="3200" dirty="0" err="1" smtClean="0">
                <a:solidFill>
                  <a:schemeClr val="tx1"/>
                </a:solidFill>
              </a:rPr>
              <a:t>Vietoris</a:t>
            </a:r>
            <a:r>
              <a:rPr lang="en-US" sz="3200" dirty="0" smtClean="0">
                <a:solidFill>
                  <a:schemeClr val="tx1"/>
                </a:solidFill>
              </a:rPr>
              <a:t> Rips simplicial complex</a:t>
            </a:r>
            <a:endParaRPr lang="en-US" sz="3200" dirty="0">
              <a:solidFill>
                <a:schemeClr val="tx1"/>
              </a:solidFill>
            </a:endParaRPr>
          </a:p>
        </p:txBody>
      </p:sp>
    </p:spTree>
    <p:extLst>
      <p:ext uri="{BB962C8B-B14F-4D97-AF65-F5344CB8AC3E}">
        <p14:creationId xmlns:p14="http://schemas.microsoft.com/office/powerpoint/2010/main" val="11709140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a simplicial complex</a:t>
            </a:r>
            <a:endParaRPr lang="en-US" sz="3200" dirty="0">
              <a:solidFill>
                <a:schemeClr val="tx1"/>
              </a:solidFill>
            </a:endParaRPr>
          </a:p>
        </p:txBody>
      </p:sp>
      <p:sp>
        <p:nvSpPr>
          <p:cNvPr id="2" name="TextBox 1"/>
          <p:cNvSpPr txBox="1"/>
          <p:nvPr/>
        </p:nvSpPr>
        <p:spPr>
          <a:xfrm>
            <a:off x="707789" y="5378785"/>
            <a:ext cx="8641684" cy="1077218"/>
          </a:xfrm>
          <a:prstGeom prst="rect">
            <a:avLst/>
          </a:prstGeom>
          <a:noFill/>
        </p:spPr>
        <p:txBody>
          <a:bodyPr wrap="square" rtlCol="0">
            <a:spAutoFit/>
          </a:bodyPr>
          <a:lstStyle/>
          <a:p>
            <a:r>
              <a:rPr lang="en-US" sz="3200" dirty="0" smtClean="0"/>
              <a:t>Step 0.)  Start by adding data points</a:t>
            </a:r>
          </a:p>
          <a:p>
            <a:pPr algn="ctr"/>
            <a:r>
              <a:rPr lang="en-US" sz="3200" dirty="0" smtClean="0"/>
              <a:t> =  0-dimensional vertices (0-simplices) </a:t>
            </a:r>
          </a:p>
        </p:txBody>
      </p:sp>
      <p:pic>
        <p:nvPicPr>
          <p:cNvPr id="10" name="Picture 9" descr="0simplexA.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396" y="1227496"/>
            <a:ext cx="6438900" cy="3403600"/>
          </a:xfrm>
          <a:prstGeom prst="rect">
            <a:avLst/>
          </a:prstGeom>
        </p:spPr>
      </p:pic>
    </p:spTree>
    <p:extLst>
      <p:ext uri="{BB962C8B-B14F-4D97-AF65-F5344CB8AC3E}">
        <p14:creationId xmlns:p14="http://schemas.microsoft.com/office/powerpoint/2010/main" val="323643624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2" name="Picture 1" descr="0circl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424" y="1498605"/>
            <a:ext cx="3463290" cy="3463290"/>
          </a:xfrm>
          <a:prstGeom prst="rect">
            <a:avLst/>
          </a:prstGeom>
        </p:spPr>
      </p:pic>
      <p:sp>
        <p:nvSpPr>
          <p:cNvPr id="12" name="Rectangle 11"/>
          <p:cNvSpPr/>
          <p:nvPr/>
        </p:nvSpPr>
        <p:spPr>
          <a:xfrm>
            <a:off x="4503218" y="853671"/>
            <a:ext cx="182880" cy="6001794"/>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0disk.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38878" y="1498605"/>
            <a:ext cx="3463290" cy="3463290"/>
          </a:xfrm>
          <a:prstGeom prst="rect">
            <a:avLst/>
          </a:prstGeom>
        </p:spPr>
      </p:pic>
      <p:sp>
        <p:nvSpPr>
          <p:cNvPr id="11" name="Rectangle 10"/>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the </a:t>
            </a:r>
            <a:r>
              <a:rPr lang="en-US" sz="3200" dirty="0" err="1" smtClean="0">
                <a:solidFill>
                  <a:schemeClr val="tx1"/>
                </a:solidFill>
              </a:rPr>
              <a:t>Vietoris</a:t>
            </a:r>
            <a:r>
              <a:rPr lang="en-US" sz="3200" dirty="0" smtClean="0">
                <a:solidFill>
                  <a:schemeClr val="tx1"/>
                </a:solidFill>
              </a:rPr>
              <a:t> Rips simplicial complex</a:t>
            </a:r>
            <a:endParaRPr lang="en-US" sz="3200" dirty="0">
              <a:solidFill>
                <a:schemeClr val="tx1"/>
              </a:solidFill>
            </a:endParaRPr>
          </a:p>
        </p:txBody>
      </p:sp>
    </p:spTree>
    <p:extLst>
      <p:ext uri="{BB962C8B-B14F-4D97-AF65-F5344CB8AC3E}">
        <p14:creationId xmlns:p14="http://schemas.microsoft.com/office/powerpoint/2010/main" val="420838912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2" name="Rectangle 11"/>
          <p:cNvSpPr/>
          <p:nvPr/>
        </p:nvSpPr>
        <p:spPr>
          <a:xfrm>
            <a:off x="4503218" y="853671"/>
            <a:ext cx="182880" cy="6001794"/>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descr="n2circl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362" y="1498605"/>
            <a:ext cx="3463290" cy="3463290"/>
          </a:xfrm>
          <a:prstGeom prst="rect">
            <a:avLst/>
          </a:prstGeom>
        </p:spPr>
      </p:pic>
      <p:pic>
        <p:nvPicPr>
          <p:cNvPr id="3" name="Picture 2" descr="n2disk.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151" y="1498605"/>
            <a:ext cx="3463290" cy="3463290"/>
          </a:xfrm>
          <a:prstGeom prst="rect">
            <a:avLst/>
          </a:prstGeom>
        </p:spPr>
      </p:pic>
      <p:sp>
        <p:nvSpPr>
          <p:cNvPr id="13" name="Rectangle 1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the </a:t>
            </a:r>
            <a:r>
              <a:rPr lang="en-US" sz="3200" dirty="0" err="1" smtClean="0">
                <a:solidFill>
                  <a:schemeClr val="tx1"/>
                </a:solidFill>
              </a:rPr>
              <a:t>Vietoris</a:t>
            </a:r>
            <a:r>
              <a:rPr lang="en-US" sz="3200" dirty="0" smtClean="0">
                <a:solidFill>
                  <a:schemeClr val="tx1"/>
                </a:solidFill>
              </a:rPr>
              <a:t> Rips simplicial complex</a:t>
            </a:r>
            <a:endParaRPr lang="en-US" sz="3200" dirty="0">
              <a:solidFill>
                <a:schemeClr val="tx1"/>
              </a:solidFill>
            </a:endParaRPr>
          </a:p>
        </p:txBody>
      </p:sp>
    </p:spTree>
    <p:extLst>
      <p:ext uri="{BB962C8B-B14F-4D97-AF65-F5344CB8AC3E}">
        <p14:creationId xmlns:p14="http://schemas.microsoft.com/office/powerpoint/2010/main" val="277374195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2" name="Picture 1" descr="0circl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424" y="1498605"/>
            <a:ext cx="3463290" cy="3463290"/>
          </a:xfrm>
          <a:prstGeom prst="rect">
            <a:avLst/>
          </a:prstGeom>
        </p:spPr>
      </p:pic>
      <p:sp>
        <p:nvSpPr>
          <p:cNvPr id="12" name="Rectangle 11"/>
          <p:cNvSpPr/>
          <p:nvPr/>
        </p:nvSpPr>
        <p:spPr>
          <a:xfrm>
            <a:off x="4503218" y="853671"/>
            <a:ext cx="182880" cy="6001794"/>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0disk.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38878" y="1498605"/>
            <a:ext cx="3463290" cy="3463290"/>
          </a:xfrm>
          <a:prstGeom prst="rect">
            <a:avLst/>
          </a:prstGeom>
        </p:spPr>
      </p:pic>
      <p:sp>
        <p:nvSpPr>
          <p:cNvPr id="11" name="Rectangle 10"/>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the </a:t>
            </a:r>
            <a:r>
              <a:rPr lang="en-US" sz="3200" dirty="0" err="1" smtClean="0">
                <a:solidFill>
                  <a:schemeClr val="tx1"/>
                </a:solidFill>
              </a:rPr>
              <a:t>Vietoris</a:t>
            </a:r>
            <a:r>
              <a:rPr lang="en-US" sz="3200" dirty="0" smtClean="0">
                <a:solidFill>
                  <a:schemeClr val="tx1"/>
                </a:solidFill>
              </a:rPr>
              <a:t> Rips simplicial complex</a:t>
            </a:r>
            <a:endParaRPr lang="en-US" sz="3200" dirty="0">
              <a:solidFill>
                <a:schemeClr val="tx1"/>
              </a:solidFill>
            </a:endParaRPr>
          </a:p>
        </p:txBody>
      </p:sp>
    </p:spTree>
    <p:extLst>
      <p:ext uri="{BB962C8B-B14F-4D97-AF65-F5344CB8AC3E}">
        <p14:creationId xmlns:p14="http://schemas.microsoft.com/office/powerpoint/2010/main" val="14909812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a simplicial complex</a:t>
            </a:r>
            <a:endParaRPr lang="en-US" sz="3200" dirty="0">
              <a:solidFill>
                <a:schemeClr val="tx1"/>
              </a:solidFill>
            </a:endParaRPr>
          </a:p>
        </p:txBody>
      </p:sp>
      <p:sp>
        <p:nvSpPr>
          <p:cNvPr id="2" name="TextBox 1"/>
          <p:cNvSpPr txBox="1"/>
          <p:nvPr/>
        </p:nvSpPr>
        <p:spPr>
          <a:xfrm>
            <a:off x="325627" y="4585971"/>
            <a:ext cx="8961395" cy="2185214"/>
          </a:xfrm>
          <a:prstGeom prst="rect">
            <a:avLst/>
          </a:prstGeom>
          <a:noFill/>
        </p:spPr>
        <p:txBody>
          <a:bodyPr wrap="square" rtlCol="0">
            <a:spAutoFit/>
          </a:bodyPr>
          <a:lstStyle/>
          <a:p>
            <a:r>
              <a:rPr lang="en-US" sz="3200" dirty="0" smtClean="0"/>
              <a:t>0.)  Start by adding 0-dimensional data points </a:t>
            </a:r>
            <a:endParaRPr lang="en-US" sz="3200" dirty="0"/>
          </a:p>
          <a:p>
            <a:endParaRPr lang="en-US" sz="800" dirty="0" smtClean="0"/>
          </a:p>
          <a:p>
            <a:r>
              <a:rPr lang="en-US" sz="3200" dirty="0" smtClean="0">
                <a:solidFill>
                  <a:srgbClr val="0000FF"/>
                </a:solidFill>
              </a:rPr>
              <a:t>Note:  we only need a definition of closeness between data points.  The data points do not need to be actual points in </a:t>
            </a:r>
            <a:r>
              <a:rPr lang="en-US" sz="3200" dirty="0" err="1" smtClean="0">
                <a:solidFill>
                  <a:srgbClr val="0000FF"/>
                </a:solidFill>
              </a:rPr>
              <a:t>R</a:t>
            </a:r>
            <a:r>
              <a:rPr lang="en-US" sz="3200" baseline="30000" dirty="0" err="1" smtClean="0">
                <a:solidFill>
                  <a:srgbClr val="0000FF"/>
                </a:solidFill>
              </a:rPr>
              <a:t>n</a:t>
            </a:r>
            <a:endParaRPr lang="en-US" sz="3200" baseline="30000" dirty="0" smtClean="0">
              <a:solidFill>
                <a:srgbClr val="0000FF"/>
              </a:solidFill>
            </a:endParaRPr>
          </a:p>
        </p:txBody>
      </p:sp>
      <p:pic>
        <p:nvPicPr>
          <p:cNvPr id="11" name="Picture 10" descr="0simplexA.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396" y="1227496"/>
            <a:ext cx="6438900" cy="3403600"/>
          </a:xfrm>
          <a:prstGeom prst="rect">
            <a:avLst/>
          </a:prstGeom>
        </p:spPr>
      </p:pic>
    </p:spTree>
    <p:extLst>
      <p:ext uri="{BB962C8B-B14F-4D97-AF65-F5344CB8AC3E}">
        <p14:creationId xmlns:p14="http://schemas.microsoft.com/office/powerpoint/2010/main" val="6493999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a simplicial complex</a:t>
            </a:r>
            <a:endParaRPr lang="en-US" sz="3200" dirty="0">
              <a:solidFill>
                <a:schemeClr val="tx1"/>
              </a:solidFill>
            </a:endParaRPr>
          </a:p>
        </p:txBody>
      </p:sp>
      <p:sp>
        <p:nvSpPr>
          <p:cNvPr id="2" name="TextBox 1"/>
          <p:cNvSpPr txBox="1"/>
          <p:nvPr/>
        </p:nvSpPr>
        <p:spPr>
          <a:xfrm>
            <a:off x="325627" y="4585971"/>
            <a:ext cx="8961395" cy="2185214"/>
          </a:xfrm>
          <a:prstGeom prst="rect">
            <a:avLst/>
          </a:prstGeom>
          <a:noFill/>
        </p:spPr>
        <p:txBody>
          <a:bodyPr wrap="square" rtlCol="0">
            <a:spAutoFit/>
          </a:bodyPr>
          <a:lstStyle/>
          <a:p>
            <a:r>
              <a:rPr lang="en-US" sz="3200" dirty="0" smtClean="0"/>
              <a:t>0.)  Start by adding 0-dimensional data points </a:t>
            </a:r>
            <a:endParaRPr lang="en-US" sz="3200" dirty="0"/>
          </a:p>
          <a:p>
            <a:endParaRPr lang="en-US" sz="800" dirty="0" smtClean="0"/>
          </a:p>
          <a:p>
            <a:r>
              <a:rPr lang="en-US" sz="3200" dirty="0" smtClean="0">
                <a:solidFill>
                  <a:srgbClr val="0000FF"/>
                </a:solidFill>
              </a:rPr>
              <a:t>Note:  we only need a definition of closeness between data points.  The data points do not need to be actual points in </a:t>
            </a:r>
            <a:r>
              <a:rPr lang="en-US" sz="3200" dirty="0" err="1" smtClean="0">
                <a:solidFill>
                  <a:srgbClr val="0000FF"/>
                </a:solidFill>
              </a:rPr>
              <a:t>R</a:t>
            </a:r>
            <a:r>
              <a:rPr lang="en-US" sz="3200" baseline="30000" dirty="0" err="1" smtClean="0">
                <a:solidFill>
                  <a:srgbClr val="0000FF"/>
                </a:solidFill>
              </a:rPr>
              <a:t>n</a:t>
            </a:r>
            <a:endParaRPr lang="en-US" sz="3200" baseline="30000" dirty="0" smtClean="0">
              <a:solidFill>
                <a:srgbClr val="0000FF"/>
              </a:solidFill>
            </a:endParaRPr>
          </a:p>
        </p:txBody>
      </p:sp>
      <p:sp>
        <p:nvSpPr>
          <p:cNvPr id="3" name="TextBox 2"/>
          <p:cNvSpPr txBox="1"/>
          <p:nvPr/>
        </p:nvSpPr>
        <p:spPr>
          <a:xfrm>
            <a:off x="222616" y="1012680"/>
            <a:ext cx="1155974" cy="584776"/>
          </a:xfrm>
          <a:prstGeom prst="rect">
            <a:avLst/>
          </a:prstGeom>
          <a:noFill/>
        </p:spPr>
        <p:txBody>
          <a:bodyPr wrap="square" rtlCol="0">
            <a:spAutoFit/>
          </a:bodyPr>
          <a:lstStyle/>
          <a:p>
            <a:r>
              <a:rPr lang="en-US" sz="3200" dirty="0" smtClean="0"/>
              <a:t>(1, 8)</a:t>
            </a:r>
            <a:endParaRPr lang="en-US" sz="3200" dirty="0"/>
          </a:p>
        </p:txBody>
      </p:sp>
      <p:sp>
        <p:nvSpPr>
          <p:cNvPr id="11" name="TextBox 10"/>
          <p:cNvSpPr txBox="1"/>
          <p:nvPr/>
        </p:nvSpPr>
        <p:spPr>
          <a:xfrm>
            <a:off x="222616" y="2736525"/>
            <a:ext cx="1155974" cy="584776"/>
          </a:xfrm>
          <a:prstGeom prst="rect">
            <a:avLst/>
          </a:prstGeom>
          <a:noFill/>
        </p:spPr>
        <p:txBody>
          <a:bodyPr wrap="square" rtlCol="0">
            <a:spAutoFit/>
          </a:bodyPr>
          <a:lstStyle/>
          <a:p>
            <a:r>
              <a:rPr lang="en-US" sz="3200" dirty="0" smtClean="0"/>
              <a:t>(1, 5)</a:t>
            </a:r>
            <a:endParaRPr lang="en-US" sz="3200" dirty="0"/>
          </a:p>
        </p:txBody>
      </p:sp>
      <p:sp>
        <p:nvSpPr>
          <p:cNvPr id="12" name="TextBox 11"/>
          <p:cNvSpPr txBox="1"/>
          <p:nvPr/>
        </p:nvSpPr>
        <p:spPr>
          <a:xfrm>
            <a:off x="2179797" y="2242783"/>
            <a:ext cx="1714115" cy="584776"/>
          </a:xfrm>
          <a:prstGeom prst="rect">
            <a:avLst/>
          </a:prstGeom>
          <a:noFill/>
        </p:spPr>
        <p:txBody>
          <a:bodyPr wrap="square" rtlCol="0">
            <a:spAutoFit/>
          </a:bodyPr>
          <a:lstStyle/>
          <a:p>
            <a:r>
              <a:rPr lang="en-US" sz="3200" dirty="0" smtClean="0"/>
              <a:t>(2, 7)</a:t>
            </a:r>
            <a:endParaRPr lang="en-US" sz="3200" dirty="0"/>
          </a:p>
        </p:txBody>
      </p:sp>
      <p:pic>
        <p:nvPicPr>
          <p:cNvPr id="16" name="Picture 15" descr="0simplexA.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396" y="1227496"/>
            <a:ext cx="6438900" cy="3403600"/>
          </a:xfrm>
          <a:prstGeom prst="rect">
            <a:avLst/>
          </a:prstGeom>
        </p:spPr>
      </p:pic>
    </p:spTree>
    <p:extLst>
      <p:ext uri="{BB962C8B-B14F-4D97-AF65-F5344CB8AC3E}">
        <p14:creationId xmlns:p14="http://schemas.microsoft.com/office/powerpoint/2010/main" val="2820827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a simplicial complex</a:t>
            </a:r>
            <a:endParaRPr lang="en-US" sz="3200" dirty="0">
              <a:solidFill>
                <a:schemeClr val="tx1"/>
              </a:solidFill>
            </a:endParaRPr>
          </a:p>
        </p:txBody>
      </p:sp>
      <p:sp>
        <p:nvSpPr>
          <p:cNvPr id="2" name="TextBox 1"/>
          <p:cNvSpPr txBox="1"/>
          <p:nvPr/>
        </p:nvSpPr>
        <p:spPr>
          <a:xfrm>
            <a:off x="325627" y="4585971"/>
            <a:ext cx="8961395" cy="2185214"/>
          </a:xfrm>
          <a:prstGeom prst="rect">
            <a:avLst/>
          </a:prstGeom>
          <a:noFill/>
        </p:spPr>
        <p:txBody>
          <a:bodyPr wrap="square" rtlCol="0">
            <a:spAutoFit/>
          </a:bodyPr>
          <a:lstStyle/>
          <a:p>
            <a:r>
              <a:rPr lang="en-US" sz="3200" dirty="0" smtClean="0"/>
              <a:t>0.)  Start by adding 0-dimensional data points </a:t>
            </a:r>
            <a:endParaRPr lang="en-US" sz="3200" dirty="0"/>
          </a:p>
          <a:p>
            <a:endParaRPr lang="en-US" sz="800" dirty="0" smtClean="0"/>
          </a:p>
          <a:p>
            <a:r>
              <a:rPr lang="en-US" sz="3200" dirty="0" smtClean="0">
                <a:solidFill>
                  <a:srgbClr val="0000FF"/>
                </a:solidFill>
              </a:rPr>
              <a:t>Note:  we only need a definition of closeness between data points.  The data points do not need to be actual points in </a:t>
            </a:r>
            <a:r>
              <a:rPr lang="en-US" sz="3200" dirty="0" err="1" smtClean="0">
                <a:solidFill>
                  <a:srgbClr val="0000FF"/>
                </a:solidFill>
              </a:rPr>
              <a:t>R</a:t>
            </a:r>
            <a:r>
              <a:rPr lang="en-US" sz="3200" baseline="30000" dirty="0" err="1" smtClean="0">
                <a:solidFill>
                  <a:srgbClr val="0000FF"/>
                </a:solidFill>
              </a:rPr>
              <a:t>n</a:t>
            </a:r>
            <a:endParaRPr lang="en-US" sz="3200" baseline="30000" dirty="0" smtClean="0">
              <a:solidFill>
                <a:srgbClr val="0000FF"/>
              </a:solidFill>
            </a:endParaRPr>
          </a:p>
        </p:txBody>
      </p:sp>
      <p:sp>
        <p:nvSpPr>
          <p:cNvPr id="3" name="TextBox 2"/>
          <p:cNvSpPr txBox="1"/>
          <p:nvPr/>
        </p:nvSpPr>
        <p:spPr>
          <a:xfrm>
            <a:off x="201798" y="1012680"/>
            <a:ext cx="2525272" cy="584776"/>
          </a:xfrm>
          <a:prstGeom prst="rect">
            <a:avLst/>
          </a:prstGeom>
          <a:noFill/>
        </p:spPr>
        <p:txBody>
          <a:bodyPr wrap="square" rtlCol="0">
            <a:spAutoFit/>
          </a:bodyPr>
          <a:lstStyle/>
          <a:p>
            <a:r>
              <a:rPr lang="en-US" sz="3200" dirty="0" smtClean="0"/>
              <a:t>(dog, happy)</a:t>
            </a:r>
            <a:endParaRPr lang="en-US" sz="3200" dirty="0"/>
          </a:p>
        </p:txBody>
      </p:sp>
      <p:sp>
        <p:nvSpPr>
          <p:cNvPr id="11" name="TextBox 10"/>
          <p:cNvSpPr txBox="1"/>
          <p:nvPr/>
        </p:nvSpPr>
        <p:spPr>
          <a:xfrm>
            <a:off x="201798" y="2840630"/>
            <a:ext cx="2911423" cy="584776"/>
          </a:xfrm>
          <a:prstGeom prst="rect">
            <a:avLst/>
          </a:prstGeom>
          <a:noFill/>
        </p:spPr>
        <p:txBody>
          <a:bodyPr wrap="square" rtlCol="0">
            <a:spAutoFit/>
          </a:bodyPr>
          <a:lstStyle/>
          <a:p>
            <a:r>
              <a:rPr lang="en-US" sz="3200" dirty="0" smtClean="0"/>
              <a:t>(dog, content)</a:t>
            </a:r>
            <a:endParaRPr lang="en-US" sz="3200" dirty="0"/>
          </a:p>
        </p:txBody>
      </p:sp>
      <p:sp>
        <p:nvSpPr>
          <p:cNvPr id="12" name="TextBox 11"/>
          <p:cNvSpPr txBox="1"/>
          <p:nvPr/>
        </p:nvSpPr>
        <p:spPr>
          <a:xfrm>
            <a:off x="2199671" y="2162669"/>
            <a:ext cx="2774722" cy="584776"/>
          </a:xfrm>
          <a:prstGeom prst="rect">
            <a:avLst/>
          </a:prstGeom>
          <a:noFill/>
        </p:spPr>
        <p:txBody>
          <a:bodyPr wrap="square" rtlCol="0">
            <a:spAutoFit/>
          </a:bodyPr>
          <a:lstStyle/>
          <a:p>
            <a:r>
              <a:rPr lang="en-US" sz="3200" dirty="0" smtClean="0"/>
              <a:t>(wolf, mirthful)</a:t>
            </a:r>
            <a:endParaRPr lang="en-US" sz="3200" dirty="0"/>
          </a:p>
        </p:txBody>
      </p:sp>
      <p:pic>
        <p:nvPicPr>
          <p:cNvPr id="14" name="Picture 13" descr="0simplexA.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396" y="1227496"/>
            <a:ext cx="6438900" cy="3403600"/>
          </a:xfrm>
          <a:prstGeom prst="rect">
            <a:avLst/>
          </a:prstGeom>
        </p:spPr>
      </p:pic>
    </p:spTree>
    <p:extLst>
      <p:ext uri="{BB962C8B-B14F-4D97-AF65-F5344CB8AC3E}">
        <p14:creationId xmlns:p14="http://schemas.microsoft.com/office/powerpoint/2010/main" val="12978614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a simplicial complex</a:t>
            </a:r>
            <a:endParaRPr lang="en-US" sz="3200" dirty="0">
              <a:solidFill>
                <a:schemeClr val="tx1"/>
              </a:solidFill>
            </a:endParaRPr>
          </a:p>
        </p:txBody>
      </p:sp>
      <p:sp>
        <p:nvSpPr>
          <p:cNvPr id="2" name="TextBox 1"/>
          <p:cNvSpPr txBox="1"/>
          <p:nvPr/>
        </p:nvSpPr>
        <p:spPr>
          <a:xfrm>
            <a:off x="325627" y="4585971"/>
            <a:ext cx="8961395" cy="2185214"/>
          </a:xfrm>
          <a:prstGeom prst="rect">
            <a:avLst/>
          </a:prstGeom>
          <a:noFill/>
        </p:spPr>
        <p:txBody>
          <a:bodyPr wrap="square" rtlCol="0">
            <a:spAutoFit/>
          </a:bodyPr>
          <a:lstStyle/>
          <a:p>
            <a:r>
              <a:rPr lang="en-US" sz="3200" dirty="0"/>
              <a:t>1</a:t>
            </a:r>
            <a:r>
              <a:rPr lang="en-US" sz="3200" dirty="0" smtClean="0"/>
              <a:t>.)  </a:t>
            </a:r>
            <a:r>
              <a:rPr lang="en-US" sz="3200" dirty="0"/>
              <a:t>A</a:t>
            </a:r>
            <a:r>
              <a:rPr lang="en-US" sz="3200" dirty="0" smtClean="0"/>
              <a:t>dding </a:t>
            </a:r>
            <a:r>
              <a:rPr lang="en-US" sz="3200" dirty="0"/>
              <a:t>1</a:t>
            </a:r>
            <a:r>
              <a:rPr lang="en-US" sz="3200" dirty="0" smtClean="0"/>
              <a:t>-dimensional edges (1-simplices)</a:t>
            </a:r>
            <a:endParaRPr lang="en-US" sz="3200" dirty="0"/>
          </a:p>
          <a:p>
            <a:endParaRPr lang="en-US" sz="800" dirty="0" smtClean="0"/>
          </a:p>
          <a:p>
            <a:r>
              <a:rPr lang="en-US" sz="3200" dirty="0" smtClean="0">
                <a:solidFill>
                  <a:srgbClr val="0000FF"/>
                </a:solidFill>
              </a:rPr>
              <a:t>Note:  we only need a definition of closeness between data points.  The data points do not need to be actual points in </a:t>
            </a:r>
            <a:r>
              <a:rPr lang="en-US" sz="3200" dirty="0" err="1" smtClean="0">
                <a:solidFill>
                  <a:srgbClr val="0000FF"/>
                </a:solidFill>
              </a:rPr>
              <a:t>R</a:t>
            </a:r>
            <a:r>
              <a:rPr lang="en-US" sz="3200" baseline="30000" dirty="0" err="1" smtClean="0">
                <a:solidFill>
                  <a:srgbClr val="0000FF"/>
                </a:solidFill>
              </a:rPr>
              <a:t>n</a:t>
            </a:r>
            <a:endParaRPr lang="en-US" sz="3200" baseline="30000" dirty="0" smtClean="0">
              <a:solidFill>
                <a:srgbClr val="0000FF"/>
              </a:solidFill>
            </a:endParaRPr>
          </a:p>
        </p:txBody>
      </p:sp>
      <p:pic>
        <p:nvPicPr>
          <p:cNvPr id="14" name="Picture 13" descr="0simplexA.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396" y="1227496"/>
            <a:ext cx="6438900" cy="3403600"/>
          </a:xfrm>
          <a:prstGeom prst="rect">
            <a:avLst/>
          </a:prstGeom>
        </p:spPr>
      </p:pic>
    </p:spTree>
    <p:extLst>
      <p:ext uri="{BB962C8B-B14F-4D97-AF65-F5344CB8AC3E}">
        <p14:creationId xmlns:p14="http://schemas.microsoft.com/office/powerpoint/2010/main" val="184459833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a simplicial complex</a:t>
            </a:r>
            <a:endParaRPr lang="en-US" sz="3200" dirty="0">
              <a:solidFill>
                <a:schemeClr val="tx1"/>
              </a:solidFill>
            </a:endParaRPr>
          </a:p>
        </p:txBody>
      </p:sp>
      <p:sp>
        <p:nvSpPr>
          <p:cNvPr id="2" name="TextBox 1"/>
          <p:cNvSpPr txBox="1"/>
          <p:nvPr/>
        </p:nvSpPr>
        <p:spPr>
          <a:xfrm>
            <a:off x="325627" y="4585971"/>
            <a:ext cx="8961395" cy="1200329"/>
          </a:xfrm>
          <a:prstGeom prst="rect">
            <a:avLst/>
          </a:prstGeom>
          <a:noFill/>
        </p:spPr>
        <p:txBody>
          <a:bodyPr wrap="square" rtlCol="0">
            <a:spAutoFit/>
          </a:bodyPr>
          <a:lstStyle/>
          <a:p>
            <a:r>
              <a:rPr lang="en-US" sz="3200" dirty="0"/>
              <a:t>1</a:t>
            </a:r>
            <a:r>
              <a:rPr lang="en-US" sz="3200" dirty="0" smtClean="0"/>
              <a:t>.)  </a:t>
            </a:r>
            <a:r>
              <a:rPr lang="en-US" sz="3200" dirty="0"/>
              <a:t>A</a:t>
            </a:r>
            <a:r>
              <a:rPr lang="en-US" sz="3200" dirty="0" smtClean="0"/>
              <a:t>dding </a:t>
            </a:r>
            <a:r>
              <a:rPr lang="en-US" sz="3200" dirty="0"/>
              <a:t>1</a:t>
            </a:r>
            <a:r>
              <a:rPr lang="en-US" sz="3200" dirty="0" smtClean="0"/>
              <a:t>-dimensional edges (1-simplices)</a:t>
            </a:r>
            <a:endParaRPr lang="en-US" sz="3200" dirty="0"/>
          </a:p>
          <a:p>
            <a:endParaRPr lang="en-US" sz="800" dirty="0" smtClean="0"/>
          </a:p>
          <a:p>
            <a:r>
              <a:rPr lang="en-US" sz="3200" dirty="0" smtClean="0">
                <a:solidFill>
                  <a:srgbClr val="0000FF"/>
                </a:solidFill>
              </a:rPr>
              <a:t>Add an edge between data points that are “close”</a:t>
            </a:r>
            <a:endParaRPr lang="en-US" sz="3200" baseline="30000" dirty="0" smtClean="0">
              <a:solidFill>
                <a:srgbClr val="0000FF"/>
              </a:solidFill>
            </a:endParaRPr>
          </a:p>
        </p:txBody>
      </p:sp>
      <p:pic>
        <p:nvPicPr>
          <p:cNvPr id="10" name="Picture 9" descr="0simplexA.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396" y="1227496"/>
            <a:ext cx="6438900" cy="3403600"/>
          </a:xfrm>
          <a:prstGeom prst="rect">
            <a:avLst/>
          </a:prstGeom>
        </p:spPr>
      </p:pic>
    </p:spTree>
    <p:extLst>
      <p:ext uri="{BB962C8B-B14F-4D97-AF65-F5344CB8AC3E}">
        <p14:creationId xmlns:p14="http://schemas.microsoft.com/office/powerpoint/2010/main" val="41024391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a simplicial complex</a:t>
            </a:r>
            <a:endParaRPr lang="en-US" sz="3200" dirty="0">
              <a:solidFill>
                <a:schemeClr val="tx1"/>
              </a:solidFill>
            </a:endParaRPr>
          </a:p>
        </p:txBody>
      </p:sp>
      <p:sp>
        <p:nvSpPr>
          <p:cNvPr id="2" name="TextBox 1"/>
          <p:cNvSpPr txBox="1"/>
          <p:nvPr/>
        </p:nvSpPr>
        <p:spPr>
          <a:xfrm>
            <a:off x="325627" y="4585971"/>
            <a:ext cx="8961395" cy="1200329"/>
          </a:xfrm>
          <a:prstGeom prst="rect">
            <a:avLst/>
          </a:prstGeom>
          <a:noFill/>
        </p:spPr>
        <p:txBody>
          <a:bodyPr wrap="square" rtlCol="0">
            <a:spAutoFit/>
          </a:bodyPr>
          <a:lstStyle/>
          <a:p>
            <a:r>
              <a:rPr lang="en-US" sz="3200" dirty="0"/>
              <a:t>1</a:t>
            </a:r>
            <a:r>
              <a:rPr lang="en-US" sz="3200" dirty="0" smtClean="0"/>
              <a:t>.)  </a:t>
            </a:r>
            <a:r>
              <a:rPr lang="en-US" sz="3200" dirty="0"/>
              <a:t>A</a:t>
            </a:r>
            <a:r>
              <a:rPr lang="en-US" sz="3200" dirty="0" smtClean="0"/>
              <a:t>dding </a:t>
            </a:r>
            <a:r>
              <a:rPr lang="en-US" sz="3200" dirty="0"/>
              <a:t>1</a:t>
            </a:r>
            <a:r>
              <a:rPr lang="en-US" sz="3200" dirty="0" smtClean="0"/>
              <a:t>-dimensional edges (1-simplices)</a:t>
            </a:r>
            <a:endParaRPr lang="en-US" sz="3200" dirty="0"/>
          </a:p>
          <a:p>
            <a:endParaRPr lang="en-US" sz="800" dirty="0" smtClean="0"/>
          </a:p>
          <a:p>
            <a:r>
              <a:rPr lang="en-US" sz="3200" dirty="0" smtClean="0">
                <a:solidFill>
                  <a:srgbClr val="0000FF"/>
                </a:solidFill>
              </a:rPr>
              <a:t>Add an edge between data points that are “close”</a:t>
            </a:r>
            <a:endParaRPr lang="en-US" sz="3200" baseline="30000" dirty="0" smtClean="0">
              <a:solidFill>
                <a:srgbClr val="0000FF"/>
              </a:solidFill>
            </a:endParaRPr>
          </a:p>
        </p:txBody>
      </p:sp>
      <p:pic>
        <p:nvPicPr>
          <p:cNvPr id="10" name="Picture 9" descr="0simplexA.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396" y="1227496"/>
            <a:ext cx="6438900" cy="3403600"/>
          </a:xfrm>
          <a:prstGeom prst="rect">
            <a:avLst/>
          </a:prstGeom>
        </p:spPr>
      </p:pic>
      <p:pic>
        <p:nvPicPr>
          <p:cNvPr id="11" name="Picture 10" descr="ruler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43044" y="5855008"/>
            <a:ext cx="5270500" cy="660400"/>
          </a:xfrm>
          <a:prstGeom prst="rect">
            <a:avLst/>
          </a:prstGeom>
        </p:spPr>
      </p:pic>
      <p:pic>
        <p:nvPicPr>
          <p:cNvPr id="13" name="Picture 12" descr="ruler2.png"/>
          <p:cNvPicPr>
            <a:picLocks noChangeAspect="1"/>
          </p:cNvPicPr>
          <p:nvPr/>
        </p:nvPicPr>
        <p:blipFill rotWithShape="1">
          <a:blip r:embed="rId4">
            <a:extLst>
              <a:ext uri="{28A0092B-C50C-407E-A947-70E740481C1C}">
                <a14:useLocalDpi xmlns:a14="http://schemas.microsoft.com/office/drawing/2010/main" val="0"/>
              </a:ext>
            </a:extLst>
          </a:blip>
          <a:srcRect r="62528"/>
          <a:stretch/>
        </p:blipFill>
        <p:spPr>
          <a:xfrm rot="19820810">
            <a:off x="1187295" y="2491806"/>
            <a:ext cx="1975104" cy="660400"/>
          </a:xfrm>
          <a:prstGeom prst="rect">
            <a:avLst/>
          </a:prstGeom>
        </p:spPr>
      </p:pic>
      <p:pic>
        <p:nvPicPr>
          <p:cNvPr id="14" name="Picture 13" descr="ruler2.png"/>
          <p:cNvPicPr>
            <a:picLocks noChangeAspect="1"/>
          </p:cNvPicPr>
          <p:nvPr/>
        </p:nvPicPr>
        <p:blipFill rotWithShape="1">
          <a:blip r:embed="rId4">
            <a:extLst>
              <a:ext uri="{28A0092B-C50C-407E-A947-70E740481C1C}">
                <a14:useLocalDpi xmlns:a14="http://schemas.microsoft.com/office/drawing/2010/main" val="0"/>
              </a:ext>
            </a:extLst>
          </a:blip>
          <a:srcRect l="-2" r="45178"/>
          <a:stretch/>
        </p:blipFill>
        <p:spPr>
          <a:xfrm rot="1800000">
            <a:off x="3877936" y="2810834"/>
            <a:ext cx="2889504" cy="660400"/>
          </a:xfrm>
          <a:prstGeom prst="rect">
            <a:avLst/>
          </a:prstGeom>
        </p:spPr>
      </p:pic>
      <p:pic>
        <p:nvPicPr>
          <p:cNvPr id="15" name="Picture 14" descr="ruler2.png"/>
          <p:cNvPicPr>
            <a:picLocks noChangeAspect="1"/>
          </p:cNvPicPr>
          <p:nvPr/>
        </p:nvPicPr>
        <p:blipFill rotWithShape="1">
          <a:blip r:embed="rId4">
            <a:extLst>
              <a:ext uri="{28A0092B-C50C-407E-A947-70E740481C1C}">
                <a14:useLocalDpi xmlns:a14="http://schemas.microsoft.com/office/drawing/2010/main" val="0"/>
              </a:ext>
            </a:extLst>
          </a:blip>
          <a:srcRect r="74673"/>
          <a:stretch/>
        </p:blipFill>
        <p:spPr>
          <a:xfrm rot="16200000">
            <a:off x="7267729" y="3281881"/>
            <a:ext cx="1335024" cy="660400"/>
          </a:xfrm>
          <a:prstGeom prst="rect">
            <a:avLst/>
          </a:prstGeom>
        </p:spPr>
      </p:pic>
    </p:spTree>
    <p:extLst>
      <p:ext uri="{BB962C8B-B14F-4D97-AF65-F5344CB8AC3E}">
        <p14:creationId xmlns:p14="http://schemas.microsoft.com/office/powerpoint/2010/main" val="52666131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32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2685</TotalTime>
  <Words>3126</Words>
  <Application>Microsoft Macintosh PowerPoint</Application>
  <PresentationFormat>On-screen Show (4:3)</PresentationFormat>
  <Paragraphs>233</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I Darcy</dc:creator>
  <cp:keywords/>
  <dc:description/>
  <cp:lastModifiedBy>I D</cp:lastModifiedBy>
  <cp:revision>62</cp:revision>
  <dcterms:created xsi:type="dcterms:W3CDTF">2013-08-19T23:02:10Z</dcterms:created>
  <dcterms:modified xsi:type="dcterms:W3CDTF">2013-08-25T02:24:25Z</dcterms:modified>
  <cp:category/>
</cp:coreProperties>
</file>