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4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71" autoAdjust="0"/>
  </p:normalViewPr>
  <p:slideViewPr>
    <p:cSldViewPr snapToGrid="0" snapToObjects="1">
      <p:cViewPr varScale="1">
        <p:scale>
          <a:sx n="99" d="100"/>
          <a:sy n="99" d="100"/>
        </p:scale>
        <p:origin x="-6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5F4C8-A763-8143-8222-6F665AF98FC9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E7B14-254B-6342-895D-74A8CC3EF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Lecture three modular arithmetic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FC4B9-A07B-9549-B62E-78439FDB3B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9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reiterate, A number of different symbols can be used to represent 12.  I can spell it out, use the roman numeral</a:t>
            </a:r>
            <a:r>
              <a:rPr lang="en-US" baseline="0" dirty="0" smtClean="0"/>
              <a:t> or if I am working in mod 12, all of these numbers represent 12.  Of course, I only need one representative. The preferred representative for a multiple of 12 when working mod 12 will be the  number 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general our </a:t>
            </a:r>
            <a:r>
              <a:rPr lang="en-US" baseline="0" dirty="0" err="1" smtClean="0"/>
              <a:t>prefered</a:t>
            </a:r>
            <a:r>
              <a:rPr lang="en-US" baseline="0" dirty="0" smtClean="0"/>
              <a:t> representative will be a number between 0 and 11.   So Z mod 12 consists of objects from 0 to 11.  That makes </a:t>
            </a:r>
            <a:r>
              <a:rPr lang="en-US" baseline="0" dirty="0" err="1" smtClean="0"/>
              <a:t>arithmatic</a:t>
            </a:r>
            <a:r>
              <a:rPr lang="en-US" baseline="0" dirty="0" smtClean="0"/>
              <a:t> much easier. 13 is equivalent to 1 and </a:t>
            </a:r>
            <a:r>
              <a:rPr lang="en-US" baseline="0" smtClean="0"/>
              <a:t>12 </a:t>
            </a:r>
            <a:r>
              <a:rPr lang="en-US" baseline="0" smtClean="0"/>
              <a:t>= </a:t>
            </a:r>
            <a:r>
              <a:rPr lang="en-US" baseline="0" dirty="0" smtClean="0"/>
              <a:t>0, so 13 + </a:t>
            </a:r>
            <a:r>
              <a:rPr lang="en-US" baseline="0" smtClean="0"/>
              <a:t>12 </a:t>
            </a:r>
            <a:r>
              <a:rPr lang="en-US" baseline="0" smtClean="0"/>
              <a:t>= </a:t>
            </a:r>
            <a:r>
              <a:rPr lang="en-US" baseline="0" dirty="0" smtClean="0"/>
              <a:t>1 + </a:t>
            </a:r>
            <a:r>
              <a:rPr lang="en-US" baseline="0" smtClean="0"/>
              <a:t>0 </a:t>
            </a:r>
            <a:r>
              <a:rPr lang="en-US" baseline="0" smtClean="0"/>
              <a:t>= </a:t>
            </a:r>
            <a:r>
              <a:rPr lang="en-US" baseline="0" dirty="0" smtClean="0"/>
              <a:t>1 mod 12.  Similarly 15 is the same as 3 and 72 is the same as 0 and I would rather add 3 + 0 to determine that 15 + </a:t>
            </a:r>
            <a:r>
              <a:rPr lang="en-US" baseline="0" smtClean="0"/>
              <a:t>72 </a:t>
            </a:r>
            <a:r>
              <a:rPr lang="en-US" baseline="0" smtClean="0"/>
              <a:t>= </a:t>
            </a:r>
            <a:r>
              <a:rPr lang="en-US" baseline="0" dirty="0" smtClean="0"/>
              <a:t>3.   </a:t>
            </a:r>
            <a:r>
              <a:rPr lang="en-US" b="1" baseline="0" dirty="0" smtClean="0"/>
              <a:t>Note that all these additions make sense on a 12 hour clock.</a:t>
            </a:r>
          </a:p>
          <a:p>
            <a:endParaRPr lang="en-US" b="1" baseline="0" dirty="0" smtClean="0"/>
          </a:p>
          <a:p>
            <a:r>
              <a:rPr lang="en-US" baseline="0" dirty="0" smtClean="0"/>
              <a:t>I can also use any representative I want, so I can note 23 is equivalent to 11 or I can note it is equivalent to -1.  </a:t>
            </a:r>
            <a:r>
              <a:rPr lang="en-US" baseline="0" dirty="0" err="1" smtClean="0"/>
              <a:t>Similary</a:t>
            </a:r>
            <a:r>
              <a:rPr lang="en-US" baseline="0" dirty="0" smtClean="0"/>
              <a:t> -16 is equivalent to -4 which is equivalent to 8.  so no matter how I subtract 16 from 23, I get a number equivalent to 7 mod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7B14-254B-6342-895D-74A8CC3EF7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67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working</a:t>
            </a:r>
            <a:r>
              <a:rPr lang="en-US" baseline="0" dirty="0" smtClean="0"/>
              <a:t> mod 12, </a:t>
            </a:r>
            <a:r>
              <a:rPr lang="en-US" dirty="0" smtClean="0"/>
              <a:t>We</a:t>
            </a:r>
            <a:r>
              <a:rPr lang="en-US" baseline="0" dirty="0" smtClean="0"/>
              <a:t> will mostly work with integers mod 2 which is best illustrated via a light switch.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7B14-254B-6342-895D-74A8CC3EF7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42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in mod 2 </a:t>
            </a:r>
            <a:r>
              <a:rPr lang="en-US" dirty="0" err="1" smtClean="0"/>
              <a:t>arithmatic</a:t>
            </a:r>
            <a:r>
              <a:rPr lang="en-US" dirty="0" smtClean="0"/>
              <a:t>, all even numbers are equivalent to 0 mod 2 and all odd numbers are </a:t>
            </a:r>
            <a:r>
              <a:rPr lang="en-US" dirty="0" err="1" smtClean="0"/>
              <a:t>quivalent</a:t>
            </a:r>
            <a:r>
              <a:rPr lang="en-US" dirty="0" smtClean="0"/>
              <a:t> to 1 mod to.  Thus we only need to objects when</a:t>
            </a:r>
            <a:r>
              <a:rPr lang="en-US" baseline="0" dirty="0" smtClean="0"/>
              <a:t> working in Z mod 2 , 0 and 1.  Note Z mod 2 can also be denoted by Z mod 2z since we have collapsed all the even integers to 0 and thus all the odd integers to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7B14-254B-6342-895D-74A8CC3EF7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9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mod 2 any even </a:t>
            </a:r>
            <a:r>
              <a:rPr lang="en-US" smtClean="0"/>
              <a:t>integer </a:t>
            </a:r>
            <a:r>
              <a:rPr lang="en-US" smtClean="0"/>
              <a:t>=</a:t>
            </a:r>
            <a:r>
              <a:rPr lang="en-US" baseline="0" smtClean="0"/>
              <a:t> </a:t>
            </a:r>
            <a:r>
              <a:rPr lang="en-US" baseline="0" dirty="0" smtClean="0"/>
              <a:t>0 and any odd </a:t>
            </a:r>
            <a:r>
              <a:rPr lang="en-US" baseline="0" smtClean="0"/>
              <a:t>integer </a:t>
            </a:r>
            <a:r>
              <a:rPr lang="en-US" baseline="0" smtClean="0"/>
              <a:t>= </a:t>
            </a:r>
            <a:r>
              <a:rPr lang="en-US" baseline="0" dirty="0" smtClean="0"/>
              <a:t>1.  This last equation, </a:t>
            </a:r>
            <a:r>
              <a:rPr lang="en-US" baseline="0" smtClean="0"/>
              <a:t>1 </a:t>
            </a:r>
            <a:r>
              <a:rPr lang="en-US" baseline="0" smtClean="0"/>
              <a:t>= </a:t>
            </a:r>
            <a:r>
              <a:rPr lang="en-US" baseline="0" dirty="0" smtClean="0"/>
              <a:t>-1 is particularly nice.  It means we can drop minus signs when working mod 2 since a negative odd number will still be odd and thus equivalent to 1.  Similarly any even number regardless of whether it is </a:t>
            </a:r>
            <a:r>
              <a:rPr lang="en-US" baseline="0" dirty="0" err="1" smtClean="0"/>
              <a:t>postive</a:t>
            </a:r>
            <a:r>
              <a:rPr lang="en-US" baseline="0" dirty="0" smtClean="0"/>
              <a:t>, negative or 0 will be equivalent to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7B14-254B-6342-895D-74A8CC3EF7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0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 is especially</a:t>
            </a:r>
            <a:r>
              <a:rPr lang="en-US" baseline="0" dirty="0" smtClean="0"/>
              <a:t> easy when working mod 2   (note mod is short for modulo)</a:t>
            </a:r>
          </a:p>
          <a:p>
            <a:r>
              <a:rPr lang="en-US" baseline="0" dirty="0" smtClean="0"/>
              <a:t>An even number + and even number will always </a:t>
            </a:r>
            <a:r>
              <a:rPr lang="en-US" baseline="0" smtClean="0"/>
              <a:t>be </a:t>
            </a:r>
            <a:r>
              <a:rPr lang="en-US" baseline="0" smtClean="0"/>
              <a:t>= </a:t>
            </a:r>
            <a:r>
              <a:rPr lang="en-US" baseline="0" dirty="0" smtClean="0"/>
              <a:t>0 mod 2.  Similarly  even + odd is odd , so even +_ </a:t>
            </a:r>
            <a:r>
              <a:rPr lang="en-US" baseline="0" smtClean="0"/>
              <a:t>odd </a:t>
            </a:r>
            <a:r>
              <a:rPr lang="en-US" baseline="0" smtClean="0"/>
              <a:t>= </a:t>
            </a:r>
            <a:r>
              <a:rPr lang="en-US" baseline="0" dirty="0" smtClean="0"/>
              <a:t>1 mod 2.  And </a:t>
            </a:r>
            <a:r>
              <a:rPr lang="en-US" baseline="0" dirty="0" err="1" smtClean="0"/>
              <a:t>addingh</a:t>
            </a:r>
            <a:r>
              <a:rPr lang="en-US" baseline="0" dirty="0" smtClean="0"/>
              <a:t> two odd numbers will </a:t>
            </a:r>
            <a:r>
              <a:rPr lang="en-US" baseline="0" dirty="0" err="1" smtClean="0"/>
              <a:t>alwys</a:t>
            </a:r>
            <a:r>
              <a:rPr lang="en-US" baseline="0" dirty="0" smtClean="0"/>
              <a:t> result in 0 mod 2.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the main reason for working mod 2 is for computational efficiency.  Not only is it easier for us to </a:t>
            </a:r>
            <a:r>
              <a:rPr lang="en-US" baseline="0" dirty="0" err="1" smtClean="0"/>
              <a:t>wrok</a:t>
            </a:r>
            <a:r>
              <a:rPr lang="en-US" baseline="0" dirty="0" smtClean="0"/>
              <a:t> mod 2, but doing computations on a computer can be much faster if we </a:t>
            </a:r>
            <a:r>
              <a:rPr lang="en-US" baseline="0" dirty="0" err="1" smtClean="0"/>
              <a:t>wrok</a:t>
            </a:r>
            <a:r>
              <a:rPr lang="en-US" baseline="0" dirty="0" smtClean="0"/>
              <a:t> mod 2.  But information can be lost.  For </a:t>
            </a:r>
            <a:r>
              <a:rPr lang="en-US" baseline="0" dirty="0" err="1" smtClean="0"/>
              <a:t>exxample</a:t>
            </a:r>
            <a:r>
              <a:rPr lang="en-US" baseline="0" dirty="0" smtClean="0"/>
              <a:t>.  Mod 2, I know that 24 + 15 is an odd number, but I loose that fact that when working in standard </a:t>
            </a:r>
            <a:r>
              <a:rPr lang="en-US" baseline="0" dirty="0" err="1" smtClean="0"/>
              <a:t>arithmatic</a:t>
            </a:r>
            <a:r>
              <a:rPr lang="en-US" baseline="0" dirty="0" smtClean="0"/>
              <a:t>, that 24 + </a:t>
            </a:r>
            <a:r>
              <a:rPr lang="en-US" baseline="0" smtClean="0"/>
              <a:t>15 </a:t>
            </a:r>
            <a:r>
              <a:rPr lang="en-US" baseline="0" smtClean="0"/>
              <a:t>= </a:t>
            </a:r>
            <a:r>
              <a:rPr lang="en-US" baseline="0" dirty="0" smtClean="0"/>
              <a:t>39.  But for computation, the speed gained working mod 2 can be very helpful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7B14-254B-6342-895D-74A8CC3EF7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66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axmple</a:t>
            </a:r>
            <a:r>
              <a:rPr lang="en-US" dirty="0" smtClean="0"/>
              <a:t>.</a:t>
            </a:r>
            <a:r>
              <a:rPr lang="en-US" baseline="0" dirty="0" smtClean="0"/>
              <a:t>  When working mod 2, I don’t have to care about orientation.  If I add the cycle </a:t>
            </a:r>
            <a:r>
              <a:rPr lang="en-US" sz="1200" dirty="0" smtClean="0"/>
              <a:t>e</a:t>
            </a:r>
            <a:r>
              <a:rPr lang="en-US" sz="1200" baseline="-25000" dirty="0" smtClean="0"/>
              <a:t>1 </a:t>
            </a:r>
            <a:r>
              <a:rPr lang="en-US" sz="1200" dirty="0" smtClean="0"/>
              <a:t>+ e</a:t>
            </a:r>
            <a:r>
              <a:rPr lang="en-US" sz="1200" baseline="-25000" dirty="0" smtClean="0"/>
              <a:t>2 </a:t>
            </a:r>
            <a:r>
              <a:rPr lang="en-US" sz="1200" dirty="0" smtClean="0"/>
              <a:t>+ e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)</a:t>
            </a:r>
            <a:r>
              <a:rPr lang="en-US" sz="1200" baseline="-25000" dirty="0" smtClean="0"/>
              <a:t> </a:t>
            </a:r>
            <a:r>
              <a:rPr lang="en-US" sz="1200" baseline="0" dirty="0" smtClean="0"/>
              <a:t>to the cycle </a:t>
            </a:r>
            <a:r>
              <a:rPr lang="en-US" sz="1200" dirty="0" smtClean="0"/>
              <a:t> (e</a:t>
            </a:r>
            <a:r>
              <a:rPr lang="en-US" sz="1200" baseline="-25000" dirty="0" smtClean="0"/>
              <a:t>3 </a:t>
            </a:r>
            <a:r>
              <a:rPr lang="en-US" sz="1200" dirty="0" smtClean="0"/>
              <a:t>+ e</a:t>
            </a:r>
            <a:r>
              <a:rPr lang="en-US" sz="1200" baseline="-25000" dirty="0" smtClean="0"/>
              <a:t>4 </a:t>
            </a:r>
            <a:r>
              <a:rPr lang="en-US" sz="1200" dirty="0" smtClean="0"/>
              <a:t>+ e</a:t>
            </a:r>
            <a:r>
              <a:rPr lang="en-US" sz="1200" baseline="-25000" dirty="0" smtClean="0"/>
              <a:t>5</a:t>
            </a:r>
            <a:r>
              <a:rPr lang="en-US" sz="1200" dirty="0" smtClean="0"/>
              <a:t>) I</a:t>
            </a:r>
            <a:r>
              <a:rPr lang="en-US" sz="1200" baseline="0" dirty="0" smtClean="0"/>
              <a:t> get </a:t>
            </a:r>
            <a:r>
              <a:rPr lang="en-US" sz="1200" dirty="0" smtClean="0"/>
              <a:t> e</a:t>
            </a:r>
            <a:r>
              <a:rPr lang="en-US" sz="1200" baseline="-25000" dirty="0" smtClean="0"/>
              <a:t>1 </a:t>
            </a:r>
            <a:r>
              <a:rPr lang="en-US" sz="1200" dirty="0" smtClean="0"/>
              <a:t>+ e</a:t>
            </a:r>
            <a:r>
              <a:rPr lang="en-US" sz="1200" baseline="-25000" dirty="0" smtClean="0"/>
              <a:t>2 </a:t>
            </a:r>
            <a:r>
              <a:rPr lang="en-US" sz="1200" dirty="0" smtClean="0"/>
              <a:t>+ 2e</a:t>
            </a:r>
            <a:r>
              <a:rPr lang="en-US" sz="1200" baseline="-25000" dirty="0" smtClean="0"/>
              <a:t>3  </a:t>
            </a:r>
            <a:r>
              <a:rPr lang="en-US" sz="1200" dirty="0" smtClean="0"/>
              <a:t>+ e</a:t>
            </a:r>
            <a:r>
              <a:rPr lang="en-US" sz="1200" baseline="-25000" dirty="0" smtClean="0"/>
              <a:t>4 </a:t>
            </a:r>
            <a:r>
              <a:rPr lang="en-US" sz="1200" dirty="0" smtClean="0"/>
              <a:t>+ e</a:t>
            </a:r>
            <a:r>
              <a:rPr lang="en-US" sz="1200" baseline="-25000" dirty="0" smtClean="0"/>
              <a:t>5 which is equivalent to </a:t>
            </a:r>
          </a:p>
          <a:p>
            <a:endParaRPr lang="en-US" sz="1200" baseline="-25000" dirty="0" smtClean="0"/>
          </a:p>
          <a:p>
            <a:r>
              <a:rPr lang="en-US" sz="1200" baseline="-25000" smtClean="0"/>
              <a:t>                                                                        </a:t>
            </a:r>
            <a:r>
              <a:rPr lang="en-US" sz="1200" smtClean="0"/>
              <a:t>= </a:t>
            </a:r>
            <a:r>
              <a:rPr lang="en-US" sz="1200" dirty="0" smtClean="0"/>
              <a:t>e</a:t>
            </a:r>
            <a:r>
              <a:rPr lang="en-US" sz="1200" baseline="-25000" dirty="0" smtClean="0"/>
              <a:t>1 </a:t>
            </a:r>
            <a:r>
              <a:rPr lang="en-US" sz="1200" dirty="0" smtClean="0"/>
              <a:t>+ e</a:t>
            </a:r>
            <a:r>
              <a:rPr lang="en-US" sz="1200" baseline="-25000" dirty="0" smtClean="0"/>
              <a:t>2  </a:t>
            </a:r>
            <a:r>
              <a:rPr lang="en-US" sz="1200" dirty="0" smtClean="0"/>
              <a:t>+ e</a:t>
            </a:r>
            <a:r>
              <a:rPr lang="en-US" sz="1200" baseline="-25000" dirty="0" smtClean="0"/>
              <a:t>4 </a:t>
            </a:r>
            <a:r>
              <a:rPr lang="en-US" sz="1200" dirty="0" smtClean="0"/>
              <a:t>+ e</a:t>
            </a:r>
            <a:r>
              <a:rPr lang="en-US" sz="1200" baseline="-25000" dirty="0" smtClean="0"/>
              <a:t>5  mod 2.</a:t>
            </a:r>
          </a:p>
          <a:p>
            <a:endParaRPr lang="en-US" sz="1200" baseline="-25000" dirty="0" smtClean="0"/>
          </a:p>
          <a:p>
            <a:r>
              <a:rPr lang="en-US" sz="1200" baseline="-25000" dirty="0" smtClean="0"/>
              <a:t>We will discuss formal sums with mod 2 coefficients in the next</a:t>
            </a:r>
            <a:r>
              <a:rPr lang="en-US" sz="1200" baseline="0" dirty="0" smtClean="0"/>
              <a:t> lecture.</a:t>
            </a:r>
            <a:endParaRPr lang="en-US" sz="1200" baseline="-25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FC4B9-A07B-9549-B62E-78439FDB3B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0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define </a:t>
            </a:r>
            <a:r>
              <a:rPr lang="en-US" dirty="0" smtClean="0"/>
              <a:t>X to be equivalent to y if X minus Y is a multiple of z</a:t>
            </a:r>
          </a:p>
          <a:p>
            <a:r>
              <a:rPr lang="en-US" dirty="0" smtClean="0"/>
              <a:t> for example we know that 3 PM is the same as 15 o’clock because 15 – </a:t>
            </a:r>
            <a:r>
              <a:rPr lang="en-US" smtClean="0"/>
              <a:t>3 </a:t>
            </a:r>
            <a:r>
              <a:rPr lang="en-US" smtClean="0"/>
              <a:t>= </a:t>
            </a:r>
            <a:r>
              <a:rPr lang="en-US" dirty="0" smtClean="0"/>
              <a:t>12 which is a multiple of 12 </a:t>
            </a:r>
            <a:r>
              <a:rPr lang="en-US" dirty="0" err="1" smtClean="0"/>
              <a:t>Simarily</a:t>
            </a:r>
            <a:r>
              <a:rPr lang="en-US" dirty="0" smtClean="0"/>
              <a:t> if I add a multiple of 12 to 3, I get </a:t>
            </a:r>
            <a:r>
              <a:rPr lang="en-US" smtClean="0"/>
              <a:t>3 </a:t>
            </a:r>
            <a:r>
              <a:rPr lang="en-US" smtClean="0"/>
              <a:t>=</a:t>
            </a:r>
            <a:r>
              <a:rPr lang="en-US" baseline="0" smtClean="0"/>
              <a:t> </a:t>
            </a:r>
            <a:r>
              <a:rPr lang="en-US" dirty="0" smtClean="0"/>
              <a:t>27 mod 12</a:t>
            </a:r>
            <a:r>
              <a:rPr lang="en-US" baseline="0" dirty="0" smtClean="0"/>
              <a:t> since </a:t>
            </a:r>
            <a:r>
              <a:rPr lang="en-US" baseline="0" smtClean="0"/>
              <a:t>27-3 </a:t>
            </a:r>
            <a:r>
              <a:rPr lang="en-US" baseline="0" smtClean="0"/>
              <a:t>= </a:t>
            </a:r>
            <a:r>
              <a:rPr lang="en-US" baseline="0" dirty="0" smtClean="0"/>
              <a:t>24, a multiple of 12.</a:t>
            </a:r>
          </a:p>
          <a:p>
            <a:r>
              <a:rPr lang="en-US" baseline="0" dirty="0" smtClean="0"/>
              <a:t>We also have 3 is equivalent to -9 since -</a:t>
            </a:r>
            <a:r>
              <a:rPr lang="en-US" baseline="0" smtClean="0"/>
              <a:t>9-3 </a:t>
            </a:r>
            <a:r>
              <a:rPr lang="en-US" baseline="0" smtClean="0"/>
              <a:t>= </a:t>
            </a:r>
            <a:r>
              <a:rPr lang="en-US" baseline="0" dirty="0" smtClean="0"/>
              <a:t>-12 a multiple of 12. we </a:t>
            </a:r>
            <a:r>
              <a:rPr lang="en-US" baseline="0" dirty="0" err="1" smtClean="0"/>
              <a:t>aslo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know that if X minus y is a multiple of 12 so is y minus X, so I also could’ve just noted that 3-(-9) is a multiple of 12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12 is equivalent to 0 since 12-0 is a multiple of 12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7B14-254B-6342-895D-74A8CC3EF7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4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nicer font we have 3, 15, 27, -8 are all equivalent</a:t>
            </a:r>
            <a:r>
              <a:rPr lang="en-US" baseline="0" dirty="0" smtClean="0"/>
              <a:t> since if I subtract any two of them, I get a multiple of 12.  We also have that 12 and 0 are equivalent.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7B14-254B-6342-895D-74A8CC3EF7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4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have known Mod 12 arithmetic ever since you learned how to tell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7B14-254B-6342-895D-74A8CC3EF7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it doesn’t matter what Symbol I use for 12 whether it be the number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7B14-254B-6342-895D-74A8CC3EF7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8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the Roman numeral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7B14-254B-6342-895D-74A8CC3EF7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53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start</a:t>
            </a:r>
            <a:r>
              <a:rPr lang="en-US" baseline="0" dirty="0" smtClean="0"/>
              <a:t> at </a:t>
            </a:r>
            <a:r>
              <a:rPr lang="en-US" dirty="0" smtClean="0"/>
              <a:t>12 o-clock then after 12 hours pass, our clock will show 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7B14-254B-6342-895D-74A8CC3EF7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4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we can use any representative</a:t>
            </a:r>
            <a:r>
              <a:rPr lang="en-US" baseline="0" dirty="0" smtClean="0"/>
              <a:t> we want for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7B14-254B-6342-895D-74A8CC3EF7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76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in mod 12 </a:t>
            </a:r>
            <a:r>
              <a:rPr lang="en-US" dirty="0" err="1" smtClean="0"/>
              <a:t>arithmatic</a:t>
            </a:r>
            <a:r>
              <a:rPr lang="en-US" dirty="0" smtClean="0"/>
              <a:t>, 36,</a:t>
            </a:r>
            <a:r>
              <a:rPr lang="en-US" baseline="0" dirty="0" smtClean="0"/>
              <a:t> 24, 12, 0, -12,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are all equivalent.  </a:t>
            </a:r>
            <a:r>
              <a:rPr lang="en-US" baseline="0" dirty="0" err="1" smtClean="0"/>
              <a:t>Similiarly</a:t>
            </a:r>
            <a:r>
              <a:rPr lang="en-US" baseline="0" dirty="0" smtClean="0"/>
              <a:t> 9 + any </a:t>
            </a:r>
            <a:r>
              <a:rPr lang="en-US" baseline="0" dirty="0" err="1" smtClean="0"/>
              <a:t>multple</a:t>
            </a:r>
            <a:r>
              <a:rPr lang="en-US" baseline="0" dirty="0" smtClean="0"/>
              <a:t> of 12 is equivalent to 9, so 9, 21, 33 are all equivalent.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7B14-254B-6342-895D-74A8CC3EF7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CC99-659B-C143-B3B8-AB73566CF8C1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2F6-5F25-D142-846D-9517598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1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CC99-659B-C143-B3B8-AB73566CF8C1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2F6-5F25-D142-846D-9517598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3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CC99-659B-C143-B3B8-AB73566CF8C1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2F6-5F25-D142-846D-9517598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4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CC99-659B-C143-B3B8-AB73566CF8C1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2F6-5F25-D142-846D-9517598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CC99-659B-C143-B3B8-AB73566CF8C1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2F6-5F25-D142-846D-9517598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5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CC99-659B-C143-B3B8-AB73566CF8C1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2F6-5F25-D142-846D-9517598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8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CC99-659B-C143-B3B8-AB73566CF8C1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2F6-5F25-D142-846D-9517598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4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CC99-659B-C143-B3B8-AB73566CF8C1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2F6-5F25-D142-846D-9517598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CC99-659B-C143-B3B8-AB73566CF8C1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2F6-5F25-D142-846D-9517598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8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CC99-659B-C143-B3B8-AB73566CF8C1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2F6-5F25-D142-846D-9517598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1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CC99-659B-C143-B3B8-AB73566CF8C1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32F6-5F25-D142-846D-9517598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7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8CC99-659B-C143-B3B8-AB73566CF8C1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32F6-5F25-D142-846D-9517598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6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www.flickr.com/photos/catmachine/2875559738/in/photostrea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www.flickr.com/photos/catmachine/2875559738/in/photostrea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www.flickr.com/photos/catmachine/2875559738/in/photostrea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www.flickr.com/photos/catmachine/2875559738/in/photostrea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www.flickr.com/photos/catmachine/2875559738/in/photostrea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www.flickr.com/photos/catmachine/2875559738/in/photostrea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839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Lecture 3:  Modular Arithmetic</a:t>
            </a:r>
            <a:endParaRPr lang="en-US" sz="28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/>
              <a:t>of a series of preparatory lectures for the Fall 2013 online course MATH:7450 (22M:305) Topics in Topology: Scientific and Engineering Applications of Algebraic Topology</a:t>
            </a:r>
          </a:p>
          <a:p>
            <a:endParaRPr lang="en-US" sz="2400" dirty="0"/>
          </a:p>
          <a:p>
            <a:r>
              <a:rPr lang="en-US" sz="2400" dirty="0" smtClean="0"/>
              <a:t>Target Audience: Anyone interested in </a:t>
            </a:r>
            <a:r>
              <a:rPr lang="en-US" sz="2400" b="1" dirty="0" smtClean="0">
                <a:solidFill>
                  <a:srgbClr val="B10000"/>
                </a:solidFill>
              </a:rPr>
              <a:t>topological data analysis </a:t>
            </a:r>
            <a:r>
              <a:rPr lang="en-US" sz="2400" dirty="0" smtClean="0"/>
              <a:t>including graduate students, faculty, industrial researchers in bioinformatics, biology, computer science, cosmology, engineering, imaging, mathematics, neurology, physics, statistics, etc.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4495800"/>
            <a:ext cx="8991600" cy="22860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sz="5100" dirty="0" smtClean="0">
                <a:solidFill>
                  <a:srgbClr val="0000FF"/>
                </a:solidFill>
              </a:rPr>
              <a:t> </a:t>
            </a:r>
            <a:r>
              <a:rPr lang="en-US" sz="5900" dirty="0" smtClean="0">
                <a:solidFill>
                  <a:srgbClr val="0000FF"/>
                </a:solidFill>
              </a:rPr>
              <a:t>Isabel </a:t>
            </a:r>
            <a:r>
              <a:rPr lang="en-US" sz="5900" dirty="0">
                <a:solidFill>
                  <a:srgbClr val="0000FF"/>
                </a:solidFill>
              </a:rPr>
              <a:t>K. Darcy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 Mathematics Department/Applied Mathematical &amp; Computational Sciences </a:t>
            </a:r>
            <a:endParaRPr lang="en-US" sz="4400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 University </a:t>
            </a:r>
            <a:r>
              <a:rPr lang="en-US" sz="4400" dirty="0">
                <a:solidFill>
                  <a:srgbClr val="0000FF"/>
                </a:solidFill>
              </a:rPr>
              <a:t>of </a:t>
            </a:r>
            <a:r>
              <a:rPr lang="en-US" sz="4400" dirty="0" smtClean="0">
                <a:solidFill>
                  <a:srgbClr val="0000FF"/>
                </a:solidFill>
              </a:rPr>
              <a:t>Iowa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sz="1400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5900" dirty="0">
                <a:solidFill>
                  <a:srgbClr val="D00000"/>
                </a:solidFill>
              </a:rPr>
              <a:t>http://</a:t>
            </a:r>
            <a:r>
              <a:rPr lang="en-US" sz="5900" dirty="0" err="1">
                <a:solidFill>
                  <a:srgbClr val="D00000"/>
                </a:solidFill>
              </a:rPr>
              <a:t>www.math.uiowa.edu</a:t>
            </a:r>
            <a:r>
              <a:rPr lang="en-US" sz="5900" dirty="0">
                <a:solidFill>
                  <a:srgbClr val="D00000"/>
                </a:solidFill>
              </a:rPr>
              <a:t>/~</a:t>
            </a:r>
            <a:r>
              <a:rPr lang="en-US" sz="5900" dirty="0" err="1" smtClean="0">
                <a:solidFill>
                  <a:srgbClr val="D00000"/>
                </a:solidFill>
              </a:rPr>
              <a:t>idarcy</a:t>
            </a:r>
            <a:r>
              <a:rPr lang="en-US" sz="5900" dirty="0" smtClean="0">
                <a:solidFill>
                  <a:srgbClr val="D00000"/>
                </a:solidFill>
              </a:rPr>
              <a:t>/</a:t>
            </a:r>
            <a:r>
              <a:rPr lang="en-US" sz="5900" dirty="0" err="1" smtClean="0">
                <a:solidFill>
                  <a:srgbClr val="D00000"/>
                </a:solidFill>
              </a:rPr>
              <a:t>AppliedTopology.html</a:t>
            </a:r>
            <a:r>
              <a:rPr lang="en-US" sz="5900" dirty="0" smtClean="0">
                <a:solidFill>
                  <a:srgbClr val="D00000"/>
                </a:solidFill>
              </a:rPr>
              <a:t> </a:t>
            </a:r>
            <a:endParaRPr lang="en-US" sz="5900" dirty="0">
              <a:solidFill>
                <a:srgbClr val="D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4427" y="158596"/>
            <a:ext cx="937985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mod 12</a:t>
            </a:r>
          </a:p>
          <a:p>
            <a:endParaRPr lang="en-US" sz="3200" dirty="0"/>
          </a:p>
          <a:p>
            <a:r>
              <a:rPr lang="en-US" sz="3200" smtClean="0"/>
              <a:t>twelve  </a:t>
            </a:r>
            <a:r>
              <a:rPr lang="en-US" sz="3200" smtClean="0"/>
              <a:t>=  </a:t>
            </a:r>
            <a:r>
              <a:rPr lang="en-US" sz="3200" smtClean="0"/>
              <a:t>XII  </a:t>
            </a:r>
            <a:r>
              <a:rPr lang="en-US" sz="3200" smtClean="0"/>
              <a:t>=  </a:t>
            </a:r>
            <a:r>
              <a:rPr lang="en-US" sz="3200" smtClean="0"/>
              <a:t>12  </a:t>
            </a:r>
            <a:r>
              <a:rPr lang="en-US" sz="3200" smtClean="0"/>
              <a:t>=  </a:t>
            </a:r>
            <a:r>
              <a:rPr lang="en-US" sz="3200" smtClean="0"/>
              <a:t>24  </a:t>
            </a:r>
            <a:r>
              <a:rPr lang="en-US" sz="3200" smtClean="0"/>
              <a:t>=  </a:t>
            </a:r>
            <a:r>
              <a:rPr lang="en-US" sz="3200" smtClean="0"/>
              <a:t>36  </a:t>
            </a:r>
            <a:r>
              <a:rPr lang="en-US" sz="3200" smtClean="0"/>
              <a:t>=  </a:t>
            </a:r>
            <a:r>
              <a:rPr lang="en-US" sz="3200" smtClean="0"/>
              <a:t>48  </a:t>
            </a:r>
            <a:r>
              <a:rPr lang="en-US" sz="3200" smtClean="0"/>
              <a:t>=  </a:t>
            </a:r>
            <a:r>
              <a:rPr lang="en-US" sz="3200" dirty="0" smtClean="0"/>
              <a:t>-</a:t>
            </a:r>
            <a:r>
              <a:rPr lang="en-US" sz="3200" smtClean="0"/>
              <a:t>12  </a:t>
            </a:r>
            <a:r>
              <a:rPr lang="en-US" sz="3200" smtClean="0"/>
              <a:t>=  </a:t>
            </a:r>
            <a:r>
              <a:rPr lang="en-US" sz="3200" dirty="0" smtClean="0"/>
              <a:t>-</a:t>
            </a:r>
            <a:r>
              <a:rPr lang="en-US" sz="3200" smtClean="0"/>
              <a:t>24  </a:t>
            </a:r>
            <a:r>
              <a:rPr lang="en-US" sz="3200" smtClean="0"/>
              <a:t>=  </a:t>
            </a:r>
            <a:r>
              <a:rPr lang="en-US" sz="3200" dirty="0" smtClean="0"/>
              <a:t>0</a:t>
            </a:r>
          </a:p>
          <a:p>
            <a:endParaRPr lang="en-US" sz="3200" dirty="0" smtClean="0"/>
          </a:p>
          <a:p>
            <a:pPr algn="ctr"/>
            <a:r>
              <a:rPr lang="en-US" sz="3200" dirty="0" smtClean="0">
                <a:solidFill>
                  <a:srgbClr val="950000"/>
                </a:solidFill>
              </a:rPr>
              <a:t>mod 12:   </a:t>
            </a:r>
            <a:r>
              <a:rPr lang="en-US" sz="3200" b="1" smtClean="0">
                <a:solidFill>
                  <a:srgbClr val="950000"/>
                </a:solidFill>
              </a:rPr>
              <a:t>Z</a:t>
            </a:r>
            <a:r>
              <a:rPr lang="en-US" sz="3200" b="1" baseline="-25000" smtClean="0">
                <a:solidFill>
                  <a:srgbClr val="950000"/>
                </a:solidFill>
              </a:rPr>
              <a:t>12</a:t>
            </a:r>
            <a:r>
              <a:rPr lang="en-US" sz="3200" smtClean="0">
                <a:solidFill>
                  <a:srgbClr val="950000"/>
                </a:solidFill>
              </a:rPr>
              <a:t>  </a:t>
            </a:r>
            <a:r>
              <a:rPr lang="en-US" sz="3200" smtClean="0">
                <a:solidFill>
                  <a:srgbClr val="950000"/>
                </a:solidFill>
              </a:rPr>
              <a:t>=  </a:t>
            </a:r>
            <a:r>
              <a:rPr lang="en-US" sz="3200" dirty="0" smtClean="0">
                <a:solidFill>
                  <a:srgbClr val="950000"/>
                </a:solidFill>
              </a:rPr>
              <a:t>{0, 1, 2, 3, 4, 5, 6, 7, 8, 9, 10, 11}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0000FF"/>
                </a:solidFill>
              </a:rPr>
              <a:t>Addition:     13 + </a:t>
            </a:r>
            <a:r>
              <a:rPr lang="en-US" sz="3200" smtClean="0">
                <a:solidFill>
                  <a:srgbClr val="0000FF"/>
                </a:solidFill>
              </a:rPr>
              <a:t>12  </a:t>
            </a:r>
            <a:r>
              <a:rPr lang="en-US" sz="3200" smtClean="0">
                <a:solidFill>
                  <a:srgbClr val="0000FF"/>
                </a:solidFill>
              </a:rPr>
              <a:t>=  </a:t>
            </a:r>
            <a:r>
              <a:rPr lang="en-US" sz="3200" dirty="0" smtClean="0">
                <a:solidFill>
                  <a:srgbClr val="0000FF"/>
                </a:solidFill>
              </a:rPr>
              <a:t>1 + </a:t>
            </a:r>
            <a:r>
              <a:rPr lang="en-US" sz="3200">
                <a:solidFill>
                  <a:srgbClr val="0000FF"/>
                </a:solidFill>
              </a:rPr>
              <a:t>0</a:t>
            </a:r>
            <a:r>
              <a:rPr lang="en-US" sz="3200" smtClean="0">
                <a:solidFill>
                  <a:srgbClr val="0000FF"/>
                </a:solidFill>
              </a:rPr>
              <a:t>  </a:t>
            </a:r>
            <a:r>
              <a:rPr lang="en-US" sz="3200" smtClean="0">
                <a:solidFill>
                  <a:srgbClr val="0000FF"/>
                </a:solidFill>
              </a:rPr>
              <a:t>=  </a:t>
            </a:r>
            <a:r>
              <a:rPr lang="en-US" sz="3200" dirty="0" smtClean="0">
                <a:solidFill>
                  <a:srgbClr val="0000FF"/>
                </a:solidFill>
              </a:rPr>
              <a:t>1 mod 12</a:t>
            </a:r>
          </a:p>
          <a:p>
            <a:pPr algn="ctr"/>
            <a:endParaRPr lang="en-US" sz="3200" dirty="0">
              <a:solidFill>
                <a:srgbClr val="0000FF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 15 + </a:t>
            </a:r>
            <a:r>
              <a:rPr lang="en-US" sz="3200" smtClean="0">
                <a:solidFill>
                  <a:srgbClr val="0000FF"/>
                </a:solidFill>
              </a:rPr>
              <a:t>72  </a:t>
            </a:r>
            <a:r>
              <a:rPr lang="en-US" sz="3200" smtClean="0">
                <a:solidFill>
                  <a:srgbClr val="0000FF"/>
                </a:solidFill>
              </a:rPr>
              <a:t>=  </a:t>
            </a:r>
            <a:r>
              <a:rPr lang="en-US" sz="3200" dirty="0" smtClean="0">
                <a:solidFill>
                  <a:srgbClr val="0000FF"/>
                </a:solidFill>
              </a:rPr>
              <a:t>3 + </a:t>
            </a:r>
            <a:r>
              <a:rPr lang="en-US" sz="3200" smtClean="0">
                <a:solidFill>
                  <a:srgbClr val="0000FF"/>
                </a:solidFill>
              </a:rPr>
              <a:t>0  </a:t>
            </a:r>
            <a:r>
              <a:rPr lang="en-US" sz="3200" smtClean="0">
                <a:solidFill>
                  <a:srgbClr val="0000FF"/>
                </a:solidFill>
              </a:rPr>
              <a:t>=  </a:t>
            </a:r>
            <a:r>
              <a:rPr lang="en-US" sz="3200" dirty="0" smtClean="0">
                <a:solidFill>
                  <a:srgbClr val="0000FF"/>
                </a:solidFill>
              </a:rPr>
              <a:t>3 mod 12 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 23 </a:t>
            </a:r>
            <a:r>
              <a:rPr lang="en-US" sz="3200" dirty="0">
                <a:solidFill>
                  <a:srgbClr val="0000FF"/>
                </a:solidFill>
              </a:rPr>
              <a:t>– </a:t>
            </a:r>
            <a:r>
              <a:rPr lang="en-US" sz="3200" smtClean="0">
                <a:solidFill>
                  <a:srgbClr val="0000FF"/>
                </a:solidFill>
              </a:rPr>
              <a:t>16  </a:t>
            </a:r>
            <a:r>
              <a:rPr lang="en-US" sz="3200" smtClean="0">
                <a:solidFill>
                  <a:srgbClr val="0000FF"/>
                </a:solidFill>
              </a:rPr>
              <a:t>=  </a:t>
            </a:r>
            <a:r>
              <a:rPr lang="en-US" sz="3200" dirty="0" smtClean="0">
                <a:solidFill>
                  <a:srgbClr val="0000FF"/>
                </a:solidFill>
              </a:rPr>
              <a:t>11 </a:t>
            </a:r>
            <a:r>
              <a:rPr lang="en-US" sz="3200" dirty="0">
                <a:solidFill>
                  <a:srgbClr val="0000FF"/>
                </a:solidFill>
              </a:rPr>
              <a:t>– </a:t>
            </a:r>
            <a:r>
              <a:rPr lang="en-US" sz="3200" smtClean="0">
                <a:solidFill>
                  <a:srgbClr val="0000FF"/>
                </a:solidFill>
              </a:rPr>
              <a:t>4  </a:t>
            </a:r>
            <a:r>
              <a:rPr lang="en-US" sz="3200" smtClean="0">
                <a:solidFill>
                  <a:srgbClr val="0000FF"/>
                </a:solidFill>
              </a:rPr>
              <a:t>=  </a:t>
            </a:r>
            <a:r>
              <a:rPr lang="en-US" sz="3200" dirty="0" smtClean="0">
                <a:solidFill>
                  <a:srgbClr val="0000FF"/>
                </a:solidFill>
              </a:rPr>
              <a:t>-1 + </a:t>
            </a:r>
            <a:r>
              <a:rPr lang="en-US" sz="3200" smtClean="0">
                <a:solidFill>
                  <a:srgbClr val="0000FF"/>
                </a:solidFill>
              </a:rPr>
              <a:t>8  </a:t>
            </a:r>
            <a:r>
              <a:rPr lang="en-US" sz="3200" smtClean="0">
                <a:solidFill>
                  <a:srgbClr val="0000FF"/>
                </a:solidFill>
              </a:rPr>
              <a:t>=  </a:t>
            </a:r>
            <a:r>
              <a:rPr lang="en-US" sz="3200" dirty="0">
                <a:solidFill>
                  <a:srgbClr val="0000FF"/>
                </a:solidFill>
              </a:rPr>
              <a:t>-1 – </a:t>
            </a:r>
            <a:r>
              <a:rPr lang="en-US" sz="3200">
                <a:solidFill>
                  <a:srgbClr val="0000FF"/>
                </a:solidFill>
              </a:rPr>
              <a:t>4 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 smtClean="0">
                <a:solidFill>
                  <a:srgbClr val="0000FF"/>
                </a:solidFill>
              </a:rPr>
              <a:t>=  </a:t>
            </a:r>
            <a:r>
              <a:rPr lang="en-US" sz="3200" dirty="0" smtClean="0">
                <a:solidFill>
                  <a:srgbClr val="0000FF"/>
                </a:solidFill>
              </a:rPr>
              <a:t>-</a:t>
            </a:r>
            <a:r>
              <a:rPr lang="en-US" sz="3200" smtClean="0">
                <a:solidFill>
                  <a:srgbClr val="0000FF"/>
                </a:solidFill>
              </a:rPr>
              <a:t>5  </a:t>
            </a:r>
            <a:r>
              <a:rPr lang="en-US" sz="3200" smtClean="0">
                <a:solidFill>
                  <a:srgbClr val="0000FF"/>
                </a:solidFill>
              </a:rPr>
              <a:t>=  </a:t>
            </a:r>
            <a:r>
              <a:rPr lang="en-US" sz="3200" dirty="0" smtClean="0">
                <a:solidFill>
                  <a:srgbClr val="0000FF"/>
                </a:solidFill>
              </a:rPr>
              <a:t>7 mod 12  </a:t>
            </a:r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dirty="0" err="1" smtClean="0"/>
              <a:t>Sidenote</a:t>
            </a:r>
            <a:r>
              <a:rPr lang="en-US" sz="3200" dirty="0" smtClean="0"/>
              <a:t>:  3 × </a:t>
            </a:r>
            <a:r>
              <a:rPr lang="en-US" sz="3200" smtClean="0"/>
              <a:t>4 </a:t>
            </a:r>
            <a:r>
              <a:rPr lang="en-US" sz="3200" smtClean="0"/>
              <a:t>= </a:t>
            </a:r>
            <a:r>
              <a:rPr lang="en-US" sz="3200" dirty="0" smtClean="0"/>
              <a:t>0 mod 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42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329" y="1186922"/>
            <a:ext cx="9176658" cy="811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6329" y="1996879"/>
            <a:ext cx="9176658" cy="81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6329" y="2808670"/>
            <a:ext cx="9176658" cy="811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6329" y="3620461"/>
            <a:ext cx="9176658" cy="81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6329" y="4432252"/>
            <a:ext cx="9176658" cy="811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6329" y="5244043"/>
            <a:ext cx="9176658" cy="81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6329" y="6055834"/>
            <a:ext cx="9176658" cy="811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816" y="-1925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Video insert:  </a:t>
            </a:r>
            <a:r>
              <a:rPr lang="en-US" dirty="0" smtClean="0">
                <a:solidFill>
                  <a:srgbClr val="3333CC"/>
                </a:solidFill>
              </a:rPr>
              <a:t>mod </a:t>
            </a:r>
            <a:r>
              <a:rPr lang="en-US" dirty="0" smtClean="0">
                <a:solidFill>
                  <a:srgbClr val="3333CC"/>
                </a:solidFill>
              </a:rPr>
              <a:t>2  </a:t>
            </a:r>
            <a:r>
              <a:rPr lang="en-US" dirty="0" smtClean="0">
                <a:solidFill>
                  <a:srgbClr val="3333CC"/>
                </a:solidFill>
              </a:rPr>
              <a:t>= </a:t>
            </a:r>
            <a:r>
              <a:rPr lang="en-US" dirty="0" smtClean="0">
                <a:solidFill>
                  <a:srgbClr val="3333CC"/>
                </a:solidFill>
              </a:rPr>
              <a:t>light switch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74" y="611119"/>
            <a:ext cx="8926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CC"/>
                </a:solidFill>
              </a:rPr>
              <a:t>Mod 2 arithmetic can be illustrated via a light switch</a:t>
            </a:r>
            <a:endParaRPr lang="en-US" sz="3200" dirty="0">
              <a:solidFill>
                <a:srgbClr val="33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430" y="1300430"/>
            <a:ext cx="787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0  =  no light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8273" y="2110387"/>
            <a:ext cx="222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  =  light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22102" y="2922178"/>
            <a:ext cx="409302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 + 1  =  0  =  no light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7302" y="4545760"/>
            <a:ext cx="544262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 + 1 + 1 + 1  =  0  =  no light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4724" y="6169342"/>
            <a:ext cx="519455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0  =  2  =  4  =  6  =  no light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0163" y="3733969"/>
            <a:ext cx="416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 + 1 + 1  =  1  =   light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029437" y="5357551"/>
            <a:ext cx="507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  =  3  =  5  =  7  =   light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03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716" y="158596"/>
            <a:ext cx="8799284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mod 2</a:t>
            </a:r>
          </a:p>
          <a:p>
            <a:endParaRPr lang="en-US" sz="3200" dirty="0"/>
          </a:p>
          <a:p>
            <a:r>
              <a:rPr lang="en-US" sz="3200" dirty="0" smtClean="0"/>
              <a:t>two  </a:t>
            </a:r>
            <a:r>
              <a:rPr lang="en-US" sz="3200" dirty="0" smtClean="0"/>
              <a:t>=  </a:t>
            </a:r>
            <a:r>
              <a:rPr lang="en-US" sz="3200" dirty="0" smtClean="0"/>
              <a:t>II  </a:t>
            </a:r>
            <a:r>
              <a:rPr lang="en-US" sz="3200" dirty="0" smtClean="0"/>
              <a:t>=  </a:t>
            </a:r>
            <a:r>
              <a:rPr lang="en-US" sz="3200" dirty="0" smtClean="0"/>
              <a:t>2  </a:t>
            </a:r>
            <a:r>
              <a:rPr lang="en-US" sz="3200" dirty="0" smtClean="0"/>
              <a:t>=  </a:t>
            </a:r>
            <a:r>
              <a:rPr lang="en-US" sz="3200" dirty="0" smtClean="0"/>
              <a:t>4  </a:t>
            </a:r>
            <a:r>
              <a:rPr lang="en-US" sz="3200" dirty="0" smtClean="0"/>
              <a:t>=  </a:t>
            </a:r>
            <a:r>
              <a:rPr lang="en-US" sz="3200" dirty="0" smtClean="0"/>
              <a:t>6  </a:t>
            </a:r>
            <a:r>
              <a:rPr lang="en-US" sz="3200" dirty="0" smtClean="0"/>
              <a:t>=  </a:t>
            </a:r>
            <a:r>
              <a:rPr lang="en-US" sz="3200" dirty="0" smtClean="0"/>
              <a:t>8  </a:t>
            </a:r>
            <a:r>
              <a:rPr lang="en-US" sz="3200" dirty="0" smtClean="0"/>
              <a:t>=  </a:t>
            </a:r>
            <a:r>
              <a:rPr lang="en-US" sz="3200" dirty="0" smtClean="0"/>
              <a:t>-2  </a:t>
            </a:r>
            <a:r>
              <a:rPr lang="en-US" sz="3200" dirty="0" smtClean="0"/>
              <a:t>=  </a:t>
            </a:r>
            <a:r>
              <a:rPr lang="en-US" sz="3200" dirty="0" smtClean="0"/>
              <a:t>-4  </a:t>
            </a:r>
            <a:r>
              <a:rPr lang="en-US" sz="3200" dirty="0" smtClean="0"/>
              <a:t>=  </a:t>
            </a:r>
            <a:r>
              <a:rPr lang="en-US" sz="3200" dirty="0" smtClean="0"/>
              <a:t>0  mod 2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i.e., any even number mod 2 </a:t>
            </a:r>
            <a:r>
              <a:rPr lang="en-US" sz="3200" dirty="0" smtClean="0">
                <a:solidFill>
                  <a:srgbClr val="0000FF"/>
                </a:solidFill>
              </a:rPr>
              <a:t>= </a:t>
            </a:r>
            <a:r>
              <a:rPr lang="en-US" sz="3200" dirty="0" smtClean="0">
                <a:solidFill>
                  <a:srgbClr val="0000FF"/>
                </a:solidFill>
              </a:rPr>
              <a:t>zero</a:t>
            </a:r>
          </a:p>
          <a:p>
            <a:pPr algn="ctr"/>
            <a:endParaRPr lang="en-US" sz="3200" dirty="0">
              <a:solidFill>
                <a:srgbClr val="950000"/>
              </a:solidFill>
            </a:endParaRPr>
          </a:p>
          <a:p>
            <a:pPr algn="ctr"/>
            <a:r>
              <a:rPr lang="en-US" sz="3200" dirty="0" smtClean="0"/>
              <a:t>one  </a:t>
            </a:r>
            <a:r>
              <a:rPr lang="en-US" sz="3200" dirty="0" smtClean="0"/>
              <a:t>=  </a:t>
            </a:r>
            <a:r>
              <a:rPr lang="en-US" sz="3200" dirty="0" smtClean="0"/>
              <a:t>I  </a:t>
            </a:r>
            <a:r>
              <a:rPr lang="en-US" sz="3200" dirty="0" smtClean="0"/>
              <a:t>=  </a:t>
            </a:r>
            <a:r>
              <a:rPr lang="en-US" sz="3200" dirty="0" smtClean="0"/>
              <a:t>1  </a:t>
            </a:r>
            <a:r>
              <a:rPr lang="en-US" sz="3200" dirty="0" smtClean="0"/>
              <a:t>=  </a:t>
            </a:r>
            <a:r>
              <a:rPr lang="en-US" sz="3200" dirty="0" smtClean="0"/>
              <a:t>3  </a:t>
            </a:r>
            <a:r>
              <a:rPr lang="en-US" sz="3200" dirty="0" smtClean="0"/>
              <a:t>=  </a:t>
            </a:r>
            <a:r>
              <a:rPr lang="en-US" sz="3200" dirty="0" smtClean="0"/>
              <a:t>5  </a:t>
            </a:r>
            <a:r>
              <a:rPr lang="en-US" sz="3200" dirty="0" smtClean="0"/>
              <a:t>=  </a:t>
            </a:r>
            <a:r>
              <a:rPr lang="en-US" sz="3200" dirty="0"/>
              <a:t>7 </a:t>
            </a:r>
            <a:r>
              <a:rPr lang="en-US" sz="3200" dirty="0" smtClean="0"/>
              <a:t> </a:t>
            </a:r>
            <a:r>
              <a:rPr lang="en-US" sz="3200" dirty="0" smtClean="0"/>
              <a:t>=  </a:t>
            </a:r>
            <a:r>
              <a:rPr lang="en-US" sz="3200" dirty="0" smtClean="0"/>
              <a:t>-1  </a:t>
            </a:r>
            <a:r>
              <a:rPr lang="en-US" sz="3200" dirty="0" smtClean="0"/>
              <a:t>= </a:t>
            </a:r>
            <a:r>
              <a:rPr lang="en-US" sz="3200" dirty="0" smtClean="0"/>
              <a:t>-3 </a:t>
            </a:r>
            <a:r>
              <a:rPr lang="en-US" sz="3200" dirty="0" smtClean="0"/>
              <a:t>=  </a:t>
            </a:r>
            <a:r>
              <a:rPr lang="en-US" sz="3200" dirty="0" smtClean="0"/>
              <a:t>-5  </a:t>
            </a:r>
            <a:r>
              <a:rPr lang="en-US" sz="3200" dirty="0" smtClean="0"/>
              <a:t>= </a:t>
            </a:r>
            <a:r>
              <a:rPr lang="en-US" sz="3200" dirty="0" smtClean="0"/>
              <a:t>-7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>
                <a:solidFill>
                  <a:srgbClr val="0000FF"/>
                </a:solidFill>
              </a:rPr>
              <a:t>i.e., any </a:t>
            </a:r>
            <a:r>
              <a:rPr lang="en-US" sz="3200" dirty="0" smtClean="0">
                <a:solidFill>
                  <a:srgbClr val="0000FF"/>
                </a:solidFill>
              </a:rPr>
              <a:t>odd </a:t>
            </a:r>
            <a:r>
              <a:rPr lang="en-US" sz="3200" dirty="0">
                <a:solidFill>
                  <a:srgbClr val="0000FF"/>
                </a:solidFill>
              </a:rPr>
              <a:t>number mod 2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= </a:t>
            </a:r>
            <a:r>
              <a:rPr lang="en-US" sz="3200" dirty="0" smtClean="0">
                <a:solidFill>
                  <a:srgbClr val="0000FF"/>
                </a:solidFill>
              </a:rPr>
              <a:t>one</a:t>
            </a:r>
            <a:endParaRPr lang="en-US" sz="3200" dirty="0">
              <a:solidFill>
                <a:srgbClr val="0000FF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  </a:t>
            </a:r>
          </a:p>
          <a:p>
            <a:pPr algn="ctr"/>
            <a:r>
              <a:rPr lang="en-US" sz="4800" dirty="0" smtClean="0">
                <a:solidFill>
                  <a:srgbClr val="950000"/>
                </a:solidFill>
              </a:rPr>
              <a:t>mod 2</a:t>
            </a:r>
            <a:r>
              <a:rPr lang="en-US" sz="4800" dirty="0">
                <a:solidFill>
                  <a:srgbClr val="950000"/>
                </a:solidFill>
              </a:rPr>
              <a:t>:   </a:t>
            </a:r>
            <a:r>
              <a:rPr lang="en-US" sz="4800" b="1" dirty="0" smtClean="0">
                <a:solidFill>
                  <a:srgbClr val="950000"/>
                </a:solidFill>
              </a:rPr>
              <a:t>Z</a:t>
            </a:r>
            <a:r>
              <a:rPr lang="en-US" sz="4800" b="1" baseline="-25000" dirty="0" smtClean="0">
                <a:solidFill>
                  <a:srgbClr val="950000"/>
                </a:solidFill>
              </a:rPr>
              <a:t>2</a:t>
            </a:r>
            <a:r>
              <a:rPr lang="en-US" sz="4800" dirty="0" smtClean="0">
                <a:solidFill>
                  <a:srgbClr val="950000"/>
                </a:solidFill>
              </a:rPr>
              <a:t>  </a:t>
            </a:r>
            <a:r>
              <a:rPr lang="en-US" sz="4800" dirty="0" smtClean="0">
                <a:solidFill>
                  <a:srgbClr val="950000"/>
                </a:solidFill>
              </a:rPr>
              <a:t>=  </a:t>
            </a:r>
            <a:r>
              <a:rPr lang="en-US" sz="4800" b="1" dirty="0" smtClean="0">
                <a:solidFill>
                  <a:srgbClr val="950000"/>
                </a:solidFill>
              </a:rPr>
              <a:t>Z/2Z  </a:t>
            </a:r>
            <a:r>
              <a:rPr lang="en-US" sz="4800" dirty="0" smtClean="0">
                <a:solidFill>
                  <a:srgbClr val="950000"/>
                </a:solidFill>
              </a:rPr>
              <a:t>=  </a:t>
            </a:r>
            <a:r>
              <a:rPr lang="en-US" sz="4800" dirty="0">
                <a:solidFill>
                  <a:srgbClr val="950000"/>
                </a:solidFill>
              </a:rPr>
              <a:t>{0, </a:t>
            </a:r>
            <a:r>
              <a:rPr lang="en-US" sz="4800" dirty="0" smtClean="0">
                <a:solidFill>
                  <a:srgbClr val="950000"/>
                </a:solidFill>
              </a:rPr>
              <a:t>1}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7948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774" y="394455"/>
            <a:ext cx="861322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Defn</a:t>
            </a:r>
            <a:r>
              <a:rPr lang="en-US" sz="3200" dirty="0" smtClean="0">
                <a:solidFill>
                  <a:srgbClr val="0000FF"/>
                </a:solidFill>
              </a:rPr>
              <a:t>:   </a:t>
            </a:r>
            <a:r>
              <a:rPr lang="en-US" sz="3200" smtClean="0">
                <a:solidFill>
                  <a:srgbClr val="0000FF"/>
                </a:solidFill>
              </a:rPr>
              <a:t>x </a:t>
            </a:r>
            <a:r>
              <a:rPr lang="en-US" sz="3200" smtClean="0">
                <a:solidFill>
                  <a:srgbClr val="0000FF"/>
                </a:solidFill>
              </a:rPr>
              <a:t>= </a:t>
            </a:r>
            <a:r>
              <a:rPr lang="en-US" sz="3200" dirty="0" smtClean="0">
                <a:solidFill>
                  <a:srgbClr val="0000FF"/>
                </a:solidFill>
              </a:rPr>
              <a:t>y   mod z     if    x – y  is a multiple of z</a:t>
            </a:r>
          </a:p>
          <a:p>
            <a:endParaRPr lang="en-US" sz="3200" dirty="0" smtClean="0"/>
          </a:p>
          <a:p>
            <a:r>
              <a:rPr lang="en-US" sz="3200" dirty="0" smtClean="0"/>
              <a:t>Examples:</a:t>
            </a:r>
          </a:p>
          <a:p>
            <a:pPr>
              <a:lnSpc>
                <a:spcPct val="50000"/>
              </a:lnSpc>
            </a:pPr>
            <a:endParaRPr lang="en-US" sz="3200" dirty="0"/>
          </a:p>
          <a:p>
            <a:r>
              <a:rPr lang="en-US" sz="3200" dirty="0" smtClean="0"/>
              <a:t>   </a:t>
            </a:r>
            <a:r>
              <a:rPr lang="en-US" sz="3200" smtClean="0"/>
              <a:t>0  </a:t>
            </a:r>
            <a:r>
              <a:rPr lang="en-US" sz="3200" smtClean="0"/>
              <a:t>=  </a:t>
            </a:r>
            <a:r>
              <a:rPr lang="en-US" sz="3200" dirty="0" smtClean="0"/>
              <a:t>2  mod 2 since 2 </a:t>
            </a:r>
            <a:r>
              <a:rPr lang="en-US" sz="3200" dirty="0"/>
              <a:t>– </a:t>
            </a:r>
            <a:r>
              <a:rPr lang="en-US" sz="3200" smtClean="0"/>
              <a:t>0 </a:t>
            </a:r>
            <a:r>
              <a:rPr lang="en-US" sz="3200" smtClean="0"/>
              <a:t>= </a:t>
            </a:r>
            <a:r>
              <a:rPr lang="en-US" sz="3200" dirty="0" smtClean="0"/>
              <a:t>2 </a:t>
            </a:r>
            <a:r>
              <a:rPr lang="en-US" sz="3200" dirty="0"/>
              <a:t>is a multiple of </a:t>
            </a:r>
            <a:r>
              <a:rPr lang="en-US" sz="3200" dirty="0" smtClean="0"/>
              <a:t>2</a:t>
            </a:r>
          </a:p>
          <a:p>
            <a:endParaRPr lang="en-US" sz="3200" dirty="0"/>
          </a:p>
          <a:p>
            <a:r>
              <a:rPr lang="en-US" sz="3200" dirty="0" smtClean="0"/>
              <a:t>   </a:t>
            </a:r>
            <a:r>
              <a:rPr lang="en-US" sz="3200" smtClean="0"/>
              <a:t>0  </a:t>
            </a:r>
            <a:r>
              <a:rPr lang="en-US" sz="3200" smtClean="0"/>
              <a:t>=  </a:t>
            </a:r>
            <a:r>
              <a:rPr lang="en-US" sz="3200" dirty="0" smtClean="0"/>
              <a:t>-8  </a:t>
            </a:r>
            <a:r>
              <a:rPr lang="en-US" sz="3200" dirty="0"/>
              <a:t>mod </a:t>
            </a:r>
            <a:r>
              <a:rPr lang="en-US" sz="3200" dirty="0" smtClean="0"/>
              <a:t>2 since  -8 </a:t>
            </a:r>
            <a:r>
              <a:rPr lang="en-US" sz="3200" dirty="0"/>
              <a:t>– </a:t>
            </a:r>
            <a:r>
              <a:rPr lang="en-US" sz="3200" smtClean="0"/>
              <a:t>0 </a:t>
            </a:r>
            <a:r>
              <a:rPr lang="en-US" sz="3200" smtClean="0"/>
              <a:t>= </a:t>
            </a:r>
            <a:r>
              <a:rPr lang="en-US" sz="3200" dirty="0" smtClean="0"/>
              <a:t>-8 </a:t>
            </a:r>
            <a:r>
              <a:rPr lang="en-US" sz="3200" dirty="0"/>
              <a:t>is a multiple of </a:t>
            </a:r>
            <a:r>
              <a:rPr lang="en-US" sz="3200" dirty="0" smtClean="0"/>
              <a:t>2</a:t>
            </a:r>
          </a:p>
          <a:p>
            <a:endParaRPr lang="en-US" sz="3200" dirty="0"/>
          </a:p>
          <a:p>
            <a:r>
              <a:rPr lang="en-US" sz="3200" dirty="0" smtClean="0"/>
              <a:t>   </a:t>
            </a:r>
            <a:r>
              <a:rPr lang="en-US" sz="3200" smtClean="0"/>
              <a:t>1 </a:t>
            </a:r>
            <a:r>
              <a:rPr lang="en-US" sz="3200" smtClean="0"/>
              <a:t>=  </a:t>
            </a:r>
            <a:r>
              <a:rPr lang="en-US" sz="3200" dirty="0" smtClean="0"/>
              <a:t>3  mod </a:t>
            </a:r>
            <a:r>
              <a:rPr lang="en-US" sz="3200" dirty="0"/>
              <a:t>2 since </a:t>
            </a:r>
            <a:r>
              <a:rPr lang="en-US" sz="3200" dirty="0" smtClean="0"/>
              <a:t>3 </a:t>
            </a:r>
            <a:r>
              <a:rPr lang="en-US" sz="3200" dirty="0"/>
              <a:t>– </a:t>
            </a:r>
            <a:r>
              <a:rPr lang="en-US" sz="3200" smtClean="0"/>
              <a:t>1 </a:t>
            </a:r>
            <a:r>
              <a:rPr lang="en-US" sz="3200" smtClean="0"/>
              <a:t>= </a:t>
            </a:r>
            <a:r>
              <a:rPr lang="en-US" sz="3200" dirty="0"/>
              <a:t>2 is a multiple of 2</a:t>
            </a:r>
          </a:p>
          <a:p>
            <a:endParaRPr lang="en-US" sz="3200" dirty="0"/>
          </a:p>
          <a:p>
            <a:r>
              <a:rPr lang="en-US" sz="3200" dirty="0" smtClean="0"/>
              <a:t>   </a:t>
            </a:r>
            <a:r>
              <a:rPr lang="en-US" sz="3200" smtClean="0"/>
              <a:t>1 </a:t>
            </a:r>
            <a:r>
              <a:rPr lang="en-US" sz="3200" smtClean="0"/>
              <a:t>=  </a:t>
            </a:r>
            <a:r>
              <a:rPr lang="en-US" sz="3200" dirty="0" smtClean="0"/>
              <a:t>-1  mod </a:t>
            </a:r>
            <a:r>
              <a:rPr lang="en-US" sz="3200" dirty="0"/>
              <a:t>2 since </a:t>
            </a:r>
            <a:r>
              <a:rPr lang="en-US" sz="3200" dirty="0" smtClean="0"/>
              <a:t>1 </a:t>
            </a:r>
            <a:r>
              <a:rPr lang="en-US" sz="3200" dirty="0"/>
              <a:t>– </a:t>
            </a:r>
            <a:r>
              <a:rPr lang="en-US" sz="3200" dirty="0" smtClean="0"/>
              <a:t>(-1</a:t>
            </a:r>
            <a:r>
              <a:rPr lang="en-US" sz="3200" smtClean="0"/>
              <a:t>) </a:t>
            </a:r>
            <a:r>
              <a:rPr lang="en-US" sz="3200" smtClean="0"/>
              <a:t>= </a:t>
            </a:r>
            <a:r>
              <a:rPr lang="en-US" sz="3200" dirty="0"/>
              <a:t>2 is a multiple of 2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99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886" y="202900"/>
            <a:ext cx="8799284" cy="6362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Addition modulo 2</a:t>
            </a:r>
          </a:p>
          <a:p>
            <a:pPr>
              <a:lnSpc>
                <a:spcPct val="50000"/>
              </a:lnSpc>
            </a:pPr>
            <a:endParaRPr lang="en-US" sz="3200" dirty="0"/>
          </a:p>
          <a:p>
            <a:pPr>
              <a:lnSpc>
                <a:spcPct val="50000"/>
              </a:lnSpc>
            </a:pPr>
            <a:r>
              <a:rPr lang="en-US" sz="3200" smtClean="0"/>
              <a:t>two  </a:t>
            </a:r>
            <a:r>
              <a:rPr lang="en-US" sz="3200" smtClean="0"/>
              <a:t>=  </a:t>
            </a:r>
            <a:r>
              <a:rPr lang="en-US" sz="3200" smtClean="0"/>
              <a:t>II  </a:t>
            </a:r>
            <a:r>
              <a:rPr lang="en-US" sz="3200" smtClean="0"/>
              <a:t>=  </a:t>
            </a:r>
            <a:r>
              <a:rPr lang="en-US" sz="3200" smtClean="0"/>
              <a:t>2  </a:t>
            </a:r>
            <a:r>
              <a:rPr lang="en-US" sz="3200" smtClean="0"/>
              <a:t>=  </a:t>
            </a:r>
            <a:r>
              <a:rPr lang="en-US" sz="3200" smtClean="0"/>
              <a:t>4  </a:t>
            </a:r>
            <a:r>
              <a:rPr lang="en-US" sz="3200" smtClean="0"/>
              <a:t>=  </a:t>
            </a:r>
            <a:r>
              <a:rPr lang="en-US" sz="3200" smtClean="0"/>
              <a:t>6  </a:t>
            </a:r>
            <a:r>
              <a:rPr lang="en-US" sz="3200" smtClean="0"/>
              <a:t>=  </a:t>
            </a:r>
            <a:r>
              <a:rPr lang="en-US" sz="3200" smtClean="0"/>
              <a:t>8  </a:t>
            </a:r>
            <a:r>
              <a:rPr lang="en-US" sz="3200" smtClean="0"/>
              <a:t>=  </a:t>
            </a:r>
            <a:r>
              <a:rPr lang="en-US" sz="3200" dirty="0" smtClean="0"/>
              <a:t>-</a:t>
            </a:r>
            <a:r>
              <a:rPr lang="en-US" sz="3200" smtClean="0"/>
              <a:t>2  </a:t>
            </a:r>
            <a:r>
              <a:rPr lang="en-US" sz="3200" smtClean="0"/>
              <a:t>=  </a:t>
            </a:r>
            <a:r>
              <a:rPr lang="en-US" sz="3200" dirty="0" smtClean="0"/>
              <a:t>-</a:t>
            </a:r>
            <a:r>
              <a:rPr lang="en-US" sz="3200" smtClean="0"/>
              <a:t>4  </a:t>
            </a:r>
            <a:r>
              <a:rPr lang="en-US" sz="3200" smtClean="0"/>
              <a:t>=  </a:t>
            </a:r>
            <a:r>
              <a:rPr lang="en-US" sz="3200" dirty="0" smtClean="0"/>
              <a:t>0  mod 2</a:t>
            </a:r>
          </a:p>
          <a:p>
            <a:pPr algn="ctr">
              <a:lnSpc>
                <a:spcPct val="50000"/>
              </a:lnSpc>
            </a:pPr>
            <a:endParaRPr lang="en-US" sz="3200" dirty="0"/>
          </a:p>
          <a:p>
            <a:pPr algn="ctr">
              <a:lnSpc>
                <a:spcPct val="50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i.e., any even number mod </a:t>
            </a:r>
            <a:r>
              <a:rPr lang="en-US" sz="3200" smtClean="0">
                <a:solidFill>
                  <a:srgbClr val="0000FF"/>
                </a:solidFill>
              </a:rPr>
              <a:t>2 </a:t>
            </a:r>
            <a:r>
              <a:rPr lang="en-US" sz="3200" smtClean="0">
                <a:solidFill>
                  <a:srgbClr val="0000FF"/>
                </a:solidFill>
              </a:rPr>
              <a:t>= </a:t>
            </a:r>
            <a:r>
              <a:rPr lang="en-US" sz="3200" dirty="0" smtClean="0">
                <a:solidFill>
                  <a:srgbClr val="0000FF"/>
                </a:solidFill>
              </a:rPr>
              <a:t>zero</a:t>
            </a:r>
          </a:p>
          <a:p>
            <a:pPr algn="ctr">
              <a:lnSpc>
                <a:spcPct val="50000"/>
              </a:lnSpc>
            </a:pPr>
            <a:endParaRPr lang="en-US" sz="3200" dirty="0">
              <a:solidFill>
                <a:srgbClr val="950000"/>
              </a:solidFill>
            </a:endParaRPr>
          </a:p>
          <a:p>
            <a:pPr algn="ctr">
              <a:lnSpc>
                <a:spcPct val="50000"/>
              </a:lnSpc>
            </a:pPr>
            <a:r>
              <a:rPr lang="en-US" sz="3200" smtClean="0"/>
              <a:t>one  </a:t>
            </a:r>
            <a:r>
              <a:rPr lang="en-US" sz="3200" smtClean="0"/>
              <a:t>=  </a:t>
            </a:r>
            <a:r>
              <a:rPr lang="en-US" sz="3200" smtClean="0"/>
              <a:t>1  </a:t>
            </a:r>
            <a:r>
              <a:rPr lang="en-US" sz="3200" smtClean="0"/>
              <a:t>=  </a:t>
            </a:r>
            <a:r>
              <a:rPr lang="en-US" sz="3200" smtClean="0"/>
              <a:t>3  </a:t>
            </a:r>
            <a:r>
              <a:rPr lang="en-US" sz="3200" smtClean="0"/>
              <a:t>=  </a:t>
            </a:r>
            <a:r>
              <a:rPr lang="en-US" sz="3200" smtClean="0"/>
              <a:t>5  </a:t>
            </a:r>
            <a:r>
              <a:rPr lang="en-US" sz="3200" smtClean="0"/>
              <a:t>=  </a:t>
            </a:r>
            <a:r>
              <a:rPr lang="en-US" sz="3200"/>
              <a:t>7 </a:t>
            </a:r>
            <a:r>
              <a:rPr lang="en-US" sz="3200" smtClean="0"/>
              <a:t> </a:t>
            </a:r>
            <a:r>
              <a:rPr lang="en-US" sz="3200" smtClean="0"/>
              <a:t>=  </a:t>
            </a:r>
            <a:r>
              <a:rPr lang="en-US" sz="3200" dirty="0" smtClean="0"/>
              <a:t>-</a:t>
            </a:r>
            <a:r>
              <a:rPr lang="en-US" sz="3200" smtClean="0"/>
              <a:t>1  </a:t>
            </a:r>
            <a:r>
              <a:rPr lang="en-US" sz="3200" smtClean="0"/>
              <a:t>= </a:t>
            </a:r>
            <a:r>
              <a:rPr lang="en-US" sz="3200" dirty="0" smtClean="0"/>
              <a:t>-</a:t>
            </a:r>
            <a:r>
              <a:rPr lang="en-US" sz="3200" smtClean="0"/>
              <a:t>3 </a:t>
            </a:r>
            <a:r>
              <a:rPr lang="en-US" sz="3200" smtClean="0"/>
              <a:t>=  </a:t>
            </a:r>
            <a:r>
              <a:rPr lang="en-US" sz="3200" dirty="0" smtClean="0"/>
              <a:t>-</a:t>
            </a:r>
            <a:r>
              <a:rPr lang="en-US" sz="3200" smtClean="0"/>
              <a:t>5  </a:t>
            </a:r>
            <a:r>
              <a:rPr lang="en-US" sz="3200" smtClean="0"/>
              <a:t>= </a:t>
            </a:r>
            <a:r>
              <a:rPr lang="en-US" sz="3200" dirty="0" smtClean="0"/>
              <a:t>-7 </a:t>
            </a:r>
          </a:p>
          <a:p>
            <a:pPr algn="ctr">
              <a:lnSpc>
                <a:spcPct val="50000"/>
              </a:lnSpc>
            </a:pPr>
            <a:endParaRPr lang="en-US" sz="3200" dirty="0"/>
          </a:p>
          <a:p>
            <a:pPr algn="ctr">
              <a:lnSpc>
                <a:spcPct val="50000"/>
              </a:lnSpc>
            </a:pPr>
            <a:r>
              <a:rPr lang="en-US" sz="3200" dirty="0">
                <a:solidFill>
                  <a:srgbClr val="0000FF"/>
                </a:solidFill>
              </a:rPr>
              <a:t>i.e., any </a:t>
            </a:r>
            <a:r>
              <a:rPr lang="en-US" sz="3200" dirty="0" smtClean="0">
                <a:solidFill>
                  <a:srgbClr val="0000FF"/>
                </a:solidFill>
              </a:rPr>
              <a:t>odd </a:t>
            </a:r>
            <a:r>
              <a:rPr lang="en-US" sz="3200" dirty="0">
                <a:solidFill>
                  <a:srgbClr val="0000FF"/>
                </a:solidFill>
              </a:rPr>
              <a:t>number mod </a:t>
            </a:r>
            <a:r>
              <a:rPr lang="en-US" sz="3200">
                <a:solidFill>
                  <a:srgbClr val="0000FF"/>
                </a:solidFill>
              </a:rPr>
              <a:t>2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 smtClean="0">
                <a:solidFill>
                  <a:srgbClr val="0000FF"/>
                </a:solidFill>
              </a:rPr>
              <a:t>= </a:t>
            </a:r>
            <a:r>
              <a:rPr lang="en-US" sz="3200" dirty="0" smtClean="0">
                <a:solidFill>
                  <a:srgbClr val="0000FF"/>
                </a:solidFill>
              </a:rPr>
              <a:t>one</a:t>
            </a:r>
            <a:endParaRPr lang="en-US" sz="3200" dirty="0">
              <a:solidFill>
                <a:srgbClr val="0000FF"/>
              </a:solidFill>
            </a:endParaRPr>
          </a:p>
          <a:p>
            <a:pPr algn="ctr">
              <a:lnSpc>
                <a:spcPct val="50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  </a:t>
            </a:r>
          </a:p>
          <a:p>
            <a:pPr>
              <a:lnSpc>
                <a:spcPct val="50000"/>
              </a:lnSpc>
            </a:pPr>
            <a:r>
              <a:rPr lang="en-US" sz="3200" dirty="0" smtClean="0">
                <a:solidFill>
                  <a:srgbClr val="950000"/>
                </a:solidFill>
              </a:rPr>
              <a:t>mod 2</a:t>
            </a:r>
            <a:r>
              <a:rPr lang="en-US" sz="3200" dirty="0">
                <a:solidFill>
                  <a:srgbClr val="950000"/>
                </a:solidFill>
              </a:rPr>
              <a:t>:   </a:t>
            </a:r>
            <a:r>
              <a:rPr lang="en-US" sz="3200" b="1" smtClean="0">
                <a:solidFill>
                  <a:srgbClr val="950000"/>
                </a:solidFill>
              </a:rPr>
              <a:t>Z</a:t>
            </a:r>
            <a:r>
              <a:rPr lang="en-US" sz="3200" b="1" baseline="-25000" smtClean="0">
                <a:solidFill>
                  <a:srgbClr val="950000"/>
                </a:solidFill>
              </a:rPr>
              <a:t>2</a:t>
            </a:r>
            <a:r>
              <a:rPr lang="en-US" sz="3200" smtClean="0">
                <a:solidFill>
                  <a:srgbClr val="950000"/>
                </a:solidFill>
              </a:rPr>
              <a:t>  </a:t>
            </a:r>
            <a:r>
              <a:rPr lang="en-US" sz="3200" smtClean="0">
                <a:solidFill>
                  <a:srgbClr val="950000"/>
                </a:solidFill>
              </a:rPr>
              <a:t>=  </a:t>
            </a:r>
            <a:r>
              <a:rPr lang="en-US" sz="3200" dirty="0">
                <a:solidFill>
                  <a:srgbClr val="950000"/>
                </a:solidFill>
              </a:rPr>
              <a:t>{0, </a:t>
            </a:r>
            <a:r>
              <a:rPr lang="en-US" sz="3200" dirty="0" smtClean="0">
                <a:solidFill>
                  <a:srgbClr val="950000"/>
                </a:solidFill>
              </a:rPr>
              <a:t>1}</a:t>
            </a:r>
            <a:endParaRPr lang="en-US" sz="3200" dirty="0" smtClean="0"/>
          </a:p>
          <a:p>
            <a:pPr>
              <a:lnSpc>
                <a:spcPct val="80000"/>
              </a:lnSpc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00FF"/>
                </a:solidFill>
              </a:rPr>
              <a:t>Addition:       even + </a:t>
            </a:r>
            <a:r>
              <a:rPr lang="en-US" sz="3200" smtClean="0">
                <a:solidFill>
                  <a:srgbClr val="0000FF"/>
                </a:solidFill>
              </a:rPr>
              <a:t>even </a:t>
            </a:r>
            <a:r>
              <a:rPr lang="en-US" sz="3200" smtClean="0">
                <a:solidFill>
                  <a:srgbClr val="0000FF"/>
                </a:solidFill>
              </a:rPr>
              <a:t>= </a:t>
            </a:r>
            <a:r>
              <a:rPr lang="en-US" sz="3200" smtClean="0">
                <a:solidFill>
                  <a:srgbClr val="0000FF"/>
                </a:solidFill>
              </a:rPr>
              <a:t>even </a:t>
            </a:r>
            <a:r>
              <a:rPr lang="en-US" sz="3200" smtClean="0">
                <a:solidFill>
                  <a:srgbClr val="0000FF"/>
                </a:solidFill>
              </a:rPr>
              <a:t>= </a:t>
            </a:r>
            <a:r>
              <a:rPr lang="en-US" sz="3200" dirty="0" smtClean="0">
                <a:solidFill>
                  <a:srgbClr val="0000FF"/>
                </a:solidFill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US" sz="3200" dirty="0" smtClean="0"/>
              <a:t>4 – </a:t>
            </a:r>
            <a:r>
              <a:rPr lang="en-US" sz="3200" smtClean="0"/>
              <a:t>10 </a:t>
            </a:r>
            <a:r>
              <a:rPr lang="en-US" sz="3200" smtClean="0"/>
              <a:t>= </a:t>
            </a:r>
            <a:r>
              <a:rPr lang="en-US" sz="3200" dirty="0" smtClean="0"/>
              <a:t>0 + </a:t>
            </a:r>
            <a:r>
              <a:rPr lang="en-US" sz="3200" smtClean="0"/>
              <a:t>0 </a:t>
            </a:r>
            <a:r>
              <a:rPr lang="en-US" sz="3200" smtClean="0"/>
              <a:t>= </a:t>
            </a:r>
            <a:r>
              <a:rPr lang="en-US" sz="3200" dirty="0" smtClean="0"/>
              <a:t>0</a:t>
            </a:r>
          </a:p>
          <a:p>
            <a:pPr algn="ctr">
              <a:lnSpc>
                <a:spcPct val="80000"/>
              </a:lnSpc>
            </a:pPr>
            <a:endParaRPr lang="en-US" sz="3200" dirty="0" smtClean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rgbClr val="0000FF"/>
                </a:solidFill>
              </a:rPr>
              <a:t>e</a:t>
            </a:r>
            <a:r>
              <a:rPr lang="en-US" sz="3200" dirty="0" smtClean="0">
                <a:solidFill>
                  <a:srgbClr val="0000FF"/>
                </a:solidFill>
              </a:rPr>
              <a:t>ven + </a:t>
            </a:r>
            <a:r>
              <a:rPr lang="en-US" sz="3200" smtClean="0">
                <a:solidFill>
                  <a:srgbClr val="0000FF"/>
                </a:solidFill>
              </a:rPr>
              <a:t>odd </a:t>
            </a:r>
            <a:r>
              <a:rPr lang="en-US" sz="3200" smtClean="0">
                <a:solidFill>
                  <a:srgbClr val="0000FF"/>
                </a:solidFill>
              </a:rPr>
              <a:t>= </a:t>
            </a:r>
            <a:r>
              <a:rPr lang="en-US" sz="3200" dirty="0" smtClean="0">
                <a:solidFill>
                  <a:srgbClr val="0000FF"/>
                </a:solidFill>
              </a:rPr>
              <a:t>odd</a:t>
            </a:r>
          </a:p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24 + </a:t>
            </a:r>
            <a:r>
              <a:rPr lang="en-US" sz="3200" smtClean="0">
                <a:solidFill>
                  <a:srgbClr val="000000"/>
                </a:solidFill>
              </a:rPr>
              <a:t>15  </a:t>
            </a:r>
            <a:r>
              <a:rPr lang="en-US" sz="3200" smtClean="0">
                <a:solidFill>
                  <a:srgbClr val="000000"/>
                </a:solidFill>
              </a:rPr>
              <a:t>=  </a:t>
            </a:r>
            <a:r>
              <a:rPr lang="en-US" sz="3200" dirty="0" smtClean="0">
                <a:solidFill>
                  <a:srgbClr val="000000"/>
                </a:solidFill>
              </a:rPr>
              <a:t>1 + </a:t>
            </a:r>
            <a:r>
              <a:rPr lang="en-US" sz="3200" smtClean="0">
                <a:solidFill>
                  <a:srgbClr val="000000"/>
                </a:solidFill>
              </a:rPr>
              <a:t>0 </a:t>
            </a:r>
            <a:r>
              <a:rPr lang="en-US" sz="3200" smtClean="0">
                <a:solidFill>
                  <a:srgbClr val="000000"/>
                </a:solidFill>
              </a:rPr>
              <a:t>= </a:t>
            </a:r>
            <a:r>
              <a:rPr lang="en-US" sz="3200" dirty="0" smtClean="0">
                <a:solidFill>
                  <a:srgbClr val="000000"/>
                </a:solidFill>
              </a:rPr>
              <a:t>1 </a:t>
            </a:r>
          </a:p>
          <a:p>
            <a:pPr algn="ctr">
              <a:lnSpc>
                <a:spcPct val="80000"/>
              </a:lnSpc>
            </a:pPr>
            <a:endParaRPr lang="en-US" sz="3200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rgbClr val="0000FF"/>
                </a:solidFill>
              </a:rPr>
              <a:t>		odd + </a:t>
            </a:r>
            <a:r>
              <a:rPr lang="en-US" sz="3200" smtClean="0">
                <a:solidFill>
                  <a:srgbClr val="0000FF"/>
                </a:solidFill>
              </a:rPr>
              <a:t>odd </a:t>
            </a:r>
            <a:r>
              <a:rPr lang="en-US" sz="3200" smtClean="0">
                <a:solidFill>
                  <a:srgbClr val="0000FF"/>
                </a:solidFill>
              </a:rPr>
              <a:t>= </a:t>
            </a:r>
            <a:r>
              <a:rPr lang="en-US" sz="3200" smtClean="0">
                <a:solidFill>
                  <a:srgbClr val="0000FF"/>
                </a:solidFill>
              </a:rPr>
              <a:t>even </a:t>
            </a:r>
            <a:r>
              <a:rPr lang="en-US" sz="3200" smtClean="0">
                <a:solidFill>
                  <a:srgbClr val="0000FF"/>
                </a:solidFill>
              </a:rPr>
              <a:t>= </a:t>
            </a:r>
            <a:r>
              <a:rPr lang="en-US" sz="3200" dirty="0" smtClean="0">
                <a:solidFill>
                  <a:srgbClr val="0000FF"/>
                </a:solidFill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1 + </a:t>
            </a:r>
            <a:r>
              <a:rPr lang="en-US" sz="3200" smtClean="0">
                <a:solidFill>
                  <a:srgbClr val="000000"/>
                </a:solidFill>
              </a:rPr>
              <a:t>1 </a:t>
            </a:r>
            <a:r>
              <a:rPr lang="en-US" sz="3200" smtClean="0">
                <a:solidFill>
                  <a:srgbClr val="000000"/>
                </a:solidFill>
              </a:rPr>
              <a:t>= </a:t>
            </a:r>
            <a:r>
              <a:rPr lang="en-US" sz="3200" dirty="0" smtClean="0">
                <a:solidFill>
                  <a:srgbClr val="0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86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06352" y="1351058"/>
            <a:ext cx="1973781" cy="2967228"/>
            <a:chOff x="4536581" y="201246"/>
            <a:chExt cx="1973781" cy="2967228"/>
          </a:xfrm>
        </p:grpSpPr>
        <p:sp>
          <p:nvSpPr>
            <p:cNvPr id="25" name="Isosceles Triangle 24"/>
            <p:cNvSpPr/>
            <p:nvPr/>
          </p:nvSpPr>
          <p:spPr>
            <a:xfrm rot="10800000">
              <a:off x="4631264" y="1645998"/>
              <a:ext cx="1600200" cy="1385316"/>
            </a:xfrm>
            <a:prstGeom prst="triangl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4400000" flipV="1">
              <a:off x="4359332" y="2368374"/>
              <a:ext cx="1392072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7200000" flipV="1">
              <a:off x="5129066" y="2376800"/>
              <a:ext cx="1392072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 flipV="1">
              <a:off x="4808344" y="1705434"/>
              <a:ext cx="1392072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 rot="10800000">
              <a:off x="6117164" y="1545414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10800000">
              <a:off x="4562684" y="1545414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4676984" y="294102"/>
              <a:ext cx="1600200" cy="1385316"/>
            </a:xfrm>
            <a:prstGeom prst="triangle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62684" y="1549986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117164" y="1545414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343436" y="201246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553073" y="1548585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10800000">
              <a:off x="5321105" y="2894154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21105" y="2894154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69707" y="1545414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59110" y="627935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536581" y="627935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59110" y="2091528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36581" y="2091528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98686" y="4951873"/>
            <a:ext cx="8745313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(e</a:t>
            </a:r>
            <a:r>
              <a:rPr lang="en-US" sz="3200" baseline="-25000" dirty="0" smtClean="0"/>
              <a:t>1 </a:t>
            </a:r>
            <a:r>
              <a:rPr lang="en-US" sz="3200" dirty="0" smtClean="0"/>
              <a:t>+ e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+ e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+ </a:t>
            </a:r>
            <a:r>
              <a:rPr lang="en-US" sz="3200" dirty="0"/>
              <a:t>(</a:t>
            </a:r>
            <a:r>
              <a:rPr lang="en-US" sz="3200" dirty="0" smtClean="0"/>
              <a:t>e</a:t>
            </a:r>
            <a:r>
              <a:rPr lang="en-US" sz="3200" baseline="-25000" dirty="0" smtClean="0"/>
              <a:t>3 </a:t>
            </a:r>
            <a:r>
              <a:rPr lang="en-US" sz="3200" dirty="0"/>
              <a:t>+ e</a:t>
            </a:r>
            <a:r>
              <a:rPr lang="en-US" sz="3200" baseline="-25000" dirty="0" smtClean="0"/>
              <a:t>4 </a:t>
            </a:r>
            <a:r>
              <a:rPr lang="en-US" sz="3200" dirty="0" smtClean="0"/>
              <a:t>+ e</a:t>
            </a:r>
            <a:r>
              <a:rPr lang="en-US" sz="3200" baseline="-25000" dirty="0" smtClean="0"/>
              <a:t>5</a:t>
            </a:r>
            <a:r>
              <a:rPr lang="en-US" sz="3200" smtClean="0"/>
              <a:t>) </a:t>
            </a:r>
            <a:r>
              <a:rPr lang="en-US" sz="3200" smtClean="0"/>
              <a:t>= </a:t>
            </a:r>
            <a:r>
              <a:rPr lang="en-US" sz="3200" dirty="0"/>
              <a:t>e</a:t>
            </a:r>
            <a:r>
              <a:rPr lang="en-US" sz="3200" baseline="-25000" dirty="0"/>
              <a:t>1 </a:t>
            </a:r>
            <a:r>
              <a:rPr lang="en-US" sz="3200" dirty="0"/>
              <a:t>+ e</a:t>
            </a:r>
            <a:r>
              <a:rPr lang="en-US" sz="3200" baseline="-25000" dirty="0"/>
              <a:t>2 </a:t>
            </a:r>
            <a:r>
              <a:rPr lang="en-US" sz="3200" dirty="0"/>
              <a:t>+ </a:t>
            </a:r>
            <a:r>
              <a:rPr lang="en-US" sz="3200" dirty="0" smtClean="0"/>
              <a:t>2e</a:t>
            </a:r>
            <a:r>
              <a:rPr lang="en-US" sz="3200" baseline="-25000" dirty="0" smtClean="0"/>
              <a:t>3  </a:t>
            </a:r>
            <a:r>
              <a:rPr lang="en-US" sz="3200" dirty="0"/>
              <a:t>+ e</a:t>
            </a:r>
            <a:r>
              <a:rPr lang="en-US" sz="3200" baseline="-25000" dirty="0"/>
              <a:t>4 </a:t>
            </a:r>
            <a:r>
              <a:rPr lang="en-US" sz="3200" dirty="0"/>
              <a:t>+ </a:t>
            </a:r>
            <a:r>
              <a:rPr lang="en-US" sz="3200" dirty="0" smtClean="0"/>
              <a:t>e</a:t>
            </a:r>
            <a:r>
              <a:rPr lang="en-US" sz="3200" baseline="-25000" dirty="0" smtClean="0"/>
              <a:t>5</a:t>
            </a:r>
          </a:p>
          <a:p>
            <a:endParaRPr lang="en-US" sz="3200" baseline="-25000" dirty="0"/>
          </a:p>
          <a:p>
            <a:r>
              <a:rPr lang="en-US" sz="3200" baseline="-25000" smtClean="0"/>
              <a:t>                                                                       </a:t>
            </a:r>
            <a:r>
              <a:rPr lang="en-US" sz="3200" smtClean="0"/>
              <a:t>= </a:t>
            </a:r>
            <a:r>
              <a:rPr lang="en-US" sz="3200" dirty="0"/>
              <a:t>e</a:t>
            </a:r>
            <a:r>
              <a:rPr lang="en-US" sz="3200" baseline="-25000" dirty="0"/>
              <a:t>1 </a:t>
            </a:r>
            <a:r>
              <a:rPr lang="en-US" sz="3200" dirty="0"/>
              <a:t>+ e</a:t>
            </a:r>
            <a:r>
              <a:rPr lang="en-US" sz="3200" baseline="-25000" dirty="0"/>
              <a:t>2 </a:t>
            </a:r>
            <a:r>
              <a:rPr lang="en-US" sz="3200" baseline="-25000" dirty="0" smtClean="0"/>
              <a:t> </a:t>
            </a:r>
            <a:r>
              <a:rPr lang="en-US" sz="3200" dirty="0"/>
              <a:t>+ e</a:t>
            </a:r>
            <a:r>
              <a:rPr lang="en-US" sz="3200" baseline="-25000" dirty="0"/>
              <a:t>4 </a:t>
            </a:r>
            <a:r>
              <a:rPr lang="en-US" sz="3200" dirty="0"/>
              <a:t>+ </a:t>
            </a:r>
            <a:r>
              <a:rPr lang="en-US" sz="3200" dirty="0" smtClean="0"/>
              <a:t>e</a:t>
            </a:r>
            <a:r>
              <a:rPr lang="en-US" sz="3200" baseline="-25000" dirty="0" smtClean="0"/>
              <a:t>5 </a:t>
            </a:r>
            <a:r>
              <a:rPr lang="en-US" sz="3200" dirty="0" smtClean="0"/>
              <a:t> mod 2</a:t>
            </a:r>
            <a:endParaRPr lang="en-US" sz="3200" baseline="-25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720964" y="1389920"/>
            <a:ext cx="1973781" cy="2967228"/>
            <a:chOff x="4536581" y="201246"/>
            <a:chExt cx="1973781" cy="2967228"/>
          </a:xfrm>
        </p:grpSpPr>
        <p:sp>
          <p:nvSpPr>
            <p:cNvPr id="44" name="Isosceles Triangle 43"/>
            <p:cNvSpPr/>
            <p:nvPr/>
          </p:nvSpPr>
          <p:spPr>
            <a:xfrm rot="10800000">
              <a:off x="4631264" y="1645998"/>
              <a:ext cx="1600200" cy="1385316"/>
            </a:xfrm>
            <a:prstGeom prst="triangl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14400000" flipV="1">
              <a:off x="4359332" y="2368374"/>
              <a:ext cx="1392072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7200000" flipV="1">
              <a:off x="5129066" y="2376800"/>
              <a:ext cx="1392072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 flipV="1">
              <a:off x="4808344" y="1705434"/>
              <a:ext cx="1392072" cy="0"/>
            </a:xfrm>
            <a:prstGeom prst="line">
              <a:avLst/>
            </a:prstGeom>
            <a:ln w="635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 rot="10800000">
              <a:off x="6117164" y="1545414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0800000">
              <a:off x="4562684" y="1545414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4676984" y="294102"/>
              <a:ext cx="1600200" cy="1385316"/>
            </a:xfrm>
            <a:prstGeom prst="triangle">
              <a:avLst/>
            </a:prstGeom>
            <a:noFill/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62684" y="1549986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117164" y="1545414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343436" y="201246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553073" y="1548585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10800000">
              <a:off x="5321105" y="2894154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321105" y="2894154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569707" y="1545414"/>
              <a:ext cx="274320" cy="274320"/>
            </a:xfrm>
            <a:prstGeom prst="ellipse">
              <a:avLst/>
            </a:prstGeom>
            <a:solidFill>
              <a:srgbClr val="77007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859110" y="627935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36581" y="627935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1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59110" y="2091528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36581" y="2091528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5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241899" y="1567711"/>
              <a:ext cx="65125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r>
                <a:rPr lang="en-US" sz="3200" baseline="-25000" dirty="0"/>
                <a:t>3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6013798" y="2834672"/>
            <a:ext cx="1273137" cy="0"/>
          </a:xfrm>
          <a:prstGeom prst="line">
            <a:avLst/>
          </a:prstGeom>
          <a:ln w="2127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1122" y="280600"/>
            <a:ext cx="56575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With 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b="1" smtClean="0">
                <a:solidFill>
                  <a:srgbClr val="950000"/>
                </a:solidFill>
              </a:rPr>
              <a:t>Z</a:t>
            </a:r>
            <a:r>
              <a:rPr lang="en-US" sz="3200" b="1" baseline="-25000" smtClean="0">
                <a:solidFill>
                  <a:srgbClr val="950000"/>
                </a:solidFill>
              </a:rPr>
              <a:t>2</a:t>
            </a:r>
            <a:r>
              <a:rPr lang="en-US" sz="3200" smtClean="0">
                <a:solidFill>
                  <a:srgbClr val="950000"/>
                </a:solidFill>
              </a:rPr>
              <a:t>  </a:t>
            </a:r>
            <a:r>
              <a:rPr lang="en-US" sz="3200" smtClean="0">
                <a:solidFill>
                  <a:srgbClr val="950000"/>
                </a:solidFill>
              </a:rPr>
              <a:t>=  </a:t>
            </a:r>
            <a:r>
              <a:rPr lang="en-US" sz="3200" dirty="0">
                <a:solidFill>
                  <a:srgbClr val="950000"/>
                </a:solidFill>
              </a:rPr>
              <a:t>{0, </a:t>
            </a:r>
            <a:r>
              <a:rPr lang="en-US" sz="3200" dirty="0" smtClean="0">
                <a:solidFill>
                  <a:srgbClr val="950000"/>
                </a:solidFill>
              </a:rPr>
              <a:t>1}  </a:t>
            </a:r>
            <a:r>
              <a:rPr lang="en-US" sz="3200" dirty="0" smtClean="0"/>
              <a:t>coefficients:</a:t>
            </a:r>
          </a:p>
        </p:txBody>
      </p:sp>
    </p:spTree>
    <p:extLst>
      <p:ext uri="{BB962C8B-B14F-4D97-AF65-F5344CB8AC3E}">
        <p14:creationId xmlns:p14="http://schemas.microsoft.com/office/powerpoint/2010/main" val="3050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816" y="280707"/>
            <a:ext cx="8460514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Defn</a:t>
            </a:r>
            <a:r>
              <a:rPr lang="en-US" sz="3200" dirty="0" smtClean="0">
                <a:solidFill>
                  <a:srgbClr val="0000FF"/>
                </a:solidFill>
              </a:rPr>
              <a:t>:  </a:t>
            </a:r>
            <a:r>
              <a:rPr lang="en-US" sz="3200" smtClean="0">
                <a:solidFill>
                  <a:srgbClr val="0000FF"/>
                </a:solidFill>
              </a:rPr>
              <a:t>x </a:t>
            </a:r>
            <a:r>
              <a:rPr lang="en-US" sz="3200" smtClean="0">
                <a:solidFill>
                  <a:srgbClr val="0000FF"/>
                </a:solidFill>
              </a:rPr>
              <a:t>= </a:t>
            </a:r>
            <a:r>
              <a:rPr lang="en-US" sz="3200" dirty="0" smtClean="0">
                <a:solidFill>
                  <a:srgbClr val="0000FF"/>
                </a:solidFill>
              </a:rPr>
              <a:t>y   mod z     if    x – y  is a multiple of z</a:t>
            </a:r>
          </a:p>
          <a:p>
            <a:endParaRPr lang="en-US" sz="3200" dirty="0" smtClean="0"/>
          </a:p>
          <a:p>
            <a:r>
              <a:rPr lang="en-US" sz="3200" dirty="0" smtClean="0"/>
              <a:t>Examples  mod 12:</a:t>
            </a:r>
          </a:p>
          <a:p>
            <a:pPr>
              <a:lnSpc>
                <a:spcPct val="50000"/>
              </a:lnSpc>
            </a:pPr>
            <a:endParaRPr lang="en-US" sz="1200" dirty="0"/>
          </a:p>
          <a:p>
            <a:pPr>
              <a:lnSpc>
                <a:spcPct val="120000"/>
              </a:lnSpc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239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816" y="280707"/>
            <a:ext cx="8460514" cy="6526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Defn</a:t>
            </a:r>
            <a:r>
              <a:rPr lang="en-US" sz="3200" dirty="0" smtClean="0">
                <a:solidFill>
                  <a:srgbClr val="0000FF"/>
                </a:solidFill>
              </a:rPr>
              <a:t>:  </a:t>
            </a:r>
            <a:r>
              <a:rPr lang="en-US" sz="3200" smtClean="0">
                <a:solidFill>
                  <a:srgbClr val="0000FF"/>
                </a:solidFill>
              </a:rPr>
              <a:t>x </a:t>
            </a:r>
            <a:r>
              <a:rPr lang="en-US" sz="3200" smtClean="0">
                <a:solidFill>
                  <a:srgbClr val="0000FF"/>
                </a:solidFill>
              </a:rPr>
              <a:t>= </a:t>
            </a:r>
            <a:r>
              <a:rPr lang="en-US" sz="3200" dirty="0" smtClean="0">
                <a:solidFill>
                  <a:srgbClr val="0000FF"/>
                </a:solidFill>
              </a:rPr>
              <a:t>y   mod z     if    x – y  is a multiple of z</a:t>
            </a:r>
          </a:p>
          <a:p>
            <a:endParaRPr lang="en-US" sz="3200" dirty="0" smtClean="0"/>
          </a:p>
          <a:p>
            <a:r>
              <a:rPr lang="en-US" sz="3200" dirty="0" smtClean="0"/>
              <a:t>Examples  mod 12:</a:t>
            </a:r>
          </a:p>
          <a:p>
            <a:pPr>
              <a:lnSpc>
                <a:spcPct val="50000"/>
              </a:lnSpc>
            </a:pP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3200" smtClean="0"/>
              <a:t>3 </a:t>
            </a:r>
            <a:r>
              <a:rPr lang="en-US" sz="3200" smtClean="0"/>
              <a:t>= </a:t>
            </a:r>
            <a:r>
              <a:rPr lang="en-US" sz="3200" dirty="0" smtClean="0"/>
              <a:t>15 mod 12 since 15 – </a:t>
            </a:r>
            <a:r>
              <a:rPr lang="en-US" sz="3200" smtClean="0"/>
              <a:t>3 </a:t>
            </a:r>
            <a:r>
              <a:rPr lang="en-US" sz="3200" smtClean="0"/>
              <a:t>= </a:t>
            </a:r>
            <a:r>
              <a:rPr lang="en-US" sz="3200" dirty="0" smtClean="0"/>
              <a:t>12 is a multiple of 12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/>
              <a:t>3</a:t>
            </a:r>
            <a:r>
              <a:rPr lang="en-US" sz="3200" smtClean="0"/>
              <a:t> </a:t>
            </a:r>
            <a:r>
              <a:rPr lang="en-US" sz="3200" smtClean="0"/>
              <a:t>= </a:t>
            </a:r>
            <a:r>
              <a:rPr lang="en-US" sz="3200" dirty="0" smtClean="0"/>
              <a:t>27 mod </a:t>
            </a:r>
            <a:r>
              <a:rPr lang="en-US" sz="3200" dirty="0"/>
              <a:t>12 since </a:t>
            </a:r>
            <a:r>
              <a:rPr lang="en-US" sz="3200" dirty="0" smtClean="0"/>
              <a:t>27 </a:t>
            </a:r>
            <a:r>
              <a:rPr lang="en-US" sz="3200" dirty="0"/>
              <a:t>– </a:t>
            </a:r>
            <a:r>
              <a:rPr lang="en-US" sz="3200"/>
              <a:t>3 </a:t>
            </a:r>
            <a:r>
              <a:rPr lang="en-US" sz="3200" smtClean="0"/>
              <a:t>= </a:t>
            </a:r>
            <a:r>
              <a:rPr lang="en-US" sz="3200" dirty="0" smtClean="0"/>
              <a:t>24 </a:t>
            </a:r>
            <a:r>
              <a:rPr lang="en-US" sz="3200" dirty="0"/>
              <a:t>is a multiple of </a:t>
            </a:r>
            <a:r>
              <a:rPr lang="en-US" sz="3200" dirty="0" smtClean="0"/>
              <a:t>12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smtClean="0"/>
              <a:t>3 </a:t>
            </a:r>
            <a:r>
              <a:rPr lang="en-US" sz="3200" smtClean="0"/>
              <a:t>=  </a:t>
            </a:r>
            <a:r>
              <a:rPr lang="en-US" sz="3200" dirty="0" smtClean="0"/>
              <a:t>-9 mod </a:t>
            </a:r>
            <a:r>
              <a:rPr lang="en-US" sz="3200" dirty="0"/>
              <a:t>12 since </a:t>
            </a:r>
            <a:r>
              <a:rPr lang="en-US" sz="3200" dirty="0" smtClean="0"/>
              <a:t>-9 </a:t>
            </a:r>
            <a:r>
              <a:rPr lang="en-US" sz="3200" dirty="0"/>
              <a:t>– </a:t>
            </a:r>
            <a:r>
              <a:rPr lang="en-US" sz="3200"/>
              <a:t>3</a:t>
            </a:r>
            <a:r>
              <a:rPr lang="en-US" sz="3200" smtClean="0"/>
              <a:t> </a:t>
            </a:r>
            <a:r>
              <a:rPr lang="en-US" sz="3200" smtClean="0"/>
              <a:t>= </a:t>
            </a:r>
            <a:r>
              <a:rPr lang="en-US" sz="3200" dirty="0" smtClean="0"/>
              <a:t>-12 </a:t>
            </a:r>
            <a:r>
              <a:rPr lang="en-US" sz="3200" dirty="0"/>
              <a:t>is a multiple of 12</a:t>
            </a:r>
            <a:endParaRPr lang="en-US" sz="3200" dirty="0" smtClean="0"/>
          </a:p>
          <a:p>
            <a:pPr marL="514350" indent="-514350">
              <a:lnSpc>
                <a:spcPct val="120000"/>
              </a:lnSpc>
              <a:buAutoNum type="arabicPlain"/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smtClean="0"/>
              <a:t>12 </a:t>
            </a:r>
            <a:r>
              <a:rPr lang="en-US" sz="3200" smtClean="0"/>
              <a:t>= </a:t>
            </a:r>
            <a:r>
              <a:rPr lang="en-US" sz="3200" dirty="0" smtClean="0"/>
              <a:t>0 mod </a:t>
            </a:r>
            <a:r>
              <a:rPr lang="en-US" sz="3200" dirty="0"/>
              <a:t>12 since </a:t>
            </a:r>
            <a:r>
              <a:rPr lang="en-US" sz="3200" dirty="0" smtClean="0"/>
              <a:t>12 </a:t>
            </a:r>
            <a:r>
              <a:rPr lang="en-US" sz="3200" dirty="0"/>
              <a:t>– </a:t>
            </a:r>
            <a:r>
              <a:rPr lang="en-US" sz="3200" smtClean="0"/>
              <a:t>0 </a:t>
            </a:r>
            <a:r>
              <a:rPr lang="en-US" sz="3200" smtClean="0"/>
              <a:t>= </a:t>
            </a:r>
            <a:r>
              <a:rPr lang="en-US" sz="3200" dirty="0"/>
              <a:t>12 is a multiple of 12</a:t>
            </a:r>
          </a:p>
          <a:p>
            <a:pPr>
              <a:lnSpc>
                <a:spcPct val="120000"/>
              </a:lnSpc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03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75559738_dda0f2dd9b_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1" t="19997" r="16987" b="14669"/>
          <a:stretch/>
        </p:blipFill>
        <p:spPr>
          <a:xfrm>
            <a:off x="1424021" y="253192"/>
            <a:ext cx="6423593" cy="6423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5168" y="6320505"/>
            <a:ext cx="562129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http://www.flickr.com/photos/catmachine/2875559738/in/photostream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pPr algn="ctr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creativecommons.org/licenses/by/2.0/deed.en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02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75559738_dda0f2dd9b_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1" t="19997" r="16987" b="14669"/>
          <a:stretch/>
        </p:blipFill>
        <p:spPr>
          <a:xfrm>
            <a:off x="1424021" y="253192"/>
            <a:ext cx="6423593" cy="6423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5429" y="1625023"/>
            <a:ext cx="64008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5428" y="743857"/>
            <a:ext cx="64008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5429" y="2318657"/>
            <a:ext cx="5029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2944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11058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44029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endParaRPr lang="en-US" sz="3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49715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1544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3087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5168" y="6320505"/>
            <a:ext cx="562129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http://www.flickr.com/photos/catmachine/2875559738/in/photostream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pPr algn="ctr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creativecommons.org/licenses/by/2.0/deed.en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13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75559738_dda0f2dd9b_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1" t="19997" r="16987" b="14669"/>
          <a:stretch/>
        </p:blipFill>
        <p:spPr>
          <a:xfrm>
            <a:off x="1424021" y="253192"/>
            <a:ext cx="6423593" cy="6423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5429" y="1625023"/>
            <a:ext cx="64008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5429" y="2318657"/>
            <a:ext cx="5029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2944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11058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44029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endParaRPr lang="en-US" sz="3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49715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1544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3087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5168" y="6320505"/>
            <a:ext cx="562129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http://www.flickr.com/photos/catmachine/2875559738/in/photostream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pPr algn="ctr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creativecommons.org/licenses/by/2.0/deed.en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4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75559738_dda0f2dd9b_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1" t="19997" r="16987" b="14669"/>
          <a:stretch/>
        </p:blipFill>
        <p:spPr>
          <a:xfrm>
            <a:off x="1424021" y="253192"/>
            <a:ext cx="6423593" cy="6423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5429" y="743857"/>
            <a:ext cx="64008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5429" y="1625023"/>
            <a:ext cx="64008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5429" y="2318657"/>
            <a:ext cx="5029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2944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11058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44029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endParaRPr lang="en-US" sz="3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49715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1544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3087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5168" y="6320505"/>
            <a:ext cx="562129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http://www.flickr.com/photos/catmachine/2875559738/in/photostream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pPr algn="ctr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creativecommons.org/licenses/by/2.0/deed.en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07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75559738_dda0f2dd9b_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1" t="19997" r="16987" b="14669"/>
          <a:stretch/>
        </p:blipFill>
        <p:spPr>
          <a:xfrm>
            <a:off x="1424021" y="253192"/>
            <a:ext cx="6423593" cy="6423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5428" y="743857"/>
            <a:ext cx="621792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5429" y="1625023"/>
            <a:ext cx="621792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5429" y="2318657"/>
            <a:ext cx="5029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2943" y="3008086"/>
            <a:ext cx="620485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1058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06143" y="3008086"/>
            <a:ext cx="671286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3087" y="3008086"/>
            <a:ext cx="384048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5815" y="3008086"/>
            <a:ext cx="64008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1158" y="3015342"/>
            <a:ext cx="64008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25168" y="6320505"/>
            <a:ext cx="562129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http://www.flickr.com/photos/catmachine/2875559738/in/photostream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pPr algn="ctr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creativecommons.org/licenses/by/2.0/deed.en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23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1146" y="235049"/>
            <a:ext cx="8110967" cy="6659255"/>
            <a:chOff x="641146" y="235049"/>
            <a:chExt cx="8110967" cy="6659255"/>
          </a:xfrm>
        </p:grpSpPr>
        <p:pic>
          <p:nvPicPr>
            <p:cNvPr id="2" name="Picture 1" descr="2875559738_dda0f2dd9b_o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1" t="19997" r="16987" b="14669"/>
            <a:stretch/>
          </p:blipFill>
          <p:spPr>
            <a:xfrm>
              <a:off x="1424021" y="470908"/>
              <a:ext cx="6423593" cy="642339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245429" y="961573"/>
              <a:ext cx="149860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smtClean="0"/>
                <a:t>12 </a:t>
              </a:r>
              <a:r>
                <a:rPr lang="en-US" sz="3200" smtClean="0"/>
                <a:t>= </a:t>
              </a:r>
              <a:r>
                <a:rPr lang="en-US" sz="3200" dirty="0" smtClean="0"/>
                <a:t>36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45429" y="1842739"/>
              <a:ext cx="149860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smtClean="0"/>
                <a:t>12 </a:t>
              </a:r>
              <a:r>
                <a:rPr lang="en-US" sz="3200" smtClean="0"/>
                <a:t>= </a:t>
              </a:r>
              <a:r>
                <a:rPr lang="en-US" sz="3200" dirty="0" smtClean="0"/>
                <a:t>24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45429" y="2536373"/>
              <a:ext cx="5029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72943" y="3225802"/>
              <a:ext cx="620485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27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11058" y="3225802"/>
              <a:ext cx="384048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</a:t>
              </a:r>
              <a:endParaRPr lang="en-US" sz="3200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06143" y="3225802"/>
              <a:ext cx="671286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43087" y="3225802"/>
              <a:ext cx="384048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9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5815" y="3225802"/>
              <a:ext cx="64008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33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31158" y="3233058"/>
              <a:ext cx="64008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21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11058" y="4191002"/>
              <a:ext cx="3425371" cy="58477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smtClean="0"/>
                <a:t>3 </a:t>
              </a:r>
              <a:r>
                <a:rPr lang="en-US" sz="3200" smtClean="0"/>
                <a:t>= </a:t>
              </a:r>
              <a:r>
                <a:rPr lang="en-US" sz="3200" smtClean="0"/>
                <a:t>15 </a:t>
              </a:r>
              <a:r>
                <a:rPr lang="en-US" sz="3200" smtClean="0"/>
                <a:t>= </a:t>
              </a:r>
              <a:r>
                <a:rPr lang="en-US" sz="3200" dirty="0" smtClean="0"/>
                <a:t>27 mod 12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146" y="4191002"/>
              <a:ext cx="3425371" cy="58477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/>
                <a:t>9</a:t>
              </a:r>
              <a:r>
                <a:rPr lang="en-US" sz="3200" smtClean="0"/>
                <a:t> </a:t>
              </a:r>
              <a:r>
                <a:rPr lang="en-US" sz="3200" smtClean="0"/>
                <a:t>= </a:t>
              </a:r>
              <a:r>
                <a:rPr lang="en-US" sz="3200" smtClean="0"/>
                <a:t>21 </a:t>
              </a:r>
              <a:r>
                <a:rPr lang="en-US" sz="3200" smtClean="0"/>
                <a:t>= </a:t>
              </a:r>
              <a:r>
                <a:rPr lang="en-US" sz="3200" dirty="0" smtClean="0"/>
                <a:t>33 mod 12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40628" y="235049"/>
              <a:ext cx="5311485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-</a:t>
              </a:r>
              <a:r>
                <a:rPr lang="en-US" sz="3200" smtClean="0"/>
                <a:t>12 </a:t>
              </a:r>
              <a:r>
                <a:rPr lang="en-US" sz="3200" smtClean="0"/>
                <a:t>= </a:t>
              </a:r>
              <a:r>
                <a:rPr lang="en-US" sz="3200" smtClean="0"/>
                <a:t>0 </a:t>
              </a:r>
              <a:r>
                <a:rPr lang="en-US" sz="3200" smtClean="0"/>
                <a:t>= </a:t>
              </a:r>
              <a:r>
                <a:rPr lang="en-US" sz="3200" smtClean="0"/>
                <a:t>12 </a:t>
              </a:r>
              <a:r>
                <a:rPr lang="en-US" sz="3200" smtClean="0"/>
                <a:t>= </a:t>
              </a:r>
              <a:r>
                <a:rPr lang="en-US" sz="3200" smtClean="0"/>
                <a:t>24 </a:t>
              </a:r>
              <a:r>
                <a:rPr lang="en-US" sz="3200" smtClean="0"/>
                <a:t>= </a:t>
              </a:r>
              <a:r>
                <a:rPr lang="en-US" sz="3200" dirty="0" smtClean="0"/>
                <a:t>36 mod 12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9767" y="272336"/>
            <a:ext cx="2103120" cy="83099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mod 12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5168" y="6320505"/>
            <a:ext cx="562129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http://www.flickr.com/photos/catmachine/2875559738/in/photostream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pPr algn="ctr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creativecommons.org/licenses/by/2.0/deed.en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06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1775</Words>
  <Application>Microsoft Office PowerPoint</Application>
  <PresentationFormat>On-screen Show (4:3)</PresentationFormat>
  <Paragraphs>209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insert:  mod 2  = light switch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 Darcy</dc:creator>
  <cp:lastModifiedBy>Isabel K Darcy</cp:lastModifiedBy>
  <cp:revision>33</cp:revision>
  <dcterms:created xsi:type="dcterms:W3CDTF">2013-07-29T03:38:58Z</dcterms:created>
  <dcterms:modified xsi:type="dcterms:W3CDTF">2013-08-12T20:23:07Z</dcterms:modified>
</cp:coreProperties>
</file>