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handoutMasterIdLst>
    <p:handoutMasterId r:id="rId34"/>
  </p:handoutMasterIdLst>
  <p:sldIdLst>
    <p:sldId id="264" r:id="rId2"/>
    <p:sldId id="273" r:id="rId3"/>
    <p:sldId id="274" r:id="rId4"/>
    <p:sldId id="275" r:id="rId5"/>
    <p:sldId id="276" r:id="rId6"/>
    <p:sldId id="317" r:id="rId7"/>
    <p:sldId id="318" r:id="rId8"/>
    <p:sldId id="277" r:id="rId9"/>
    <p:sldId id="319" r:id="rId10"/>
    <p:sldId id="320" r:id="rId11"/>
    <p:sldId id="266" r:id="rId12"/>
    <p:sldId id="304" r:id="rId13"/>
    <p:sldId id="303" r:id="rId14"/>
    <p:sldId id="296" r:id="rId15"/>
    <p:sldId id="269" r:id="rId16"/>
    <p:sldId id="298" r:id="rId17"/>
    <p:sldId id="305" r:id="rId18"/>
    <p:sldId id="315" r:id="rId19"/>
    <p:sldId id="306" r:id="rId20"/>
    <p:sldId id="321" r:id="rId21"/>
    <p:sldId id="294" r:id="rId22"/>
    <p:sldId id="322" r:id="rId23"/>
    <p:sldId id="307" r:id="rId24"/>
    <p:sldId id="308" r:id="rId25"/>
    <p:sldId id="309" r:id="rId26"/>
    <p:sldId id="310" r:id="rId27"/>
    <p:sldId id="323" r:id="rId28"/>
    <p:sldId id="311" r:id="rId29"/>
    <p:sldId id="314" r:id="rId30"/>
    <p:sldId id="312" r:id="rId31"/>
    <p:sldId id="324" r:id="rId3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3" frameSlides="1"/>
  <p:clrMru>
    <a:srgbClr val="008000"/>
    <a:srgbClr val="95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522" autoAdjust="0"/>
  </p:normalViewPr>
  <p:slideViewPr>
    <p:cSldViewPr snapToGrid="0" snapToObjects="1">
      <p:cViewPr varScale="1">
        <p:scale>
          <a:sx n="99" d="100"/>
          <a:sy n="99" d="100"/>
        </p:scale>
        <p:origin x="-90" y="-414"/>
      </p:cViewPr>
      <p:guideLst>
        <p:guide orient="horz" pos="2160"/>
        <p:guide pos="2880"/>
      </p:guideLst>
    </p:cSldViewPr>
  </p:slideViewPr>
  <p:notesTextViewPr>
    <p:cViewPr>
      <p:scale>
        <a:sx n="100" d="100"/>
        <a:sy n="100" d="100"/>
      </p:scale>
      <p:origin x="0" y="0"/>
    </p:cViewPr>
  </p:notesTextViewPr>
  <p:sorterViewPr>
    <p:cViewPr>
      <p:scale>
        <a:sx n="155" d="100"/>
        <a:sy n="155" d="100"/>
      </p:scale>
      <p:origin x="0" y="584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726A018-8FAC-8C47-9602-03F59CA8C84D}" type="datetimeFigureOut">
              <a:rPr lang="en-US" smtClean="0"/>
              <a:t>8/6/2013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DA78CAB-F779-D945-BC20-D4A2C14F97DE}" type="slidenum">
              <a:rPr lang="en-US" smtClean="0"/>
              <a:t>‹#›</a:t>
            </a:fld>
            <a:endParaRPr lang="en-US"/>
          </a:p>
        </p:txBody>
      </p:sp>
    </p:spTree>
    <p:extLst>
      <p:ext uri="{BB962C8B-B14F-4D97-AF65-F5344CB8AC3E}">
        <p14:creationId xmlns:p14="http://schemas.microsoft.com/office/powerpoint/2010/main" val="30027373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EC8853C-790B-074A-9B33-AF42982A3CDB}" type="datetimeFigureOut">
              <a:rPr lang="en-US" smtClean="0"/>
              <a:t>8/6/2013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B6FC4B9-A07B-9549-B62E-78439FDB3B71}" type="slidenum">
              <a:rPr lang="en-US" smtClean="0"/>
              <a:t>‹#›</a:t>
            </a:fld>
            <a:endParaRPr lang="en-US"/>
          </a:p>
        </p:txBody>
      </p:sp>
    </p:spTree>
    <p:extLst>
      <p:ext uri="{BB962C8B-B14F-4D97-AF65-F5344CB8AC3E}">
        <p14:creationId xmlns:p14="http://schemas.microsoft.com/office/powerpoint/2010/main" val="269769691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dirty="0" smtClean="0">
                <a:solidFill>
                  <a:srgbClr val="0000FF"/>
                </a:solidFill>
              </a:rPr>
              <a:t>Lecture 2:  Addition</a:t>
            </a:r>
            <a:endParaRPr lang="en-US" dirty="0"/>
          </a:p>
        </p:txBody>
      </p:sp>
      <p:sp>
        <p:nvSpPr>
          <p:cNvPr id="4" name="Slide Number Placeholder 3"/>
          <p:cNvSpPr>
            <a:spLocks noGrp="1"/>
          </p:cNvSpPr>
          <p:nvPr>
            <p:ph type="sldNum" sz="quarter" idx="10"/>
          </p:nvPr>
        </p:nvSpPr>
        <p:spPr/>
        <p:txBody>
          <a:bodyPr/>
          <a:lstStyle/>
          <a:p>
            <a:fld id="{DB6FC4B9-A07B-9549-B62E-78439FDB3B71}" type="slidenum">
              <a:rPr lang="en-US" smtClean="0"/>
              <a:t>1</a:t>
            </a:fld>
            <a:endParaRPr lang="en-US"/>
          </a:p>
        </p:txBody>
      </p:sp>
    </p:spTree>
    <p:extLst>
      <p:ext uri="{BB962C8B-B14F-4D97-AF65-F5344CB8AC3E}">
        <p14:creationId xmlns:p14="http://schemas.microsoft.com/office/powerpoint/2010/main" val="34432107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Or 4x1’s  and 3x1’s I still have seven of that object.  Thus </a:t>
            </a:r>
            <a:r>
              <a:rPr lang="en-US" sz="1200" dirty="0" smtClean="0">
                <a:solidFill>
                  <a:srgbClr val="0000FF"/>
                </a:solidFill>
              </a:rPr>
              <a:t>(4x</a:t>
            </a:r>
            <a:r>
              <a:rPr lang="en-US" sz="1200" baseline="-25000" dirty="0" smtClean="0">
                <a:solidFill>
                  <a:srgbClr val="0000FF"/>
                </a:solidFill>
              </a:rPr>
              <a:t>1</a:t>
            </a:r>
            <a:r>
              <a:rPr lang="en-US" sz="1200" dirty="0" smtClean="0">
                <a:solidFill>
                  <a:srgbClr val="0000FF"/>
                </a:solidFill>
              </a:rPr>
              <a:t> + 2x</a:t>
            </a:r>
            <a:r>
              <a:rPr lang="en-US" sz="1200" baseline="-25000" dirty="0" smtClean="0">
                <a:solidFill>
                  <a:srgbClr val="0000FF"/>
                </a:solidFill>
              </a:rPr>
              <a:t>2</a:t>
            </a:r>
            <a:r>
              <a:rPr lang="en-US" sz="1200" dirty="0" smtClean="0">
                <a:solidFill>
                  <a:srgbClr val="0000FF"/>
                </a:solidFill>
              </a:rPr>
              <a:t>) + (3x</a:t>
            </a:r>
            <a:r>
              <a:rPr lang="en-US" sz="1200" baseline="-25000" dirty="0" smtClean="0">
                <a:solidFill>
                  <a:srgbClr val="0000FF"/>
                </a:solidFill>
              </a:rPr>
              <a:t>1</a:t>
            </a:r>
            <a:r>
              <a:rPr lang="en-US" sz="1200" dirty="0" smtClean="0">
                <a:solidFill>
                  <a:srgbClr val="0000FF"/>
                </a:solidFill>
              </a:rPr>
              <a:t> + x</a:t>
            </a:r>
            <a:r>
              <a:rPr lang="en-US" sz="1200" baseline="-25000" dirty="0" smtClean="0">
                <a:solidFill>
                  <a:srgbClr val="0000FF"/>
                </a:solidFill>
              </a:rPr>
              <a:t>2</a:t>
            </a:r>
            <a:r>
              <a:rPr lang="en-US" sz="1200" dirty="0" smtClean="0">
                <a:solidFill>
                  <a:srgbClr val="0000FF"/>
                </a:solidFill>
              </a:rPr>
              <a:t>) = </a:t>
            </a:r>
            <a:r>
              <a:rPr lang="en-US" sz="1200" baseline="-25000" dirty="0" smtClean="0">
                <a:solidFill>
                  <a:srgbClr val="0000FF"/>
                </a:solidFill>
              </a:rPr>
              <a:t> </a:t>
            </a:r>
            <a:r>
              <a:rPr lang="en-US" sz="1200" dirty="0" smtClean="0">
                <a:solidFill>
                  <a:srgbClr val="0000FF"/>
                </a:solidFill>
              </a:rPr>
              <a:t>7x</a:t>
            </a:r>
            <a:r>
              <a:rPr lang="en-US" sz="1200" baseline="-25000" dirty="0" smtClean="0">
                <a:solidFill>
                  <a:srgbClr val="0000FF"/>
                </a:solidFill>
              </a:rPr>
              <a:t>1</a:t>
            </a:r>
            <a:r>
              <a:rPr lang="en-US" sz="1200" dirty="0" smtClean="0">
                <a:solidFill>
                  <a:srgbClr val="0000FF"/>
                </a:solidFill>
              </a:rPr>
              <a:t> + 3x</a:t>
            </a:r>
            <a:r>
              <a:rPr lang="en-US" sz="1200" baseline="-25000" dirty="0" smtClean="0">
                <a:solidFill>
                  <a:srgbClr val="0000FF"/>
                </a:solidFill>
              </a:rPr>
              <a:t>2</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In the next example, 2x2 cancels</a:t>
            </a:r>
            <a:r>
              <a:rPr lang="en-US" baseline="0" dirty="0" smtClean="0"/>
              <a:t> out with -2x2 leaving 4x1 + x1 = 5x1</a:t>
            </a:r>
            <a:endParaRPr lang="en-US" sz="1200" baseline="-25000" dirty="0" smtClean="0">
              <a:solidFill>
                <a:srgbClr val="0000FF"/>
              </a:solidFil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25000" dirty="0" smtClean="0">
              <a:solidFill>
                <a:srgbClr val="0000FF"/>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In other words, formal sums starts with just counting where we do addition by combining like terms,</a:t>
            </a:r>
            <a:r>
              <a:rPr lang="en-US" baseline="0" dirty="0" smtClean="0"/>
              <a:t> but the addition part can be quite useful when describing objects which we will see in the following slides.</a:t>
            </a:r>
          </a:p>
          <a:p>
            <a:endParaRPr lang="en-US" dirty="0"/>
          </a:p>
        </p:txBody>
      </p:sp>
      <p:sp>
        <p:nvSpPr>
          <p:cNvPr id="4" name="Slide Number Placeholder 3"/>
          <p:cNvSpPr>
            <a:spLocks noGrp="1"/>
          </p:cNvSpPr>
          <p:nvPr>
            <p:ph type="sldNum" sz="quarter" idx="10"/>
          </p:nvPr>
        </p:nvSpPr>
        <p:spPr/>
        <p:txBody>
          <a:bodyPr/>
          <a:lstStyle/>
          <a:p>
            <a:fld id="{DB6FC4B9-A07B-9549-B62E-78439FDB3B71}" type="slidenum">
              <a:rPr lang="en-US" smtClean="0"/>
              <a:t>10</a:t>
            </a:fld>
            <a:endParaRPr lang="en-US"/>
          </a:p>
        </p:txBody>
      </p:sp>
    </p:spTree>
    <p:extLst>
      <p:ext uri="{BB962C8B-B14F-4D97-AF65-F5344CB8AC3E}">
        <p14:creationId xmlns:p14="http://schemas.microsoft.com/office/powerpoint/2010/main" val="40997543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are interested in vertices, edges and faces</a:t>
            </a:r>
          </a:p>
          <a:p>
            <a:r>
              <a:rPr lang="en-US" baseline="0" dirty="0" smtClean="0"/>
              <a:t>So if I take the free </a:t>
            </a:r>
            <a:r>
              <a:rPr lang="en-US" baseline="0" dirty="0" err="1" smtClean="0"/>
              <a:t>abelian</a:t>
            </a:r>
            <a:r>
              <a:rPr lang="en-US" baseline="0" dirty="0" smtClean="0"/>
              <a:t> group generated by vertices, edges, and faces, Z[vertices, edges, faces] then </a:t>
            </a:r>
          </a:p>
          <a:p>
            <a:r>
              <a:rPr lang="en-US" baseline="0" dirty="0" smtClean="0"/>
              <a:t>Note that this one formal sum does NOT tell us how to draw this complex</a:t>
            </a:r>
          </a:p>
          <a:p>
            <a:r>
              <a:rPr lang="en-US" baseline="0" dirty="0" smtClean="0"/>
              <a:t>There are many different complexes with 4 vertices 5 edges and 1 face, but we can use formal sums to describe a complex</a:t>
            </a:r>
          </a:p>
          <a:p>
            <a:endParaRPr lang="en-US" dirty="0"/>
          </a:p>
        </p:txBody>
      </p:sp>
      <p:sp>
        <p:nvSpPr>
          <p:cNvPr id="4" name="Slide Number Placeholder 3"/>
          <p:cNvSpPr>
            <a:spLocks noGrp="1"/>
          </p:cNvSpPr>
          <p:nvPr>
            <p:ph type="sldNum" sz="quarter" idx="10"/>
          </p:nvPr>
        </p:nvSpPr>
        <p:spPr/>
        <p:txBody>
          <a:bodyPr/>
          <a:lstStyle/>
          <a:p>
            <a:fld id="{DB6FC4B9-A07B-9549-B62E-78439FDB3B71}" type="slidenum">
              <a:rPr lang="en-US" smtClean="0"/>
              <a:t>11</a:t>
            </a:fld>
            <a:endParaRPr lang="en-US"/>
          </a:p>
        </p:txBody>
      </p:sp>
    </p:spTree>
    <p:extLst>
      <p:ext uri="{BB962C8B-B14F-4D97-AF65-F5344CB8AC3E}">
        <p14:creationId xmlns:p14="http://schemas.microsoft.com/office/powerpoint/2010/main" val="38581881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will</a:t>
            </a:r>
            <a:r>
              <a:rPr lang="en-US" baseline="0" dirty="0" smtClean="0"/>
              <a:t> focus first on </a:t>
            </a:r>
            <a:r>
              <a:rPr lang="en-US" dirty="0" smtClean="0"/>
              <a:t>a simpler complex, one with no faces</a:t>
            </a:r>
            <a:r>
              <a:rPr lang="en-US" baseline="0" dirty="0" smtClean="0"/>
              <a:t> (in other words, a graph).</a:t>
            </a:r>
            <a:endParaRPr lang="en-US" dirty="0"/>
          </a:p>
        </p:txBody>
      </p:sp>
      <p:sp>
        <p:nvSpPr>
          <p:cNvPr id="4" name="Slide Number Placeholder 3"/>
          <p:cNvSpPr>
            <a:spLocks noGrp="1"/>
          </p:cNvSpPr>
          <p:nvPr>
            <p:ph type="sldNum" sz="quarter" idx="10"/>
          </p:nvPr>
        </p:nvSpPr>
        <p:spPr/>
        <p:txBody>
          <a:bodyPr/>
          <a:lstStyle/>
          <a:p>
            <a:fld id="{DB6FC4B9-A07B-9549-B62E-78439FDB3B71}" type="slidenum">
              <a:rPr lang="en-US" smtClean="0"/>
              <a:t>12</a:t>
            </a:fld>
            <a:endParaRPr lang="en-US"/>
          </a:p>
        </p:txBody>
      </p:sp>
    </p:spTree>
    <p:extLst>
      <p:ext uri="{BB962C8B-B14F-4D97-AF65-F5344CB8AC3E}">
        <p14:creationId xmlns:p14="http://schemas.microsoft.com/office/powerpoint/2010/main" val="38581881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we want more objects to count.</a:t>
            </a:r>
            <a:r>
              <a:rPr lang="en-US" baseline="0" dirty="0" smtClean="0"/>
              <a:t>  We will give a different label to each vertex and edge.  In the earlier example we only had 2 objects to count, v, e.  But now we have 9 objects (v1 thru v4, e1 thru e5)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We can add together any collection of objects including those of different dimension, for example 0 dim vertices, 1 dim edges.</a:t>
            </a:r>
            <a:endParaRPr lang="en-US" dirty="0" smtClean="0"/>
          </a:p>
          <a:p>
            <a:endParaRPr lang="en-US" dirty="0"/>
          </a:p>
        </p:txBody>
      </p:sp>
      <p:sp>
        <p:nvSpPr>
          <p:cNvPr id="4" name="Slide Number Placeholder 3"/>
          <p:cNvSpPr>
            <a:spLocks noGrp="1"/>
          </p:cNvSpPr>
          <p:nvPr>
            <p:ph type="sldNum" sz="quarter" idx="10"/>
          </p:nvPr>
        </p:nvSpPr>
        <p:spPr/>
        <p:txBody>
          <a:bodyPr/>
          <a:lstStyle/>
          <a:p>
            <a:fld id="{DB6FC4B9-A07B-9549-B62E-78439FDB3B71}" type="slidenum">
              <a:rPr lang="en-US" smtClean="0"/>
              <a:t>13</a:t>
            </a:fld>
            <a:endParaRPr lang="en-US"/>
          </a:p>
        </p:txBody>
      </p:sp>
    </p:spTree>
    <p:extLst>
      <p:ext uri="{BB962C8B-B14F-4D97-AF65-F5344CB8AC3E}">
        <p14:creationId xmlns:p14="http://schemas.microsoft.com/office/powerpoint/2010/main" val="6003088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But we will often be interested in sums of elements of the same dimension.</a:t>
            </a:r>
          </a:p>
          <a:p>
            <a:r>
              <a:rPr lang="en-US" baseline="0" dirty="0" smtClean="0"/>
              <a:t>So for example, adding up all the vertices v1 + v2 + v3 + v4 is an example element in </a:t>
            </a:r>
            <a:r>
              <a:rPr lang="en-US" sz="1200" b="1" dirty="0" smtClean="0"/>
              <a:t>Z</a:t>
            </a:r>
            <a:r>
              <a:rPr lang="en-US" sz="1200" dirty="0" smtClean="0"/>
              <a:t>[v</a:t>
            </a:r>
            <a:r>
              <a:rPr lang="en-US" sz="1200" baseline="-25000" dirty="0" smtClean="0"/>
              <a:t>1</a:t>
            </a:r>
            <a:r>
              <a:rPr lang="en-US" sz="1200" dirty="0" smtClean="0"/>
              <a:t>, v</a:t>
            </a:r>
            <a:r>
              <a:rPr lang="en-US" sz="1200" baseline="-25000" dirty="0" smtClean="0"/>
              <a:t>2, </a:t>
            </a:r>
            <a:r>
              <a:rPr lang="en-US" sz="1200" dirty="0" smtClean="0"/>
              <a:t>, v</a:t>
            </a:r>
            <a:r>
              <a:rPr lang="en-US" sz="1200" baseline="-25000" dirty="0" smtClean="0"/>
              <a:t>3</a:t>
            </a:r>
            <a:r>
              <a:rPr lang="en-US" sz="1200" dirty="0" smtClean="0"/>
              <a:t>, v</a:t>
            </a:r>
            <a:r>
              <a:rPr lang="en-US" sz="1200" baseline="-25000" dirty="0" smtClean="0"/>
              <a:t>4</a:t>
            </a:r>
            <a:r>
              <a:rPr lang="en-US" sz="1200" dirty="0" smtClean="0"/>
              <a:t>]</a:t>
            </a:r>
            <a:endParaRPr lang="en-US" baseline="0" dirty="0" smtClean="0"/>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while adding up  e_1 thru 5 gives an element in the free </a:t>
            </a:r>
            <a:r>
              <a:rPr lang="en-US" baseline="0" dirty="0" err="1" smtClean="0"/>
              <a:t>abelian</a:t>
            </a:r>
            <a:r>
              <a:rPr lang="en-US" baseline="0" dirty="0" smtClean="0"/>
              <a:t> group generated by </a:t>
            </a:r>
            <a:r>
              <a:rPr lang="en-US" sz="1200" dirty="0" smtClean="0"/>
              <a:t>e</a:t>
            </a:r>
            <a:r>
              <a:rPr lang="en-US" sz="1200" baseline="-25000" dirty="0" smtClean="0"/>
              <a:t>1</a:t>
            </a:r>
            <a:r>
              <a:rPr lang="en-US" sz="1200" dirty="0" smtClean="0"/>
              <a:t>, e</a:t>
            </a:r>
            <a:r>
              <a:rPr lang="en-US" sz="1200" baseline="-25000" dirty="0" smtClean="0"/>
              <a:t>2, </a:t>
            </a:r>
            <a:r>
              <a:rPr lang="en-US" sz="1200" dirty="0" smtClean="0"/>
              <a:t>, e</a:t>
            </a:r>
            <a:r>
              <a:rPr lang="en-US" sz="1200" baseline="-25000" dirty="0" smtClean="0"/>
              <a:t>3</a:t>
            </a:r>
            <a:r>
              <a:rPr lang="en-US" sz="1200" dirty="0" smtClean="0"/>
              <a:t>, e</a:t>
            </a:r>
            <a:r>
              <a:rPr lang="en-US" sz="1200" baseline="-25000" dirty="0" smtClean="0"/>
              <a:t>4</a:t>
            </a:r>
            <a:r>
              <a:rPr lang="en-US" sz="1200" dirty="0" smtClean="0"/>
              <a:t>, e</a:t>
            </a:r>
            <a:r>
              <a:rPr lang="en-US" sz="1200" baseline="-25000" dirty="0" smtClean="0"/>
              <a:t>5</a:t>
            </a:r>
            <a:r>
              <a:rPr lang="en-US" sz="1200" dirty="0" smtClean="0"/>
              <a:t>]</a:t>
            </a:r>
            <a:endParaRPr lang="en-US" dirty="0" smtClean="0"/>
          </a:p>
          <a:p>
            <a:endParaRPr lang="en-US" dirty="0"/>
          </a:p>
        </p:txBody>
      </p:sp>
      <p:sp>
        <p:nvSpPr>
          <p:cNvPr id="4" name="Slide Number Placeholder 3"/>
          <p:cNvSpPr>
            <a:spLocks noGrp="1"/>
          </p:cNvSpPr>
          <p:nvPr>
            <p:ph type="sldNum" sz="quarter" idx="10"/>
          </p:nvPr>
        </p:nvSpPr>
        <p:spPr/>
        <p:txBody>
          <a:bodyPr/>
          <a:lstStyle/>
          <a:p>
            <a:fld id="{DB6FC4B9-A07B-9549-B62E-78439FDB3B71}" type="slidenum">
              <a:rPr lang="en-US" smtClean="0"/>
              <a:t>14</a:t>
            </a:fld>
            <a:endParaRPr lang="en-US"/>
          </a:p>
        </p:txBody>
      </p:sp>
    </p:spTree>
    <p:extLst>
      <p:ext uri="{BB962C8B-B14F-4D97-AF65-F5344CB8AC3E}">
        <p14:creationId xmlns:p14="http://schemas.microsoft.com/office/powerpoint/2010/main" val="6003088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 more interesting example is the sum </a:t>
            </a:r>
            <a:r>
              <a:rPr lang="en-US" sz="1200" dirty="0" smtClean="0"/>
              <a:t>e</a:t>
            </a:r>
            <a:r>
              <a:rPr lang="en-US" sz="1200" baseline="-25000" dirty="0" smtClean="0"/>
              <a:t>1</a:t>
            </a:r>
            <a:r>
              <a:rPr lang="en-US" sz="1200" dirty="0" smtClean="0"/>
              <a:t> + e</a:t>
            </a:r>
            <a:r>
              <a:rPr lang="en-US" sz="1200" baseline="-25000" dirty="0" smtClean="0"/>
              <a:t>2</a:t>
            </a:r>
            <a:r>
              <a:rPr lang="en-US" sz="1200" dirty="0" smtClean="0"/>
              <a:t> + e</a:t>
            </a:r>
            <a:r>
              <a:rPr lang="en-US" sz="1200" baseline="-25000" dirty="0" smtClean="0"/>
              <a:t>3</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We can use formal sums to describe our graph.  For example, I can note that  </a:t>
            </a:r>
            <a:r>
              <a:rPr lang="en-US" sz="1200" dirty="0" smtClean="0"/>
              <a:t>e</a:t>
            </a:r>
            <a:r>
              <a:rPr lang="en-US" sz="1200" baseline="-25000" dirty="0" smtClean="0"/>
              <a:t>1</a:t>
            </a:r>
            <a:r>
              <a:rPr lang="en-US" sz="1200" dirty="0" smtClean="0"/>
              <a:t> + e</a:t>
            </a:r>
            <a:r>
              <a:rPr lang="en-US" sz="1200" baseline="-25000" dirty="0" smtClean="0"/>
              <a:t>2</a:t>
            </a:r>
            <a:r>
              <a:rPr lang="en-US" sz="1200" dirty="0" smtClean="0"/>
              <a:t> + e</a:t>
            </a:r>
            <a:r>
              <a:rPr lang="en-US" sz="1200" baseline="-25000" dirty="0" smtClean="0"/>
              <a:t>3</a:t>
            </a:r>
            <a:r>
              <a:rPr lang="en-US" sz="1200" dirty="0" smtClean="0"/>
              <a:t> is a cycle.</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p:txBody>
      </p:sp>
      <p:sp>
        <p:nvSpPr>
          <p:cNvPr id="4" name="Slide Number Placeholder 3"/>
          <p:cNvSpPr>
            <a:spLocks noGrp="1"/>
          </p:cNvSpPr>
          <p:nvPr>
            <p:ph type="sldNum" sz="quarter" idx="10"/>
          </p:nvPr>
        </p:nvSpPr>
        <p:spPr/>
        <p:txBody>
          <a:bodyPr/>
          <a:lstStyle/>
          <a:p>
            <a:fld id="{DB6FC4B9-A07B-9549-B62E-78439FDB3B71}" type="slidenum">
              <a:rPr lang="en-US" smtClean="0"/>
              <a:t>15</a:t>
            </a:fld>
            <a:endParaRPr lang="en-US"/>
          </a:p>
        </p:txBody>
      </p:sp>
    </p:spTree>
    <p:extLst>
      <p:ext uri="{BB962C8B-B14F-4D97-AF65-F5344CB8AC3E}">
        <p14:creationId xmlns:p14="http://schemas.microsoft.com/office/powerpoint/2010/main" val="7155397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a:t>
            </a:r>
            <a:r>
              <a:rPr lang="en-US" baseline="0" dirty="0" smtClean="0"/>
              <a:t> can also note</a:t>
            </a:r>
            <a:r>
              <a:rPr lang="en-US" dirty="0" smtClean="0"/>
              <a:t> that </a:t>
            </a:r>
            <a:r>
              <a:rPr lang="en-US" sz="1200" dirty="0" smtClean="0"/>
              <a:t>e</a:t>
            </a:r>
            <a:r>
              <a:rPr lang="en-US" sz="1200" baseline="-25000" dirty="0" smtClean="0"/>
              <a:t>3</a:t>
            </a:r>
            <a:r>
              <a:rPr lang="en-US" sz="1200" dirty="0" smtClean="0"/>
              <a:t> + e</a:t>
            </a:r>
            <a:r>
              <a:rPr lang="en-US" sz="1200" baseline="-25000" dirty="0" smtClean="0"/>
              <a:t>4</a:t>
            </a:r>
            <a:r>
              <a:rPr lang="en-US" sz="1200" dirty="0" smtClean="0"/>
              <a:t> + e</a:t>
            </a:r>
            <a:r>
              <a:rPr lang="en-US" sz="1200" baseline="-25000" dirty="0" smtClean="0"/>
              <a:t>5</a:t>
            </a:r>
            <a:r>
              <a:rPr lang="en-US" sz="1200" dirty="0" smtClean="0"/>
              <a:t> is a cycle.  Formal sums give me a language in which</a:t>
            </a:r>
            <a:r>
              <a:rPr lang="en-US" sz="1200" baseline="0" dirty="0" smtClean="0"/>
              <a:t> I can identify cycles and other interesting features about our graph.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Since we are working over the integers, we would like negative numbers to have a geometrical meaning. Note how I am traveling a different direction along e3 when I describe these two cycles.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 Thus what we really want to work with is oriented graphs.</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DB6FC4B9-A07B-9549-B62E-78439FDB3B71}" type="slidenum">
              <a:rPr lang="en-US" smtClean="0"/>
              <a:t>16</a:t>
            </a:fld>
            <a:endParaRPr lang="en-US"/>
          </a:p>
        </p:txBody>
      </p:sp>
    </p:spTree>
    <p:extLst>
      <p:ext uri="{BB962C8B-B14F-4D97-AF65-F5344CB8AC3E}">
        <p14:creationId xmlns:p14="http://schemas.microsoft.com/office/powerpoint/2010/main" val="7155397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oriented graphs.  Here we have an oriented graph where we use the arrows to orient our edges.  Thus the edge e1 now points from v1 to v2. </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DB6FC4B9-A07B-9549-B62E-78439FDB3B71}" type="slidenum">
              <a:rPr lang="en-US" smtClean="0"/>
              <a:t>17</a:t>
            </a:fld>
            <a:endParaRPr lang="en-US"/>
          </a:p>
        </p:txBody>
      </p:sp>
    </p:spTree>
    <p:extLst>
      <p:ext uri="{BB962C8B-B14F-4D97-AF65-F5344CB8AC3E}">
        <p14:creationId xmlns:p14="http://schemas.microsoft.com/office/powerpoint/2010/main" val="7155397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our objects</a:t>
            </a:r>
            <a:r>
              <a:rPr lang="en-US" baseline="0" dirty="0" smtClean="0"/>
              <a:t> will be oriented edges.  </a:t>
            </a:r>
            <a:r>
              <a:rPr lang="en-US" baseline="0" dirty="0" err="1" smtClean="0"/>
              <a:t>Ie</a:t>
            </a:r>
            <a:r>
              <a:rPr lang="en-US" baseline="0" dirty="0" smtClean="0"/>
              <a:t> edges with an arrow pointing from one vertex to another vertex.</a:t>
            </a:r>
            <a:endParaRPr lang="en-US" dirty="0"/>
          </a:p>
        </p:txBody>
      </p:sp>
      <p:sp>
        <p:nvSpPr>
          <p:cNvPr id="4" name="Slide Number Placeholder 3"/>
          <p:cNvSpPr>
            <a:spLocks noGrp="1"/>
          </p:cNvSpPr>
          <p:nvPr>
            <p:ph type="sldNum" sz="quarter" idx="10"/>
          </p:nvPr>
        </p:nvSpPr>
        <p:spPr/>
        <p:txBody>
          <a:bodyPr/>
          <a:lstStyle/>
          <a:p>
            <a:fld id="{DB6FC4B9-A07B-9549-B62E-78439FDB3B71}" type="slidenum">
              <a:rPr lang="en-US" smtClean="0"/>
              <a:t>18</a:t>
            </a:fld>
            <a:endParaRPr lang="en-US"/>
          </a:p>
        </p:txBody>
      </p:sp>
    </p:spTree>
    <p:extLst>
      <p:ext uri="{BB962C8B-B14F-4D97-AF65-F5344CB8AC3E}">
        <p14:creationId xmlns:p14="http://schemas.microsoft.com/office/powerpoint/2010/main" val="7155397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still have a free </a:t>
            </a:r>
            <a:r>
              <a:rPr lang="en-US" dirty="0" err="1" smtClean="0"/>
              <a:t>abelian</a:t>
            </a:r>
            <a:r>
              <a:rPr lang="en-US" dirty="0" smtClean="0"/>
              <a:t> group generated by 5 objects,</a:t>
            </a:r>
            <a:r>
              <a:rPr lang="en-US" baseline="0" dirty="0" smtClean="0"/>
              <a:t> but these 5 objects are oriented edges e1 thru e5</a:t>
            </a:r>
            <a:endParaRPr lang="en-US" dirty="0"/>
          </a:p>
        </p:txBody>
      </p:sp>
      <p:sp>
        <p:nvSpPr>
          <p:cNvPr id="4" name="Slide Number Placeholder 3"/>
          <p:cNvSpPr>
            <a:spLocks noGrp="1"/>
          </p:cNvSpPr>
          <p:nvPr>
            <p:ph type="sldNum" sz="quarter" idx="10"/>
          </p:nvPr>
        </p:nvSpPr>
        <p:spPr/>
        <p:txBody>
          <a:bodyPr/>
          <a:lstStyle/>
          <a:p>
            <a:fld id="{DB6FC4B9-A07B-9549-B62E-78439FDB3B71}" type="slidenum">
              <a:rPr lang="en-US" smtClean="0"/>
              <a:t>19</a:t>
            </a:fld>
            <a:endParaRPr lang="en-US"/>
          </a:p>
        </p:txBody>
      </p:sp>
    </p:spTree>
    <p:extLst>
      <p:ext uri="{BB962C8B-B14F-4D97-AF65-F5344CB8AC3E}">
        <p14:creationId xmlns:p14="http://schemas.microsoft.com/office/powerpoint/2010/main" val="7155397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following is the definition</a:t>
            </a:r>
            <a:r>
              <a:rPr lang="en-US" baseline="0" dirty="0" smtClean="0"/>
              <a:t> of </a:t>
            </a:r>
            <a:r>
              <a:rPr lang="en-US" dirty="0" smtClean="0"/>
              <a:t> free </a:t>
            </a:r>
            <a:r>
              <a:rPr lang="en-US" dirty="0" err="1" smtClean="0"/>
              <a:t>abelian</a:t>
            </a:r>
            <a:r>
              <a:rPr lang="en-US" dirty="0" smtClean="0"/>
              <a:t> group.</a:t>
            </a:r>
            <a:endParaRPr lang="en-US" dirty="0"/>
          </a:p>
        </p:txBody>
      </p:sp>
      <p:sp>
        <p:nvSpPr>
          <p:cNvPr id="4" name="Slide Number Placeholder 3"/>
          <p:cNvSpPr>
            <a:spLocks noGrp="1"/>
          </p:cNvSpPr>
          <p:nvPr>
            <p:ph type="sldNum" sz="quarter" idx="10"/>
          </p:nvPr>
        </p:nvSpPr>
        <p:spPr/>
        <p:txBody>
          <a:bodyPr/>
          <a:lstStyle/>
          <a:p>
            <a:fld id="{DB6FC4B9-A07B-9549-B62E-78439FDB3B71}" type="slidenum">
              <a:rPr lang="en-US" smtClean="0"/>
              <a:t>2</a:t>
            </a:fld>
            <a:endParaRPr lang="en-US"/>
          </a:p>
        </p:txBody>
      </p:sp>
    </p:spTree>
    <p:extLst>
      <p:ext uri="{BB962C8B-B14F-4D97-AF65-F5344CB8AC3E}">
        <p14:creationId xmlns:p14="http://schemas.microsoft.com/office/powerpoint/2010/main" val="32759561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If I wish to reverse the orientation of an edge, I just multiple that edge by -1. So now negative numbers have a particular meaning, that of reversing orientation.</a:t>
            </a:r>
            <a:endParaRPr lang="en-US" dirty="0"/>
          </a:p>
        </p:txBody>
      </p:sp>
      <p:sp>
        <p:nvSpPr>
          <p:cNvPr id="4" name="Slide Number Placeholder 3"/>
          <p:cNvSpPr>
            <a:spLocks noGrp="1"/>
          </p:cNvSpPr>
          <p:nvPr>
            <p:ph type="sldNum" sz="quarter" idx="10"/>
          </p:nvPr>
        </p:nvSpPr>
        <p:spPr/>
        <p:txBody>
          <a:bodyPr/>
          <a:lstStyle/>
          <a:p>
            <a:fld id="{DB6FC4B9-A07B-9549-B62E-78439FDB3B71}" type="slidenum">
              <a:rPr lang="en-US" smtClean="0"/>
              <a:t>20</a:t>
            </a:fld>
            <a:endParaRPr lang="en-US"/>
          </a:p>
        </p:txBody>
      </p:sp>
    </p:spTree>
    <p:extLst>
      <p:ext uri="{BB962C8B-B14F-4D97-AF65-F5344CB8AC3E}">
        <p14:creationId xmlns:p14="http://schemas.microsoft.com/office/powerpoint/2010/main" val="7155397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a:t>
            </a:r>
            <a:r>
              <a:rPr lang="en-US" baseline="0" dirty="0" smtClean="0"/>
              <a:t> that this makes sense when adding cycles.  When add these 2 cycles here, the edge e3 cancels out and I get the cycle .  So when our coefficients are integers we will work with oriented edges.  In the next lecture We will discuss another method which greatly simplifies calculations and allows us to ignore orientation, but next lectures simplification does come at a cost of loosing some information.</a:t>
            </a:r>
            <a:endParaRPr lang="en-US" dirty="0"/>
          </a:p>
        </p:txBody>
      </p:sp>
      <p:sp>
        <p:nvSpPr>
          <p:cNvPr id="4" name="Slide Number Placeholder 3"/>
          <p:cNvSpPr>
            <a:spLocks noGrp="1"/>
          </p:cNvSpPr>
          <p:nvPr>
            <p:ph type="sldNum" sz="quarter" idx="10"/>
          </p:nvPr>
        </p:nvSpPr>
        <p:spPr/>
        <p:txBody>
          <a:bodyPr/>
          <a:lstStyle/>
          <a:p>
            <a:fld id="{DB6FC4B9-A07B-9549-B62E-78439FDB3B71}" type="slidenum">
              <a:rPr lang="en-US" smtClean="0"/>
              <a:t>21</a:t>
            </a:fld>
            <a:endParaRPr lang="en-US"/>
          </a:p>
        </p:txBody>
      </p:sp>
    </p:spTree>
    <p:extLst>
      <p:ext uri="{BB962C8B-B14F-4D97-AF65-F5344CB8AC3E}">
        <p14:creationId xmlns:p14="http://schemas.microsoft.com/office/powerpoint/2010/main" val="6003088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err="1" smtClean="0"/>
              <a:t>Abelian</a:t>
            </a:r>
            <a:r>
              <a:rPr lang="en-US" baseline="0" dirty="0" smtClean="0"/>
              <a:t> in free </a:t>
            </a:r>
            <a:r>
              <a:rPr lang="en-US" baseline="0" dirty="0" err="1" smtClean="0"/>
              <a:t>abelian</a:t>
            </a:r>
            <a:r>
              <a:rPr lang="en-US" baseline="0" dirty="0" smtClean="0"/>
              <a:t> group means that we can commute objects.  Thus combining like terms means that  ~~~~ =  </a:t>
            </a:r>
            <a:r>
              <a:rPr lang="en-US" sz="1200" dirty="0" smtClean="0"/>
              <a:t>2e</a:t>
            </a:r>
            <a:r>
              <a:rPr lang="en-US" sz="1200" baseline="-25000" dirty="0" smtClean="0"/>
              <a:t>1 </a:t>
            </a:r>
            <a:r>
              <a:rPr lang="en-US" sz="1200" dirty="0" smtClean="0"/>
              <a:t>+ 2e</a:t>
            </a:r>
            <a:r>
              <a:rPr lang="en-US" sz="1200" baseline="-25000" dirty="0" smtClean="0"/>
              <a:t>2 </a:t>
            </a:r>
            <a:r>
              <a:rPr lang="en-US" sz="1200" dirty="0" smtClean="0"/>
              <a:t>+ e</a:t>
            </a:r>
            <a:r>
              <a:rPr lang="en-US" sz="1200" baseline="-25000" dirty="0" smtClean="0"/>
              <a:t>3 </a:t>
            </a:r>
            <a:r>
              <a:rPr lang="en-US" sz="1200" dirty="0" smtClean="0"/>
              <a:t>+ e</a:t>
            </a:r>
            <a:r>
              <a:rPr lang="en-US" sz="1200" baseline="-25000" dirty="0" smtClean="0"/>
              <a:t>4 </a:t>
            </a:r>
            <a:r>
              <a:rPr lang="en-US" sz="1200" dirty="0" smtClean="0"/>
              <a:t>+ e</a:t>
            </a:r>
            <a:r>
              <a:rPr lang="en-US" sz="1200" baseline="-25000" dirty="0" smtClean="0"/>
              <a:t>5</a:t>
            </a:r>
          </a:p>
          <a:p>
            <a:r>
              <a:rPr lang="en-US" dirty="0" smtClean="0"/>
              <a:t>But</a:t>
            </a:r>
            <a:r>
              <a:rPr lang="en-US" baseline="0" dirty="0" smtClean="0"/>
              <a:t> so does.  Thus by allowing </a:t>
            </a:r>
            <a:r>
              <a:rPr lang="en-US" baseline="0" dirty="0" err="1" smtClean="0"/>
              <a:t>commutivity</a:t>
            </a:r>
            <a:r>
              <a:rPr lang="en-US" baseline="0" dirty="0" smtClean="0"/>
              <a:t>, we do loose information.  These two different paths are described by the same sum.  But we will see in later lectures that this method still has a lot of power.</a:t>
            </a:r>
            <a:endParaRPr lang="en-US" dirty="0"/>
          </a:p>
        </p:txBody>
      </p:sp>
      <p:sp>
        <p:nvSpPr>
          <p:cNvPr id="4" name="Slide Number Placeholder 3"/>
          <p:cNvSpPr>
            <a:spLocks noGrp="1"/>
          </p:cNvSpPr>
          <p:nvPr>
            <p:ph type="sldNum" sz="quarter" idx="10"/>
          </p:nvPr>
        </p:nvSpPr>
        <p:spPr/>
        <p:txBody>
          <a:bodyPr/>
          <a:lstStyle/>
          <a:p>
            <a:fld id="{DB6FC4B9-A07B-9549-B62E-78439FDB3B71}" type="slidenum">
              <a:rPr lang="en-US" smtClean="0"/>
              <a:t>22</a:t>
            </a:fld>
            <a:endParaRPr lang="en-US"/>
          </a:p>
        </p:txBody>
      </p:sp>
    </p:spTree>
    <p:extLst>
      <p:ext uri="{BB962C8B-B14F-4D97-AF65-F5344CB8AC3E}">
        <p14:creationId xmlns:p14="http://schemas.microsoft.com/office/powerpoint/2010/main" val="6003088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Boundaries will be very important</a:t>
            </a:r>
            <a:r>
              <a:rPr lang="en-US" sz="1200" baseline="0" dirty="0" smtClean="0"/>
              <a:t> in latter lectures.</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The boundary of  e</a:t>
            </a:r>
            <a:r>
              <a:rPr lang="en-US" sz="1200" baseline="-25000" dirty="0" smtClean="0"/>
              <a:t>1</a:t>
            </a:r>
            <a:r>
              <a:rPr lang="en-US" sz="1200" dirty="0" smtClean="0"/>
              <a:t> =  v</a:t>
            </a:r>
            <a:r>
              <a:rPr lang="en-US" sz="1200" baseline="-25000" dirty="0" smtClean="0"/>
              <a:t>2</a:t>
            </a:r>
            <a:r>
              <a:rPr lang="en-US" sz="1200" dirty="0" smtClean="0"/>
              <a:t> –  v</a:t>
            </a:r>
            <a:r>
              <a:rPr lang="en-US" sz="1200" baseline="-25000" dirty="0" smtClean="0"/>
              <a:t>1   </a:t>
            </a:r>
            <a:r>
              <a:rPr lang="en-US" sz="1200" dirty="0" smtClean="0"/>
              <a:t>Note that we use the minus sign to denote that e1 points</a:t>
            </a:r>
            <a:r>
              <a:rPr lang="en-US" sz="1200" baseline="0" dirty="0" smtClean="0"/>
              <a:t> from v1 to v2.  Thus v2 – v1 means the edge e1 starts at v1 and ends at v2.</a:t>
            </a:r>
            <a:endParaRPr lang="en-US" sz="1200" baseline="-250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25000" dirty="0" smtClean="0"/>
              <a:t>We will use shorthand notation to denote boundary.  Thus boundary of e1 =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25000" dirty="0" smtClean="0"/>
          </a:p>
          <a:p>
            <a:endParaRPr lang="en-US" dirty="0"/>
          </a:p>
        </p:txBody>
      </p:sp>
      <p:sp>
        <p:nvSpPr>
          <p:cNvPr id="4" name="Slide Number Placeholder 3"/>
          <p:cNvSpPr>
            <a:spLocks noGrp="1"/>
          </p:cNvSpPr>
          <p:nvPr>
            <p:ph type="sldNum" sz="quarter" idx="10"/>
          </p:nvPr>
        </p:nvSpPr>
        <p:spPr/>
        <p:txBody>
          <a:bodyPr/>
          <a:lstStyle/>
          <a:p>
            <a:fld id="{DB6FC4B9-A07B-9549-B62E-78439FDB3B71}" type="slidenum">
              <a:rPr lang="en-US" smtClean="0"/>
              <a:t>23</a:t>
            </a:fld>
            <a:endParaRPr lang="en-US"/>
          </a:p>
        </p:txBody>
      </p:sp>
    </p:spTree>
    <p:extLst>
      <p:ext uri="{BB962C8B-B14F-4D97-AF65-F5344CB8AC3E}">
        <p14:creationId xmlns:p14="http://schemas.microsoft.com/office/powerpoint/2010/main" val="7155397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a:t>
            </a:r>
            <a:r>
              <a:rPr lang="en-US" baseline="0" dirty="0" smtClean="0"/>
              <a:t> we add these boundaries together, we get that the boundary of e1 e3 is </a:t>
            </a:r>
            <a:endParaRPr lang="en-US" dirty="0" smtClean="0"/>
          </a:p>
          <a:p>
            <a:endParaRPr lang="en-US" dirty="0" smtClean="0"/>
          </a:p>
          <a:p>
            <a:r>
              <a:rPr lang="en-US" dirty="0" smtClean="0"/>
              <a:t>Note that since e1e3 is a cycle, it does not have any boundary.  Thus the algebra gives us what we expect.  The boundary of a cycle is 0. </a:t>
            </a:r>
            <a:r>
              <a:rPr lang="en-US" baseline="0" dirty="0" smtClean="0"/>
              <a:t> This extremely useful fact will allow us to define </a:t>
            </a:r>
            <a:r>
              <a:rPr lang="en-US" baseline="0" dirty="0" err="1" smtClean="0"/>
              <a:t>simplicial</a:t>
            </a:r>
            <a:r>
              <a:rPr lang="en-US" baseline="0" dirty="0" smtClean="0"/>
              <a:t> homology which we will define in a couple of lectures.  In the meantime,  </a:t>
            </a:r>
            <a:endParaRPr lang="en-US" dirty="0"/>
          </a:p>
        </p:txBody>
      </p:sp>
      <p:sp>
        <p:nvSpPr>
          <p:cNvPr id="4" name="Slide Number Placeholder 3"/>
          <p:cNvSpPr>
            <a:spLocks noGrp="1"/>
          </p:cNvSpPr>
          <p:nvPr>
            <p:ph type="sldNum" sz="quarter" idx="10"/>
          </p:nvPr>
        </p:nvSpPr>
        <p:spPr/>
        <p:txBody>
          <a:bodyPr/>
          <a:lstStyle/>
          <a:p>
            <a:fld id="{DB6FC4B9-A07B-9549-B62E-78439FDB3B71}" type="slidenum">
              <a:rPr lang="en-US" smtClean="0"/>
              <a:t>24</a:t>
            </a:fld>
            <a:endParaRPr lang="en-US"/>
          </a:p>
        </p:txBody>
      </p:sp>
    </p:spTree>
    <p:extLst>
      <p:ext uri="{BB962C8B-B14F-4D97-AF65-F5344CB8AC3E}">
        <p14:creationId xmlns:p14="http://schemas.microsoft.com/office/powerpoint/2010/main" val="7155397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add</a:t>
            </a:r>
            <a:r>
              <a:rPr lang="en-US" baseline="0" dirty="0" smtClean="0"/>
              <a:t> a face</a:t>
            </a:r>
            <a:endParaRPr lang="en-US" dirty="0"/>
          </a:p>
        </p:txBody>
      </p:sp>
      <p:sp>
        <p:nvSpPr>
          <p:cNvPr id="4" name="Slide Number Placeholder 3"/>
          <p:cNvSpPr>
            <a:spLocks noGrp="1"/>
          </p:cNvSpPr>
          <p:nvPr>
            <p:ph type="sldNum" sz="quarter" idx="10"/>
          </p:nvPr>
        </p:nvSpPr>
        <p:spPr/>
        <p:txBody>
          <a:bodyPr/>
          <a:lstStyle/>
          <a:p>
            <a:fld id="{DB6FC4B9-A07B-9549-B62E-78439FDB3B71}" type="slidenum">
              <a:rPr lang="en-US" smtClean="0"/>
              <a:t>25</a:t>
            </a:fld>
            <a:endParaRPr lang="en-US"/>
          </a:p>
        </p:txBody>
      </p:sp>
    </p:spTree>
    <p:extLst>
      <p:ext uri="{BB962C8B-B14F-4D97-AF65-F5344CB8AC3E}">
        <p14:creationId xmlns:p14="http://schemas.microsoft.com/office/powerpoint/2010/main" val="7155397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it should be an oriented face.  We use the yellow arrow to indicate the orientation of this face.  </a:t>
            </a:r>
            <a:endParaRPr lang="en-US" dirty="0"/>
          </a:p>
        </p:txBody>
      </p:sp>
      <p:sp>
        <p:nvSpPr>
          <p:cNvPr id="4" name="Slide Number Placeholder 3"/>
          <p:cNvSpPr>
            <a:spLocks noGrp="1"/>
          </p:cNvSpPr>
          <p:nvPr>
            <p:ph type="sldNum" sz="quarter" idx="10"/>
          </p:nvPr>
        </p:nvSpPr>
        <p:spPr/>
        <p:txBody>
          <a:bodyPr/>
          <a:lstStyle/>
          <a:p>
            <a:fld id="{DB6FC4B9-A07B-9549-B62E-78439FDB3B71}" type="slidenum">
              <a:rPr lang="en-US" smtClean="0"/>
              <a:t>26</a:t>
            </a:fld>
            <a:endParaRPr lang="en-US"/>
          </a:p>
        </p:txBody>
      </p:sp>
    </p:spTree>
    <p:extLst>
      <p:ext uri="{BB962C8B-B14F-4D97-AF65-F5344CB8AC3E}">
        <p14:creationId xmlns:p14="http://schemas.microsoft.com/office/powerpoint/2010/main" val="7155397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two possible orientations.  For</a:t>
            </a:r>
            <a:r>
              <a:rPr lang="en-US" baseline="0" dirty="0" smtClean="0"/>
              <a:t> this example, we will choose the orientation on the left.</a:t>
            </a:r>
            <a:endParaRPr lang="en-US" dirty="0"/>
          </a:p>
        </p:txBody>
      </p:sp>
      <p:sp>
        <p:nvSpPr>
          <p:cNvPr id="4" name="Slide Number Placeholder 3"/>
          <p:cNvSpPr>
            <a:spLocks noGrp="1"/>
          </p:cNvSpPr>
          <p:nvPr>
            <p:ph type="sldNum" sz="quarter" idx="10"/>
          </p:nvPr>
        </p:nvSpPr>
        <p:spPr/>
        <p:txBody>
          <a:bodyPr/>
          <a:lstStyle/>
          <a:p>
            <a:fld id="{DB6FC4B9-A07B-9549-B62E-78439FDB3B71}" type="slidenum">
              <a:rPr lang="en-US" smtClean="0"/>
              <a:t>27</a:t>
            </a:fld>
            <a:endParaRPr lang="en-US"/>
          </a:p>
        </p:txBody>
      </p:sp>
    </p:spTree>
    <p:extLst>
      <p:ext uri="{BB962C8B-B14F-4D97-AF65-F5344CB8AC3E}">
        <p14:creationId xmlns:p14="http://schemas.microsoft.com/office/powerpoint/2010/main" val="7155397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6FC4B9-A07B-9549-B62E-78439FDB3B71}" type="slidenum">
              <a:rPr lang="en-US" smtClean="0"/>
              <a:t>28</a:t>
            </a:fld>
            <a:endParaRPr lang="en-US"/>
          </a:p>
        </p:txBody>
      </p:sp>
    </p:spTree>
    <p:extLst>
      <p:ext uri="{BB962C8B-B14F-4D97-AF65-F5344CB8AC3E}">
        <p14:creationId xmlns:p14="http://schemas.microsoft.com/office/powerpoint/2010/main" val="7155397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now have a </a:t>
            </a:r>
            <a:r>
              <a:rPr lang="en-US" dirty="0" err="1" smtClean="0"/>
              <a:t>simplicial</a:t>
            </a:r>
            <a:r>
              <a:rPr lang="en-US" baseline="0" dirty="0" smtClean="0"/>
              <a:t> complex.  </a:t>
            </a:r>
            <a:r>
              <a:rPr lang="en-US" dirty="0" smtClean="0"/>
              <a:t>We</a:t>
            </a:r>
            <a:r>
              <a:rPr lang="en-US" baseline="0" dirty="0" smtClean="0"/>
              <a:t> will more formally define </a:t>
            </a:r>
            <a:r>
              <a:rPr lang="en-US" baseline="0" dirty="0" err="1" smtClean="0"/>
              <a:t>simplicial</a:t>
            </a:r>
            <a:r>
              <a:rPr lang="en-US" baseline="0" dirty="0" smtClean="0"/>
              <a:t> complex in the next lecture, but I’ll define the basic building blocks here. </a:t>
            </a:r>
            <a:endParaRPr lang="en-US" dirty="0"/>
          </a:p>
        </p:txBody>
      </p:sp>
      <p:sp>
        <p:nvSpPr>
          <p:cNvPr id="4" name="Slide Number Placeholder 3"/>
          <p:cNvSpPr>
            <a:spLocks noGrp="1"/>
          </p:cNvSpPr>
          <p:nvPr>
            <p:ph type="sldNum" sz="quarter" idx="10"/>
          </p:nvPr>
        </p:nvSpPr>
        <p:spPr/>
        <p:txBody>
          <a:bodyPr/>
          <a:lstStyle/>
          <a:p>
            <a:fld id="{DB6FC4B9-A07B-9549-B62E-78439FDB3B71}" type="slidenum">
              <a:rPr lang="en-US" smtClean="0"/>
              <a:t>29</a:t>
            </a:fld>
            <a:endParaRPr lang="en-US"/>
          </a:p>
        </p:txBody>
      </p:sp>
    </p:spTree>
    <p:extLst>
      <p:ext uri="{BB962C8B-B14F-4D97-AF65-F5344CB8AC3E}">
        <p14:creationId xmlns:p14="http://schemas.microsoft.com/office/powerpoint/2010/main" val="6587335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Addition is similarly obvious.  If I have </a:t>
            </a:r>
            <a:r>
              <a:rPr lang="en-US" sz="1200" dirty="0" smtClean="0"/>
              <a:t>2 cone flower + 3 bee balm  and</a:t>
            </a:r>
            <a:r>
              <a:rPr lang="en-US" sz="1200" baseline="0" dirty="0" smtClean="0"/>
              <a:t> add </a:t>
            </a:r>
            <a:r>
              <a:rPr lang="en-US" sz="1200" dirty="0" smtClean="0"/>
              <a:t>4 cone flower + 1 bee balm, I now have 6 cone flower + 4 bee balm </a:t>
            </a:r>
            <a:endParaRPr lang="en-US" dirty="0"/>
          </a:p>
        </p:txBody>
      </p:sp>
      <p:sp>
        <p:nvSpPr>
          <p:cNvPr id="4" name="Slide Number Placeholder 3"/>
          <p:cNvSpPr>
            <a:spLocks noGrp="1"/>
          </p:cNvSpPr>
          <p:nvPr>
            <p:ph type="sldNum" sz="quarter" idx="10"/>
          </p:nvPr>
        </p:nvSpPr>
        <p:spPr/>
        <p:txBody>
          <a:bodyPr/>
          <a:lstStyle/>
          <a:p>
            <a:fld id="{DB6FC4B9-A07B-9549-B62E-78439FDB3B71}" type="slidenum">
              <a:rPr lang="en-US" smtClean="0"/>
              <a:t>3</a:t>
            </a:fld>
            <a:endParaRPr lang="en-US"/>
          </a:p>
        </p:txBody>
      </p:sp>
    </p:spTree>
    <p:extLst>
      <p:ext uri="{BB962C8B-B14F-4D97-AF65-F5344CB8AC3E}">
        <p14:creationId xmlns:p14="http://schemas.microsoft.com/office/powerpoint/2010/main" val="28641163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a:t>
            </a:r>
            <a:r>
              <a:rPr lang="en-US" dirty="0" err="1" smtClean="0"/>
              <a:t>simplicial</a:t>
            </a:r>
            <a:r>
              <a:rPr lang="en-US" baseline="0" dirty="0" smtClean="0"/>
              <a:t> complex consists of vertices which are also called 0 </a:t>
            </a:r>
            <a:r>
              <a:rPr lang="en-US" baseline="0" dirty="0" err="1" smtClean="0"/>
              <a:t>simplices</a:t>
            </a:r>
            <a:r>
              <a:rPr lang="en-US" baseline="0" dirty="0" smtClean="0"/>
              <a:t> since they are 0 dimensional.    When working over the integers.  </a:t>
            </a:r>
            <a:r>
              <a:rPr lang="en-US" baseline="0" dirty="0" err="1" smtClean="0"/>
              <a:t>Ie</a:t>
            </a:r>
            <a:r>
              <a:rPr lang="en-US" baseline="0" dirty="0" smtClean="0"/>
              <a:t> if our coefficients are integers, we have oriented 1 dimensional edges which are also called 1 </a:t>
            </a:r>
            <a:r>
              <a:rPr lang="en-US" baseline="0" dirty="0" err="1" smtClean="0"/>
              <a:t>simplices</a:t>
            </a:r>
            <a:r>
              <a:rPr lang="en-US" baseline="0" dirty="0" smtClean="0"/>
              <a:t>.  In the next lecture we will discuss using Z mod  coefficients which will greatly simplify calculations.  We will always use pictures  or a symbol such as e to denote an edge.  However, we could also use an ordered pair to denote an edge that points from </a:t>
            </a:r>
            <a:r>
              <a:rPr lang="en-US" baseline="0" dirty="0" err="1" smtClean="0"/>
              <a:t>vj</a:t>
            </a:r>
            <a:r>
              <a:rPr lang="en-US" baseline="0" dirty="0" smtClean="0"/>
              <a:t> to </a:t>
            </a:r>
            <a:r>
              <a:rPr lang="en-US" baseline="0" dirty="0" err="1" smtClean="0"/>
              <a:t>vk</a:t>
            </a:r>
            <a:r>
              <a:rPr lang="en-US" baseline="0" dirty="0" smtClean="0"/>
              <a:t>.  </a:t>
            </a:r>
          </a:p>
          <a:p>
            <a:r>
              <a:rPr lang="en-US" baseline="0" dirty="0" smtClean="0"/>
              <a:t>A face is a 2-simplex.  Again we will use pictures or a symbol such as f to denote a 2-simplex, but one can also use an ordered triple where 2 triples are equivalent if one is an even permutation of the other, but we will not get into or need such details.  </a:t>
            </a:r>
          </a:p>
          <a:p>
            <a:endParaRPr lang="en-US" baseline="0" dirty="0" smtClean="0"/>
          </a:p>
          <a:p>
            <a:r>
              <a:rPr lang="en-US" baseline="0" dirty="0" smtClean="0"/>
              <a:t>But ordered tuples can be useful when discussing higher dimensional </a:t>
            </a:r>
            <a:r>
              <a:rPr lang="en-US" baseline="0" dirty="0" err="1" smtClean="0"/>
              <a:t>simplices</a:t>
            </a:r>
            <a:r>
              <a:rPr lang="en-US" baseline="0" dirty="0" smtClean="0"/>
              <a:t>.  For example a 3 simplex can be denoted (v1, v4).  A 3 simplex is 3 dimensional so we can draw it, we get a tetrahedron.  I can’t draw the 4-dimensional 4-simplex, but when working with high dimensional data, high dimensional </a:t>
            </a:r>
            <a:r>
              <a:rPr lang="en-US" baseline="0" dirty="0" err="1" smtClean="0"/>
              <a:t>simplices</a:t>
            </a:r>
            <a:r>
              <a:rPr lang="en-US" baseline="0" dirty="0" smtClean="0"/>
              <a:t> definitely exist.  </a:t>
            </a:r>
            <a:endParaRPr lang="en-US" dirty="0"/>
          </a:p>
        </p:txBody>
      </p:sp>
      <p:sp>
        <p:nvSpPr>
          <p:cNvPr id="4" name="Slide Number Placeholder 3"/>
          <p:cNvSpPr>
            <a:spLocks noGrp="1"/>
          </p:cNvSpPr>
          <p:nvPr>
            <p:ph type="sldNum" sz="quarter" idx="10"/>
          </p:nvPr>
        </p:nvSpPr>
        <p:spPr/>
        <p:txBody>
          <a:bodyPr/>
          <a:lstStyle/>
          <a:p>
            <a:fld id="{DB6FC4B9-A07B-9549-B62E-78439FDB3B71}" type="slidenum">
              <a:rPr lang="en-US" smtClean="0"/>
              <a:t>30</a:t>
            </a:fld>
            <a:endParaRPr lang="en-US"/>
          </a:p>
        </p:txBody>
      </p:sp>
    </p:spTree>
    <p:extLst>
      <p:ext uri="{BB962C8B-B14F-4D97-AF65-F5344CB8AC3E}">
        <p14:creationId xmlns:p14="http://schemas.microsoft.com/office/powerpoint/2010/main" val="7155397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But ordered tuples can be useful when discussing higher dimensional </a:t>
            </a:r>
            <a:r>
              <a:rPr lang="en-US" baseline="0" dirty="0" err="1" smtClean="0"/>
              <a:t>simplices</a:t>
            </a:r>
            <a:r>
              <a:rPr lang="en-US" baseline="0" dirty="0" smtClean="0"/>
              <a:t>.  For example a 3 simplex can be denoted (v1, v4).  A 3 simplex is 3 dimensional so we can draw it, we get a tetrahedron.  I can’t draw the 4-dimensional 4-simplex, but when working with high dimensional data, high dimensional </a:t>
            </a:r>
            <a:r>
              <a:rPr lang="en-US" baseline="0" dirty="0" err="1" smtClean="0"/>
              <a:t>simplices</a:t>
            </a:r>
            <a:r>
              <a:rPr lang="en-US" baseline="0" dirty="0" smtClean="0"/>
              <a:t> definitely exist.  </a:t>
            </a:r>
            <a:endParaRPr lang="en-US" dirty="0" smtClean="0"/>
          </a:p>
          <a:p>
            <a:endParaRPr lang="en-US" dirty="0"/>
          </a:p>
        </p:txBody>
      </p:sp>
      <p:sp>
        <p:nvSpPr>
          <p:cNvPr id="4" name="Slide Number Placeholder 3"/>
          <p:cNvSpPr>
            <a:spLocks noGrp="1"/>
          </p:cNvSpPr>
          <p:nvPr>
            <p:ph type="sldNum" sz="quarter" idx="10"/>
          </p:nvPr>
        </p:nvSpPr>
        <p:spPr/>
        <p:txBody>
          <a:bodyPr/>
          <a:lstStyle/>
          <a:p>
            <a:fld id="{DB6FC4B9-A07B-9549-B62E-78439FDB3B71}" type="slidenum">
              <a:rPr lang="en-US" smtClean="0"/>
              <a:t>31</a:t>
            </a:fld>
            <a:endParaRPr lang="en-US"/>
          </a:p>
        </p:txBody>
      </p:sp>
    </p:spTree>
    <p:extLst>
      <p:ext uri="{BB962C8B-B14F-4D97-AF65-F5344CB8AC3E}">
        <p14:creationId xmlns:p14="http://schemas.microsoft.com/office/powerpoint/2010/main" val="40077773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free </a:t>
            </a:r>
            <a:r>
              <a:rPr lang="en-US" dirty="0" err="1" smtClean="0"/>
              <a:t>abelian</a:t>
            </a:r>
            <a:r>
              <a:rPr lang="en-US" dirty="0" smtClean="0"/>
              <a:t> group consists of all linear combinations of generators  X1</a:t>
            </a:r>
            <a:r>
              <a:rPr lang="en-US" baseline="0" dirty="0" smtClean="0"/>
              <a:t> thru </a:t>
            </a:r>
            <a:r>
              <a:rPr lang="en-US" baseline="0" dirty="0" err="1" smtClean="0"/>
              <a:t>xk</a:t>
            </a:r>
            <a:r>
              <a:rPr lang="en-US" baseline="0" dirty="0" smtClean="0"/>
              <a:t> where the coefficients are integers.  An integer is just a whole number such as -2, 0, or 7.</a:t>
            </a:r>
            <a:endParaRPr lang="en-US" dirty="0" smtClean="0"/>
          </a:p>
        </p:txBody>
      </p:sp>
      <p:sp>
        <p:nvSpPr>
          <p:cNvPr id="4" name="Slide Number Placeholder 3"/>
          <p:cNvSpPr>
            <a:spLocks noGrp="1"/>
          </p:cNvSpPr>
          <p:nvPr>
            <p:ph type="sldNum" sz="quarter" idx="10"/>
          </p:nvPr>
        </p:nvSpPr>
        <p:spPr/>
        <p:txBody>
          <a:bodyPr/>
          <a:lstStyle/>
          <a:p>
            <a:fld id="{DB6FC4B9-A07B-9549-B62E-78439FDB3B71}" type="slidenum">
              <a:rPr lang="en-US" smtClean="0"/>
              <a:t>4</a:t>
            </a:fld>
            <a:endParaRPr lang="en-US"/>
          </a:p>
        </p:txBody>
      </p:sp>
    </p:spTree>
    <p:extLst>
      <p:ext uri="{BB962C8B-B14F-4D97-AF65-F5344CB8AC3E}">
        <p14:creationId xmlns:p14="http://schemas.microsoft.com/office/powerpoint/2010/main" val="28321965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Suppose we have 2 generators. Our coefficients will be integers thus</a:t>
            </a:r>
            <a:r>
              <a:rPr lang="en-US" baseline="0" dirty="0" smtClean="0"/>
              <a:t> the free </a:t>
            </a:r>
            <a:r>
              <a:rPr lang="en-US" baseline="0" dirty="0" err="1" smtClean="0"/>
              <a:t>abelian</a:t>
            </a:r>
            <a:r>
              <a:rPr lang="en-US" baseline="0" dirty="0" smtClean="0"/>
              <a:t> group will be denoted by </a:t>
            </a:r>
          </a:p>
          <a:p>
            <a:r>
              <a:rPr lang="en-US" baseline="0" dirty="0" smtClean="0"/>
              <a:t> Z[x1, x2] where </a:t>
            </a:r>
            <a:r>
              <a:rPr lang="en-US" dirty="0" smtClean="0"/>
              <a:t>We use x1, x2 instead of a</a:t>
            </a:r>
            <a:r>
              <a:rPr lang="en-US" baseline="0" dirty="0" smtClean="0"/>
              <a:t> rose and cone flower</a:t>
            </a:r>
          </a:p>
        </p:txBody>
      </p:sp>
      <p:sp>
        <p:nvSpPr>
          <p:cNvPr id="4" name="Slide Number Placeholder 3"/>
          <p:cNvSpPr>
            <a:spLocks noGrp="1"/>
          </p:cNvSpPr>
          <p:nvPr>
            <p:ph type="sldNum" sz="quarter" idx="10"/>
          </p:nvPr>
        </p:nvSpPr>
        <p:spPr/>
        <p:txBody>
          <a:bodyPr/>
          <a:lstStyle/>
          <a:p>
            <a:fld id="{DB6FC4B9-A07B-9549-B62E-78439FDB3B71}" type="slidenum">
              <a:rPr lang="en-US" smtClean="0"/>
              <a:t>5</a:t>
            </a:fld>
            <a:endParaRPr lang="en-US"/>
          </a:p>
        </p:txBody>
      </p:sp>
    </p:spTree>
    <p:extLst>
      <p:ext uri="{BB962C8B-B14F-4D97-AF65-F5344CB8AC3E}">
        <p14:creationId xmlns:p14="http://schemas.microsoft.com/office/powerpoint/2010/main" val="28321965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Note we can use any symbols we want, but we will usually stick to letters.</a:t>
            </a:r>
          </a:p>
        </p:txBody>
      </p:sp>
      <p:sp>
        <p:nvSpPr>
          <p:cNvPr id="4" name="Slide Number Placeholder 3"/>
          <p:cNvSpPr>
            <a:spLocks noGrp="1"/>
          </p:cNvSpPr>
          <p:nvPr>
            <p:ph type="sldNum" sz="quarter" idx="10"/>
          </p:nvPr>
        </p:nvSpPr>
        <p:spPr/>
        <p:txBody>
          <a:bodyPr/>
          <a:lstStyle/>
          <a:p>
            <a:fld id="{DB6FC4B9-A07B-9549-B62E-78439FDB3B71}" type="slidenum">
              <a:rPr lang="en-US" smtClean="0"/>
              <a:t>6</a:t>
            </a:fld>
            <a:endParaRPr lang="en-US"/>
          </a:p>
        </p:txBody>
      </p:sp>
    </p:spTree>
    <p:extLst>
      <p:ext uri="{BB962C8B-B14F-4D97-AF65-F5344CB8AC3E}">
        <p14:creationId xmlns:p14="http://schemas.microsoft.com/office/powerpoint/2010/main" val="28321965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 Z[x1, x2] consists of all linear combinations of X1 and x2 with integer coefficients.</a:t>
            </a:r>
          </a:p>
          <a:p>
            <a:pPr algn="l">
              <a:lnSpc>
                <a:spcPct val="200000"/>
              </a:lnSpc>
            </a:pPr>
            <a:r>
              <a:rPr lang="en-US" baseline="0" dirty="0" smtClean="0"/>
              <a:t>Thus </a:t>
            </a:r>
            <a:r>
              <a:rPr lang="en-US" sz="1200" dirty="0" smtClean="0">
                <a:solidFill>
                  <a:srgbClr val="0000FF"/>
                </a:solidFill>
              </a:rPr>
              <a:t>4x</a:t>
            </a:r>
            <a:r>
              <a:rPr lang="en-US" sz="1200" baseline="-25000" dirty="0" smtClean="0">
                <a:solidFill>
                  <a:srgbClr val="0000FF"/>
                </a:solidFill>
              </a:rPr>
              <a:t>1</a:t>
            </a:r>
            <a:r>
              <a:rPr lang="en-US" sz="1200" dirty="0" smtClean="0">
                <a:solidFill>
                  <a:srgbClr val="0000FF"/>
                </a:solidFill>
              </a:rPr>
              <a:t> + 2x</a:t>
            </a:r>
            <a:r>
              <a:rPr lang="en-US" sz="1200" baseline="-25000" dirty="0" smtClean="0">
                <a:solidFill>
                  <a:srgbClr val="0000FF"/>
                </a:solidFill>
              </a:rPr>
              <a:t>2 </a:t>
            </a:r>
            <a:r>
              <a:rPr lang="en-US" sz="1200" baseline="0" dirty="0" smtClean="0">
                <a:solidFill>
                  <a:srgbClr val="0000FF"/>
                </a:solidFill>
              </a:rPr>
              <a:t>is an element of this group as is 1</a:t>
            </a:r>
            <a:r>
              <a:rPr lang="en-US" sz="1200" dirty="0" smtClean="0">
                <a:solidFill>
                  <a:srgbClr val="0000FF"/>
                </a:solidFill>
              </a:rPr>
              <a:t>x</a:t>
            </a:r>
            <a:r>
              <a:rPr lang="en-US" sz="1200" baseline="-25000" dirty="0" smtClean="0">
                <a:solidFill>
                  <a:srgbClr val="0000FF"/>
                </a:solidFill>
              </a:rPr>
              <a:t>1</a:t>
            </a:r>
            <a:r>
              <a:rPr lang="en-US" sz="1200" dirty="0" smtClean="0">
                <a:solidFill>
                  <a:srgbClr val="0000FF"/>
                </a:solidFill>
              </a:rPr>
              <a:t> - 2x</a:t>
            </a:r>
            <a:r>
              <a:rPr lang="en-US" sz="1200" baseline="-25000" dirty="0" smtClean="0">
                <a:solidFill>
                  <a:srgbClr val="0000FF"/>
                </a:solidFill>
              </a:rPr>
              <a:t>2</a:t>
            </a:r>
          </a:p>
          <a:p>
            <a:pPr algn="l">
              <a:lnSpc>
                <a:spcPct val="200000"/>
              </a:lnSpc>
            </a:pPr>
            <a:r>
              <a:rPr lang="en-US" sz="1200" dirty="0" smtClean="0">
                <a:solidFill>
                  <a:srgbClr val="0000FF"/>
                </a:solidFill>
              </a:rPr>
              <a:t>-3x</a:t>
            </a:r>
            <a:r>
              <a:rPr lang="en-US" sz="1200" baseline="-25000" dirty="0" smtClean="0">
                <a:solidFill>
                  <a:srgbClr val="0000FF"/>
                </a:solidFill>
              </a:rPr>
              <a:t>1</a:t>
            </a:r>
            <a:r>
              <a:rPr lang="en-US" sz="1200" dirty="0" smtClean="0">
                <a:solidFill>
                  <a:srgbClr val="0000FF"/>
                </a:solidFill>
              </a:rPr>
              <a:t> is also a</a:t>
            </a:r>
            <a:r>
              <a:rPr lang="en-US" sz="1200" baseline="0" dirty="0" smtClean="0">
                <a:solidFill>
                  <a:srgbClr val="0000FF"/>
                </a:solidFill>
              </a:rPr>
              <a:t> li</a:t>
            </a:r>
            <a:r>
              <a:rPr lang="en-US" sz="1200" dirty="0" smtClean="0">
                <a:solidFill>
                  <a:srgbClr val="0000FF"/>
                </a:solidFill>
              </a:rPr>
              <a:t>near combination of xl</a:t>
            </a:r>
            <a:r>
              <a:rPr lang="en-US" sz="1200" baseline="0" dirty="0" smtClean="0">
                <a:solidFill>
                  <a:srgbClr val="0000FF"/>
                </a:solidFill>
              </a:rPr>
              <a:t> and x2, but the </a:t>
            </a:r>
            <a:r>
              <a:rPr lang="en-US" sz="1200" baseline="0" dirty="0" err="1" smtClean="0">
                <a:solidFill>
                  <a:srgbClr val="0000FF"/>
                </a:solidFill>
              </a:rPr>
              <a:t>coeffient</a:t>
            </a:r>
            <a:r>
              <a:rPr lang="en-US" sz="1200" baseline="0" dirty="0" smtClean="0">
                <a:solidFill>
                  <a:srgbClr val="0000FF"/>
                </a:solidFill>
              </a:rPr>
              <a:t> in front of x2 is 0</a:t>
            </a:r>
          </a:p>
          <a:p>
            <a:pPr algn="l">
              <a:lnSpc>
                <a:spcPct val="200000"/>
              </a:lnSpc>
            </a:pPr>
            <a:r>
              <a:rPr lang="en-US" sz="1200" baseline="0" dirty="0" smtClean="0">
                <a:solidFill>
                  <a:srgbClr val="0000FF"/>
                </a:solidFill>
              </a:rPr>
              <a:t>Any linear combination of xl and X2 is in this group , where the coefficients k and n  are whole numbers i.e. integers</a:t>
            </a:r>
            <a:r>
              <a:rPr lang="en-US" sz="1200" baseline="0" dirty="0">
                <a:solidFill>
                  <a:schemeClr val="tx1"/>
                </a:solidFill>
              </a:rPr>
              <a:t>.</a:t>
            </a:r>
            <a:endParaRPr lang="en-US" sz="1200" baseline="-25000" dirty="0" smtClean="0">
              <a:solidFill>
                <a:srgbClr val="0000FF"/>
              </a:solidFill>
            </a:endParaRPr>
          </a:p>
        </p:txBody>
      </p:sp>
      <p:sp>
        <p:nvSpPr>
          <p:cNvPr id="4" name="Slide Number Placeholder 3"/>
          <p:cNvSpPr>
            <a:spLocks noGrp="1"/>
          </p:cNvSpPr>
          <p:nvPr>
            <p:ph type="sldNum" sz="quarter" idx="10"/>
          </p:nvPr>
        </p:nvSpPr>
        <p:spPr/>
        <p:txBody>
          <a:bodyPr/>
          <a:lstStyle/>
          <a:p>
            <a:fld id="{DB6FC4B9-A07B-9549-B62E-78439FDB3B71}" type="slidenum">
              <a:rPr lang="en-US" smtClean="0"/>
              <a:t>7</a:t>
            </a:fld>
            <a:endParaRPr lang="en-US"/>
          </a:p>
        </p:txBody>
      </p:sp>
    </p:spTree>
    <p:extLst>
      <p:ext uri="{BB962C8B-B14F-4D97-AF65-F5344CB8AC3E}">
        <p14:creationId xmlns:p14="http://schemas.microsoft.com/office/powerpoint/2010/main" val="28321965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Addition is performed by combining like terms.</a:t>
            </a:r>
          </a:p>
        </p:txBody>
      </p:sp>
      <p:sp>
        <p:nvSpPr>
          <p:cNvPr id="4" name="Slide Number Placeholder 3"/>
          <p:cNvSpPr>
            <a:spLocks noGrp="1"/>
          </p:cNvSpPr>
          <p:nvPr>
            <p:ph type="sldNum" sz="quarter" idx="10"/>
          </p:nvPr>
        </p:nvSpPr>
        <p:spPr/>
        <p:txBody>
          <a:bodyPr/>
          <a:lstStyle/>
          <a:p>
            <a:fld id="{DB6FC4B9-A07B-9549-B62E-78439FDB3B71}" type="slidenum">
              <a:rPr lang="en-US" smtClean="0"/>
              <a:t>8</a:t>
            </a:fld>
            <a:endParaRPr lang="en-US"/>
          </a:p>
        </p:txBody>
      </p:sp>
    </p:spTree>
    <p:extLst>
      <p:ext uri="{BB962C8B-B14F-4D97-AF65-F5344CB8AC3E}">
        <p14:creationId xmlns:p14="http://schemas.microsoft.com/office/powerpoint/2010/main" val="40997543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AdWhether</a:t>
            </a:r>
            <a:r>
              <a:rPr lang="en-US" dirty="0" smtClean="0"/>
              <a:t> I am adding 4 roses and three roses</a:t>
            </a:r>
            <a:endParaRPr lang="en-US" dirty="0"/>
          </a:p>
        </p:txBody>
      </p:sp>
      <p:sp>
        <p:nvSpPr>
          <p:cNvPr id="4" name="Slide Number Placeholder 3"/>
          <p:cNvSpPr>
            <a:spLocks noGrp="1"/>
          </p:cNvSpPr>
          <p:nvPr>
            <p:ph type="sldNum" sz="quarter" idx="10"/>
          </p:nvPr>
        </p:nvSpPr>
        <p:spPr/>
        <p:txBody>
          <a:bodyPr/>
          <a:lstStyle/>
          <a:p>
            <a:fld id="{DB6FC4B9-A07B-9549-B62E-78439FDB3B71}" type="slidenum">
              <a:rPr lang="en-US" smtClean="0"/>
              <a:t>9</a:t>
            </a:fld>
            <a:endParaRPr lang="en-US"/>
          </a:p>
        </p:txBody>
      </p:sp>
    </p:spTree>
    <p:extLst>
      <p:ext uri="{BB962C8B-B14F-4D97-AF65-F5344CB8AC3E}">
        <p14:creationId xmlns:p14="http://schemas.microsoft.com/office/powerpoint/2010/main" val="40997543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1626E60-EE7B-1A40-85D2-BFF786422B2B}" type="datetimeFigureOut">
              <a:rPr lang="en-US" smtClean="0"/>
              <a:t>8/6/2013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696C83-6538-524D-812D-7D9C62635A8B}" type="slidenum">
              <a:rPr lang="en-US" smtClean="0"/>
              <a:t>‹#›</a:t>
            </a:fld>
            <a:endParaRPr lang="en-US"/>
          </a:p>
        </p:txBody>
      </p:sp>
    </p:spTree>
    <p:extLst>
      <p:ext uri="{BB962C8B-B14F-4D97-AF65-F5344CB8AC3E}">
        <p14:creationId xmlns:p14="http://schemas.microsoft.com/office/powerpoint/2010/main" val="19927111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626E60-EE7B-1A40-85D2-BFF786422B2B}" type="datetimeFigureOut">
              <a:rPr lang="en-US" smtClean="0"/>
              <a:t>8/6/2013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696C83-6538-524D-812D-7D9C62635A8B}" type="slidenum">
              <a:rPr lang="en-US" smtClean="0"/>
              <a:t>‹#›</a:t>
            </a:fld>
            <a:endParaRPr lang="en-US"/>
          </a:p>
        </p:txBody>
      </p:sp>
    </p:spTree>
    <p:extLst>
      <p:ext uri="{BB962C8B-B14F-4D97-AF65-F5344CB8AC3E}">
        <p14:creationId xmlns:p14="http://schemas.microsoft.com/office/powerpoint/2010/main" val="16051590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626E60-EE7B-1A40-85D2-BFF786422B2B}" type="datetimeFigureOut">
              <a:rPr lang="en-US" smtClean="0"/>
              <a:t>8/6/2013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696C83-6538-524D-812D-7D9C62635A8B}" type="slidenum">
              <a:rPr lang="en-US" smtClean="0"/>
              <a:t>‹#›</a:t>
            </a:fld>
            <a:endParaRPr lang="en-US"/>
          </a:p>
        </p:txBody>
      </p:sp>
    </p:spTree>
    <p:extLst>
      <p:ext uri="{BB962C8B-B14F-4D97-AF65-F5344CB8AC3E}">
        <p14:creationId xmlns:p14="http://schemas.microsoft.com/office/powerpoint/2010/main" val="1522600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626E60-EE7B-1A40-85D2-BFF786422B2B}" type="datetimeFigureOut">
              <a:rPr lang="en-US" smtClean="0"/>
              <a:t>8/6/2013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696C83-6538-524D-812D-7D9C62635A8B}" type="slidenum">
              <a:rPr lang="en-US" smtClean="0"/>
              <a:t>‹#›</a:t>
            </a:fld>
            <a:endParaRPr lang="en-US"/>
          </a:p>
        </p:txBody>
      </p:sp>
    </p:spTree>
    <p:extLst>
      <p:ext uri="{BB962C8B-B14F-4D97-AF65-F5344CB8AC3E}">
        <p14:creationId xmlns:p14="http://schemas.microsoft.com/office/powerpoint/2010/main" val="2294593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1626E60-EE7B-1A40-85D2-BFF786422B2B}" type="datetimeFigureOut">
              <a:rPr lang="en-US" smtClean="0"/>
              <a:t>8/6/2013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696C83-6538-524D-812D-7D9C62635A8B}" type="slidenum">
              <a:rPr lang="en-US" smtClean="0"/>
              <a:t>‹#›</a:t>
            </a:fld>
            <a:endParaRPr lang="en-US"/>
          </a:p>
        </p:txBody>
      </p:sp>
    </p:spTree>
    <p:extLst>
      <p:ext uri="{BB962C8B-B14F-4D97-AF65-F5344CB8AC3E}">
        <p14:creationId xmlns:p14="http://schemas.microsoft.com/office/powerpoint/2010/main" val="567905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1626E60-EE7B-1A40-85D2-BFF786422B2B}" type="datetimeFigureOut">
              <a:rPr lang="en-US" smtClean="0"/>
              <a:t>8/6/2013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696C83-6538-524D-812D-7D9C62635A8B}" type="slidenum">
              <a:rPr lang="en-US" smtClean="0"/>
              <a:t>‹#›</a:t>
            </a:fld>
            <a:endParaRPr lang="en-US"/>
          </a:p>
        </p:txBody>
      </p:sp>
    </p:spTree>
    <p:extLst>
      <p:ext uri="{BB962C8B-B14F-4D97-AF65-F5344CB8AC3E}">
        <p14:creationId xmlns:p14="http://schemas.microsoft.com/office/powerpoint/2010/main" val="502501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1626E60-EE7B-1A40-85D2-BFF786422B2B}" type="datetimeFigureOut">
              <a:rPr lang="en-US" smtClean="0"/>
              <a:t>8/6/2013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696C83-6538-524D-812D-7D9C62635A8B}" type="slidenum">
              <a:rPr lang="en-US" smtClean="0"/>
              <a:t>‹#›</a:t>
            </a:fld>
            <a:endParaRPr lang="en-US"/>
          </a:p>
        </p:txBody>
      </p:sp>
    </p:spTree>
    <p:extLst>
      <p:ext uri="{BB962C8B-B14F-4D97-AF65-F5344CB8AC3E}">
        <p14:creationId xmlns:p14="http://schemas.microsoft.com/office/powerpoint/2010/main" val="8746883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1626E60-EE7B-1A40-85D2-BFF786422B2B}" type="datetimeFigureOut">
              <a:rPr lang="en-US" smtClean="0"/>
              <a:t>8/6/2013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696C83-6538-524D-812D-7D9C62635A8B}" type="slidenum">
              <a:rPr lang="en-US" smtClean="0"/>
              <a:t>‹#›</a:t>
            </a:fld>
            <a:endParaRPr lang="en-US"/>
          </a:p>
        </p:txBody>
      </p:sp>
    </p:spTree>
    <p:extLst>
      <p:ext uri="{BB962C8B-B14F-4D97-AF65-F5344CB8AC3E}">
        <p14:creationId xmlns:p14="http://schemas.microsoft.com/office/powerpoint/2010/main" val="646711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626E60-EE7B-1A40-85D2-BFF786422B2B}" type="datetimeFigureOut">
              <a:rPr lang="en-US" smtClean="0"/>
              <a:t>8/6/2013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7696C83-6538-524D-812D-7D9C62635A8B}" type="slidenum">
              <a:rPr lang="en-US" smtClean="0"/>
              <a:t>‹#›</a:t>
            </a:fld>
            <a:endParaRPr lang="en-US"/>
          </a:p>
        </p:txBody>
      </p:sp>
    </p:spTree>
    <p:extLst>
      <p:ext uri="{BB962C8B-B14F-4D97-AF65-F5344CB8AC3E}">
        <p14:creationId xmlns:p14="http://schemas.microsoft.com/office/powerpoint/2010/main" val="12542690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1626E60-EE7B-1A40-85D2-BFF786422B2B}" type="datetimeFigureOut">
              <a:rPr lang="en-US" smtClean="0"/>
              <a:t>8/6/2013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696C83-6538-524D-812D-7D9C62635A8B}" type="slidenum">
              <a:rPr lang="en-US" smtClean="0"/>
              <a:t>‹#›</a:t>
            </a:fld>
            <a:endParaRPr lang="en-US"/>
          </a:p>
        </p:txBody>
      </p:sp>
    </p:spTree>
    <p:extLst>
      <p:ext uri="{BB962C8B-B14F-4D97-AF65-F5344CB8AC3E}">
        <p14:creationId xmlns:p14="http://schemas.microsoft.com/office/powerpoint/2010/main" val="36455364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1626E60-EE7B-1A40-85D2-BFF786422B2B}" type="datetimeFigureOut">
              <a:rPr lang="en-US" smtClean="0"/>
              <a:t>8/6/2013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696C83-6538-524D-812D-7D9C62635A8B}" type="slidenum">
              <a:rPr lang="en-US" smtClean="0"/>
              <a:t>‹#›</a:t>
            </a:fld>
            <a:endParaRPr lang="en-US"/>
          </a:p>
        </p:txBody>
      </p:sp>
    </p:spTree>
    <p:extLst>
      <p:ext uri="{BB962C8B-B14F-4D97-AF65-F5344CB8AC3E}">
        <p14:creationId xmlns:p14="http://schemas.microsoft.com/office/powerpoint/2010/main" val="33973274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626E60-EE7B-1A40-85D2-BFF786422B2B}" type="datetimeFigureOut">
              <a:rPr lang="en-US" smtClean="0"/>
              <a:t>8/6/2013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696C83-6538-524D-812D-7D9C62635A8B}" type="slidenum">
              <a:rPr lang="en-US" smtClean="0"/>
              <a:t>‹#›</a:t>
            </a:fld>
            <a:endParaRPr lang="en-US"/>
          </a:p>
        </p:txBody>
      </p:sp>
    </p:spTree>
    <p:extLst>
      <p:ext uri="{BB962C8B-B14F-4D97-AF65-F5344CB8AC3E}">
        <p14:creationId xmlns:p14="http://schemas.microsoft.com/office/powerpoint/2010/main" val="28062121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152400"/>
            <a:ext cx="8839200" cy="4154983"/>
          </a:xfrm>
          <a:prstGeom prst="rect">
            <a:avLst/>
          </a:prstGeom>
          <a:noFill/>
        </p:spPr>
        <p:txBody>
          <a:bodyPr wrap="square" rtlCol="0">
            <a:spAutoFit/>
          </a:bodyPr>
          <a:lstStyle/>
          <a:p>
            <a:r>
              <a:rPr lang="en-US" sz="4800" dirty="0" smtClean="0">
                <a:solidFill>
                  <a:srgbClr val="0000FF"/>
                </a:solidFill>
              </a:rPr>
              <a:t>Lecture 2:  Addition </a:t>
            </a:r>
            <a:r>
              <a:rPr lang="en-US" sz="2800" dirty="0" smtClean="0">
                <a:solidFill>
                  <a:srgbClr val="0000FF"/>
                </a:solidFill>
              </a:rPr>
              <a:t>(and free </a:t>
            </a:r>
            <a:r>
              <a:rPr lang="en-US" sz="2800" dirty="0" err="1" smtClean="0">
                <a:solidFill>
                  <a:srgbClr val="0000FF"/>
                </a:solidFill>
              </a:rPr>
              <a:t>abelian</a:t>
            </a:r>
            <a:r>
              <a:rPr lang="en-US" sz="2800" dirty="0" smtClean="0">
                <a:solidFill>
                  <a:srgbClr val="0000FF"/>
                </a:solidFill>
              </a:rPr>
              <a:t> groups)</a:t>
            </a:r>
          </a:p>
          <a:p>
            <a:endParaRPr lang="en-US" sz="2400" dirty="0">
              <a:solidFill>
                <a:srgbClr val="0000FF"/>
              </a:solidFill>
            </a:endParaRPr>
          </a:p>
          <a:p>
            <a:r>
              <a:rPr lang="en-US" sz="2400" dirty="0" smtClean="0"/>
              <a:t>of a series of preparatory lectures for the Fall 2013 online course MATH:7450 (22M:305) Topics in Topology: Scientific and Engineering Applications of Algebraic Topology</a:t>
            </a:r>
          </a:p>
          <a:p>
            <a:endParaRPr lang="en-US" sz="2400" dirty="0"/>
          </a:p>
          <a:p>
            <a:r>
              <a:rPr lang="en-US" sz="2400" dirty="0" smtClean="0"/>
              <a:t>Target Audience: Anyone interested in </a:t>
            </a:r>
            <a:r>
              <a:rPr lang="en-US" sz="2400" b="1" dirty="0" smtClean="0">
                <a:solidFill>
                  <a:srgbClr val="B10000"/>
                </a:solidFill>
              </a:rPr>
              <a:t>topological data analysis </a:t>
            </a:r>
            <a:r>
              <a:rPr lang="en-US" sz="2400" dirty="0" smtClean="0"/>
              <a:t>including graduate students, faculty, industrial researchers in bioinformatics, biology, computer science, cosmology, engineering, imaging, mathematics, neurology, physics, statistics, etc.</a:t>
            </a:r>
          </a:p>
        </p:txBody>
      </p:sp>
      <p:sp>
        <p:nvSpPr>
          <p:cNvPr id="3" name="Rectangle 3"/>
          <p:cNvSpPr>
            <a:spLocks noGrp="1" noChangeArrowheads="1"/>
          </p:cNvSpPr>
          <p:nvPr>
            <p:ph type="subTitle" idx="4294967295"/>
          </p:nvPr>
        </p:nvSpPr>
        <p:spPr>
          <a:xfrm>
            <a:off x="152400" y="4495800"/>
            <a:ext cx="8991600" cy="2286000"/>
          </a:xfrm>
        </p:spPr>
        <p:txBody>
          <a:bodyPr>
            <a:normAutofit fontScale="47500" lnSpcReduction="20000"/>
          </a:bodyPr>
          <a:lstStyle/>
          <a:p>
            <a:pPr marL="0" indent="0">
              <a:lnSpc>
                <a:spcPct val="120000"/>
              </a:lnSpc>
              <a:buFontTx/>
              <a:buNone/>
            </a:pPr>
            <a:r>
              <a:rPr lang="en-US" sz="5100" dirty="0" smtClean="0">
                <a:solidFill>
                  <a:srgbClr val="0000FF"/>
                </a:solidFill>
              </a:rPr>
              <a:t> </a:t>
            </a:r>
            <a:r>
              <a:rPr lang="en-US" sz="5900" dirty="0" smtClean="0">
                <a:solidFill>
                  <a:srgbClr val="0000FF"/>
                </a:solidFill>
              </a:rPr>
              <a:t>Isabel </a:t>
            </a:r>
            <a:r>
              <a:rPr lang="en-US" sz="5900" dirty="0">
                <a:solidFill>
                  <a:srgbClr val="0000FF"/>
                </a:solidFill>
              </a:rPr>
              <a:t>K. Darcy</a:t>
            </a:r>
          </a:p>
          <a:p>
            <a:pPr marL="0" indent="0">
              <a:lnSpc>
                <a:spcPct val="120000"/>
              </a:lnSpc>
              <a:buFontTx/>
              <a:buNone/>
            </a:pPr>
            <a:r>
              <a:rPr lang="en-US" sz="4400" dirty="0" smtClean="0">
                <a:solidFill>
                  <a:srgbClr val="0000FF"/>
                </a:solidFill>
              </a:rPr>
              <a:t> Mathematics Department/Applied Mathematical &amp; Computational Sciences </a:t>
            </a:r>
            <a:endParaRPr lang="en-US" sz="4400" dirty="0">
              <a:solidFill>
                <a:srgbClr val="0000FF"/>
              </a:solidFill>
            </a:endParaRPr>
          </a:p>
          <a:p>
            <a:pPr marL="0" indent="0">
              <a:lnSpc>
                <a:spcPct val="120000"/>
              </a:lnSpc>
              <a:buFontTx/>
              <a:buNone/>
            </a:pPr>
            <a:r>
              <a:rPr lang="en-US" sz="4400" dirty="0" smtClean="0">
                <a:solidFill>
                  <a:srgbClr val="0000FF"/>
                </a:solidFill>
              </a:rPr>
              <a:t> University </a:t>
            </a:r>
            <a:r>
              <a:rPr lang="en-US" sz="4400" dirty="0">
                <a:solidFill>
                  <a:srgbClr val="0000FF"/>
                </a:solidFill>
              </a:rPr>
              <a:t>of </a:t>
            </a:r>
            <a:r>
              <a:rPr lang="en-US" sz="4400" dirty="0" smtClean="0">
                <a:solidFill>
                  <a:srgbClr val="0000FF"/>
                </a:solidFill>
              </a:rPr>
              <a:t>Iowa</a:t>
            </a:r>
          </a:p>
          <a:p>
            <a:pPr marL="0" indent="0">
              <a:lnSpc>
                <a:spcPct val="120000"/>
              </a:lnSpc>
              <a:buFontTx/>
              <a:buNone/>
            </a:pPr>
            <a:endParaRPr lang="en-US" sz="1400" dirty="0">
              <a:solidFill>
                <a:srgbClr val="0000FF"/>
              </a:solidFill>
            </a:endParaRPr>
          </a:p>
          <a:p>
            <a:pPr marL="0" indent="0">
              <a:lnSpc>
                <a:spcPct val="120000"/>
              </a:lnSpc>
              <a:buFontTx/>
              <a:buNone/>
            </a:pPr>
            <a:r>
              <a:rPr lang="en-US" sz="5900" dirty="0">
                <a:solidFill>
                  <a:srgbClr val="D00000"/>
                </a:solidFill>
              </a:rPr>
              <a:t>http://</a:t>
            </a:r>
            <a:r>
              <a:rPr lang="en-US" sz="5900" dirty="0" err="1">
                <a:solidFill>
                  <a:srgbClr val="D00000"/>
                </a:solidFill>
              </a:rPr>
              <a:t>www.math.uiowa.edu</a:t>
            </a:r>
            <a:r>
              <a:rPr lang="en-US" sz="5900" dirty="0">
                <a:solidFill>
                  <a:srgbClr val="D00000"/>
                </a:solidFill>
              </a:rPr>
              <a:t>/~</a:t>
            </a:r>
            <a:r>
              <a:rPr lang="en-US" sz="5900" dirty="0" err="1" smtClean="0">
                <a:solidFill>
                  <a:srgbClr val="D00000"/>
                </a:solidFill>
              </a:rPr>
              <a:t>idarcy</a:t>
            </a:r>
            <a:r>
              <a:rPr lang="en-US" sz="5900" dirty="0" smtClean="0">
                <a:solidFill>
                  <a:srgbClr val="D00000"/>
                </a:solidFill>
              </a:rPr>
              <a:t>/</a:t>
            </a:r>
            <a:r>
              <a:rPr lang="en-US" sz="5900" dirty="0" err="1" smtClean="0">
                <a:solidFill>
                  <a:srgbClr val="D00000"/>
                </a:solidFill>
              </a:rPr>
              <a:t>AppliedTopology.html</a:t>
            </a:r>
            <a:r>
              <a:rPr lang="en-US" sz="5900" dirty="0" smtClean="0">
                <a:solidFill>
                  <a:srgbClr val="D00000"/>
                </a:solidFill>
              </a:rPr>
              <a:t> </a:t>
            </a:r>
            <a:endParaRPr lang="en-US" sz="5900" dirty="0">
              <a:solidFill>
                <a:srgbClr val="D00000"/>
              </a:solidFill>
            </a:endParaRPr>
          </a:p>
        </p:txBody>
      </p:sp>
    </p:spTree>
    <p:extLst>
      <p:ext uri="{BB962C8B-B14F-4D97-AF65-F5344CB8AC3E}">
        <p14:creationId xmlns:p14="http://schemas.microsoft.com/office/powerpoint/2010/main" val="20967248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6057" y="316624"/>
            <a:ext cx="9160934" cy="7109639"/>
          </a:xfrm>
          <a:prstGeom prst="rect">
            <a:avLst/>
          </a:prstGeom>
          <a:noFill/>
        </p:spPr>
        <p:txBody>
          <a:bodyPr wrap="square" rtlCol="0">
            <a:spAutoFit/>
          </a:bodyPr>
          <a:lstStyle/>
          <a:p>
            <a:r>
              <a:rPr lang="en-US" sz="3200" dirty="0" smtClean="0"/>
              <a:t>Addition:</a:t>
            </a:r>
          </a:p>
          <a:p>
            <a:endParaRPr lang="en-US" sz="800" dirty="0"/>
          </a:p>
          <a:p>
            <a:r>
              <a:rPr lang="en-US" sz="3200" dirty="0" smtClean="0"/>
              <a:t>(n</a:t>
            </a:r>
            <a:r>
              <a:rPr lang="en-US" sz="3200" baseline="-25000" dirty="0" smtClean="0"/>
              <a:t>1</a:t>
            </a:r>
            <a:r>
              <a:rPr lang="en-US" sz="3200" dirty="0" smtClean="0"/>
              <a:t>x</a:t>
            </a:r>
            <a:r>
              <a:rPr lang="en-US" sz="3200" baseline="-25000" dirty="0" smtClean="0"/>
              <a:t>1</a:t>
            </a:r>
            <a:r>
              <a:rPr lang="en-US" sz="3200" dirty="0" smtClean="0"/>
              <a:t> </a:t>
            </a:r>
            <a:r>
              <a:rPr lang="en-US" sz="3200" dirty="0"/>
              <a:t>+ n</a:t>
            </a:r>
            <a:r>
              <a:rPr lang="en-US" sz="3200" baseline="-25000" dirty="0"/>
              <a:t>2</a:t>
            </a:r>
            <a:r>
              <a:rPr lang="en-US" sz="3200" dirty="0"/>
              <a:t>x</a:t>
            </a:r>
            <a:r>
              <a:rPr lang="en-US" sz="3200" baseline="-25000" dirty="0"/>
              <a:t>2</a:t>
            </a:r>
            <a:r>
              <a:rPr lang="en-US" sz="3200" dirty="0"/>
              <a:t> + … + </a:t>
            </a:r>
            <a:r>
              <a:rPr lang="en-US" sz="3200" dirty="0" err="1" smtClean="0"/>
              <a:t>n</a:t>
            </a:r>
            <a:r>
              <a:rPr lang="en-US" sz="3200" baseline="-25000" dirty="0" err="1" smtClean="0"/>
              <a:t>k</a:t>
            </a:r>
            <a:r>
              <a:rPr lang="en-US" sz="3200" dirty="0" err="1" smtClean="0"/>
              <a:t>x</a:t>
            </a:r>
            <a:r>
              <a:rPr lang="en-US" sz="3200" baseline="-25000" dirty="0" err="1" smtClean="0"/>
              <a:t>k</a:t>
            </a:r>
            <a:r>
              <a:rPr lang="en-US" sz="3200" dirty="0" smtClean="0"/>
              <a:t>) + (m</a:t>
            </a:r>
            <a:r>
              <a:rPr lang="en-US" sz="3200" baseline="-25000" dirty="0" smtClean="0"/>
              <a:t>1</a:t>
            </a:r>
            <a:r>
              <a:rPr lang="en-US" sz="3200" dirty="0" smtClean="0"/>
              <a:t>x</a:t>
            </a:r>
            <a:r>
              <a:rPr lang="en-US" sz="3200" baseline="-25000" dirty="0" smtClean="0"/>
              <a:t>1</a:t>
            </a:r>
            <a:r>
              <a:rPr lang="en-US" sz="3200" dirty="0" smtClean="0"/>
              <a:t> </a:t>
            </a:r>
            <a:r>
              <a:rPr lang="en-US" sz="3200" dirty="0"/>
              <a:t>+ </a:t>
            </a:r>
            <a:r>
              <a:rPr lang="en-US" sz="3200" dirty="0" smtClean="0"/>
              <a:t>m</a:t>
            </a:r>
            <a:r>
              <a:rPr lang="en-US" sz="3200" baseline="-25000" dirty="0" smtClean="0"/>
              <a:t>2</a:t>
            </a:r>
            <a:r>
              <a:rPr lang="en-US" sz="3200" dirty="0" smtClean="0"/>
              <a:t>x</a:t>
            </a:r>
            <a:r>
              <a:rPr lang="en-US" sz="3200" baseline="-25000" dirty="0" smtClean="0"/>
              <a:t>2</a:t>
            </a:r>
            <a:r>
              <a:rPr lang="en-US" sz="3200" dirty="0" smtClean="0"/>
              <a:t> </a:t>
            </a:r>
            <a:r>
              <a:rPr lang="en-US" sz="3200" dirty="0"/>
              <a:t>+ … + </a:t>
            </a:r>
            <a:r>
              <a:rPr lang="en-US" sz="3200" dirty="0" err="1"/>
              <a:t>m</a:t>
            </a:r>
            <a:r>
              <a:rPr lang="en-US" sz="3200" baseline="-25000" dirty="0" err="1" smtClean="0"/>
              <a:t>k</a:t>
            </a:r>
            <a:r>
              <a:rPr lang="en-US" sz="3200" dirty="0" err="1" smtClean="0"/>
              <a:t>x</a:t>
            </a:r>
            <a:r>
              <a:rPr lang="en-US" sz="3200" baseline="-25000" dirty="0" err="1" smtClean="0"/>
              <a:t>k</a:t>
            </a:r>
            <a:r>
              <a:rPr lang="en-US" sz="3200" dirty="0" smtClean="0"/>
              <a:t>)</a:t>
            </a:r>
          </a:p>
          <a:p>
            <a:r>
              <a:rPr lang="en-US" sz="3200" dirty="0" smtClean="0"/>
              <a:t> </a:t>
            </a:r>
            <a:endParaRPr lang="en-US" sz="800" baseline="-25000" dirty="0"/>
          </a:p>
          <a:p>
            <a:pPr algn="ctr"/>
            <a:r>
              <a:rPr lang="en-US" sz="3200" dirty="0" smtClean="0"/>
              <a:t>= (n</a:t>
            </a:r>
            <a:r>
              <a:rPr lang="en-US" sz="3200" baseline="-25000" dirty="0" smtClean="0"/>
              <a:t>1 </a:t>
            </a:r>
            <a:r>
              <a:rPr lang="en-US" sz="3200" dirty="0" smtClean="0"/>
              <a:t>+ m</a:t>
            </a:r>
            <a:r>
              <a:rPr lang="en-US" sz="3200" baseline="-25000" dirty="0"/>
              <a:t>1</a:t>
            </a:r>
            <a:r>
              <a:rPr lang="en-US" sz="3200" dirty="0" smtClean="0"/>
              <a:t>)</a:t>
            </a:r>
            <a:r>
              <a:rPr lang="en-US" sz="3200" baseline="-25000" dirty="0" smtClean="0"/>
              <a:t> </a:t>
            </a:r>
            <a:r>
              <a:rPr lang="en-US" sz="3200" dirty="0" smtClean="0"/>
              <a:t>x</a:t>
            </a:r>
            <a:r>
              <a:rPr lang="en-US" sz="3200" baseline="-25000" dirty="0" smtClean="0"/>
              <a:t>1</a:t>
            </a:r>
            <a:r>
              <a:rPr lang="en-US" sz="3200" dirty="0" smtClean="0"/>
              <a:t> </a:t>
            </a:r>
            <a:r>
              <a:rPr lang="en-US" sz="3200" dirty="0"/>
              <a:t>+ </a:t>
            </a:r>
            <a:r>
              <a:rPr lang="en-US" sz="3200" dirty="0" smtClean="0"/>
              <a:t>(n</a:t>
            </a:r>
            <a:r>
              <a:rPr lang="en-US" sz="3200" baseline="-25000" dirty="0" smtClean="0"/>
              <a:t>2 </a:t>
            </a:r>
            <a:r>
              <a:rPr lang="en-US" sz="3200" dirty="0" smtClean="0"/>
              <a:t>+ m</a:t>
            </a:r>
            <a:r>
              <a:rPr lang="en-US" sz="3200" baseline="-25000" dirty="0" smtClean="0"/>
              <a:t>2</a:t>
            </a:r>
            <a:r>
              <a:rPr lang="en-US" sz="3200" dirty="0" smtClean="0"/>
              <a:t>)x</a:t>
            </a:r>
            <a:r>
              <a:rPr lang="en-US" sz="3200" baseline="-25000" dirty="0" smtClean="0"/>
              <a:t>2</a:t>
            </a:r>
            <a:r>
              <a:rPr lang="en-US" sz="3200" dirty="0" smtClean="0"/>
              <a:t> </a:t>
            </a:r>
            <a:r>
              <a:rPr lang="en-US" sz="3200" dirty="0"/>
              <a:t>+ … + </a:t>
            </a:r>
            <a:r>
              <a:rPr lang="en-US" sz="3200" dirty="0" smtClean="0"/>
              <a:t>(</a:t>
            </a:r>
            <a:r>
              <a:rPr lang="en-US" sz="3200" dirty="0" err="1" smtClean="0"/>
              <a:t>n</a:t>
            </a:r>
            <a:r>
              <a:rPr lang="en-US" sz="3200" baseline="-25000" dirty="0" err="1" smtClean="0"/>
              <a:t>k</a:t>
            </a:r>
            <a:r>
              <a:rPr lang="en-US" sz="3200" baseline="-25000" dirty="0"/>
              <a:t> </a:t>
            </a:r>
            <a:r>
              <a:rPr lang="en-US" sz="3200" dirty="0"/>
              <a:t>+ </a:t>
            </a:r>
            <a:r>
              <a:rPr lang="en-US" sz="3200" dirty="0" err="1" smtClean="0"/>
              <a:t>m</a:t>
            </a:r>
            <a:r>
              <a:rPr lang="en-US" sz="3200" baseline="-25000" dirty="0" err="1" smtClean="0"/>
              <a:t>k</a:t>
            </a:r>
            <a:r>
              <a:rPr lang="en-US" sz="3200" dirty="0" smtClean="0"/>
              <a:t>)</a:t>
            </a:r>
            <a:r>
              <a:rPr lang="en-US" sz="3200" dirty="0" err="1" smtClean="0"/>
              <a:t>x</a:t>
            </a:r>
            <a:r>
              <a:rPr lang="en-US" sz="3200" baseline="-25000" dirty="0" err="1" smtClean="0"/>
              <a:t>k</a:t>
            </a:r>
            <a:endParaRPr lang="en-US" sz="3200" baseline="-25000" dirty="0" smtClean="0"/>
          </a:p>
          <a:p>
            <a:pPr algn="ctr"/>
            <a:endParaRPr lang="en-US" sz="3200" baseline="-25000" dirty="0"/>
          </a:p>
          <a:p>
            <a:r>
              <a:rPr lang="en-US" sz="3200" dirty="0">
                <a:solidFill>
                  <a:srgbClr val="0000FF"/>
                </a:solidFill>
              </a:rPr>
              <a:t>Example:    </a:t>
            </a:r>
            <a:r>
              <a:rPr lang="en-US" sz="3200" b="1" dirty="0">
                <a:solidFill>
                  <a:srgbClr val="0000FF"/>
                </a:solidFill>
              </a:rPr>
              <a:t>Z</a:t>
            </a:r>
            <a:r>
              <a:rPr lang="en-US" sz="3200" dirty="0">
                <a:solidFill>
                  <a:srgbClr val="0000FF"/>
                </a:solidFill>
              </a:rPr>
              <a:t>[x</a:t>
            </a:r>
            <a:r>
              <a:rPr lang="en-US" sz="3200" baseline="-25000" dirty="0">
                <a:solidFill>
                  <a:srgbClr val="0000FF"/>
                </a:solidFill>
              </a:rPr>
              <a:t>1</a:t>
            </a:r>
            <a:r>
              <a:rPr lang="en-US" sz="3200" dirty="0">
                <a:solidFill>
                  <a:srgbClr val="0000FF"/>
                </a:solidFill>
              </a:rPr>
              <a:t>, x</a:t>
            </a:r>
            <a:r>
              <a:rPr lang="en-US" sz="3200" baseline="-25000" dirty="0">
                <a:solidFill>
                  <a:srgbClr val="0000FF"/>
                </a:solidFill>
              </a:rPr>
              <a:t>2</a:t>
            </a:r>
            <a:r>
              <a:rPr lang="en-US" sz="3200" dirty="0" smtClean="0">
                <a:solidFill>
                  <a:srgbClr val="0000FF"/>
                </a:solidFill>
              </a:rPr>
              <a:t>]</a:t>
            </a:r>
            <a:endParaRPr lang="en-US" sz="1200" dirty="0" smtClean="0">
              <a:solidFill>
                <a:srgbClr val="0000FF"/>
              </a:solidFill>
            </a:endParaRPr>
          </a:p>
          <a:p>
            <a:pPr algn="ctr">
              <a:lnSpc>
                <a:spcPct val="200000"/>
              </a:lnSpc>
            </a:pPr>
            <a:r>
              <a:rPr lang="en-US" sz="3200" dirty="0" smtClean="0">
                <a:solidFill>
                  <a:srgbClr val="0000FF"/>
                </a:solidFill>
              </a:rPr>
              <a:t>(4x</a:t>
            </a:r>
            <a:r>
              <a:rPr lang="en-US" sz="3200" baseline="-25000" dirty="0" smtClean="0">
                <a:solidFill>
                  <a:srgbClr val="0000FF"/>
                </a:solidFill>
              </a:rPr>
              <a:t>1</a:t>
            </a:r>
            <a:r>
              <a:rPr lang="en-US" sz="3200" dirty="0" smtClean="0">
                <a:solidFill>
                  <a:srgbClr val="0000FF"/>
                </a:solidFill>
              </a:rPr>
              <a:t> + 2x</a:t>
            </a:r>
            <a:r>
              <a:rPr lang="en-US" sz="3200" baseline="-25000" dirty="0" smtClean="0">
                <a:solidFill>
                  <a:srgbClr val="0000FF"/>
                </a:solidFill>
              </a:rPr>
              <a:t>2</a:t>
            </a:r>
            <a:r>
              <a:rPr lang="en-US" sz="3200" dirty="0" smtClean="0">
                <a:solidFill>
                  <a:srgbClr val="0000FF"/>
                </a:solidFill>
              </a:rPr>
              <a:t>) + (3x</a:t>
            </a:r>
            <a:r>
              <a:rPr lang="en-US" sz="3200" baseline="-25000" dirty="0" smtClean="0">
                <a:solidFill>
                  <a:srgbClr val="0000FF"/>
                </a:solidFill>
              </a:rPr>
              <a:t>1</a:t>
            </a:r>
            <a:r>
              <a:rPr lang="en-US" sz="3200" dirty="0" smtClean="0">
                <a:solidFill>
                  <a:srgbClr val="0000FF"/>
                </a:solidFill>
              </a:rPr>
              <a:t> + x</a:t>
            </a:r>
            <a:r>
              <a:rPr lang="en-US" sz="3200" baseline="-25000" dirty="0" smtClean="0">
                <a:solidFill>
                  <a:srgbClr val="0000FF"/>
                </a:solidFill>
              </a:rPr>
              <a:t>2</a:t>
            </a:r>
            <a:r>
              <a:rPr lang="en-US" sz="3200" dirty="0" smtClean="0">
                <a:solidFill>
                  <a:srgbClr val="0000FF"/>
                </a:solidFill>
              </a:rPr>
              <a:t>) = </a:t>
            </a:r>
            <a:r>
              <a:rPr lang="en-US" sz="3200" baseline="-25000" dirty="0" smtClean="0">
                <a:solidFill>
                  <a:srgbClr val="0000FF"/>
                </a:solidFill>
              </a:rPr>
              <a:t> </a:t>
            </a:r>
            <a:r>
              <a:rPr lang="en-US" sz="3200" dirty="0" smtClean="0">
                <a:solidFill>
                  <a:srgbClr val="0000FF"/>
                </a:solidFill>
              </a:rPr>
              <a:t>7x</a:t>
            </a:r>
            <a:r>
              <a:rPr lang="en-US" sz="3200" baseline="-25000" dirty="0" smtClean="0">
                <a:solidFill>
                  <a:srgbClr val="0000FF"/>
                </a:solidFill>
              </a:rPr>
              <a:t>1</a:t>
            </a:r>
            <a:r>
              <a:rPr lang="en-US" sz="3200" dirty="0" smtClean="0">
                <a:solidFill>
                  <a:srgbClr val="0000FF"/>
                </a:solidFill>
              </a:rPr>
              <a:t> </a:t>
            </a:r>
            <a:r>
              <a:rPr lang="en-US" sz="3200" dirty="0">
                <a:solidFill>
                  <a:srgbClr val="0000FF"/>
                </a:solidFill>
              </a:rPr>
              <a:t>+ 3</a:t>
            </a:r>
            <a:r>
              <a:rPr lang="en-US" sz="3200" dirty="0" smtClean="0">
                <a:solidFill>
                  <a:srgbClr val="0000FF"/>
                </a:solidFill>
              </a:rPr>
              <a:t>x</a:t>
            </a:r>
            <a:r>
              <a:rPr lang="en-US" sz="3200" baseline="-25000" dirty="0" smtClean="0">
                <a:solidFill>
                  <a:srgbClr val="0000FF"/>
                </a:solidFill>
              </a:rPr>
              <a:t>2</a:t>
            </a:r>
          </a:p>
          <a:p>
            <a:pPr algn="ctr">
              <a:lnSpc>
                <a:spcPct val="200000"/>
              </a:lnSpc>
            </a:pPr>
            <a:r>
              <a:rPr lang="en-US" sz="3200" dirty="0">
                <a:solidFill>
                  <a:srgbClr val="0000FF"/>
                </a:solidFill>
              </a:rPr>
              <a:t>(4x</a:t>
            </a:r>
            <a:r>
              <a:rPr lang="en-US" sz="3200" baseline="-25000" dirty="0">
                <a:solidFill>
                  <a:srgbClr val="0000FF"/>
                </a:solidFill>
              </a:rPr>
              <a:t>1</a:t>
            </a:r>
            <a:r>
              <a:rPr lang="en-US" sz="3200" dirty="0">
                <a:solidFill>
                  <a:srgbClr val="0000FF"/>
                </a:solidFill>
              </a:rPr>
              <a:t> + 2x</a:t>
            </a:r>
            <a:r>
              <a:rPr lang="en-US" sz="3200" baseline="-25000" dirty="0">
                <a:solidFill>
                  <a:srgbClr val="0000FF"/>
                </a:solidFill>
              </a:rPr>
              <a:t>2</a:t>
            </a:r>
            <a:r>
              <a:rPr lang="en-US" sz="3200" dirty="0">
                <a:solidFill>
                  <a:srgbClr val="0000FF"/>
                </a:solidFill>
              </a:rPr>
              <a:t>) + (x</a:t>
            </a:r>
            <a:r>
              <a:rPr lang="en-US" sz="3200" baseline="-25000" dirty="0">
                <a:solidFill>
                  <a:srgbClr val="0000FF"/>
                </a:solidFill>
              </a:rPr>
              <a:t>1</a:t>
            </a:r>
            <a:r>
              <a:rPr lang="en-US" sz="3200" dirty="0">
                <a:solidFill>
                  <a:srgbClr val="0000FF"/>
                </a:solidFill>
              </a:rPr>
              <a:t> - 2x</a:t>
            </a:r>
            <a:r>
              <a:rPr lang="en-US" sz="3200" baseline="-25000" dirty="0">
                <a:solidFill>
                  <a:srgbClr val="0000FF"/>
                </a:solidFill>
              </a:rPr>
              <a:t>2</a:t>
            </a:r>
            <a:r>
              <a:rPr lang="en-US" sz="3200" dirty="0">
                <a:solidFill>
                  <a:srgbClr val="0000FF"/>
                </a:solidFill>
              </a:rPr>
              <a:t>) = </a:t>
            </a:r>
            <a:r>
              <a:rPr lang="en-US" sz="3200" baseline="-25000" dirty="0">
                <a:solidFill>
                  <a:srgbClr val="0000FF"/>
                </a:solidFill>
              </a:rPr>
              <a:t> </a:t>
            </a:r>
            <a:r>
              <a:rPr lang="en-US" sz="3200" dirty="0" smtClean="0">
                <a:solidFill>
                  <a:srgbClr val="0000FF"/>
                </a:solidFill>
              </a:rPr>
              <a:t>5x</a:t>
            </a:r>
            <a:r>
              <a:rPr lang="en-US" sz="3200" baseline="-25000" dirty="0" smtClean="0">
                <a:solidFill>
                  <a:srgbClr val="0000FF"/>
                </a:solidFill>
              </a:rPr>
              <a:t>1 </a:t>
            </a:r>
            <a:endParaRPr lang="en-US" sz="3200" baseline="-25000" dirty="0"/>
          </a:p>
          <a:p>
            <a:pPr algn="ctr">
              <a:lnSpc>
                <a:spcPct val="200000"/>
              </a:lnSpc>
            </a:pPr>
            <a:r>
              <a:rPr lang="en-US" sz="3200" baseline="-25000" dirty="0" smtClean="0">
                <a:solidFill>
                  <a:srgbClr val="0000FF"/>
                </a:solidFill>
              </a:rPr>
              <a:t> </a:t>
            </a:r>
            <a:endParaRPr lang="en-US" sz="3200" baseline="-25000" dirty="0"/>
          </a:p>
          <a:p>
            <a:endParaRPr lang="en-US" sz="3200" dirty="0" smtClean="0"/>
          </a:p>
          <a:p>
            <a:endParaRPr lang="en-US" sz="3200" dirty="0"/>
          </a:p>
          <a:p>
            <a:endParaRPr lang="en-US" sz="3200" dirty="0" smtClean="0"/>
          </a:p>
        </p:txBody>
      </p:sp>
    </p:spTree>
    <p:extLst>
      <p:ext uri="{BB962C8B-B14F-4D97-AF65-F5344CB8AC3E}">
        <p14:creationId xmlns:p14="http://schemas.microsoft.com/office/powerpoint/2010/main" val="123345443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3256" y="5685758"/>
            <a:ext cx="2271765" cy="584776"/>
          </a:xfrm>
          <a:prstGeom prst="rect">
            <a:avLst/>
          </a:prstGeom>
          <a:noFill/>
        </p:spPr>
        <p:txBody>
          <a:bodyPr wrap="square" rtlCol="0">
            <a:spAutoFit/>
          </a:bodyPr>
          <a:lstStyle/>
          <a:p>
            <a:r>
              <a:rPr lang="en-US" sz="3200" dirty="0"/>
              <a:t>v</a:t>
            </a:r>
            <a:r>
              <a:rPr lang="en-US" sz="3200" dirty="0" smtClean="0"/>
              <a:t> = vertex</a:t>
            </a:r>
            <a:endParaRPr lang="en-US" sz="3200" dirty="0"/>
          </a:p>
        </p:txBody>
      </p:sp>
      <p:sp>
        <p:nvSpPr>
          <p:cNvPr id="3" name="TextBox 2"/>
          <p:cNvSpPr txBox="1"/>
          <p:nvPr/>
        </p:nvSpPr>
        <p:spPr>
          <a:xfrm>
            <a:off x="3763658" y="5685758"/>
            <a:ext cx="1933788" cy="584776"/>
          </a:xfrm>
          <a:prstGeom prst="rect">
            <a:avLst/>
          </a:prstGeom>
          <a:noFill/>
        </p:spPr>
        <p:txBody>
          <a:bodyPr wrap="square" rtlCol="0">
            <a:spAutoFit/>
          </a:bodyPr>
          <a:lstStyle/>
          <a:p>
            <a:r>
              <a:rPr lang="en-US" sz="3200" dirty="0" smtClean="0"/>
              <a:t>e = edge</a:t>
            </a:r>
          </a:p>
        </p:txBody>
      </p:sp>
      <p:sp>
        <p:nvSpPr>
          <p:cNvPr id="4" name="TextBox 3"/>
          <p:cNvSpPr txBox="1"/>
          <p:nvPr/>
        </p:nvSpPr>
        <p:spPr>
          <a:xfrm>
            <a:off x="6568285" y="5685758"/>
            <a:ext cx="1425845" cy="584776"/>
          </a:xfrm>
          <a:prstGeom prst="rect">
            <a:avLst/>
          </a:prstGeom>
          <a:noFill/>
        </p:spPr>
        <p:txBody>
          <a:bodyPr wrap="square" rtlCol="0">
            <a:spAutoFit/>
          </a:bodyPr>
          <a:lstStyle/>
          <a:p>
            <a:r>
              <a:rPr lang="en-US" sz="3200" dirty="0" smtClean="0"/>
              <a:t>f = face</a:t>
            </a:r>
          </a:p>
        </p:txBody>
      </p:sp>
      <p:sp>
        <p:nvSpPr>
          <p:cNvPr id="8" name="Oval 7"/>
          <p:cNvSpPr/>
          <p:nvPr/>
        </p:nvSpPr>
        <p:spPr>
          <a:xfrm>
            <a:off x="1119536" y="6326148"/>
            <a:ext cx="182880" cy="18288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7" name="Group 26"/>
          <p:cNvGrpSpPr/>
          <p:nvPr/>
        </p:nvGrpSpPr>
        <p:grpSpPr>
          <a:xfrm>
            <a:off x="7554404" y="5746348"/>
            <a:ext cx="1107268" cy="990600"/>
            <a:chOff x="2819400" y="4632960"/>
            <a:chExt cx="1219200" cy="1082040"/>
          </a:xfrm>
        </p:grpSpPr>
        <p:sp>
          <p:nvSpPr>
            <p:cNvPr id="18" name="Isosceles Triangle 17"/>
            <p:cNvSpPr/>
            <p:nvPr/>
          </p:nvSpPr>
          <p:spPr>
            <a:xfrm>
              <a:off x="2926080" y="4724400"/>
              <a:ext cx="1066800" cy="923544"/>
            </a:xfrm>
            <a:prstGeom prst="triangle">
              <a:avLst/>
            </a:prstGeom>
            <a:solidFill>
              <a:schemeClr val="tx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5" name="Straight Connector 24"/>
            <p:cNvCxnSpPr/>
            <p:nvPr/>
          </p:nvCxnSpPr>
          <p:spPr>
            <a:xfrm rot="3600000" flipV="1">
              <a:off x="3246120" y="5166360"/>
              <a:ext cx="928048" cy="0"/>
            </a:xfrm>
            <a:prstGeom prst="line">
              <a:avLst/>
            </a:prstGeom>
            <a:ln w="63500">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rot="18000000" flipV="1">
              <a:off x="2732964" y="5160743"/>
              <a:ext cx="928048" cy="0"/>
            </a:xfrm>
            <a:prstGeom prst="line">
              <a:avLst/>
            </a:prstGeom>
            <a:ln w="63500">
              <a:solidFill>
                <a:srgbClr val="008000"/>
              </a:solidFill>
            </a:ln>
          </p:spPr>
          <p:style>
            <a:lnRef idx="2">
              <a:schemeClr val="accent1"/>
            </a:lnRef>
            <a:fillRef idx="0">
              <a:schemeClr val="accent1"/>
            </a:fillRef>
            <a:effectRef idx="1">
              <a:schemeClr val="accent1"/>
            </a:effectRef>
            <a:fontRef idx="minor">
              <a:schemeClr val="tx1"/>
            </a:fontRef>
          </p:style>
        </p:cxnSp>
        <p:grpSp>
          <p:nvGrpSpPr>
            <p:cNvPr id="17" name="Group 16"/>
            <p:cNvGrpSpPr/>
            <p:nvPr/>
          </p:nvGrpSpPr>
          <p:grpSpPr>
            <a:xfrm>
              <a:off x="2819400" y="5532120"/>
              <a:ext cx="1219200" cy="182880"/>
              <a:chOff x="2971800" y="2819400"/>
              <a:chExt cx="1021080" cy="182880"/>
            </a:xfrm>
          </p:grpSpPr>
          <p:cxnSp>
            <p:nvCxnSpPr>
              <p:cNvPr id="14" name="Straight Connector 13"/>
              <p:cNvCxnSpPr/>
              <p:nvPr/>
            </p:nvCxnSpPr>
            <p:spPr>
              <a:xfrm flipV="1">
                <a:off x="3078480" y="2926080"/>
                <a:ext cx="777240" cy="0"/>
              </a:xfrm>
              <a:prstGeom prst="line">
                <a:avLst/>
              </a:prstGeom>
              <a:ln w="63500">
                <a:solidFill>
                  <a:srgbClr val="008000"/>
                </a:solidFill>
              </a:ln>
            </p:spPr>
            <p:style>
              <a:lnRef idx="2">
                <a:schemeClr val="accent1"/>
              </a:lnRef>
              <a:fillRef idx="0">
                <a:schemeClr val="accent1"/>
              </a:fillRef>
              <a:effectRef idx="1">
                <a:schemeClr val="accent1"/>
              </a:effectRef>
              <a:fontRef idx="minor">
                <a:schemeClr val="tx1"/>
              </a:fontRef>
            </p:style>
          </p:cxnSp>
          <p:sp>
            <p:nvSpPr>
              <p:cNvPr id="15" name="Oval 14"/>
              <p:cNvSpPr/>
              <p:nvPr/>
            </p:nvSpPr>
            <p:spPr>
              <a:xfrm>
                <a:off x="2971800" y="2819400"/>
                <a:ext cx="153162" cy="18288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3839718" y="2819400"/>
                <a:ext cx="153162" cy="18288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1" name="Oval 10"/>
            <p:cNvSpPr/>
            <p:nvPr/>
          </p:nvSpPr>
          <p:spPr>
            <a:xfrm>
              <a:off x="3364992" y="4632960"/>
              <a:ext cx="182880" cy="18288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9" name="Group 48"/>
          <p:cNvGrpSpPr/>
          <p:nvPr/>
        </p:nvGrpSpPr>
        <p:grpSpPr>
          <a:xfrm>
            <a:off x="3924692" y="6342428"/>
            <a:ext cx="1219200" cy="182880"/>
            <a:chOff x="2438400" y="3354492"/>
            <a:chExt cx="1219200" cy="182880"/>
          </a:xfrm>
        </p:grpSpPr>
        <p:cxnSp>
          <p:nvCxnSpPr>
            <p:cNvPr id="22" name="Straight Connector 21"/>
            <p:cNvCxnSpPr/>
            <p:nvPr/>
          </p:nvCxnSpPr>
          <p:spPr>
            <a:xfrm flipV="1">
              <a:off x="2565779" y="3430692"/>
              <a:ext cx="928048" cy="0"/>
            </a:xfrm>
            <a:prstGeom prst="line">
              <a:avLst/>
            </a:prstGeom>
            <a:ln w="63500">
              <a:solidFill>
                <a:srgbClr val="008000"/>
              </a:solidFill>
            </a:ln>
          </p:spPr>
          <p:style>
            <a:lnRef idx="2">
              <a:schemeClr val="accent1"/>
            </a:lnRef>
            <a:fillRef idx="0">
              <a:schemeClr val="accent1"/>
            </a:fillRef>
            <a:effectRef idx="1">
              <a:schemeClr val="accent1"/>
            </a:effectRef>
            <a:fontRef idx="minor">
              <a:schemeClr val="tx1"/>
            </a:fontRef>
          </p:style>
        </p:cxnSp>
        <p:sp>
          <p:nvSpPr>
            <p:cNvPr id="23" name="Oval 22"/>
            <p:cNvSpPr/>
            <p:nvPr/>
          </p:nvSpPr>
          <p:spPr>
            <a:xfrm>
              <a:off x="2438400" y="3354492"/>
              <a:ext cx="182880" cy="18288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3474720" y="3354492"/>
              <a:ext cx="182880" cy="18288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9" name="Group 8"/>
          <p:cNvGrpSpPr/>
          <p:nvPr/>
        </p:nvGrpSpPr>
        <p:grpSpPr>
          <a:xfrm>
            <a:off x="1537857" y="723536"/>
            <a:ext cx="5947721" cy="4063871"/>
            <a:chOff x="1913861" y="723536"/>
            <a:chExt cx="5947721" cy="4063871"/>
          </a:xfrm>
        </p:grpSpPr>
        <p:grpSp>
          <p:nvGrpSpPr>
            <p:cNvPr id="68" name="Group 67"/>
            <p:cNvGrpSpPr/>
            <p:nvPr/>
          </p:nvGrpSpPr>
          <p:grpSpPr>
            <a:xfrm>
              <a:off x="4601484" y="1568779"/>
              <a:ext cx="1225607" cy="1978152"/>
              <a:chOff x="6394393" y="2761488"/>
              <a:chExt cx="1225607" cy="1978152"/>
            </a:xfrm>
          </p:grpSpPr>
          <p:grpSp>
            <p:nvGrpSpPr>
              <p:cNvPr id="30" name="Group 29"/>
              <p:cNvGrpSpPr/>
              <p:nvPr/>
            </p:nvGrpSpPr>
            <p:grpSpPr>
              <a:xfrm rot="10800000">
                <a:off x="6400800" y="3657600"/>
                <a:ext cx="1219200" cy="1082040"/>
                <a:chOff x="2819400" y="4632960"/>
                <a:chExt cx="1219200" cy="1082040"/>
              </a:xfrm>
              <a:effectLst/>
            </p:grpSpPr>
            <p:sp>
              <p:nvSpPr>
                <p:cNvPr id="31" name="Isosceles Triangle 30"/>
                <p:cNvSpPr/>
                <p:nvPr/>
              </p:nvSpPr>
              <p:spPr>
                <a:xfrm>
                  <a:off x="2926080" y="4724400"/>
                  <a:ext cx="1066800" cy="923544"/>
                </a:xfrm>
                <a:prstGeom prst="triangle">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2" name="Straight Connector 31"/>
                <p:cNvCxnSpPr/>
                <p:nvPr/>
              </p:nvCxnSpPr>
              <p:spPr>
                <a:xfrm rot="3600000" flipV="1">
                  <a:off x="3246120" y="5166360"/>
                  <a:ext cx="928048" cy="0"/>
                </a:xfrm>
                <a:prstGeom prst="line">
                  <a:avLst/>
                </a:prstGeom>
                <a:ln w="63500">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rot="18000000" flipV="1">
                  <a:off x="2732964" y="5160743"/>
                  <a:ext cx="928048" cy="0"/>
                </a:xfrm>
                <a:prstGeom prst="line">
                  <a:avLst/>
                </a:prstGeom>
                <a:ln w="63500">
                  <a:solidFill>
                    <a:srgbClr val="008000"/>
                  </a:solidFill>
                </a:ln>
              </p:spPr>
              <p:style>
                <a:lnRef idx="2">
                  <a:schemeClr val="accent1"/>
                </a:lnRef>
                <a:fillRef idx="0">
                  <a:schemeClr val="accent1"/>
                </a:fillRef>
                <a:effectRef idx="1">
                  <a:schemeClr val="accent1"/>
                </a:effectRef>
                <a:fontRef idx="minor">
                  <a:schemeClr val="tx1"/>
                </a:fontRef>
              </p:style>
            </p:cxnSp>
            <p:grpSp>
              <p:nvGrpSpPr>
                <p:cNvPr id="34" name="Group 33"/>
                <p:cNvGrpSpPr/>
                <p:nvPr/>
              </p:nvGrpSpPr>
              <p:grpSpPr>
                <a:xfrm>
                  <a:off x="2819400" y="5532120"/>
                  <a:ext cx="1219200" cy="182880"/>
                  <a:chOff x="2971800" y="2819400"/>
                  <a:chExt cx="1021080" cy="182880"/>
                </a:xfrm>
              </p:grpSpPr>
              <p:cxnSp>
                <p:nvCxnSpPr>
                  <p:cNvPr id="36" name="Straight Connector 35"/>
                  <p:cNvCxnSpPr/>
                  <p:nvPr/>
                </p:nvCxnSpPr>
                <p:spPr>
                  <a:xfrm flipV="1">
                    <a:off x="3078480" y="2895600"/>
                    <a:ext cx="777240" cy="0"/>
                  </a:xfrm>
                  <a:prstGeom prst="line">
                    <a:avLst/>
                  </a:prstGeom>
                  <a:ln w="63500">
                    <a:solidFill>
                      <a:srgbClr val="008000"/>
                    </a:solidFill>
                  </a:ln>
                </p:spPr>
                <p:style>
                  <a:lnRef idx="2">
                    <a:schemeClr val="accent1"/>
                  </a:lnRef>
                  <a:fillRef idx="0">
                    <a:schemeClr val="accent1"/>
                  </a:fillRef>
                  <a:effectRef idx="1">
                    <a:schemeClr val="accent1"/>
                  </a:effectRef>
                  <a:fontRef idx="minor">
                    <a:schemeClr val="tx1"/>
                  </a:fontRef>
                </p:style>
              </p:cxnSp>
              <p:sp>
                <p:nvSpPr>
                  <p:cNvPr id="37" name="Oval 36"/>
                  <p:cNvSpPr/>
                  <p:nvPr/>
                </p:nvSpPr>
                <p:spPr>
                  <a:xfrm>
                    <a:off x="2971800" y="2819400"/>
                    <a:ext cx="153162" cy="18288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p:cNvSpPr/>
                  <p:nvPr/>
                </p:nvSpPr>
                <p:spPr>
                  <a:xfrm>
                    <a:off x="3839718" y="2819400"/>
                    <a:ext cx="153162" cy="18288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5" name="Oval 34"/>
                <p:cNvSpPr/>
                <p:nvPr/>
              </p:nvSpPr>
              <p:spPr>
                <a:xfrm>
                  <a:off x="3364992" y="4632960"/>
                  <a:ext cx="182880" cy="18288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9" name="Group 38"/>
              <p:cNvGrpSpPr/>
              <p:nvPr/>
            </p:nvGrpSpPr>
            <p:grpSpPr>
              <a:xfrm>
                <a:off x="6400800" y="2761488"/>
                <a:ext cx="1219200" cy="1082040"/>
                <a:chOff x="2819400" y="4632960"/>
                <a:chExt cx="1219200" cy="1082040"/>
              </a:xfrm>
            </p:grpSpPr>
            <p:sp>
              <p:nvSpPr>
                <p:cNvPr id="40" name="Isosceles Triangle 39"/>
                <p:cNvSpPr/>
                <p:nvPr/>
              </p:nvSpPr>
              <p:spPr>
                <a:xfrm>
                  <a:off x="2895600" y="4724400"/>
                  <a:ext cx="1066800" cy="923544"/>
                </a:xfrm>
                <a:prstGeom prst="triangle">
                  <a:avLst/>
                </a:prstGeom>
                <a:solidFill>
                  <a:schemeClr val="tx2">
                    <a:lumMod val="40000"/>
                    <a:lumOff val="60000"/>
                  </a:schemeClr>
                </a:solidFill>
                <a:ln w="76200">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3" name="Group 42"/>
                <p:cNvGrpSpPr/>
                <p:nvPr/>
              </p:nvGrpSpPr>
              <p:grpSpPr>
                <a:xfrm>
                  <a:off x="2819400" y="5532120"/>
                  <a:ext cx="1219200" cy="182880"/>
                  <a:chOff x="2971800" y="2819400"/>
                  <a:chExt cx="1021080" cy="182880"/>
                </a:xfrm>
              </p:grpSpPr>
              <p:sp>
                <p:nvSpPr>
                  <p:cNvPr id="46" name="Oval 45"/>
                  <p:cNvSpPr/>
                  <p:nvPr/>
                </p:nvSpPr>
                <p:spPr>
                  <a:xfrm>
                    <a:off x="2971800" y="2819400"/>
                    <a:ext cx="153162" cy="18288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p:cNvSpPr/>
                  <p:nvPr/>
                </p:nvSpPr>
                <p:spPr>
                  <a:xfrm>
                    <a:off x="3839718" y="2819400"/>
                    <a:ext cx="153162" cy="18288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4" name="Oval 43"/>
                <p:cNvSpPr/>
                <p:nvPr/>
              </p:nvSpPr>
              <p:spPr>
                <a:xfrm>
                  <a:off x="3364992" y="4632960"/>
                  <a:ext cx="182880" cy="18288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3" name="Oval 52"/>
              <p:cNvSpPr/>
              <p:nvPr/>
            </p:nvSpPr>
            <p:spPr>
              <a:xfrm>
                <a:off x="6394393" y="3659714"/>
                <a:ext cx="182880" cy="18288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8" name="Group 57"/>
              <p:cNvGrpSpPr/>
              <p:nvPr/>
            </p:nvGrpSpPr>
            <p:grpSpPr>
              <a:xfrm>
                <a:off x="6405482" y="3657600"/>
                <a:ext cx="673608" cy="1082040"/>
                <a:chOff x="3364992" y="4632960"/>
                <a:chExt cx="673608" cy="1082040"/>
              </a:xfrm>
            </p:grpSpPr>
            <p:sp>
              <p:nvSpPr>
                <p:cNvPr id="66" name="Oval 65"/>
                <p:cNvSpPr/>
                <p:nvPr/>
              </p:nvSpPr>
              <p:spPr>
                <a:xfrm>
                  <a:off x="3855720" y="5532120"/>
                  <a:ext cx="182880" cy="18288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Oval 62"/>
                <p:cNvSpPr/>
                <p:nvPr/>
              </p:nvSpPr>
              <p:spPr>
                <a:xfrm>
                  <a:off x="3364992" y="4632960"/>
                  <a:ext cx="182880" cy="18288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67" name="TextBox 66"/>
            <p:cNvSpPr txBox="1"/>
            <p:nvPr/>
          </p:nvSpPr>
          <p:spPr>
            <a:xfrm>
              <a:off x="2377922" y="723536"/>
              <a:ext cx="1858552" cy="584776"/>
            </a:xfrm>
            <a:prstGeom prst="rect">
              <a:avLst/>
            </a:prstGeom>
            <a:noFill/>
          </p:spPr>
          <p:txBody>
            <a:bodyPr wrap="square" rtlCol="0">
              <a:spAutoFit/>
            </a:bodyPr>
            <a:lstStyle/>
            <a:p>
              <a:r>
                <a:rPr lang="en-US" sz="3200" dirty="0" smtClean="0"/>
                <a:t>Example:</a:t>
              </a:r>
            </a:p>
          </p:txBody>
        </p:sp>
        <p:sp>
          <p:nvSpPr>
            <p:cNvPr id="69" name="TextBox 68"/>
            <p:cNvSpPr txBox="1"/>
            <p:nvPr/>
          </p:nvSpPr>
          <p:spPr>
            <a:xfrm>
              <a:off x="1913861" y="3619908"/>
              <a:ext cx="5947721" cy="1167499"/>
            </a:xfrm>
            <a:prstGeom prst="rect">
              <a:avLst/>
            </a:prstGeom>
            <a:noFill/>
          </p:spPr>
          <p:txBody>
            <a:bodyPr wrap="square" rtlCol="0">
              <a:spAutoFit/>
            </a:bodyPr>
            <a:lstStyle/>
            <a:p>
              <a:pPr algn="ctr">
                <a:lnSpc>
                  <a:spcPct val="110000"/>
                </a:lnSpc>
              </a:pPr>
              <a:r>
                <a:rPr lang="en-US" sz="3200" dirty="0"/>
                <a:t>4</a:t>
              </a:r>
              <a:r>
                <a:rPr lang="en-US" sz="3200" dirty="0" smtClean="0"/>
                <a:t> vertices</a:t>
              </a:r>
              <a:r>
                <a:rPr lang="en-US" sz="3200" dirty="0"/>
                <a:t> </a:t>
              </a:r>
              <a:r>
                <a:rPr lang="en-US" sz="3200" dirty="0" smtClean="0"/>
                <a:t>+ 5 edges</a:t>
              </a:r>
              <a:r>
                <a:rPr lang="en-US" sz="3200" dirty="0"/>
                <a:t> </a:t>
              </a:r>
              <a:r>
                <a:rPr lang="en-US" sz="3200" dirty="0" smtClean="0"/>
                <a:t>+ 1 faces</a:t>
              </a:r>
            </a:p>
            <a:p>
              <a:pPr algn="ctr">
                <a:lnSpc>
                  <a:spcPct val="110000"/>
                </a:lnSpc>
              </a:pPr>
              <a:r>
                <a:rPr lang="en-US" sz="3200" dirty="0"/>
                <a:t>4</a:t>
              </a:r>
              <a:r>
                <a:rPr lang="en-US" sz="3200" dirty="0" smtClean="0"/>
                <a:t>v + 5e + f.</a:t>
              </a:r>
            </a:p>
          </p:txBody>
        </p:sp>
      </p:grpSp>
      <p:sp>
        <p:nvSpPr>
          <p:cNvPr id="73" name="Frame 72"/>
          <p:cNvSpPr/>
          <p:nvPr/>
        </p:nvSpPr>
        <p:spPr>
          <a:xfrm>
            <a:off x="697778" y="0"/>
            <a:ext cx="7887504" cy="5632388"/>
          </a:xfrm>
          <a:prstGeom prst="frame">
            <a:avLst/>
          </a:prstGeom>
          <a:solidFill>
            <a:schemeClr val="accent4">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0850704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3256" y="5685758"/>
            <a:ext cx="2271765" cy="584776"/>
          </a:xfrm>
          <a:prstGeom prst="rect">
            <a:avLst/>
          </a:prstGeom>
          <a:noFill/>
        </p:spPr>
        <p:txBody>
          <a:bodyPr wrap="square" rtlCol="0">
            <a:spAutoFit/>
          </a:bodyPr>
          <a:lstStyle/>
          <a:p>
            <a:r>
              <a:rPr lang="en-US" sz="3200" dirty="0"/>
              <a:t>v</a:t>
            </a:r>
            <a:r>
              <a:rPr lang="en-US" sz="3200" dirty="0" smtClean="0"/>
              <a:t> = vertex</a:t>
            </a:r>
            <a:endParaRPr lang="en-US" sz="3200" dirty="0"/>
          </a:p>
        </p:txBody>
      </p:sp>
      <p:sp>
        <p:nvSpPr>
          <p:cNvPr id="3" name="TextBox 2"/>
          <p:cNvSpPr txBox="1"/>
          <p:nvPr/>
        </p:nvSpPr>
        <p:spPr>
          <a:xfrm>
            <a:off x="3763658" y="5685758"/>
            <a:ext cx="1933788" cy="584776"/>
          </a:xfrm>
          <a:prstGeom prst="rect">
            <a:avLst/>
          </a:prstGeom>
          <a:noFill/>
        </p:spPr>
        <p:txBody>
          <a:bodyPr wrap="square" rtlCol="0">
            <a:spAutoFit/>
          </a:bodyPr>
          <a:lstStyle/>
          <a:p>
            <a:r>
              <a:rPr lang="en-US" sz="3200" dirty="0" smtClean="0"/>
              <a:t>e = edge</a:t>
            </a:r>
          </a:p>
        </p:txBody>
      </p:sp>
      <p:sp>
        <p:nvSpPr>
          <p:cNvPr id="8" name="Oval 7"/>
          <p:cNvSpPr/>
          <p:nvPr/>
        </p:nvSpPr>
        <p:spPr>
          <a:xfrm>
            <a:off x="1119536" y="6326148"/>
            <a:ext cx="182880" cy="18288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9" name="Group 48"/>
          <p:cNvGrpSpPr/>
          <p:nvPr/>
        </p:nvGrpSpPr>
        <p:grpSpPr>
          <a:xfrm>
            <a:off x="3924692" y="6342428"/>
            <a:ext cx="1219200" cy="182880"/>
            <a:chOff x="2438400" y="3354492"/>
            <a:chExt cx="1219200" cy="182880"/>
          </a:xfrm>
        </p:grpSpPr>
        <p:cxnSp>
          <p:nvCxnSpPr>
            <p:cNvPr id="22" name="Straight Connector 21"/>
            <p:cNvCxnSpPr/>
            <p:nvPr/>
          </p:nvCxnSpPr>
          <p:spPr>
            <a:xfrm flipV="1">
              <a:off x="2565779" y="3430692"/>
              <a:ext cx="928048" cy="0"/>
            </a:xfrm>
            <a:prstGeom prst="line">
              <a:avLst/>
            </a:prstGeom>
            <a:ln w="63500">
              <a:solidFill>
                <a:srgbClr val="008000"/>
              </a:solidFill>
            </a:ln>
          </p:spPr>
          <p:style>
            <a:lnRef idx="2">
              <a:schemeClr val="accent1"/>
            </a:lnRef>
            <a:fillRef idx="0">
              <a:schemeClr val="accent1"/>
            </a:fillRef>
            <a:effectRef idx="1">
              <a:schemeClr val="accent1"/>
            </a:effectRef>
            <a:fontRef idx="minor">
              <a:schemeClr val="tx1"/>
            </a:fontRef>
          </p:style>
        </p:cxnSp>
        <p:sp>
          <p:nvSpPr>
            <p:cNvPr id="23" name="Oval 22"/>
            <p:cNvSpPr/>
            <p:nvPr/>
          </p:nvSpPr>
          <p:spPr>
            <a:xfrm>
              <a:off x="2438400" y="3354492"/>
              <a:ext cx="182880" cy="18288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3474720" y="3354492"/>
              <a:ext cx="182880" cy="18288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9" name="Group 8"/>
          <p:cNvGrpSpPr/>
          <p:nvPr/>
        </p:nvGrpSpPr>
        <p:grpSpPr>
          <a:xfrm>
            <a:off x="1986977" y="723536"/>
            <a:ext cx="5141710" cy="4039862"/>
            <a:chOff x="2377922" y="723536"/>
            <a:chExt cx="5141710" cy="4039862"/>
          </a:xfrm>
        </p:grpSpPr>
        <p:grpSp>
          <p:nvGrpSpPr>
            <p:cNvPr id="68" name="Group 67"/>
            <p:cNvGrpSpPr/>
            <p:nvPr/>
          </p:nvGrpSpPr>
          <p:grpSpPr>
            <a:xfrm>
              <a:off x="4601484" y="1568779"/>
              <a:ext cx="1225607" cy="1978152"/>
              <a:chOff x="6394393" y="2761488"/>
              <a:chExt cx="1225607" cy="1978152"/>
            </a:xfrm>
          </p:grpSpPr>
          <p:grpSp>
            <p:nvGrpSpPr>
              <p:cNvPr id="30" name="Group 29"/>
              <p:cNvGrpSpPr/>
              <p:nvPr/>
            </p:nvGrpSpPr>
            <p:grpSpPr>
              <a:xfrm rot="10800000">
                <a:off x="6400800" y="3657600"/>
                <a:ext cx="1219200" cy="1082040"/>
                <a:chOff x="2819400" y="4632960"/>
                <a:chExt cx="1219200" cy="1082040"/>
              </a:xfrm>
              <a:effectLst/>
            </p:grpSpPr>
            <p:sp>
              <p:nvSpPr>
                <p:cNvPr id="31" name="Isosceles Triangle 30"/>
                <p:cNvSpPr/>
                <p:nvPr/>
              </p:nvSpPr>
              <p:spPr>
                <a:xfrm>
                  <a:off x="2926080" y="4724400"/>
                  <a:ext cx="1066800" cy="923544"/>
                </a:xfrm>
                <a:prstGeom prst="triangle">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2" name="Straight Connector 31"/>
                <p:cNvCxnSpPr/>
                <p:nvPr/>
              </p:nvCxnSpPr>
              <p:spPr>
                <a:xfrm rot="3600000" flipV="1">
                  <a:off x="3246120" y="5166360"/>
                  <a:ext cx="928048" cy="0"/>
                </a:xfrm>
                <a:prstGeom prst="line">
                  <a:avLst/>
                </a:prstGeom>
                <a:ln w="63500">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rot="18000000" flipV="1">
                  <a:off x="2732964" y="5160743"/>
                  <a:ext cx="928048" cy="0"/>
                </a:xfrm>
                <a:prstGeom prst="line">
                  <a:avLst/>
                </a:prstGeom>
                <a:ln w="63500">
                  <a:solidFill>
                    <a:srgbClr val="008000"/>
                  </a:solidFill>
                </a:ln>
              </p:spPr>
              <p:style>
                <a:lnRef idx="2">
                  <a:schemeClr val="accent1"/>
                </a:lnRef>
                <a:fillRef idx="0">
                  <a:schemeClr val="accent1"/>
                </a:fillRef>
                <a:effectRef idx="1">
                  <a:schemeClr val="accent1"/>
                </a:effectRef>
                <a:fontRef idx="minor">
                  <a:schemeClr val="tx1"/>
                </a:fontRef>
              </p:style>
            </p:cxnSp>
            <p:grpSp>
              <p:nvGrpSpPr>
                <p:cNvPr id="34" name="Group 33"/>
                <p:cNvGrpSpPr/>
                <p:nvPr/>
              </p:nvGrpSpPr>
              <p:grpSpPr>
                <a:xfrm>
                  <a:off x="2819400" y="5532120"/>
                  <a:ext cx="1219200" cy="182880"/>
                  <a:chOff x="2971800" y="2819400"/>
                  <a:chExt cx="1021080" cy="182880"/>
                </a:xfrm>
              </p:grpSpPr>
              <p:cxnSp>
                <p:nvCxnSpPr>
                  <p:cNvPr id="36" name="Straight Connector 35"/>
                  <p:cNvCxnSpPr/>
                  <p:nvPr/>
                </p:nvCxnSpPr>
                <p:spPr>
                  <a:xfrm flipV="1">
                    <a:off x="3078480" y="2895600"/>
                    <a:ext cx="777240" cy="0"/>
                  </a:xfrm>
                  <a:prstGeom prst="line">
                    <a:avLst/>
                  </a:prstGeom>
                  <a:ln w="63500">
                    <a:solidFill>
                      <a:srgbClr val="008000"/>
                    </a:solidFill>
                  </a:ln>
                </p:spPr>
                <p:style>
                  <a:lnRef idx="2">
                    <a:schemeClr val="accent1"/>
                  </a:lnRef>
                  <a:fillRef idx="0">
                    <a:schemeClr val="accent1"/>
                  </a:fillRef>
                  <a:effectRef idx="1">
                    <a:schemeClr val="accent1"/>
                  </a:effectRef>
                  <a:fontRef idx="minor">
                    <a:schemeClr val="tx1"/>
                  </a:fontRef>
                </p:style>
              </p:cxnSp>
              <p:sp>
                <p:nvSpPr>
                  <p:cNvPr id="37" name="Oval 36"/>
                  <p:cNvSpPr/>
                  <p:nvPr/>
                </p:nvSpPr>
                <p:spPr>
                  <a:xfrm>
                    <a:off x="2971800" y="2819400"/>
                    <a:ext cx="153162" cy="18288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p:cNvSpPr/>
                  <p:nvPr/>
                </p:nvSpPr>
                <p:spPr>
                  <a:xfrm>
                    <a:off x="3839718" y="2819400"/>
                    <a:ext cx="153162" cy="18288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5" name="Oval 34"/>
                <p:cNvSpPr/>
                <p:nvPr/>
              </p:nvSpPr>
              <p:spPr>
                <a:xfrm>
                  <a:off x="3364992" y="4632960"/>
                  <a:ext cx="182880" cy="18288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9" name="Group 38"/>
              <p:cNvGrpSpPr/>
              <p:nvPr/>
            </p:nvGrpSpPr>
            <p:grpSpPr>
              <a:xfrm>
                <a:off x="6400800" y="2761488"/>
                <a:ext cx="1219200" cy="1082040"/>
                <a:chOff x="2819400" y="4632960"/>
                <a:chExt cx="1219200" cy="1082040"/>
              </a:xfrm>
            </p:grpSpPr>
            <p:sp>
              <p:nvSpPr>
                <p:cNvPr id="40" name="Isosceles Triangle 39"/>
                <p:cNvSpPr/>
                <p:nvPr/>
              </p:nvSpPr>
              <p:spPr>
                <a:xfrm>
                  <a:off x="2895600" y="4724400"/>
                  <a:ext cx="1066800" cy="923544"/>
                </a:xfrm>
                <a:prstGeom prst="triangle">
                  <a:avLst/>
                </a:prstGeom>
                <a:noFill/>
                <a:ln w="76200">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3" name="Group 42"/>
                <p:cNvGrpSpPr/>
                <p:nvPr/>
              </p:nvGrpSpPr>
              <p:grpSpPr>
                <a:xfrm>
                  <a:off x="2819400" y="5532120"/>
                  <a:ext cx="1219200" cy="182880"/>
                  <a:chOff x="2971800" y="2819400"/>
                  <a:chExt cx="1021080" cy="182880"/>
                </a:xfrm>
              </p:grpSpPr>
              <p:sp>
                <p:nvSpPr>
                  <p:cNvPr id="46" name="Oval 45"/>
                  <p:cNvSpPr/>
                  <p:nvPr/>
                </p:nvSpPr>
                <p:spPr>
                  <a:xfrm>
                    <a:off x="2971800" y="2819400"/>
                    <a:ext cx="153162" cy="18288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p:cNvSpPr/>
                  <p:nvPr/>
                </p:nvSpPr>
                <p:spPr>
                  <a:xfrm>
                    <a:off x="3839718" y="2819400"/>
                    <a:ext cx="153162" cy="18288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4" name="Oval 43"/>
                <p:cNvSpPr/>
                <p:nvPr/>
              </p:nvSpPr>
              <p:spPr>
                <a:xfrm>
                  <a:off x="3364992" y="4632960"/>
                  <a:ext cx="182880" cy="18288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3" name="Oval 52"/>
              <p:cNvSpPr/>
              <p:nvPr/>
            </p:nvSpPr>
            <p:spPr>
              <a:xfrm>
                <a:off x="6394393" y="3659714"/>
                <a:ext cx="182880" cy="18288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8" name="Group 57"/>
              <p:cNvGrpSpPr/>
              <p:nvPr/>
            </p:nvGrpSpPr>
            <p:grpSpPr>
              <a:xfrm>
                <a:off x="6405482" y="3657600"/>
                <a:ext cx="673608" cy="1082040"/>
                <a:chOff x="3364992" y="4632960"/>
                <a:chExt cx="673608" cy="1082040"/>
              </a:xfrm>
            </p:grpSpPr>
            <p:sp>
              <p:nvSpPr>
                <p:cNvPr id="66" name="Oval 65"/>
                <p:cNvSpPr/>
                <p:nvPr/>
              </p:nvSpPr>
              <p:spPr>
                <a:xfrm>
                  <a:off x="3855720" y="5532120"/>
                  <a:ext cx="182880" cy="18288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Oval 62"/>
                <p:cNvSpPr/>
                <p:nvPr/>
              </p:nvSpPr>
              <p:spPr>
                <a:xfrm>
                  <a:off x="3364992" y="4632960"/>
                  <a:ext cx="182880" cy="18288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67" name="TextBox 66"/>
            <p:cNvSpPr txBox="1"/>
            <p:nvPr/>
          </p:nvSpPr>
          <p:spPr>
            <a:xfrm>
              <a:off x="2377922" y="723536"/>
              <a:ext cx="2223562" cy="584776"/>
            </a:xfrm>
            <a:prstGeom prst="rect">
              <a:avLst/>
            </a:prstGeom>
            <a:noFill/>
          </p:spPr>
          <p:txBody>
            <a:bodyPr wrap="square" rtlCol="0">
              <a:spAutoFit/>
            </a:bodyPr>
            <a:lstStyle/>
            <a:p>
              <a:r>
                <a:rPr lang="en-US" sz="3200" dirty="0" smtClean="0"/>
                <a:t>Example 2:</a:t>
              </a:r>
            </a:p>
          </p:txBody>
        </p:sp>
        <p:sp>
          <p:nvSpPr>
            <p:cNvPr id="69" name="TextBox 68"/>
            <p:cNvSpPr txBox="1"/>
            <p:nvPr/>
          </p:nvSpPr>
          <p:spPr>
            <a:xfrm>
              <a:off x="2677605" y="3595899"/>
              <a:ext cx="4842027" cy="1167499"/>
            </a:xfrm>
            <a:prstGeom prst="rect">
              <a:avLst/>
            </a:prstGeom>
            <a:noFill/>
          </p:spPr>
          <p:txBody>
            <a:bodyPr wrap="square" rtlCol="0">
              <a:spAutoFit/>
            </a:bodyPr>
            <a:lstStyle/>
            <a:p>
              <a:pPr algn="ctr">
                <a:lnSpc>
                  <a:spcPct val="110000"/>
                </a:lnSpc>
              </a:pPr>
              <a:r>
                <a:rPr lang="en-US" sz="3200" dirty="0"/>
                <a:t>4</a:t>
              </a:r>
              <a:r>
                <a:rPr lang="en-US" sz="3200" dirty="0" smtClean="0"/>
                <a:t> vertices</a:t>
              </a:r>
              <a:r>
                <a:rPr lang="en-US" sz="3200" dirty="0"/>
                <a:t> </a:t>
              </a:r>
              <a:r>
                <a:rPr lang="en-US" sz="3200" dirty="0" smtClean="0"/>
                <a:t>+ 5 edges</a:t>
              </a:r>
            </a:p>
            <a:p>
              <a:pPr algn="ctr">
                <a:lnSpc>
                  <a:spcPct val="110000"/>
                </a:lnSpc>
              </a:pPr>
              <a:r>
                <a:rPr lang="en-US" sz="3200" dirty="0"/>
                <a:t>4</a:t>
              </a:r>
              <a:r>
                <a:rPr lang="en-US" sz="3200" dirty="0" smtClean="0"/>
                <a:t>v + 5e</a:t>
              </a:r>
            </a:p>
          </p:txBody>
        </p:sp>
      </p:grpSp>
      <p:sp>
        <p:nvSpPr>
          <p:cNvPr id="73" name="Frame 72"/>
          <p:cNvSpPr/>
          <p:nvPr/>
        </p:nvSpPr>
        <p:spPr>
          <a:xfrm>
            <a:off x="697778" y="0"/>
            <a:ext cx="7887504" cy="5632388"/>
          </a:xfrm>
          <a:prstGeom prst="frame">
            <a:avLst/>
          </a:prstGeom>
          <a:solidFill>
            <a:schemeClr val="accent4">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450499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extBox 55"/>
          <p:cNvSpPr txBox="1"/>
          <p:nvPr/>
        </p:nvSpPr>
        <p:spPr>
          <a:xfrm>
            <a:off x="728115" y="4920968"/>
            <a:ext cx="7196685" cy="584776"/>
          </a:xfrm>
          <a:prstGeom prst="rect">
            <a:avLst/>
          </a:prstGeom>
          <a:noFill/>
        </p:spPr>
        <p:txBody>
          <a:bodyPr wrap="square" rtlCol="0">
            <a:spAutoFit/>
          </a:bodyPr>
          <a:lstStyle/>
          <a:p>
            <a:r>
              <a:rPr lang="en-US" sz="3200" dirty="0" smtClean="0"/>
              <a:t>v</a:t>
            </a:r>
            <a:r>
              <a:rPr lang="en-US" sz="3200" baseline="-25000" dirty="0" smtClean="0"/>
              <a:t>1</a:t>
            </a:r>
            <a:r>
              <a:rPr lang="en-US" sz="3200" dirty="0" smtClean="0"/>
              <a:t> + v</a:t>
            </a:r>
            <a:r>
              <a:rPr lang="en-US" sz="3200" baseline="-25000" dirty="0"/>
              <a:t>2</a:t>
            </a:r>
            <a:r>
              <a:rPr lang="en-US" sz="3200" dirty="0" smtClean="0"/>
              <a:t> + v</a:t>
            </a:r>
            <a:r>
              <a:rPr lang="en-US" sz="3200" baseline="-25000" dirty="0"/>
              <a:t>3</a:t>
            </a:r>
            <a:r>
              <a:rPr lang="en-US" sz="3200" dirty="0" smtClean="0"/>
              <a:t> + v</a:t>
            </a:r>
            <a:r>
              <a:rPr lang="en-US" sz="3200" baseline="-25000" dirty="0" smtClean="0"/>
              <a:t>4</a:t>
            </a:r>
            <a:r>
              <a:rPr lang="en-US" sz="3200" dirty="0"/>
              <a:t> </a:t>
            </a:r>
            <a:r>
              <a:rPr lang="en-US" sz="3200" dirty="0" smtClean="0"/>
              <a:t>+ e</a:t>
            </a:r>
            <a:r>
              <a:rPr lang="en-US" sz="3200" baseline="-25000" dirty="0" smtClean="0"/>
              <a:t>1 </a:t>
            </a:r>
            <a:r>
              <a:rPr lang="en-US" sz="3200" dirty="0" smtClean="0"/>
              <a:t>+ e</a:t>
            </a:r>
            <a:r>
              <a:rPr lang="en-US" sz="3200" baseline="-25000" dirty="0" smtClean="0"/>
              <a:t>2 </a:t>
            </a:r>
            <a:r>
              <a:rPr lang="en-US" sz="3200" dirty="0" smtClean="0"/>
              <a:t>+ e</a:t>
            </a:r>
            <a:r>
              <a:rPr lang="en-US" sz="3200" baseline="-25000" dirty="0" smtClean="0"/>
              <a:t>3 </a:t>
            </a:r>
            <a:r>
              <a:rPr lang="en-US" sz="3200" dirty="0" smtClean="0"/>
              <a:t>+ e</a:t>
            </a:r>
            <a:r>
              <a:rPr lang="en-US" sz="3200" baseline="-25000" dirty="0" smtClean="0"/>
              <a:t>4  </a:t>
            </a:r>
            <a:r>
              <a:rPr lang="en-US" sz="3200" dirty="0"/>
              <a:t>+ </a:t>
            </a:r>
            <a:r>
              <a:rPr lang="en-US" sz="3200" dirty="0" smtClean="0"/>
              <a:t>e</a:t>
            </a:r>
            <a:r>
              <a:rPr lang="en-US" sz="3200" baseline="-25000" dirty="0" smtClean="0"/>
              <a:t>5  </a:t>
            </a:r>
            <a:endParaRPr lang="en-US" sz="3200" dirty="0"/>
          </a:p>
        </p:txBody>
      </p:sp>
      <p:grpSp>
        <p:nvGrpSpPr>
          <p:cNvPr id="27" name="Group 26"/>
          <p:cNvGrpSpPr/>
          <p:nvPr/>
        </p:nvGrpSpPr>
        <p:grpSpPr>
          <a:xfrm>
            <a:off x="235971" y="21316"/>
            <a:ext cx="2932737" cy="3987337"/>
            <a:chOff x="643130" y="487339"/>
            <a:chExt cx="2932737" cy="3987337"/>
          </a:xfrm>
        </p:grpSpPr>
        <p:sp>
          <p:nvSpPr>
            <p:cNvPr id="28" name="Isosceles Triangle 27"/>
            <p:cNvSpPr/>
            <p:nvPr/>
          </p:nvSpPr>
          <p:spPr>
            <a:xfrm rot="10800000">
              <a:off x="1176087" y="2509649"/>
              <a:ext cx="1600200" cy="1385316"/>
            </a:xfrm>
            <a:prstGeom prst="triangle">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9" name="Straight Connector 28"/>
            <p:cNvCxnSpPr/>
            <p:nvPr/>
          </p:nvCxnSpPr>
          <p:spPr>
            <a:xfrm rot="14400000" flipV="1">
              <a:off x="904155" y="3232025"/>
              <a:ext cx="1392072" cy="0"/>
            </a:xfrm>
            <a:prstGeom prst="line">
              <a:avLst/>
            </a:prstGeom>
            <a:ln w="63500">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rot="7200000" flipV="1">
              <a:off x="1673889" y="3240451"/>
              <a:ext cx="1392072" cy="0"/>
            </a:xfrm>
            <a:prstGeom prst="line">
              <a:avLst/>
            </a:prstGeom>
            <a:ln w="63500">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rot="10800000" flipV="1">
              <a:off x="1353167" y="2569085"/>
              <a:ext cx="1392072" cy="0"/>
            </a:xfrm>
            <a:prstGeom prst="line">
              <a:avLst/>
            </a:prstGeom>
            <a:ln w="63500">
              <a:solidFill>
                <a:srgbClr val="008000"/>
              </a:solidFill>
            </a:ln>
          </p:spPr>
          <p:style>
            <a:lnRef idx="2">
              <a:schemeClr val="accent1"/>
            </a:lnRef>
            <a:fillRef idx="0">
              <a:schemeClr val="accent1"/>
            </a:fillRef>
            <a:effectRef idx="1">
              <a:schemeClr val="accent1"/>
            </a:effectRef>
            <a:fontRef idx="minor">
              <a:schemeClr val="tx1"/>
            </a:fontRef>
          </p:style>
        </p:cxnSp>
        <p:sp>
          <p:nvSpPr>
            <p:cNvPr id="32" name="Oval 31"/>
            <p:cNvSpPr/>
            <p:nvPr/>
          </p:nvSpPr>
          <p:spPr>
            <a:xfrm rot="10800000">
              <a:off x="2661987" y="2409065"/>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rot="10800000">
              <a:off x="1107507" y="2409065"/>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Isosceles Triangle 33"/>
            <p:cNvSpPr/>
            <p:nvPr/>
          </p:nvSpPr>
          <p:spPr>
            <a:xfrm>
              <a:off x="1221807" y="1157753"/>
              <a:ext cx="1600200" cy="1385316"/>
            </a:xfrm>
            <a:prstGeom prst="triangle">
              <a:avLst/>
            </a:prstGeom>
            <a:noFill/>
            <a:ln w="76200">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1107507" y="2413637"/>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p:cNvSpPr/>
            <p:nvPr/>
          </p:nvSpPr>
          <p:spPr>
            <a:xfrm>
              <a:off x="2661987" y="2409065"/>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1888259" y="1064897"/>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p:cNvSpPr/>
            <p:nvPr/>
          </p:nvSpPr>
          <p:spPr>
            <a:xfrm>
              <a:off x="1097896" y="2412236"/>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p:nvPr/>
          </p:nvSpPr>
          <p:spPr>
            <a:xfrm rot="10800000">
              <a:off x="1865928" y="3757805"/>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p:nvPr/>
          </p:nvSpPr>
          <p:spPr>
            <a:xfrm>
              <a:off x="1865928" y="3757805"/>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p:nvPr/>
          </p:nvSpPr>
          <p:spPr>
            <a:xfrm>
              <a:off x="1114530" y="2409065"/>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Box 41"/>
            <p:cNvSpPr txBox="1"/>
            <p:nvPr/>
          </p:nvSpPr>
          <p:spPr>
            <a:xfrm>
              <a:off x="2403933" y="1491586"/>
              <a:ext cx="651252" cy="584776"/>
            </a:xfrm>
            <a:prstGeom prst="rect">
              <a:avLst/>
            </a:prstGeom>
            <a:noFill/>
          </p:spPr>
          <p:txBody>
            <a:bodyPr wrap="square" rtlCol="0">
              <a:spAutoFit/>
            </a:bodyPr>
            <a:lstStyle/>
            <a:p>
              <a:r>
                <a:rPr lang="en-US" sz="3200" dirty="0" smtClean="0"/>
                <a:t>e</a:t>
              </a:r>
              <a:r>
                <a:rPr lang="en-US" sz="3200" baseline="-25000" dirty="0"/>
                <a:t>2</a:t>
              </a:r>
            </a:p>
          </p:txBody>
        </p:sp>
        <p:sp>
          <p:nvSpPr>
            <p:cNvPr id="43" name="TextBox 42"/>
            <p:cNvSpPr txBox="1"/>
            <p:nvPr/>
          </p:nvSpPr>
          <p:spPr>
            <a:xfrm>
              <a:off x="1081404" y="1491586"/>
              <a:ext cx="651252" cy="584776"/>
            </a:xfrm>
            <a:prstGeom prst="rect">
              <a:avLst/>
            </a:prstGeom>
            <a:noFill/>
          </p:spPr>
          <p:txBody>
            <a:bodyPr wrap="square" rtlCol="0">
              <a:spAutoFit/>
            </a:bodyPr>
            <a:lstStyle/>
            <a:p>
              <a:r>
                <a:rPr lang="en-US" sz="3200" dirty="0" smtClean="0"/>
                <a:t>e</a:t>
              </a:r>
              <a:r>
                <a:rPr lang="en-US" sz="3200" baseline="-25000" dirty="0"/>
                <a:t>1</a:t>
              </a:r>
            </a:p>
          </p:txBody>
        </p:sp>
        <p:sp>
          <p:nvSpPr>
            <p:cNvPr id="44" name="TextBox 43"/>
            <p:cNvSpPr txBox="1"/>
            <p:nvPr/>
          </p:nvSpPr>
          <p:spPr>
            <a:xfrm>
              <a:off x="2403933" y="2955179"/>
              <a:ext cx="651252" cy="584776"/>
            </a:xfrm>
            <a:prstGeom prst="rect">
              <a:avLst/>
            </a:prstGeom>
            <a:noFill/>
          </p:spPr>
          <p:txBody>
            <a:bodyPr wrap="square" rtlCol="0">
              <a:spAutoFit/>
            </a:bodyPr>
            <a:lstStyle/>
            <a:p>
              <a:r>
                <a:rPr lang="en-US" sz="3200" dirty="0" smtClean="0"/>
                <a:t>e</a:t>
              </a:r>
              <a:r>
                <a:rPr lang="en-US" sz="3200" baseline="-25000" dirty="0"/>
                <a:t>5</a:t>
              </a:r>
            </a:p>
          </p:txBody>
        </p:sp>
        <p:sp>
          <p:nvSpPr>
            <p:cNvPr id="45" name="TextBox 44"/>
            <p:cNvSpPr txBox="1"/>
            <p:nvPr/>
          </p:nvSpPr>
          <p:spPr>
            <a:xfrm>
              <a:off x="1081404" y="2955179"/>
              <a:ext cx="651252" cy="584776"/>
            </a:xfrm>
            <a:prstGeom prst="rect">
              <a:avLst/>
            </a:prstGeom>
            <a:noFill/>
          </p:spPr>
          <p:txBody>
            <a:bodyPr wrap="square" rtlCol="0">
              <a:spAutoFit/>
            </a:bodyPr>
            <a:lstStyle/>
            <a:p>
              <a:r>
                <a:rPr lang="en-US" sz="3200" dirty="0" smtClean="0"/>
                <a:t>e</a:t>
              </a:r>
              <a:r>
                <a:rPr lang="en-US" sz="3200" baseline="-25000" dirty="0"/>
                <a:t>4</a:t>
              </a:r>
            </a:p>
          </p:txBody>
        </p:sp>
        <p:sp>
          <p:nvSpPr>
            <p:cNvPr id="46" name="TextBox 45"/>
            <p:cNvSpPr txBox="1"/>
            <p:nvPr/>
          </p:nvSpPr>
          <p:spPr>
            <a:xfrm>
              <a:off x="1834254" y="2431362"/>
              <a:ext cx="651252" cy="584776"/>
            </a:xfrm>
            <a:prstGeom prst="rect">
              <a:avLst/>
            </a:prstGeom>
            <a:noFill/>
          </p:spPr>
          <p:txBody>
            <a:bodyPr wrap="square" rtlCol="0">
              <a:spAutoFit/>
            </a:bodyPr>
            <a:lstStyle/>
            <a:p>
              <a:r>
                <a:rPr lang="en-US" sz="3200" dirty="0" smtClean="0"/>
                <a:t>e</a:t>
              </a:r>
              <a:r>
                <a:rPr lang="en-US" sz="3200" baseline="-25000" dirty="0"/>
                <a:t>3</a:t>
              </a:r>
            </a:p>
          </p:txBody>
        </p:sp>
        <p:sp>
          <p:nvSpPr>
            <p:cNvPr id="47" name="TextBox 46"/>
            <p:cNvSpPr txBox="1"/>
            <p:nvPr/>
          </p:nvSpPr>
          <p:spPr>
            <a:xfrm>
              <a:off x="643130" y="2171761"/>
              <a:ext cx="651252" cy="584776"/>
            </a:xfrm>
            <a:prstGeom prst="rect">
              <a:avLst/>
            </a:prstGeom>
            <a:noFill/>
          </p:spPr>
          <p:txBody>
            <a:bodyPr wrap="square" rtlCol="0">
              <a:spAutoFit/>
            </a:bodyPr>
            <a:lstStyle/>
            <a:p>
              <a:r>
                <a:rPr lang="en-US" sz="3200" dirty="0" smtClean="0"/>
                <a:t>v</a:t>
              </a:r>
              <a:r>
                <a:rPr lang="en-US" sz="3200" baseline="-25000" dirty="0"/>
                <a:t>1</a:t>
              </a:r>
            </a:p>
          </p:txBody>
        </p:sp>
        <p:sp>
          <p:nvSpPr>
            <p:cNvPr id="48" name="TextBox 47"/>
            <p:cNvSpPr txBox="1"/>
            <p:nvPr/>
          </p:nvSpPr>
          <p:spPr>
            <a:xfrm>
              <a:off x="1834254" y="487339"/>
              <a:ext cx="651252" cy="584776"/>
            </a:xfrm>
            <a:prstGeom prst="rect">
              <a:avLst/>
            </a:prstGeom>
            <a:noFill/>
          </p:spPr>
          <p:txBody>
            <a:bodyPr wrap="square" rtlCol="0">
              <a:spAutoFit/>
            </a:bodyPr>
            <a:lstStyle/>
            <a:p>
              <a:r>
                <a:rPr lang="en-US" sz="3200" dirty="0" smtClean="0"/>
                <a:t>v</a:t>
              </a:r>
              <a:r>
                <a:rPr lang="en-US" sz="3200" baseline="-25000" dirty="0"/>
                <a:t>2</a:t>
              </a:r>
            </a:p>
          </p:txBody>
        </p:sp>
        <p:sp>
          <p:nvSpPr>
            <p:cNvPr id="49" name="TextBox 48"/>
            <p:cNvSpPr txBox="1"/>
            <p:nvPr/>
          </p:nvSpPr>
          <p:spPr>
            <a:xfrm>
              <a:off x="2924615" y="2171761"/>
              <a:ext cx="651252" cy="584776"/>
            </a:xfrm>
            <a:prstGeom prst="rect">
              <a:avLst/>
            </a:prstGeom>
            <a:noFill/>
          </p:spPr>
          <p:txBody>
            <a:bodyPr wrap="square" rtlCol="0">
              <a:spAutoFit/>
            </a:bodyPr>
            <a:lstStyle/>
            <a:p>
              <a:r>
                <a:rPr lang="en-US" sz="3200" dirty="0" smtClean="0"/>
                <a:t>v</a:t>
              </a:r>
              <a:r>
                <a:rPr lang="en-US" sz="3200" baseline="-25000" dirty="0"/>
                <a:t>3</a:t>
              </a:r>
            </a:p>
          </p:txBody>
        </p:sp>
        <p:sp>
          <p:nvSpPr>
            <p:cNvPr id="50" name="TextBox 49"/>
            <p:cNvSpPr txBox="1"/>
            <p:nvPr/>
          </p:nvSpPr>
          <p:spPr>
            <a:xfrm>
              <a:off x="1834254" y="3889900"/>
              <a:ext cx="651252" cy="584776"/>
            </a:xfrm>
            <a:prstGeom prst="rect">
              <a:avLst/>
            </a:prstGeom>
            <a:noFill/>
          </p:spPr>
          <p:txBody>
            <a:bodyPr wrap="square" rtlCol="0">
              <a:spAutoFit/>
            </a:bodyPr>
            <a:lstStyle/>
            <a:p>
              <a:r>
                <a:rPr lang="en-US" sz="3200" dirty="0" smtClean="0"/>
                <a:t>v</a:t>
              </a:r>
              <a:r>
                <a:rPr lang="en-US" sz="3200" baseline="-25000" dirty="0"/>
                <a:t>4</a:t>
              </a:r>
            </a:p>
          </p:txBody>
        </p:sp>
      </p:grpSp>
    </p:spTree>
    <p:extLst>
      <p:ext uri="{BB962C8B-B14F-4D97-AF65-F5344CB8AC3E}">
        <p14:creationId xmlns:p14="http://schemas.microsoft.com/office/powerpoint/2010/main" val="356853262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extBox 55"/>
          <p:cNvSpPr txBox="1"/>
          <p:nvPr/>
        </p:nvSpPr>
        <p:spPr>
          <a:xfrm>
            <a:off x="1704158" y="4137957"/>
            <a:ext cx="7468321" cy="2554545"/>
          </a:xfrm>
          <a:prstGeom prst="rect">
            <a:avLst/>
          </a:prstGeom>
          <a:noFill/>
        </p:spPr>
        <p:txBody>
          <a:bodyPr wrap="square" rtlCol="0">
            <a:spAutoFit/>
          </a:bodyPr>
          <a:lstStyle/>
          <a:p>
            <a:r>
              <a:rPr lang="en-US" sz="3200" dirty="0" smtClean="0"/>
              <a:t>       v</a:t>
            </a:r>
            <a:r>
              <a:rPr lang="en-US" sz="3200" baseline="-25000" dirty="0" smtClean="0"/>
              <a:t>1</a:t>
            </a:r>
            <a:r>
              <a:rPr lang="en-US" sz="3200" dirty="0" smtClean="0"/>
              <a:t> + v</a:t>
            </a:r>
            <a:r>
              <a:rPr lang="en-US" sz="3200" baseline="-25000" dirty="0" smtClean="0"/>
              <a:t>2</a:t>
            </a:r>
            <a:r>
              <a:rPr lang="en-US" sz="3200" dirty="0" smtClean="0"/>
              <a:t> + v</a:t>
            </a:r>
            <a:r>
              <a:rPr lang="en-US" sz="3200" baseline="-25000" dirty="0" smtClean="0"/>
              <a:t>3</a:t>
            </a:r>
            <a:r>
              <a:rPr lang="en-US" sz="3200" dirty="0" smtClean="0"/>
              <a:t> + v</a:t>
            </a:r>
            <a:r>
              <a:rPr lang="en-US" sz="3200" baseline="-25000" dirty="0" smtClean="0"/>
              <a:t>4  </a:t>
            </a:r>
            <a:r>
              <a:rPr lang="en-US" sz="3200" dirty="0" smtClean="0"/>
              <a:t> in  </a:t>
            </a:r>
            <a:r>
              <a:rPr lang="en-US" sz="3200" b="1" dirty="0"/>
              <a:t>Z</a:t>
            </a:r>
            <a:r>
              <a:rPr lang="en-US" sz="3200" dirty="0" smtClean="0"/>
              <a:t>[v</a:t>
            </a:r>
            <a:r>
              <a:rPr lang="en-US" sz="3200" baseline="-25000" dirty="0" smtClean="0"/>
              <a:t>1</a:t>
            </a:r>
            <a:r>
              <a:rPr lang="en-US" sz="3200" dirty="0"/>
              <a:t>, </a:t>
            </a:r>
            <a:r>
              <a:rPr lang="en-US" sz="3200" dirty="0" smtClean="0"/>
              <a:t>v</a:t>
            </a:r>
            <a:r>
              <a:rPr lang="en-US" sz="3200" baseline="-25000" dirty="0" smtClean="0"/>
              <a:t>2, </a:t>
            </a:r>
            <a:r>
              <a:rPr lang="en-US" sz="3200" dirty="0"/>
              <a:t>, </a:t>
            </a:r>
            <a:r>
              <a:rPr lang="en-US" sz="3200" dirty="0" smtClean="0"/>
              <a:t>v</a:t>
            </a:r>
            <a:r>
              <a:rPr lang="en-US" sz="3200" baseline="-25000" dirty="0"/>
              <a:t>3</a:t>
            </a:r>
            <a:r>
              <a:rPr lang="en-US" sz="3200" dirty="0" smtClean="0"/>
              <a:t>, v</a:t>
            </a:r>
            <a:r>
              <a:rPr lang="en-US" sz="3200" baseline="-25000" dirty="0" smtClean="0"/>
              <a:t>4</a:t>
            </a:r>
            <a:r>
              <a:rPr lang="en-US" sz="3200" dirty="0" smtClean="0"/>
              <a:t>]</a:t>
            </a:r>
            <a:endParaRPr lang="en-US" sz="1200" dirty="0"/>
          </a:p>
          <a:p>
            <a:r>
              <a:rPr lang="en-US" sz="3200" dirty="0" smtClean="0"/>
              <a:t> </a:t>
            </a:r>
          </a:p>
          <a:p>
            <a:endParaRPr lang="en-US" sz="3200" dirty="0"/>
          </a:p>
          <a:p>
            <a:r>
              <a:rPr lang="en-US" sz="3200" dirty="0" smtClean="0"/>
              <a:t>e</a:t>
            </a:r>
            <a:r>
              <a:rPr lang="en-US" sz="3200" baseline="-25000" dirty="0" smtClean="0"/>
              <a:t>1 </a:t>
            </a:r>
            <a:r>
              <a:rPr lang="en-US" sz="3200" dirty="0" smtClean="0"/>
              <a:t>+ e</a:t>
            </a:r>
            <a:r>
              <a:rPr lang="en-US" sz="3200" baseline="-25000" dirty="0" smtClean="0"/>
              <a:t>2 </a:t>
            </a:r>
            <a:r>
              <a:rPr lang="en-US" sz="3200" dirty="0" smtClean="0"/>
              <a:t>+ e</a:t>
            </a:r>
            <a:r>
              <a:rPr lang="en-US" sz="3200" baseline="-25000" dirty="0" smtClean="0"/>
              <a:t>3 </a:t>
            </a:r>
            <a:r>
              <a:rPr lang="en-US" sz="3200" dirty="0" smtClean="0"/>
              <a:t>+ e</a:t>
            </a:r>
            <a:r>
              <a:rPr lang="en-US" sz="3200" baseline="-25000" dirty="0" smtClean="0"/>
              <a:t>4  </a:t>
            </a:r>
            <a:r>
              <a:rPr lang="en-US" sz="3200" dirty="0"/>
              <a:t>+ </a:t>
            </a:r>
            <a:r>
              <a:rPr lang="en-US" sz="3200" dirty="0" smtClean="0"/>
              <a:t>e</a:t>
            </a:r>
            <a:r>
              <a:rPr lang="en-US" sz="3200" baseline="-25000" dirty="0" smtClean="0"/>
              <a:t>5   </a:t>
            </a:r>
            <a:r>
              <a:rPr lang="en-US" sz="3200" dirty="0"/>
              <a:t>in  </a:t>
            </a:r>
            <a:r>
              <a:rPr lang="en-US" sz="3200" b="1" dirty="0"/>
              <a:t>Z</a:t>
            </a:r>
            <a:r>
              <a:rPr lang="en-US" sz="3200" dirty="0" smtClean="0"/>
              <a:t>[e</a:t>
            </a:r>
            <a:r>
              <a:rPr lang="en-US" sz="3200" baseline="-25000" dirty="0" smtClean="0"/>
              <a:t>1</a:t>
            </a:r>
            <a:r>
              <a:rPr lang="en-US" sz="3200" dirty="0"/>
              <a:t>, </a:t>
            </a:r>
            <a:r>
              <a:rPr lang="en-US" sz="3200" dirty="0" smtClean="0"/>
              <a:t>e</a:t>
            </a:r>
            <a:r>
              <a:rPr lang="en-US" sz="3200" baseline="-25000" dirty="0" smtClean="0"/>
              <a:t>2</a:t>
            </a:r>
            <a:r>
              <a:rPr lang="en-US" sz="3200" baseline="-25000" dirty="0"/>
              <a:t>, </a:t>
            </a:r>
            <a:r>
              <a:rPr lang="en-US" sz="3200" dirty="0"/>
              <a:t>, </a:t>
            </a:r>
            <a:r>
              <a:rPr lang="en-US" sz="3200" dirty="0" smtClean="0"/>
              <a:t>e</a:t>
            </a:r>
            <a:r>
              <a:rPr lang="en-US" sz="3200" baseline="-25000" dirty="0" smtClean="0"/>
              <a:t>3</a:t>
            </a:r>
            <a:r>
              <a:rPr lang="en-US" sz="3200" dirty="0"/>
              <a:t>, </a:t>
            </a:r>
            <a:r>
              <a:rPr lang="en-US" sz="3200" dirty="0" smtClean="0"/>
              <a:t>e</a:t>
            </a:r>
            <a:r>
              <a:rPr lang="en-US" sz="3200" baseline="-25000" dirty="0" smtClean="0"/>
              <a:t>4</a:t>
            </a:r>
            <a:r>
              <a:rPr lang="en-US" sz="3200" dirty="0" smtClean="0"/>
              <a:t>, e</a:t>
            </a:r>
            <a:r>
              <a:rPr lang="en-US" sz="3200" baseline="-25000" dirty="0" smtClean="0"/>
              <a:t>5</a:t>
            </a:r>
            <a:r>
              <a:rPr lang="en-US" sz="3200" dirty="0" smtClean="0"/>
              <a:t>]</a:t>
            </a:r>
            <a:endParaRPr lang="en-US" sz="3200" dirty="0"/>
          </a:p>
          <a:p>
            <a:endParaRPr lang="en-US" sz="3200" dirty="0" smtClean="0"/>
          </a:p>
        </p:txBody>
      </p:sp>
      <p:grpSp>
        <p:nvGrpSpPr>
          <p:cNvPr id="5" name="Group 4"/>
          <p:cNvGrpSpPr/>
          <p:nvPr/>
        </p:nvGrpSpPr>
        <p:grpSpPr>
          <a:xfrm>
            <a:off x="235971" y="21316"/>
            <a:ext cx="2932737" cy="3987337"/>
            <a:chOff x="643130" y="487339"/>
            <a:chExt cx="2932737" cy="3987337"/>
          </a:xfrm>
        </p:grpSpPr>
        <p:sp>
          <p:nvSpPr>
            <p:cNvPr id="70" name="Isosceles Triangle 69"/>
            <p:cNvSpPr/>
            <p:nvPr/>
          </p:nvSpPr>
          <p:spPr>
            <a:xfrm rot="10800000">
              <a:off x="1176087" y="2509649"/>
              <a:ext cx="1600200" cy="1385316"/>
            </a:xfrm>
            <a:prstGeom prst="triangle">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1" name="Straight Connector 70"/>
            <p:cNvCxnSpPr/>
            <p:nvPr/>
          </p:nvCxnSpPr>
          <p:spPr>
            <a:xfrm rot="14400000" flipV="1">
              <a:off x="904155" y="3232025"/>
              <a:ext cx="1392072" cy="0"/>
            </a:xfrm>
            <a:prstGeom prst="line">
              <a:avLst/>
            </a:prstGeom>
            <a:ln w="63500">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rot="7200000" flipV="1">
              <a:off x="1673889" y="3240451"/>
              <a:ext cx="1392072" cy="0"/>
            </a:xfrm>
            <a:prstGeom prst="line">
              <a:avLst/>
            </a:prstGeom>
            <a:ln w="63500">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rot="10800000" flipV="1">
              <a:off x="1353167" y="2569085"/>
              <a:ext cx="1392072" cy="0"/>
            </a:xfrm>
            <a:prstGeom prst="line">
              <a:avLst/>
            </a:prstGeom>
            <a:ln w="63500">
              <a:solidFill>
                <a:srgbClr val="008000"/>
              </a:solidFill>
            </a:ln>
          </p:spPr>
          <p:style>
            <a:lnRef idx="2">
              <a:schemeClr val="accent1"/>
            </a:lnRef>
            <a:fillRef idx="0">
              <a:schemeClr val="accent1"/>
            </a:fillRef>
            <a:effectRef idx="1">
              <a:schemeClr val="accent1"/>
            </a:effectRef>
            <a:fontRef idx="minor">
              <a:schemeClr val="tx1"/>
            </a:fontRef>
          </p:style>
        </p:cxnSp>
        <p:sp>
          <p:nvSpPr>
            <p:cNvPr id="74" name="Oval 73"/>
            <p:cNvSpPr/>
            <p:nvPr/>
          </p:nvSpPr>
          <p:spPr>
            <a:xfrm rot="10800000">
              <a:off x="2661987" y="2409065"/>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Oval 74"/>
            <p:cNvSpPr/>
            <p:nvPr/>
          </p:nvSpPr>
          <p:spPr>
            <a:xfrm rot="10800000">
              <a:off x="1107507" y="2409065"/>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Isosceles Triangle 75"/>
            <p:cNvSpPr/>
            <p:nvPr/>
          </p:nvSpPr>
          <p:spPr>
            <a:xfrm>
              <a:off x="1221807" y="1157753"/>
              <a:ext cx="1600200" cy="1385316"/>
            </a:xfrm>
            <a:prstGeom prst="triangle">
              <a:avLst/>
            </a:prstGeom>
            <a:noFill/>
            <a:ln w="76200">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Oval 76"/>
            <p:cNvSpPr/>
            <p:nvPr/>
          </p:nvSpPr>
          <p:spPr>
            <a:xfrm>
              <a:off x="1107507" y="2413637"/>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Oval 77"/>
            <p:cNvSpPr/>
            <p:nvPr/>
          </p:nvSpPr>
          <p:spPr>
            <a:xfrm>
              <a:off x="2661987" y="2409065"/>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Oval 78"/>
            <p:cNvSpPr/>
            <p:nvPr/>
          </p:nvSpPr>
          <p:spPr>
            <a:xfrm>
              <a:off x="1888259" y="1064897"/>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Oval 79"/>
            <p:cNvSpPr/>
            <p:nvPr/>
          </p:nvSpPr>
          <p:spPr>
            <a:xfrm>
              <a:off x="1097896" y="2412236"/>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Oval 80"/>
            <p:cNvSpPr/>
            <p:nvPr/>
          </p:nvSpPr>
          <p:spPr>
            <a:xfrm rot="10800000">
              <a:off x="1865928" y="3757805"/>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Oval 81"/>
            <p:cNvSpPr/>
            <p:nvPr/>
          </p:nvSpPr>
          <p:spPr>
            <a:xfrm>
              <a:off x="1865928" y="3757805"/>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Oval 82"/>
            <p:cNvSpPr/>
            <p:nvPr/>
          </p:nvSpPr>
          <p:spPr>
            <a:xfrm>
              <a:off x="1114530" y="2409065"/>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TextBox 83"/>
            <p:cNvSpPr txBox="1"/>
            <p:nvPr/>
          </p:nvSpPr>
          <p:spPr>
            <a:xfrm>
              <a:off x="2403933" y="1491586"/>
              <a:ext cx="651252" cy="584776"/>
            </a:xfrm>
            <a:prstGeom prst="rect">
              <a:avLst/>
            </a:prstGeom>
            <a:noFill/>
          </p:spPr>
          <p:txBody>
            <a:bodyPr wrap="square" rtlCol="0">
              <a:spAutoFit/>
            </a:bodyPr>
            <a:lstStyle/>
            <a:p>
              <a:r>
                <a:rPr lang="en-US" sz="3200" dirty="0" smtClean="0"/>
                <a:t>e</a:t>
              </a:r>
              <a:r>
                <a:rPr lang="en-US" sz="3200" baseline="-25000" dirty="0"/>
                <a:t>2</a:t>
              </a:r>
            </a:p>
          </p:txBody>
        </p:sp>
        <p:sp>
          <p:nvSpPr>
            <p:cNvPr id="85" name="TextBox 84"/>
            <p:cNvSpPr txBox="1"/>
            <p:nvPr/>
          </p:nvSpPr>
          <p:spPr>
            <a:xfrm>
              <a:off x="1081404" y="1491586"/>
              <a:ext cx="651252" cy="584776"/>
            </a:xfrm>
            <a:prstGeom prst="rect">
              <a:avLst/>
            </a:prstGeom>
            <a:noFill/>
          </p:spPr>
          <p:txBody>
            <a:bodyPr wrap="square" rtlCol="0">
              <a:spAutoFit/>
            </a:bodyPr>
            <a:lstStyle/>
            <a:p>
              <a:r>
                <a:rPr lang="en-US" sz="3200" dirty="0" smtClean="0"/>
                <a:t>e</a:t>
              </a:r>
              <a:r>
                <a:rPr lang="en-US" sz="3200" baseline="-25000" dirty="0"/>
                <a:t>1</a:t>
              </a:r>
            </a:p>
          </p:txBody>
        </p:sp>
        <p:sp>
          <p:nvSpPr>
            <p:cNvPr id="86" name="TextBox 85"/>
            <p:cNvSpPr txBox="1"/>
            <p:nvPr/>
          </p:nvSpPr>
          <p:spPr>
            <a:xfrm>
              <a:off x="2403933" y="2955179"/>
              <a:ext cx="651252" cy="584776"/>
            </a:xfrm>
            <a:prstGeom prst="rect">
              <a:avLst/>
            </a:prstGeom>
            <a:noFill/>
          </p:spPr>
          <p:txBody>
            <a:bodyPr wrap="square" rtlCol="0">
              <a:spAutoFit/>
            </a:bodyPr>
            <a:lstStyle/>
            <a:p>
              <a:r>
                <a:rPr lang="en-US" sz="3200" dirty="0" smtClean="0"/>
                <a:t>e</a:t>
              </a:r>
              <a:r>
                <a:rPr lang="en-US" sz="3200" baseline="-25000" dirty="0"/>
                <a:t>5</a:t>
              </a:r>
            </a:p>
          </p:txBody>
        </p:sp>
        <p:sp>
          <p:nvSpPr>
            <p:cNvPr id="87" name="TextBox 86"/>
            <p:cNvSpPr txBox="1"/>
            <p:nvPr/>
          </p:nvSpPr>
          <p:spPr>
            <a:xfrm>
              <a:off x="1081404" y="2955179"/>
              <a:ext cx="651252" cy="584776"/>
            </a:xfrm>
            <a:prstGeom prst="rect">
              <a:avLst/>
            </a:prstGeom>
            <a:noFill/>
          </p:spPr>
          <p:txBody>
            <a:bodyPr wrap="square" rtlCol="0">
              <a:spAutoFit/>
            </a:bodyPr>
            <a:lstStyle/>
            <a:p>
              <a:r>
                <a:rPr lang="en-US" sz="3200" dirty="0" smtClean="0"/>
                <a:t>e</a:t>
              </a:r>
              <a:r>
                <a:rPr lang="en-US" sz="3200" baseline="-25000" dirty="0"/>
                <a:t>4</a:t>
              </a:r>
            </a:p>
          </p:txBody>
        </p:sp>
        <p:sp>
          <p:nvSpPr>
            <p:cNvPr id="88" name="TextBox 87"/>
            <p:cNvSpPr txBox="1"/>
            <p:nvPr/>
          </p:nvSpPr>
          <p:spPr>
            <a:xfrm>
              <a:off x="1834254" y="2431362"/>
              <a:ext cx="651252" cy="584776"/>
            </a:xfrm>
            <a:prstGeom prst="rect">
              <a:avLst/>
            </a:prstGeom>
            <a:noFill/>
          </p:spPr>
          <p:txBody>
            <a:bodyPr wrap="square" rtlCol="0">
              <a:spAutoFit/>
            </a:bodyPr>
            <a:lstStyle/>
            <a:p>
              <a:r>
                <a:rPr lang="en-US" sz="3200" dirty="0" smtClean="0"/>
                <a:t>e</a:t>
              </a:r>
              <a:r>
                <a:rPr lang="en-US" sz="3200" baseline="-25000" dirty="0"/>
                <a:t>3</a:t>
              </a:r>
            </a:p>
          </p:txBody>
        </p:sp>
        <p:sp>
          <p:nvSpPr>
            <p:cNvPr id="89" name="TextBox 88"/>
            <p:cNvSpPr txBox="1"/>
            <p:nvPr/>
          </p:nvSpPr>
          <p:spPr>
            <a:xfrm>
              <a:off x="643130" y="2171761"/>
              <a:ext cx="651252" cy="584776"/>
            </a:xfrm>
            <a:prstGeom prst="rect">
              <a:avLst/>
            </a:prstGeom>
            <a:noFill/>
          </p:spPr>
          <p:txBody>
            <a:bodyPr wrap="square" rtlCol="0">
              <a:spAutoFit/>
            </a:bodyPr>
            <a:lstStyle/>
            <a:p>
              <a:r>
                <a:rPr lang="en-US" sz="3200" dirty="0" smtClean="0"/>
                <a:t>v</a:t>
              </a:r>
              <a:r>
                <a:rPr lang="en-US" sz="3200" baseline="-25000" dirty="0"/>
                <a:t>1</a:t>
              </a:r>
            </a:p>
          </p:txBody>
        </p:sp>
        <p:sp>
          <p:nvSpPr>
            <p:cNvPr id="90" name="TextBox 89"/>
            <p:cNvSpPr txBox="1"/>
            <p:nvPr/>
          </p:nvSpPr>
          <p:spPr>
            <a:xfrm>
              <a:off x="1834254" y="487339"/>
              <a:ext cx="651252" cy="584776"/>
            </a:xfrm>
            <a:prstGeom prst="rect">
              <a:avLst/>
            </a:prstGeom>
            <a:noFill/>
          </p:spPr>
          <p:txBody>
            <a:bodyPr wrap="square" rtlCol="0">
              <a:spAutoFit/>
            </a:bodyPr>
            <a:lstStyle/>
            <a:p>
              <a:r>
                <a:rPr lang="en-US" sz="3200" dirty="0" smtClean="0"/>
                <a:t>v</a:t>
              </a:r>
              <a:r>
                <a:rPr lang="en-US" sz="3200" baseline="-25000" dirty="0"/>
                <a:t>2</a:t>
              </a:r>
            </a:p>
          </p:txBody>
        </p:sp>
        <p:sp>
          <p:nvSpPr>
            <p:cNvPr id="91" name="TextBox 90"/>
            <p:cNvSpPr txBox="1"/>
            <p:nvPr/>
          </p:nvSpPr>
          <p:spPr>
            <a:xfrm>
              <a:off x="2924615" y="2171761"/>
              <a:ext cx="651252" cy="584776"/>
            </a:xfrm>
            <a:prstGeom prst="rect">
              <a:avLst/>
            </a:prstGeom>
            <a:noFill/>
          </p:spPr>
          <p:txBody>
            <a:bodyPr wrap="square" rtlCol="0">
              <a:spAutoFit/>
            </a:bodyPr>
            <a:lstStyle/>
            <a:p>
              <a:r>
                <a:rPr lang="en-US" sz="3200" dirty="0" smtClean="0"/>
                <a:t>v</a:t>
              </a:r>
              <a:r>
                <a:rPr lang="en-US" sz="3200" baseline="-25000" dirty="0"/>
                <a:t>3</a:t>
              </a:r>
            </a:p>
          </p:txBody>
        </p:sp>
        <p:sp>
          <p:nvSpPr>
            <p:cNvPr id="92" name="TextBox 91"/>
            <p:cNvSpPr txBox="1"/>
            <p:nvPr/>
          </p:nvSpPr>
          <p:spPr>
            <a:xfrm>
              <a:off x="1834254" y="3889900"/>
              <a:ext cx="651252" cy="584776"/>
            </a:xfrm>
            <a:prstGeom prst="rect">
              <a:avLst/>
            </a:prstGeom>
            <a:noFill/>
          </p:spPr>
          <p:txBody>
            <a:bodyPr wrap="square" rtlCol="0">
              <a:spAutoFit/>
            </a:bodyPr>
            <a:lstStyle/>
            <a:p>
              <a:r>
                <a:rPr lang="en-US" sz="3200" dirty="0" smtClean="0"/>
                <a:t>v</a:t>
              </a:r>
              <a:r>
                <a:rPr lang="en-US" sz="3200" baseline="-25000" dirty="0"/>
                <a:t>4</a:t>
              </a:r>
            </a:p>
          </p:txBody>
        </p:sp>
      </p:grpSp>
    </p:spTree>
    <p:extLst>
      <p:ext uri="{BB962C8B-B14F-4D97-AF65-F5344CB8AC3E}">
        <p14:creationId xmlns:p14="http://schemas.microsoft.com/office/powerpoint/2010/main" val="17145771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6529" y="5288083"/>
            <a:ext cx="8971011" cy="1015663"/>
          </a:xfrm>
          <a:prstGeom prst="rect">
            <a:avLst/>
          </a:prstGeom>
          <a:noFill/>
        </p:spPr>
        <p:txBody>
          <a:bodyPr wrap="square" rtlCol="0">
            <a:spAutoFit/>
          </a:bodyPr>
          <a:lstStyle/>
          <a:p>
            <a:r>
              <a:rPr lang="en-US" sz="2000" dirty="0" smtClean="0"/>
              <a:t>Technical note:  In graph theory, the cycle also includes vertices.  </a:t>
            </a:r>
            <a:r>
              <a:rPr lang="en-US" sz="2000" dirty="0" err="1" smtClean="0"/>
              <a:t>I.e</a:t>
            </a:r>
            <a:r>
              <a:rPr lang="en-US" sz="2000" dirty="0" smtClean="0"/>
              <a:t>, this cycle in graph theory is the path  v</a:t>
            </a:r>
            <a:r>
              <a:rPr lang="en-US" sz="2000" baseline="-25000" dirty="0"/>
              <a:t>1</a:t>
            </a:r>
            <a:r>
              <a:rPr lang="en-US" sz="2000" dirty="0" smtClean="0"/>
              <a:t>, e</a:t>
            </a:r>
            <a:r>
              <a:rPr lang="en-US" sz="2000" baseline="-25000" dirty="0"/>
              <a:t>1</a:t>
            </a:r>
            <a:r>
              <a:rPr lang="en-US" sz="2000" dirty="0" smtClean="0"/>
              <a:t>, v</a:t>
            </a:r>
            <a:r>
              <a:rPr lang="en-US" sz="2000" baseline="-25000" dirty="0"/>
              <a:t>2</a:t>
            </a:r>
            <a:r>
              <a:rPr lang="en-US" sz="2000" dirty="0" smtClean="0"/>
              <a:t>, e</a:t>
            </a:r>
            <a:r>
              <a:rPr lang="en-US" sz="2000" baseline="-25000" dirty="0"/>
              <a:t>2</a:t>
            </a:r>
            <a:r>
              <a:rPr lang="en-US" sz="2000" dirty="0" smtClean="0"/>
              <a:t>, v</a:t>
            </a:r>
            <a:r>
              <a:rPr lang="en-US" sz="2000" baseline="-25000" dirty="0"/>
              <a:t>3</a:t>
            </a:r>
            <a:r>
              <a:rPr lang="en-US" sz="2000" dirty="0" smtClean="0"/>
              <a:t>, e</a:t>
            </a:r>
            <a:r>
              <a:rPr lang="en-US" sz="2000" baseline="-25000" dirty="0"/>
              <a:t>3</a:t>
            </a:r>
            <a:r>
              <a:rPr lang="en-US" sz="2000" dirty="0" smtClean="0"/>
              <a:t>, v</a:t>
            </a:r>
            <a:r>
              <a:rPr lang="en-US" sz="2000" baseline="-25000" dirty="0"/>
              <a:t>1</a:t>
            </a:r>
            <a:r>
              <a:rPr lang="en-US" sz="2000" baseline="-25000" dirty="0" smtClean="0"/>
              <a:t>,</a:t>
            </a:r>
            <a:r>
              <a:rPr lang="en-US" sz="2000" dirty="0" smtClean="0"/>
              <a:t> .  Since we are interested in </a:t>
            </a:r>
            <a:r>
              <a:rPr lang="en-US" sz="2000" dirty="0" err="1" smtClean="0"/>
              <a:t>simplicial</a:t>
            </a:r>
            <a:r>
              <a:rPr lang="en-US" sz="2000" dirty="0" smtClean="0"/>
              <a:t> complexes (see later lecture), we only need the edges, so e</a:t>
            </a:r>
            <a:r>
              <a:rPr lang="en-US" sz="2000" baseline="-25000" dirty="0"/>
              <a:t>1</a:t>
            </a:r>
            <a:r>
              <a:rPr lang="en-US" sz="2000" dirty="0" smtClean="0"/>
              <a:t> + e</a:t>
            </a:r>
            <a:r>
              <a:rPr lang="en-US" sz="2000" baseline="-25000" dirty="0"/>
              <a:t>2</a:t>
            </a:r>
            <a:r>
              <a:rPr lang="en-US" sz="2000" dirty="0" smtClean="0"/>
              <a:t> + e</a:t>
            </a:r>
            <a:r>
              <a:rPr lang="en-US" sz="2000" baseline="-25000" dirty="0"/>
              <a:t>3</a:t>
            </a:r>
            <a:r>
              <a:rPr lang="en-US" sz="2000" dirty="0" smtClean="0"/>
              <a:t> is a cycle.</a:t>
            </a:r>
          </a:p>
        </p:txBody>
      </p:sp>
      <p:sp>
        <p:nvSpPr>
          <p:cNvPr id="45" name="TextBox 44"/>
          <p:cNvSpPr txBox="1"/>
          <p:nvPr/>
        </p:nvSpPr>
        <p:spPr>
          <a:xfrm>
            <a:off x="3463145" y="904906"/>
            <a:ext cx="5440935" cy="584776"/>
          </a:xfrm>
          <a:prstGeom prst="rect">
            <a:avLst/>
          </a:prstGeom>
          <a:noFill/>
        </p:spPr>
        <p:txBody>
          <a:bodyPr wrap="square" rtlCol="0">
            <a:spAutoFit/>
          </a:bodyPr>
          <a:lstStyle/>
          <a:p>
            <a:r>
              <a:rPr lang="en-US" sz="3200" dirty="0" smtClean="0"/>
              <a:t>Note that e</a:t>
            </a:r>
            <a:r>
              <a:rPr lang="en-US" sz="3200" baseline="-25000" dirty="0"/>
              <a:t>1</a:t>
            </a:r>
            <a:r>
              <a:rPr lang="en-US" sz="3200" dirty="0" smtClean="0"/>
              <a:t> + e</a:t>
            </a:r>
            <a:r>
              <a:rPr lang="en-US" sz="3200" baseline="-25000" dirty="0"/>
              <a:t>2</a:t>
            </a:r>
            <a:r>
              <a:rPr lang="en-US" sz="3200" dirty="0" smtClean="0"/>
              <a:t> + e</a:t>
            </a:r>
            <a:r>
              <a:rPr lang="en-US" sz="3200" baseline="-25000" dirty="0"/>
              <a:t>3</a:t>
            </a:r>
            <a:r>
              <a:rPr lang="en-US" sz="3200" dirty="0" smtClean="0"/>
              <a:t> is a cycle.</a:t>
            </a:r>
          </a:p>
        </p:txBody>
      </p:sp>
      <p:grpSp>
        <p:nvGrpSpPr>
          <p:cNvPr id="29" name="Group 28"/>
          <p:cNvGrpSpPr/>
          <p:nvPr/>
        </p:nvGrpSpPr>
        <p:grpSpPr>
          <a:xfrm>
            <a:off x="235971" y="21316"/>
            <a:ext cx="2932737" cy="3987337"/>
            <a:chOff x="643130" y="487339"/>
            <a:chExt cx="2932737" cy="3987337"/>
          </a:xfrm>
        </p:grpSpPr>
        <p:sp>
          <p:nvSpPr>
            <p:cNvPr id="30" name="Isosceles Triangle 29"/>
            <p:cNvSpPr/>
            <p:nvPr/>
          </p:nvSpPr>
          <p:spPr>
            <a:xfrm rot="10800000">
              <a:off x="1176087" y="2509649"/>
              <a:ext cx="1600200" cy="1385316"/>
            </a:xfrm>
            <a:prstGeom prst="triangle">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1" name="Straight Connector 30"/>
            <p:cNvCxnSpPr/>
            <p:nvPr/>
          </p:nvCxnSpPr>
          <p:spPr>
            <a:xfrm rot="14400000" flipV="1">
              <a:off x="904155" y="3232025"/>
              <a:ext cx="1392072" cy="0"/>
            </a:xfrm>
            <a:prstGeom prst="line">
              <a:avLst/>
            </a:prstGeom>
            <a:ln w="63500">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rot="7200000" flipV="1">
              <a:off x="1673889" y="3240451"/>
              <a:ext cx="1392072" cy="0"/>
            </a:xfrm>
            <a:prstGeom prst="line">
              <a:avLst/>
            </a:prstGeom>
            <a:ln w="63500">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rot="10800000" flipV="1">
              <a:off x="1353167" y="2569085"/>
              <a:ext cx="1392072" cy="0"/>
            </a:xfrm>
            <a:prstGeom prst="line">
              <a:avLst/>
            </a:prstGeom>
            <a:ln w="63500">
              <a:solidFill>
                <a:srgbClr val="008000"/>
              </a:solidFill>
            </a:ln>
          </p:spPr>
          <p:style>
            <a:lnRef idx="2">
              <a:schemeClr val="accent1"/>
            </a:lnRef>
            <a:fillRef idx="0">
              <a:schemeClr val="accent1"/>
            </a:fillRef>
            <a:effectRef idx="1">
              <a:schemeClr val="accent1"/>
            </a:effectRef>
            <a:fontRef idx="minor">
              <a:schemeClr val="tx1"/>
            </a:fontRef>
          </p:style>
        </p:cxnSp>
        <p:sp>
          <p:nvSpPr>
            <p:cNvPr id="34" name="Oval 33"/>
            <p:cNvSpPr/>
            <p:nvPr/>
          </p:nvSpPr>
          <p:spPr>
            <a:xfrm rot="10800000">
              <a:off x="2661987" y="2409065"/>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rot="10800000">
              <a:off x="1107507" y="2409065"/>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Isosceles Triangle 35"/>
            <p:cNvSpPr/>
            <p:nvPr/>
          </p:nvSpPr>
          <p:spPr>
            <a:xfrm>
              <a:off x="1221807" y="1157753"/>
              <a:ext cx="1600200" cy="1385316"/>
            </a:xfrm>
            <a:prstGeom prst="triangle">
              <a:avLst/>
            </a:prstGeom>
            <a:noFill/>
            <a:ln w="76200">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1107507" y="2413637"/>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p:cNvSpPr/>
            <p:nvPr/>
          </p:nvSpPr>
          <p:spPr>
            <a:xfrm>
              <a:off x="2661987" y="2409065"/>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p:nvPr/>
          </p:nvSpPr>
          <p:spPr>
            <a:xfrm>
              <a:off x="1888259" y="1064897"/>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p:nvPr/>
          </p:nvSpPr>
          <p:spPr>
            <a:xfrm>
              <a:off x="1097896" y="2412236"/>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p:nvPr/>
          </p:nvSpPr>
          <p:spPr>
            <a:xfrm rot="10800000">
              <a:off x="1865928" y="3757805"/>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p:nvPr/>
          </p:nvSpPr>
          <p:spPr>
            <a:xfrm>
              <a:off x="1865928" y="3757805"/>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p:nvPr/>
          </p:nvSpPr>
          <p:spPr>
            <a:xfrm>
              <a:off x="1114530" y="2409065"/>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TextBox 43"/>
            <p:cNvSpPr txBox="1"/>
            <p:nvPr/>
          </p:nvSpPr>
          <p:spPr>
            <a:xfrm>
              <a:off x="2403933" y="1491586"/>
              <a:ext cx="651252" cy="584776"/>
            </a:xfrm>
            <a:prstGeom prst="rect">
              <a:avLst/>
            </a:prstGeom>
            <a:noFill/>
          </p:spPr>
          <p:txBody>
            <a:bodyPr wrap="square" rtlCol="0">
              <a:spAutoFit/>
            </a:bodyPr>
            <a:lstStyle/>
            <a:p>
              <a:r>
                <a:rPr lang="en-US" sz="3200" dirty="0" smtClean="0"/>
                <a:t>e</a:t>
              </a:r>
              <a:r>
                <a:rPr lang="en-US" sz="3200" baseline="-25000" dirty="0"/>
                <a:t>2</a:t>
              </a:r>
            </a:p>
          </p:txBody>
        </p:sp>
        <p:sp>
          <p:nvSpPr>
            <p:cNvPr id="46" name="TextBox 45"/>
            <p:cNvSpPr txBox="1"/>
            <p:nvPr/>
          </p:nvSpPr>
          <p:spPr>
            <a:xfrm>
              <a:off x="1081404" y="1491586"/>
              <a:ext cx="651252" cy="584776"/>
            </a:xfrm>
            <a:prstGeom prst="rect">
              <a:avLst/>
            </a:prstGeom>
            <a:noFill/>
          </p:spPr>
          <p:txBody>
            <a:bodyPr wrap="square" rtlCol="0">
              <a:spAutoFit/>
            </a:bodyPr>
            <a:lstStyle/>
            <a:p>
              <a:r>
                <a:rPr lang="en-US" sz="3200" dirty="0" smtClean="0"/>
                <a:t>e</a:t>
              </a:r>
              <a:r>
                <a:rPr lang="en-US" sz="3200" baseline="-25000" dirty="0"/>
                <a:t>1</a:t>
              </a:r>
            </a:p>
          </p:txBody>
        </p:sp>
        <p:sp>
          <p:nvSpPr>
            <p:cNvPr id="47" name="TextBox 46"/>
            <p:cNvSpPr txBox="1"/>
            <p:nvPr/>
          </p:nvSpPr>
          <p:spPr>
            <a:xfrm>
              <a:off x="2403933" y="2955179"/>
              <a:ext cx="651252" cy="584776"/>
            </a:xfrm>
            <a:prstGeom prst="rect">
              <a:avLst/>
            </a:prstGeom>
            <a:noFill/>
          </p:spPr>
          <p:txBody>
            <a:bodyPr wrap="square" rtlCol="0">
              <a:spAutoFit/>
            </a:bodyPr>
            <a:lstStyle/>
            <a:p>
              <a:r>
                <a:rPr lang="en-US" sz="3200" dirty="0" smtClean="0"/>
                <a:t>e</a:t>
              </a:r>
              <a:r>
                <a:rPr lang="en-US" sz="3200" baseline="-25000" dirty="0"/>
                <a:t>5</a:t>
              </a:r>
            </a:p>
          </p:txBody>
        </p:sp>
        <p:sp>
          <p:nvSpPr>
            <p:cNvPr id="48" name="TextBox 47"/>
            <p:cNvSpPr txBox="1"/>
            <p:nvPr/>
          </p:nvSpPr>
          <p:spPr>
            <a:xfrm>
              <a:off x="1081404" y="2955179"/>
              <a:ext cx="651252" cy="584776"/>
            </a:xfrm>
            <a:prstGeom prst="rect">
              <a:avLst/>
            </a:prstGeom>
            <a:noFill/>
          </p:spPr>
          <p:txBody>
            <a:bodyPr wrap="square" rtlCol="0">
              <a:spAutoFit/>
            </a:bodyPr>
            <a:lstStyle/>
            <a:p>
              <a:r>
                <a:rPr lang="en-US" sz="3200" dirty="0" smtClean="0"/>
                <a:t>e</a:t>
              </a:r>
              <a:r>
                <a:rPr lang="en-US" sz="3200" baseline="-25000" dirty="0"/>
                <a:t>4</a:t>
              </a:r>
            </a:p>
          </p:txBody>
        </p:sp>
        <p:sp>
          <p:nvSpPr>
            <p:cNvPr id="49" name="TextBox 48"/>
            <p:cNvSpPr txBox="1"/>
            <p:nvPr/>
          </p:nvSpPr>
          <p:spPr>
            <a:xfrm>
              <a:off x="1834254" y="2431362"/>
              <a:ext cx="651252" cy="584776"/>
            </a:xfrm>
            <a:prstGeom prst="rect">
              <a:avLst/>
            </a:prstGeom>
            <a:noFill/>
          </p:spPr>
          <p:txBody>
            <a:bodyPr wrap="square" rtlCol="0">
              <a:spAutoFit/>
            </a:bodyPr>
            <a:lstStyle/>
            <a:p>
              <a:r>
                <a:rPr lang="en-US" sz="3200" dirty="0" smtClean="0"/>
                <a:t>e</a:t>
              </a:r>
              <a:r>
                <a:rPr lang="en-US" sz="3200" baseline="-25000" dirty="0"/>
                <a:t>3</a:t>
              </a:r>
            </a:p>
          </p:txBody>
        </p:sp>
        <p:sp>
          <p:nvSpPr>
            <p:cNvPr id="50" name="TextBox 49"/>
            <p:cNvSpPr txBox="1"/>
            <p:nvPr/>
          </p:nvSpPr>
          <p:spPr>
            <a:xfrm>
              <a:off x="643130" y="2171761"/>
              <a:ext cx="651252" cy="584776"/>
            </a:xfrm>
            <a:prstGeom prst="rect">
              <a:avLst/>
            </a:prstGeom>
            <a:noFill/>
          </p:spPr>
          <p:txBody>
            <a:bodyPr wrap="square" rtlCol="0">
              <a:spAutoFit/>
            </a:bodyPr>
            <a:lstStyle/>
            <a:p>
              <a:r>
                <a:rPr lang="en-US" sz="3200" dirty="0" smtClean="0"/>
                <a:t>v</a:t>
              </a:r>
              <a:r>
                <a:rPr lang="en-US" sz="3200" baseline="-25000" dirty="0"/>
                <a:t>1</a:t>
              </a:r>
            </a:p>
          </p:txBody>
        </p:sp>
        <p:sp>
          <p:nvSpPr>
            <p:cNvPr id="51" name="TextBox 50"/>
            <p:cNvSpPr txBox="1"/>
            <p:nvPr/>
          </p:nvSpPr>
          <p:spPr>
            <a:xfrm>
              <a:off x="1834254" y="487339"/>
              <a:ext cx="651252" cy="584776"/>
            </a:xfrm>
            <a:prstGeom prst="rect">
              <a:avLst/>
            </a:prstGeom>
            <a:noFill/>
          </p:spPr>
          <p:txBody>
            <a:bodyPr wrap="square" rtlCol="0">
              <a:spAutoFit/>
            </a:bodyPr>
            <a:lstStyle/>
            <a:p>
              <a:r>
                <a:rPr lang="en-US" sz="3200" dirty="0" smtClean="0"/>
                <a:t>v</a:t>
              </a:r>
              <a:r>
                <a:rPr lang="en-US" sz="3200" baseline="-25000" dirty="0"/>
                <a:t>2</a:t>
              </a:r>
            </a:p>
          </p:txBody>
        </p:sp>
        <p:sp>
          <p:nvSpPr>
            <p:cNvPr id="52" name="TextBox 51"/>
            <p:cNvSpPr txBox="1"/>
            <p:nvPr/>
          </p:nvSpPr>
          <p:spPr>
            <a:xfrm>
              <a:off x="2924615" y="2171761"/>
              <a:ext cx="651252" cy="584776"/>
            </a:xfrm>
            <a:prstGeom prst="rect">
              <a:avLst/>
            </a:prstGeom>
            <a:noFill/>
          </p:spPr>
          <p:txBody>
            <a:bodyPr wrap="square" rtlCol="0">
              <a:spAutoFit/>
            </a:bodyPr>
            <a:lstStyle/>
            <a:p>
              <a:r>
                <a:rPr lang="en-US" sz="3200" dirty="0" smtClean="0"/>
                <a:t>v</a:t>
              </a:r>
              <a:r>
                <a:rPr lang="en-US" sz="3200" baseline="-25000" dirty="0"/>
                <a:t>3</a:t>
              </a:r>
            </a:p>
          </p:txBody>
        </p:sp>
        <p:sp>
          <p:nvSpPr>
            <p:cNvPr id="53" name="TextBox 52"/>
            <p:cNvSpPr txBox="1"/>
            <p:nvPr/>
          </p:nvSpPr>
          <p:spPr>
            <a:xfrm>
              <a:off x="1834254" y="3889900"/>
              <a:ext cx="651252" cy="584776"/>
            </a:xfrm>
            <a:prstGeom prst="rect">
              <a:avLst/>
            </a:prstGeom>
            <a:noFill/>
          </p:spPr>
          <p:txBody>
            <a:bodyPr wrap="square" rtlCol="0">
              <a:spAutoFit/>
            </a:bodyPr>
            <a:lstStyle/>
            <a:p>
              <a:r>
                <a:rPr lang="en-US" sz="3200" dirty="0" smtClean="0"/>
                <a:t>v</a:t>
              </a:r>
              <a:r>
                <a:rPr lang="en-US" sz="3200" baseline="-25000" dirty="0"/>
                <a:t>4</a:t>
              </a:r>
            </a:p>
          </p:txBody>
        </p:sp>
      </p:grpSp>
    </p:spTree>
    <p:extLst>
      <p:ext uri="{BB962C8B-B14F-4D97-AF65-F5344CB8AC3E}">
        <p14:creationId xmlns:p14="http://schemas.microsoft.com/office/powerpoint/2010/main" val="191162240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6529" y="5288083"/>
            <a:ext cx="8971011" cy="1015663"/>
          </a:xfrm>
          <a:prstGeom prst="rect">
            <a:avLst/>
          </a:prstGeom>
          <a:noFill/>
        </p:spPr>
        <p:txBody>
          <a:bodyPr wrap="square" rtlCol="0">
            <a:spAutoFit/>
          </a:bodyPr>
          <a:lstStyle/>
          <a:p>
            <a:r>
              <a:rPr lang="en-US" sz="2000" dirty="0" smtClean="0"/>
              <a:t>Technical note:  In graph theory, the cycle also includes vertices.  </a:t>
            </a:r>
            <a:r>
              <a:rPr lang="en-US" sz="2000" dirty="0" err="1" smtClean="0"/>
              <a:t>I.e</a:t>
            </a:r>
            <a:r>
              <a:rPr lang="en-US" sz="2000" dirty="0" smtClean="0"/>
              <a:t>, the cycle in graph theory is the path  v</a:t>
            </a:r>
            <a:r>
              <a:rPr lang="en-US" sz="2000" baseline="-25000" dirty="0"/>
              <a:t>1</a:t>
            </a:r>
            <a:r>
              <a:rPr lang="en-US" sz="2000" dirty="0" smtClean="0"/>
              <a:t>, e</a:t>
            </a:r>
            <a:r>
              <a:rPr lang="en-US" sz="2000" baseline="-25000" dirty="0"/>
              <a:t>1</a:t>
            </a:r>
            <a:r>
              <a:rPr lang="en-US" sz="2000" dirty="0" smtClean="0"/>
              <a:t>, v</a:t>
            </a:r>
            <a:r>
              <a:rPr lang="en-US" sz="2000" baseline="-25000" dirty="0"/>
              <a:t>2</a:t>
            </a:r>
            <a:r>
              <a:rPr lang="en-US" sz="2000" dirty="0" smtClean="0"/>
              <a:t>, e</a:t>
            </a:r>
            <a:r>
              <a:rPr lang="en-US" sz="2000" baseline="-25000" dirty="0"/>
              <a:t>2</a:t>
            </a:r>
            <a:r>
              <a:rPr lang="en-US" sz="2000" dirty="0" smtClean="0"/>
              <a:t>, v</a:t>
            </a:r>
            <a:r>
              <a:rPr lang="en-US" sz="2000" baseline="-25000" dirty="0"/>
              <a:t>3</a:t>
            </a:r>
            <a:r>
              <a:rPr lang="en-US" sz="2000" dirty="0" smtClean="0"/>
              <a:t>, e</a:t>
            </a:r>
            <a:r>
              <a:rPr lang="en-US" sz="2000" baseline="-25000" dirty="0"/>
              <a:t>3</a:t>
            </a:r>
            <a:r>
              <a:rPr lang="en-US" sz="2000" dirty="0" smtClean="0"/>
              <a:t>, v</a:t>
            </a:r>
            <a:r>
              <a:rPr lang="en-US" sz="2000" baseline="-25000" dirty="0"/>
              <a:t>1</a:t>
            </a:r>
            <a:r>
              <a:rPr lang="en-US" sz="2000" baseline="-25000" dirty="0" smtClean="0"/>
              <a:t>,</a:t>
            </a:r>
            <a:r>
              <a:rPr lang="en-US" sz="2000" dirty="0" smtClean="0"/>
              <a:t> .  Since we are interested in </a:t>
            </a:r>
            <a:r>
              <a:rPr lang="en-US" sz="2000" dirty="0" err="1" smtClean="0"/>
              <a:t>simplicial</a:t>
            </a:r>
            <a:r>
              <a:rPr lang="en-US" sz="2000" dirty="0" smtClean="0"/>
              <a:t> complexes (see later lecture), we only need the edges, so e</a:t>
            </a:r>
            <a:r>
              <a:rPr lang="en-US" sz="2000" baseline="-25000" dirty="0"/>
              <a:t>1</a:t>
            </a:r>
            <a:r>
              <a:rPr lang="en-US" sz="2000" dirty="0" smtClean="0"/>
              <a:t> + e</a:t>
            </a:r>
            <a:r>
              <a:rPr lang="en-US" sz="2000" baseline="-25000" dirty="0"/>
              <a:t>2</a:t>
            </a:r>
            <a:r>
              <a:rPr lang="en-US" sz="2000" dirty="0" smtClean="0"/>
              <a:t> + e</a:t>
            </a:r>
            <a:r>
              <a:rPr lang="en-US" sz="2000" baseline="-25000" dirty="0"/>
              <a:t>3</a:t>
            </a:r>
            <a:r>
              <a:rPr lang="en-US" sz="2000" dirty="0" smtClean="0"/>
              <a:t> is a cycle.</a:t>
            </a:r>
          </a:p>
        </p:txBody>
      </p:sp>
      <p:sp>
        <p:nvSpPr>
          <p:cNvPr id="29" name="TextBox 28"/>
          <p:cNvSpPr txBox="1"/>
          <p:nvPr/>
        </p:nvSpPr>
        <p:spPr>
          <a:xfrm>
            <a:off x="3474492" y="2788817"/>
            <a:ext cx="5487312" cy="584776"/>
          </a:xfrm>
          <a:prstGeom prst="rect">
            <a:avLst/>
          </a:prstGeom>
          <a:noFill/>
        </p:spPr>
        <p:txBody>
          <a:bodyPr wrap="square" rtlCol="0">
            <a:spAutoFit/>
          </a:bodyPr>
          <a:lstStyle/>
          <a:p>
            <a:r>
              <a:rPr lang="en-US" sz="3200" dirty="0" smtClean="0"/>
              <a:t>Note that e</a:t>
            </a:r>
            <a:r>
              <a:rPr lang="en-US" sz="3200" baseline="-25000" dirty="0"/>
              <a:t>3</a:t>
            </a:r>
            <a:r>
              <a:rPr lang="en-US" sz="3200" dirty="0" smtClean="0"/>
              <a:t> + e</a:t>
            </a:r>
            <a:r>
              <a:rPr lang="en-US" sz="3200" baseline="-25000" dirty="0"/>
              <a:t>4</a:t>
            </a:r>
            <a:r>
              <a:rPr lang="en-US" sz="3200" dirty="0" smtClean="0"/>
              <a:t> + e</a:t>
            </a:r>
            <a:r>
              <a:rPr lang="en-US" sz="3200" baseline="-25000" dirty="0"/>
              <a:t>5</a:t>
            </a:r>
            <a:r>
              <a:rPr lang="en-US" sz="3200" dirty="0" smtClean="0"/>
              <a:t> is a cycle.</a:t>
            </a:r>
          </a:p>
        </p:txBody>
      </p:sp>
      <p:sp>
        <p:nvSpPr>
          <p:cNvPr id="30" name="TextBox 29"/>
          <p:cNvSpPr txBox="1"/>
          <p:nvPr/>
        </p:nvSpPr>
        <p:spPr>
          <a:xfrm>
            <a:off x="3463145" y="904906"/>
            <a:ext cx="5440935" cy="584776"/>
          </a:xfrm>
          <a:prstGeom prst="rect">
            <a:avLst/>
          </a:prstGeom>
          <a:noFill/>
        </p:spPr>
        <p:txBody>
          <a:bodyPr wrap="square" rtlCol="0">
            <a:spAutoFit/>
          </a:bodyPr>
          <a:lstStyle/>
          <a:p>
            <a:r>
              <a:rPr lang="en-US" sz="3200" dirty="0" smtClean="0"/>
              <a:t>Note that e</a:t>
            </a:r>
            <a:r>
              <a:rPr lang="en-US" sz="3200" baseline="-25000" dirty="0"/>
              <a:t>1</a:t>
            </a:r>
            <a:r>
              <a:rPr lang="en-US" sz="3200" dirty="0" smtClean="0"/>
              <a:t> + e</a:t>
            </a:r>
            <a:r>
              <a:rPr lang="en-US" sz="3200" baseline="-25000" dirty="0"/>
              <a:t>2</a:t>
            </a:r>
            <a:r>
              <a:rPr lang="en-US" sz="3200" dirty="0" smtClean="0"/>
              <a:t> + e</a:t>
            </a:r>
            <a:r>
              <a:rPr lang="en-US" sz="3200" baseline="-25000" dirty="0"/>
              <a:t>3</a:t>
            </a:r>
            <a:r>
              <a:rPr lang="en-US" sz="3200" dirty="0" smtClean="0"/>
              <a:t> is a cycle.</a:t>
            </a:r>
          </a:p>
        </p:txBody>
      </p:sp>
      <p:grpSp>
        <p:nvGrpSpPr>
          <p:cNvPr id="31" name="Group 30"/>
          <p:cNvGrpSpPr/>
          <p:nvPr/>
        </p:nvGrpSpPr>
        <p:grpSpPr>
          <a:xfrm>
            <a:off x="235971" y="21316"/>
            <a:ext cx="2932737" cy="3987337"/>
            <a:chOff x="643130" y="487339"/>
            <a:chExt cx="2932737" cy="3987337"/>
          </a:xfrm>
        </p:grpSpPr>
        <p:sp>
          <p:nvSpPr>
            <p:cNvPr id="32" name="Isosceles Triangle 31"/>
            <p:cNvSpPr/>
            <p:nvPr/>
          </p:nvSpPr>
          <p:spPr>
            <a:xfrm rot="10800000">
              <a:off x="1176087" y="2509649"/>
              <a:ext cx="1600200" cy="1385316"/>
            </a:xfrm>
            <a:prstGeom prst="triangle">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3" name="Straight Connector 32"/>
            <p:cNvCxnSpPr/>
            <p:nvPr/>
          </p:nvCxnSpPr>
          <p:spPr>
            <a:xfrm rot="14400000" flipV="1">
              <a:off x="904155" y="3232025"/>
              <a:ext cx="1392072" cy="0"/>
            </a:xfrm>
            <a:prstGeom prst="line">
              <a:avLst/>
            </a:prstGeom>
            <a:ln w="63500">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rot="7200000" flipV="1">
              <a:off x="1673889" y="3240451"/>
              <a:ext cx="1392072" cy="0"/>
            </a:xfrm>
            <a:prstGeom prst="line">
              <a:avLst/>
            </a:prstGeom>
            <a:ln w="63500">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rot="10800000" flipV="1">
              <a:off x="1353167" y="2569085"/>
              <a:ext cx="1392072" cy="0"/>
            </a:xfrm>
            <a:prstGeom prst="line">
              <a:avLst/>
            </a:prstGeom>
            <a:ln w="63500">
              <a:solidFill>
                <a:srgbClr val="008000"/>
              </a:solidFill>
            </a:ln>
          </p:spPr>
          <p:style>
            <a:lnRef idx="2">
              <a:schemeClr val="accent1"/>
            </a:lnRef>
            <a:fillRef idx="0">
              <a:schemeClr val="accent1"/>
            </a:fillRef>
            <a:effectRef idx="1">
              <a:schemeClr val="accent1"/>
            </a:effectRef>
            <a:fontRef idx="minor">
              <a:schemeClr val="tx1"/>
            </a:fontRef>
          </p:style>
        </p:cxnSp>
        <p:sp>
          <p:nvSpPr>
            <p:cNvPr id="36" name="Oval 35"/>
            <p:cNvSpPr/>
            <p:nvPr/>
          </p:nvSpPr>
          <p:spPr>
            <a:xfrm rot="10800000">
              <a:off x="2661987" y="2409065"/>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rot="10800000">
              <a:off x="1107507" y="2409065"/>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Isosceles Triangle 37"/>
            <p:cNvSpPr/>
            <p:nvPr/>
          </p:nvSpPr>
          <p:spPr>
            <a:xfrm>
              <a:off x="1221807" y="1157753"/>
              <a:ext cx="1600200" cy="1385316"/>
            </a:xfrm>
            <a:prstGeom prst="triangle">
              <a:avLst/>
            </a:prstGeom>
            <a:noFill/>
            <a:ln w="76200">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p:nvPr/>
          </p:nvSpPr>
          <p:spPr>
            <a:xfrm>
              <a:off x="1107507" y="2413637"/>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p:nvPr/>
          </p:nvSpPr>
          <p:spPr>
            <a:xfrm>
              <a:off x="2661987" y="2409065"/>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p:nvPr/>
          </p:nvSpPr>
          <p:spPr>
            <a:xfrm>
              <a:off x="1888259" y="1064897"/>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p:nvPr/>
          </p:nvSpPr>
          <p:spPr>
            <a:xfrm>
              <a:off x="1097896" y="2412236"/>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p:nvPr/>
          </p:nvSpPr>
          <p:spPr>
            <a:xfrm rot="10800000">
              <a:off x="1865928" y="3757805"/>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p:cNvSpPr/>
            <p:nvPr/>
          </p:nvSpPr>
          <p:spPr>
            <a:xfrm>
              <a:off x="1865928" y="3757805"/>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p:cNvSpPr/>
            <p:nvPr/>
          </p:nvSpPr>
          <p:spPr>
            <a:xfrm>
              <a:off x="1114530" y="2409065"/>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TextBox 46"/>
            <p:cNvSpPr txBox="1"/>
            <p:nvPr/>
          </p:nvSpPr>
          <p:spPr>
            <a:xfrm>
              <a:off x="2403933" y="1491586"/>
              <a:ext cx="651252" cy="584776"/>
            </a:xfrm>
            <a:prstGeom prst="rect">
              <a:avLst/>
            </a:prstGeom>
            <a:noFill/>
          </p:spPr>
          <p:txBody>
            <a:bodyPr wrap="square" rtlCol="0">
              <a:spAutoFit/>
            </a:bodyPr>
            <a:lstStyle/>
            <a:p>
              <a:r>
                <a:rPr lang="en-US" sz="3200" dirty="0" smtClean="0"/>
                <a:t>e</a:t>
              </a:r>
              <a:r>
                <a:rPr lang="en-US" sz="3200" baseline="-25000" dirty="0"/>
                <a:t>2</a:t>
              </a:r>
            </a:p>
          </p:txBody>
        </p:sp>
        <p:sp>
          <p:nvSpPr>
            <p:cNvPr id="48" name="TextBox 47"/>
            <p:cNvSpPr txBox="1"/>
            <p:nvPr/>
          </p:nvSpPr>
          <p:spPr>
            <a:xfrm>
              <a:off x="1081404" y="1491586"/>
              <a:ext cx="651252" cy="584776"/>
            </a:xfrm>
            <a:prstGeom prst="rect">
              <a:avLst/>
            </a:prstGeom>
            <a:noFill/>
          </p:spPr>
          <p:txBody>
            <a:bodyPr wrap="square" rtlCol="0">
              <a:spAutoFit/>
            </a:bodyPr>
            <a:lstStyle/>
            <a:p>
              <a:r>
                <a:rPr lang="en-US" sz="3200" dirty="0" smtClean="0"/>
                <a:t>e</a:t>
              </a:r>
              <a:r>
                <a:rPr lang="en-US" sz="3200" baseline="-25000" dirty="0"/>
                <a:t>1</a:t>
              </a:r>
            </a:p>
          </p:txBody>
        </p:sp>
        <p:sp>
          <p:nvSpPr>
            <p:cNvPr id="49" name="TextBox 48"/>
            <p:cNvSpPr txBox="1"/>
            <p:nvPr/>
          </p:nvSpPr>
          <p:spPr>
            <a:xfrm>
              <a:off x="2403933" y="2955179"/>
              <a:ext cx="651252" cy="584776"/>
            </a:xfrm>
            <a:prstGeom prst="rect">
              <a:avLst/>
            </a:prstGeom>
            <a:noFill/>
          </p:spPr>
          <p:txBody>
            <a:bodyPr wrap="square" rtlCol="0">
              <a:spAutoFit/>
            </a:bodyPr>
            <a:lstStyle/>
            <a:p>
              <a:r>
                <a:rPr lang="en-US" sz="3200" dirty="0" smtClean="0"/>
                <a:t>e</a:t>
              </a:r>
              <a:r>
                <a:rPr lang="en-US" sz="3200" baseline="-25000" dirty="0"/>
                <a:t>5</a:t>
              </a:r>
            </a:p>
          </p:txBody>
        </p:sp>
        <p:sp>
          <p:nvSpPr>
            <p:cNvPr id="50" name="TextBox 49"/>
            <p:cNvSpPr txBox="1"/>
            <p:nvPr/>
          </p:nvSpPr>
          <p:spPr>
            <a:xfrm>
              <a:off x="1081404" y="2955179"/>
              <a:ext cx="651252" cy="584776"/>
            </a:xfrm>
            <a:prstGeom prst="rect">
              <a:avLst/>
            </a:prstGeom>
            <a:noFill/>
          </p:spPr>
          <p:txBody>
            <a:bodyPr wrap="square" rtlCol="0">
              <a:spAutoFit/>
            </a:bodyPr>
            <a:lstStyle/>
            <a:p>
              <a:r>
                <a:rPr lang="en-US" sz="3200" dirty="0" smtClean="0"/>
                <a:t>e</a:t>
              </a:r>
              <a:r>
                <a:rPr lang="en-US" sz="3200" baseline="-25000" dirty="0"/>
                <a:t>4</a:t>
              </a:r>
            </a:p>
          </p:txBody>
        </p:sp>
        <p:sp>
          <p:nvSpPr>
            <p:cNvPr id="51" name="TextBox 50"/>
            <p:cNvSpPr txBox="1"/>
            <p:nvPr/>
          </p:nvSpPr>
          <p:spPr>
            <a:xfrm>
              <a:off x="1834254" y="2431362"/>
              <a:ext cx="651252" cy="584776"/>
            </a:xfrm>
            <a:prstGeom prst="rect">
              <a:avLst/>
            </a:prstGeom>
            <a:noFill/>
          </p:spPr>
          <p:txBody>
            <a:bodyPr wrap="square" rtlCol="0">
              <a:spAutoFit/>
            </a:bodyPr>
            <a:lstStyle/>
            <a:p>
              <a:r>
                <a:rPr lang="en-US" sz="3200" dirty="0" smtClean="0"/>
                <a:t>e</a:t>
              </a:r>
              <a:r>
                <a:rPr lang="en-US" sz="3200" baseline="-25000" dirty="0"/>
                <a:t>3</a:t>
              </a:r>
            </a:p>
          </p:txBody>
        </p:sp>
        <p:sp>
          <p:nvSpPr>
            <p:cNvPr id="52" name="TextBox 51"/>
            <p:cNvSpPr txBox="1"/>
            <p:nvPr/>
          </p:nvSpPr>
          <p:spPr>
            <a:xfrm>
              <a:off x="643130" y="2171761"/>
              <a:ext cx="651252" cy="584776"/>
            </a:xfrm>
            <a:prstGeom prst="rect">
              <a:avLst/>
            </a:prstGeom>
            <a:noFill/>
          </p:spPr>
          <p:txBody>
            <a:bodyPr wrap="square" rtlCol="0">
              <a:spAutoFit/>
            </a:bodyPr>
            <a:lstStyle/>
            <a:p>
              <a:r>
                <a:rPr lang="en-US" sz="3200" dirty="0" smtClean="0"/>
                <a:t>v</a:t>
              </a:r>
              <a:r>
                <a:rPr lang="en-US" sz="3200" baseline="-25000" dirty="0"/>
                <a:t>1</a:t>
              </a:r>
            </a:p>
          </p:txBody>
        </p:sp>
        <p:sp>
          <p:nvSpPr>
            <p:cNvPr id="53" name="TextBox 52"/>
            <p:cNvSpPr txBox="1"/>
            <p:nvPr/>
          </p:nvSpPr>
          <p:spPr>
            <a:xfrm>
              <a:off x="1834254" y="487339"/>
              <a:ext cx="651252" cy="584776"/>
            </a:xfrm>
            <a:prstGeom prst="rect">
              <a:avLst/>
            </a:prstGeom>
            <a:noFill/>
          </p:spPr>
          <p:txBody>
            <a:bodyPr wrap="square" rtlCol="0">
              <a:spAutoFit/>
            </a:bodyPr>
            <a:lstStyle/>
            <a:p>
              <a:r>
                <a:rPr lang="en-US" sz="3200" dirty="0" smtClean="0"/>
                <a:t>v</a:t>
              </a:r>
              <a:r>
                <a:rPr lang="en-US" sz="3200" baseline="-25000" dirty="0"/>
                <a:t>2</a:t>
              </a:r>
            </a:p>
          </p:txBody>
        </p:sp>
        <p:sp>
          <p:nvSpPr>
            <p:cNvPr id="54" name="TextBox 53"/>
            <p:cNvSpPr txBox="1"/>
            <p:nvPr/>
          </p:nvSpPr>
          <p:spPr>
            <a:xfrm>
              <a:off x="2924615" y="2171761"/>
              <a:ext cx="651252" cy="584776"/>
            </a:xfrm>
            <a:prstGeom prst="rect">
              <a:avLst/>
            </a:prstGeom>
            <a:noFill/>
          </p:spPr>
          <p:txBody>
            <a:bodyPr wrap="square" rtlCol="0">
              <a:spAutoFit/>
            </a:bodyPr>
            <a:lstStyle/>
            <a:p>
              <a:r>
                <a:rPr lang="en-US" sz="3200" dirty="0" smtClean="0"/>
                <a:t>v</a:t>
              </a:r>
              <a:r>
                <a:rPr lang="en-US" sz="3200" baseline="-25000" dirty="0"/>
                <a:t>3</a:t>
              </a:r>
            </a:p>
          </p:txBody>
        </p:sp>
        <p:sp>
          <p:nvSpPr>
            <p:cNvPr id="55" name="TextBox 54"/>
            <p:cNvSpPr txBox="1"/>
            <p:nvPr/>
          </p:nvSpPr>
          <p:spPr>
            <a:xfrm>
              <a:off x="1834254" y="3889900"/>
              <a:ext cx="651252" cy="584776"/>
            </a:xfrm>
            <a:prstGeom prst="rect">
              <a:avLst/>
            </a:prstGeom>
            <a:noFill/>
          </p:spPr>
          <p:txBody>
            <a:bodyPr wrap="square" rtlCol="0">
              <a:spAutoFit/>
            </a:bodyPr>
            <a:lstStyle/>
            <a:p>
              <a:r>
                <a:rPr lang="en-US" sz="3200" dirty="0" smtClean="0"/>
                <a:t>v</a:t>
              </a:r>
              <a:r>
                <a:rPr lang="en-US" sz="3200" baseline="-25000" dirty="0"/>
                <a:t>4</a:t>
              </a:r>
            </a:p>
          </p:txBody>
        </p:sp>
      </p:grpSp>
    </p:spTree>
    <p:extLst>
      <p:ext uri="{BB962C8B-B14F-4D97-AF65-F5344CB8AC3E}">
        <p14:creationId xmlns:p14="http://schemas.microsoft.com/office/powerpoint/2010/main" val="131261566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Box 44"/>
          <p:cNvSpPr txBox="1"/>
          <p:nvPr/>
        </p:nvSpPr>
        <p:spPr>
          <a:xfrm>
            <a:off x="2940210" y="875024"/>
            <a:ext cx="5440935" cy="584776"/>
          </a:xfrm>
          <a:prstGeom prst="rect">
            <a:avLst/>
          </a:prstGeom>
          <a:noFill/>
        </p:spPr>
        <p:txBody>
          <a:bodyPr wrap="square" rtlCol="0">
            <a:spAutoFit/>
          </a:bodyPr>
          <a:lstStyle/>
          <a:p>
            <a:r>
              <a:rPr lang="en-US" sz="3200" dirty="0" smtClean="0"/>
              <a:t>Note that e</a:t>
            </a:r>
            <a:r>
              <a:rPr lang="en-US" sz="3200" baseline="-25000" dirty="0"/>
              <a:t>1</a:t>
            </a:r>
            <a:r>
              <a:rPr lang="en-US" sz="3200" dirty="0" smtClean="0"/>
              <a:t> + e</a:t>
            </a:r>
            <a:r>
              <a:rPr lang="en-US" sz="3200" baseline="-25000" dirty="0"/>
              <a:t>2</a:t>
            </a:r>
            <a:r>
              <a:rPr lang="en-US" sz="3200" dirty="0" smtClean="0"/>
              <a:t> +  e</a:t>
            </a:r>
            <a:r>
              <a:rPr lang="en-US" sz="3200" baseline="-25000" dirty="0"/>
              <a:t>3</a:t>
            </a:r>
            <a:r>
              <a:rPr lang="en-US" sz="3200" dirty="0" smtClean="0"/>
              <a:t> is a cycle.</a:t>
            </a:r>
          </a:p>
        </p:txBody>
      </p:sp>
      <p:sp>
        <p:nvSpPr>
          <p:cNvPr id="29" name="TextBox 28"/>
          <p:cNvSpPr txBox="1"/>
          <p:nvPr/>
        </p:nvSpPr>
        <p:spPr>
          <a:xfrm>
            <a:off x="2951556" y="3148974"/>
            <a:ext cx="6057979" cy="584776"/>
          </a:xfrm>
          <a:prstGeom prst="rect">
            <a:avLst/>
          </a:prstGeom>
          <a:noFill/>
        </p:spPr>
        <p:txBody>
          <a:bodyPr wrap="square" rtlCol="0">
            <a:spAutoFit/>
          </a:bodyPr>
          <a:lstStyle/>
          <a:p>
            <a:r>
              <a:rPr lang="en-US" sz="3200" dirty="0" smtClean="0"/>
              <a:t>Note that   – e</a:t>
            </a:r>
            <a:r>
              <a:rPr lang="en-US" sz="3200" baseline="-25000" dirty="0" smtClean="0"/>
              <a:t>3</a:t>
            </a:r>
            <a:r>
              <a:rPr lang="en-US" sz="3200" dirty="0" smtClean="0"/>
              <a:t> + e</a:t>
            </a:r>
            <a:r>
              <a:rPr lang="en-US" sz="3200" baseline="-25000" dirty="0"/>
              <a:t>5</a:t>
            </a:r>
            <a:r>
              <a:rPr lang="en-US" sz="3200" dirty="0" smtClean="0"/>
              <a:t> + e</a:t>
            </a:r>
            <a:r>
              <a:rPr lang="en-US" sz="3200" baseline="-25000" dirty="0"/>
              <a:t>4</a:t>
            </a:r>
            <a:r>
              <a:rPr lang="en-US" sz="3200" dirty="0" smtClean="0"/>
              <a:t> is a cycle.</a:t>
            </a:r>
          </a:p>
        </p:txBody>
      </p:sp>
      <p:grpSp>
        <p:nvGrpSpPr>
          <p:cNvPr id="2" name="Group 1"/>
          <p:cNvGrpSpPr/>
          <p:nvPr/>
        </p:nvGrpSpPr>
        <p:grpSpPr>
          <a:xfrm>
            <a:off x="224782" y="41551"/>
            <a:ext cx="2932737" cy="3950527"/>
            <a:chOff x="643130" y="534604"/>
            <a:chExt cx="2932737" cy="3950527"/>
          </a:xfrm>
        </p:grpSpPr>
        <p:sp>
          <p:nvSpPr>
            <p:cNvPr id="101" name="Isosceles Triangle 100"/>
            <p:cNvSpPr/>
            <p:nvPr/>
          </p:nvSpPr>
          <p:spPr>
            <a:xfrm rot="10800000">
              <a:off x="1176087" y="2538509"/>
              <a:ext cx="1600200" cy="1385316"/>
            </a:xfrm>
            <a:prstGeom prst="triangle">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2" name="Straight Connector 101"/>
            <p:cNvCxnSpPr/>
            <p:nvPr/>
          </p:nvCxnSpPr>
          <p:spPr>
            <a:xfrm rot="14400000" flipV="1">
              <a:off x="904155" y="3260885"/>
              <a:ext cx="1392072" cy="0"/>
            </a:xfrm>
            <a:prstGeom prst="line">
              <a:avLst/>
            </a:prstGeom>
            <a:ln w="63500">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rot="7200000" flipV="1">
              <a:off x="1673889" y="3269311"/>
              <a:ext cx="1392072" cy="0"/>
            </a:xfrm>
            <a:prstGeom prst="line">
              <a:avLst/>
            </a:prstGeom>
            <a:ln w="63500">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104" name="Straight Connector 103"/>
            <p:cNvCxnSpPr/>
            <p:nvPr/>
          </p:nvCxnSpPr>
          <p:spPr>
            <a:xfrm rot="10800000" flipV="1">
              <a:off x="1353167" y="2597945"/>
              <a:ext cx="1392072" cy="0"/>
            </a:xfrm>
            <a:prstGeom prst="line">
              <a:avLst/>
            </a:prstGeom>
            <a:ln w="63500">
              <a:solidFill>
                <a:srgbClr val="008000"/>
              </a:solidFill>
            </a:ln>
          </p:spPr>
          <p:style>
            <a:lnRef idx="2">
              <a:schemeClr val="accent1"/>
            </a:lnRef>
            <a:fillRef idx="0">
              <a:schemeClr val="accent1"/>
            </a:fillRef>
            <a:effectRef idx="1">
              <a:schemeClr val="accent1"/>
            </a:effectRef>
            <a:fontRef idx="minor">
              <a:schemeClr val="tx1"/>
            </a:fontRef>
          </p:style>
        </p:cxnSp>
        <p:sp>
          <p:nvSpPr>
            <p:cNvPr id="105" name="Oval 104"/>
            <p:cNvSpPr/>
            <p:nvPr/>
          </p:nvSpPr>
          <p:spPr>
            <a:xfrm rot="10800000">
              <a:off x="2661987" y="2437925"/>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Oval 105"/>
            <p:cNvSpPr/>
            <p:nvPr/>
          </p:nvSpPr>
          <p:spPr>
            <a:xfrm rot="10800000">
              <a:off x="1107507" y="2437925"/>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 name="Isosceles Triangle 106"/>
            <p:cNvSpPr/>
            <p:nvPr/>
          </p:nvSpPr>
          <p:spPr>
            <a:xfrm>
              <a:off x="1221807" y="1186613"/>
              <a:ext cx="1600200" cy="1385316"/>
            </a:xfrm>
            <a:prstGeom prst="triangle">
              <a:avLst/>
            </a:prstGeom>
            <a:noFill/>
            <a:ln w="76200">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Oval 107"/>
            <p:cNvSpPr/>
            <p:nvPr/>
          </p:nvSpPr>
          <p:spPr>
            <a:xfrm>
              <a:off x="1107507" y="2442497"/>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 name="Oval 108"/>
            <p:cNvSpPr/>
            <p:nvPr/>
          </p:nvSpPr>
          <p:spPr>
            <a:xfrm>
              <a:off x="2661987" y="2437925"/>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 name="Oval 109"/>
            <p:cNvSpPr/>
            <p:nvPr/>
          </p:nvSpPr>
          <p:spPr>
            <a:xfrm>
              <a:off x="1888259" y="1093757"/>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 name="Oval 110"/>
            <p:cNvSpPr/>
            <p:nvPr/>
          </p:nvSpPr>
          <p:spPr>
            <a:xfrm>
              <a:off x="1097896" y="2441096"/>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 name="Oval 111"/>
            <p:cNvSpPr/>
            <p:nvPr/>
          </p:nvSpPr>
          <p:spPr>
            <a:xfrm rot="10800000">
              <a:off x="1865928" y="3786665"/>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Oval 112"/>
            <p:cNvSpPr/>
            <p:nvPr/>
          </p:nvSpPr>
          <p:spPr>
            <a:xfrm>
              <a:off x="1865928" y="3786665"/>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 name="Oval 113"/>
            <p:cNvSpPr/>
            <p:nvPr/>
          </p:nvSpPr>
          <p:spPr>
            <a:xfrm>
              <a:off x="1114530" y="2437925"/>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 name="TextBox 114"/>
            <p:cNvSpPr txBox="1"/>
            <p:nvPr/>
          </p:nvSpPr>
          <p:spPr>
            <a:xfrm>
              <a:off x="2403933" y="1520446"/>
              <a:ext cx="651252" cy="584776"/>
            </a:xfrm>
            <a:prstGeom prst="rect">
              <a:avLst/>
            </a:prstGeom>
            <a:noFill/>
          </p:spPr>
          <p:txBody>
            <a:bodyPr wrap="square" rtlCol="0">
              <a:spAutoFit/>
            </a:bodyPr>
            <a:lstStyle/>
            <a:p>
              <a:r>
                <a:rPr lang="en-US" sz="3200" dirty="0" smtClean="0"/>
                <a:t>e</a:t>
              </a:r>
              <a:r>
                <a:rPr lang="en-US" sz="3200" baseline="-25000" dirty="0"/>
                <a:t>2</a:t>
              </a:r>
            </a:p>
          </p:txBody>
        </p:sp>
        <p:sp>
          <p:nvSpPr>
            <p:cNvPr id="116" name="TextBox 115"/>
            <p:cNvSpPr txBox="1"/>
            <p:nvPr/>
          </p:nvSpPr>
          <p:spPr>
            <a:xfrm>
              <a:off x="1081404" y="1520446"/>
              <a:ext cx="651252" cy="584776"/>
            </a:xfrm>
            <a:prstGeom prst="rect">
              <a:avLst/>
            </a:prstGeom>
            <a:noFill/>
          </p:spPr>
          <p:txBody>
            <a:bodyPr wrap="square" rtlCol="0">
              <a:spAutoFit/>
            </a:bodyPr>
            <a:lstStyle/>
            <a:p>
              <a:r>
                <a:rPr lang="en-US" sz="3200" dirty="0" smtClean="0"/>
                <a:t>e</a:t>
              </a:r>
              <a:r>
                <a:rPr lang="en-US" sz="3200" baseline="-25000" dirty="0"/>
                <a:t>1</a:t>
              </a:r>
            </a:p>
          </p:txBody>
        </p:sp>
        <p:sp>
          <p:nvSpPr>
            <p:cNvPr id="117" name="TextBox 116"/>
            <p:cNvSpPr txBox="1"/>
            <p:nvPr/>
          </p:nvSpPr>
          <p:spPr>
            <a:xfrm>
              <a:off x="2403933" y="2984039"/>
              <a:ext cx="651252" cy="584776"/>
            </a:xfrm>
            <a:prstGeom prst="rect">
              <a:avLst/>
            </a:prstGeom>
            <a:noFill/>
          </p:spPr>
          <p:txBody>
            <a:bodyPr wrap="square" rtlCol="0">
              <a:spAutoFit/>
            </a:bodyPr>
            <a:lstStyle/>
            <a:p>
              <a:r>
                <a:rPr lang="en-US" sz="3200" dirty="0" smtClean="0"/>
                <a:t>e</a:t>
              </a:r>
              <a:r>
                <a:rPr lang="en-US" sz="3200" baseline="-25000" dirty="0"/>
                <a:t>5</a:t>
              </a:r>
            </a:p>
          </p:txBody>
        </p:sp>
        <p:sp>
          <p:nvSpPr>
            <p:cNvPr id="118" name="TextBox 117"/>
            <p:cNvSpPr txBox="1"/>
            <p:nvPr/>
          </p:nvSpPr>
          <p:spPr>
            <a:xfrm>
              <a:off x="1081404" y="2984039"/>
              <a:ext cx="651252" cy="584776"/>
            </a:xfrm>
            <a:prstGeom prst="rect">
              <a:avLst/>
            </a:prstGeom>
            <a:noFill/>
          </p:spPr>
          <p:txBody>
            <a:bodyPr wrap="square" rtlCol="0">
              <a:spAutoFit/>
            </a:bodyPr>
            <a:lstStyle/>
            <a:p>
              <a:r>
                <a:rPr lang="en-US" sz="3200" dirty="0" smtClean="0"/>
                <a:t>e</a:t>
              </a:r>
              <a:r>
                <a:rPr lang="en-US" sz="3200" baseline="-25000" dirty="0"/>
                <a:t>4</a:t>
              </a:r>
            </a:p>
          </p:txBody>
        </p:sp>
        <p:sp>
          <p:nvSpPr>
            <p:cNvPr id="119" name="TextBox 118"/>
            <p:cNvSpPr txBox="1"/>
            <p:nvPr/>
          </p:nvSpPr>
          <p:spPr>
            <a:xfrm>
              <a:off x="1786722" y="2460222"/>
              <a:ext cx="651252" cy="584776"/>
            </a:xfrm>
            <a:prstGeom prst="rect">
              <a:avLst/>
            </a:prstGeom>
            <a:noFill/>
          </p:spPr>
          <p:txBody>
            <a:bodyPr wrap="square" rtlCol="0">
              <a:spAutoFit/>
            </a:bodyPr>
            <a:lstStyle/>
            <a:p>
              <a:r>
                <a:rPr lang="en-US" sz="3200" dirty="0" smtClean="0"/>
                <a:t>e</a:t>
              </a:r>
              <a:r>
                <a:rPr lang="en-US" sz="3200" baseline="-25000" dirty="0"/>
                <a:t>3</a:t>
              </a:r>
            </a:p>
          </p:txBody>
        </p:sp>
        <p:sp>
          <p:nvSpPr>
            <p:cNvPr id="97" name="TextBox 96"/>
            <p:cNvSpPr txBox="1"/>
            <p:nvPr/>
          </p:nvSpPr>
          <p:spPr>
            <a:xfrm>
              <a:off x="643130" y="2200621"/>
              <a:ext cx="651252" cy="584776"/>
            </a:xfrm>
            <a:prstGeom prst="rect">
              <a:avLst/>
            </a:prstGeom>
            <a:noFill/>
          </p:spPr>
          <p:txBody>
            <a:bodyPr wrap="square" rtlCol="0">
              <a:spAutoFit/>
            </a:bodyPr>
            <a:lstStyle/>
            <a:p>
              <a:r>
                <a:rPr lang="en-US" sz="3200" dirty="0" smtClean="0"/>
                <a:t>v</a:t>
              </a:r>
              <a:r>
                <a:rPr lang="en-US" sz="3200" baseline="-25000" dirty="0"/>
                <a:t>1</a:t>
              </a:r>
            </a:p>
          </p:txBody>
        </p:sp>
        <p:sp>
          <p:nvSpPr>
            <p:cNvPr id="98" name="TextBox 97"/>
            <p:cNvSpPr txBox="1"/>
            <p:nvPr/>
          </p:nvSpPr>
          <p:spPr>
            <a:xfrm>
              <a:off x="1828781" y="534604"/>
              <a:ext cx="651252" cy="584776"/>
            </a:xfrm>
            <a:prstGeom prst="rect">
              <a:avLst/>
            </a:prstGeom>
            <a:noFill/>
          </p:spPr>
          <p:txBody>
            <a:bodyPr wrap="square" rtlCol="0">
              <a:spAutoFit/>
            </a:bodyPr>
            <a:lstStyle/>
            <a:p>
              <a:r>
                <a:rPr lang="en-US" sz="3200" dirty="0" smtClean="0"/>
                <a:t>v</a:t>
              </a:r>
              <a:r>
                <a:rPr lang="en-US" sz="3200" baseline="-25000" dirty="0"/>
                <a:t>2</a:t>
              </a:r>
            </a:p>
          </p:txBody>
        </p:sp>
        <p:sp>
          <p:nvSpPr>
            <p:cNvPr id="99" name="TextBox 98"/>
            <p:cNvSpPr txBox="1"/>
            <p:nvPr/>
          </p:nvSpPr>
          <p:spPr>
            <a:xfrm>
              <a:off x="2924615" y="2200621"/>
              <a:ext cx="651252" cy="584776"/>
            </a:xfrm>
            <a:prstGeom prst="rect">
              <a:avLst/>
            </a:prstGeom>
            <a:noFill/>
          </p:spPr>
          <p:txBody>
            <a:bodyPr wrap="square" rtlCol="0">
              <a:spAutoFit/>
            </a:bodyPr>
            <a:lstStyle/>
            <a:p>
              <a:r>
                <a:rPr lang="en-US" sz="3200" dirty="0" smtClean="0"/>
                <a:t>v</a:t>
              </a:r>
              <a:r>
                <a:rPr lang="en-US" sz="3200" baseline="-25000" dirty="0"/>
                <a:t>3</a:t>
              </a:r>
            </a:p>
          </p:txBody>
        </p:sp>
        <p:sp>
          <p:nvSpPr>
            <p:cNvPr id="100" name="TextBox 99"/>
            <p:cNvSpPr txBox="1"/>
            <p:nvPr/>
          </p:nvSpPr>
          <p:spPr>
            <a:xfrm>
              <a:off x="1828781" y="3900355"/>
              <a:ext cx="651252" cy="584776"/>
            </a:xfrm>
            <a:prstGeom prst="rect">
              <a:avLst/>
            </a:prstGeom>
            <a:noFill/>
          </p:spPr>
          <p:txBody>
            <a:bodyPr wrap="square" rtlCol="0">
              <a:spAutoFit/>
            </a:bodyPr>
            <a:lstStyle/>
            <a:p>
              <a:r>
                <a:rPr lang="en-US" sz="3200" dirty="0" smtClean="0"/>
                <a:t>v</a:t>
              </a:r>
              <a:r>
                <a:rPr lang="en-US" sz="3200" baseline="-25000" dirty="0"/>
                <a:t>4</a:t>
              </a:r>
            </a:p>
          </p:txBody>
        </p:sp>
        <p:sp>
          <p:nvSpPr>
            <p:cNvPr id="5" name="Isosceles Triangle 4"/>
            <p:cNvSpPr>
              <a:spLocks noChangeAspect="1"/>
            </p:cNvSpPr>
            <p:nvPr/>
          </p:nvSpPr>
          <p:spPr>
            <a:xfrm rot="16200000" flipH="1">
              <a:off x="1474835" y="2441449"/>
              <a:ext cx="338964" cy="277783"/>
            </a:xfrm>
            <a:prstGeom prst="triangl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Isosceles Triangle 32"/>
            <p:cNvSpPr>
              <a:spLocks noChangeAspect="1"/>
            </p:cNvSpPr>
            <p:nvPr/>
          </p:nvSpPr>
          <p:spPr>
            <a:xfrm rot="5400000">
              <a:off x="2152950" y="3315129"/>
              <a:ext cx="338964" cy="277783"/>
            </a:xfrm>
            <a:prstGeom prst="triangl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Isosceles Triangle 33"/>
            <p:cNvSpPr>
              <a:spLocks noChangeAspect="1"/>
            </p:cNvSpPr>
            <p:nvPr/>
          </p:nvSpPr>
          <p:spPr>
            <a:xfrm rot="5400000">
              <a:off x="1337753" y="2885262"/>
              <a:ext cx="338964" cy="277783"/>
            </a:xfrm>
            <a:prstGeom prst="triangl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Isosceles Triangle 34"/>
            <p:cNvSpPr>
              <a:spLocks noChangeAspect="1"/>
            </p:cNvSpPr>
            <p:nvPr/>
          </p:nvSpPr>
          <p:spPr>
            <a:xfrm rot="16200000">
              <a:off x="2404872" y="2093976"/>
              <a:ext cx="338964" cy="277783"/>
            </a:xfrm>
            <a:prstGeom prst="triangl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Isosceles Triangle 35"/>
            <p:cNvSpPr>
              <a:spLocks noChangeAspect="1"/>
            </p:cNvSpPr>
            <p:nvPr/>
          </p:nvSpPr>
          <p:spPr>
            <a:xfrm rot="16200000">
              <a:off x="1517904" y="1554480"/>
              <a:ext cx="338964" cy="277783"/>
            </a:xfrm>
            <a:prstGeom prst="triangl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9202787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Box 44"/>
          <p:cNvSpPr txBox="1"/>
          <p:nvPr/>
        </p:nvSpPr>
        <p:spPr>
          <a:xfrm>
            <a:off x="2940210" y="875024"/>
            <a:ext cx="5440935" cy="584776"/>
          </a:xfrm>
          <a:prstGeom prst="rect">
            <a:avLst/>
          </a:prstGeom>
          <a:noFill/>
        </p:spPr>
        <p:txBody>
          <a:bodyPr wrap="square" rtlCol="0">
            <a:spAutoFit/>
          </a:bodyPr>
          <a:lstStyle/>
          <a:p>
            <a:r>
              <a:rPr lang="en-US" sz="3200" dirty="0" smtClean="0"/>
              <a:t>Note that e</a:t>
            </a:r>
            <a:r>
              <a:rPr lang="en-US" sz="3200" baseline="-25000" dirty="0"/>
              <a:t>1</a:t>
            </a:r>
            <a:r>
              <a:rPr lang="en-US" sz="3200" dirty="0" smtClean="0"/>
              <a:t> + e</a:t>
            </a:r>
            <a:r>
              <a:rPr lang="en-US" sz="3200" baseline="-25000" dirty="0"/>
              <a:t>2</a:t>
            </a:r>
            <a:r>
              <a:rPr lang="en-US" sz="3200" dirty="0" smtClean="0"/>
              <a:t> +  e</a:t>
            </a:r>
            <a:r>
              <a:rPr lang="en-US" sz="3200" baseline="-25000" dirty="0"/>
              <a:t>3</a:t>
            </a:r>
            <a:r>
              <a:rPr lang="en-US" sz="3200" dirty="0" smtClean="0"/>
              <a:t> is a cycle.</a:t>
            </a:r>
          </a:p>
        </p:txBody>
      </p:sp>
      <p:sp>
        <p:nvSpPr>
          <p:cNvPr id="29" name="TextBox 28"/>
          <p:cNvSpPr txBox="1"/>
          <p:nvPr/>
        </p:nvSpPr>
        <p:spPr>
          <a:xfrm>
            <a:off x="2951556" y="3148974"/>
            <a:ext cx="6057979" cy="584776"/>
          </a:xfrm>
          <a:prstGeom prst="rect">
            <a:avLst/>
          </a:prstGeom>
          <a:noFill/>
        </p:spPr>
        <p:txBody>
          <a:bodyPr wrap="square" rtlCol="0">
            <a:spAutoFit/>
          </a:bodyPr>
          <a:lstStyle/>
          <a:p>
            <a:r>
              <a:rPr lang="en-US" sz="3200" dirty="0" smtClean="0"/>
              <a:t>Note that   – e</a:t>
            </a:r>
            <a:r>
              <a:rPr lang="en-US" sz="3200" baseline="-25000" dirty="0" smtClean="0"/>
              <a:t>3</a:t>
            </a:r>
            <a:r>
              <a:rPr lang="en-US" sz="3200" dirty="0" smtClean="0"/>
              <a:t> + e</a:t>
            </a:r>
            <a:r>
              <a:rPr lang="en-US" sz="3200" baseline="-25000" dirty="0"/>
              <a:t>4</a:t>
            </a:r>
            <a:r>
              <a:rPr lang="en-US" sz="3200" dirty="0" smtClean="0"/>
              <a:t> + e</a:t>
            </a:r>
            <a:r>
              <a:rPr lang="en-US" sz="3200" baseline="-25000" dirty="0"/>
              <a:t>5</a:t>
            </a:r>
            <a:r>
              <a:rPr lang="en-US" sz="3200" dirty="0" smtClean="0"/>
              <a:t> is a cycle.</a:t>
            </a:r>
          </a:p>
        </p:txBody>
      </p:sp>
      <p:grpSp>
        <p:nvGrpSpPr>
          <p:cNvPr id="2" name="Group 1"/>
          <p:cNvGrpSpPr/>
          <p:nvPr/>
        </p:nvGrpSpPr>
        <p:grpSpPr>
          <a:xfrm>
            <a:off x="224782" y="41551"/>
            <a:ext cx="2932737" cy="3950527"/>
            <a:chOff x="643130" y="534604"/>
            <a:chExt cx="2932737" cy="3950527"/>
          </a:xfrm>
        </p:grpSpPr>
        <p:sp>
          <p:nvSpPr>
            <p:cNvPr id="101" name="Isosceles Triangle 100"/>
            <p:cNvSpPr/>
            <p:nvPr/>
          </p:nvSpPr>
          <p:spPr>
            <a:xfrm rot="10800000">
              <a:off x="1176087" y="2538509"/>
              <a:ext cx="1600200" cy="1385316"/>
            </a:xfrm>
            <a:prstGeom prst="triangle">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2" name="Straight Connector 101"/>
            <p:cNvCxnSpPr/>
            <p:nvPr/>
          </p:nvCxnSpPr>
          <p:spPr>
            <a:xfrm rot="14400000" flipV="1">
              <a:off x="904155" y="3260885"/>
              <a:ext cx="1392072" cy="0"/>
            </a:xfrm>
            <a:prstGeom prst="line">
              <a:avLst/>
            </a:prstGeom>
            <a:ln w="63500">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rot="7200000" flipV="1">
              <a:off x="1673889" y="3269311"/>
              <a:ext cx="1392072" cy="0"/>
            </a:xfrm>
            <a:prstGeom prst="line">
              <a:avLst/>
            </a:prstGeom>
            <a:ln w="63500">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104" name="Straight Connector 103"/>
            <p:cNvCxnSpPr/>
            <p:nvPr/>
          </p:nvCxnSpPr>
          <p:spPr>
            <a:xfrm rot="10800000" flipV="1">
              <a:off x="1353167" y="2597945"/>
              <a:ext cx="1392072" cy="0"/>
            </a:xfrm>
            <a:prstGeom prst="line">
              <a:avLst/>
            </a:prstGeom>
            <a:ln w="63500">
              <a:solidFill>
                <a:srgbClr val="008000"/>
              </a:solidFill>
            </a:ln>
          </p:spPr>
          <p:style>
            <a:lnRef idx="2">
              <a:schemeClr val="accent1"/>
            </a:lnRef>
            <a:fillRef idx="0">
              <a:schemeClr val="accent1"/>
            </a:fillRef>
            <a:effectRef idx="1">
              <a:schemeClr val="accent1"/>
            </a:effectRef>
            <a:fontRef idx="minor">
              <a:schemeClr val="tx1"/>
            </a:fontRef>
          </p:style>
        </p:cxnSp>
        <p:sp>
          <p:nvSpPr>
            <p:cNvPr id="105" name="Oval 104"/>
            <p:cNvSpPr/>
            <p:nvPr/>
          </p:nvSpPr>
          <p:spPr>
            <a:xfrm rot="10800000">
              <a:off x="2661987" y="2437925"/>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Oval 105"/>
            <p:cNvSpPr/>
            <p:nvPr/>
          </p:nvSpPr>
          <p:spPr>
            <a:xfrm rot="10800000">
              <a:off x="1107507" y="2437925"/>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 name="Isosceles Triangle 106"/>
            <p:cNvSpPr/>
            <p:nvPr/>
          </p:nvSpPr>
          <p:spPr>
            <a:xfrm>
              <a:off x="1221807" y="1186613"/>
              <a:ext cx="1600200" cy="1385316"/>
            </a:xfrm>
            <a:prstGeom prst="triangle">
              <a:avLst/>
            </a:prstGeom>
            <a:noFill/>
            <a:ln w="76200">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Oval 107"/>
            <p:cNvSpPr/>
            <p:nvPr/>
          </p:nvSpPr>
          <p:spPr>
            <a:xfrm>
              <a:off x="1107507" y="2442497"/>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 name="Oval 108"/>
            <p:cNvSpPr/>
            <p:nvPr/>
          </p:nvSpPr>
          <p:spPr>
            <a:xfrm>
              <a:off x="2661987" y="2437925"/>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 name="Oval 109"/>
            <p:cNvSpPr/>
            <p:nvPr/>
          </p:nvSpPr>
          <p:spPr>
            <a:xfrm>
              <a:off x="1888259" y="1093757"/>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 name="Oval 110"/>
            <p:cNvSpPr/>
            <p:nvPr/>
          </p:nvSpPr>
          <p:spPr>
            <a:xfrm>
              <a:off x="1097896" y="2441096"/>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 name="Oval 111"/>
            <p:cNvSpPr/>
            <p:nvPr/>
          </p:nvSpPr>
          <p:spPr>
            <a:xfrm rot="10800000">
              <a:off x="1865928" y="3786665"/>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Oval 112"/>
            <p:cNvSpPr/>
            <p:nvPr/>
          </p:nvSpPr>
          <p:spPr>
            <a:xfrm>
              <a:off x="1865928" y="3786665"/>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 name="Oval 113"/>
            <p:cNvSpPr/>
            <p:nvPr/>
          </p:nvSpPr>
          <p:spPr>
            <a:xfrm>
              <a:off x="1114530" y="2437925"/>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 name="TextBox 114"/>
            <p:cNvSpPr txBox="1"/>
            <p:nvPr/>
          </p:nvSpPr>
          <p:spPr>
            <a:xfrm>
              <a:off x="2403933" y="1520446"/>
              <a:ext cx="651252" cy="584776"/>
            </a:xfrm>
            <a:prstGeom prst="rect">
              <a:avLst/>
            </a:prstGeom>
            <a:noFill/>
          </p:spPr>
          <p:txBody>
            <a:bodyPr wrap="square" rtlCol="0">
              <a:spAutoFit/>
            </a:bodyPr>
            <a:lstStyle/>
            <a:p>
              <a:r>
                <a:rPr lang="en-US" sz="3200" dirty="0" smtClean="0"/>
                <a:t>e</a:t>
              </a:r>
              <a:r>
                <a:rPr lang="en-US" sz="3200" baseline="-25000" dirty="0"/>
                <a:t>2</a:t>
              </a:r>
            </a:p>
          </p:txBody>
        </p:sp>
        <p:sp>
          <p:nvSpPr>
            <p:cNvPr id="116" name="TextBox 115"/>
            <p:cNvSpPr txBox="1"/>
            <p:nvPr/>
          </p:nvSpPr>
          <p:spPr>
            <a:xfrm>
              <a:off x="1081404" y="1520446"/>
              <a:ext cx="651252" cy="584776"/>
            </a:xfrm>
            <a:prstGeom prst="rect">
              <a:avLst/>
            </a:prstGeom>
            <a:noFill/>
          </p:spPr>
          <p:txBody>
            <a:bodyPr wrap="square" rtlCol="0">
              <a:spAutoFit/>
            </a:bodyPr>
            <a:lstStyle/>
            <a:p>
              <a:r>
                <a:rPr lang="en-US" sz="3200" dirty="0" smtClean="0"/>
                <a:t>e</a:t>
              </a:r>
              <a:r>
                <a:rPr lang="en-US" sz="3200" baseline="-25000" dirty="0"/>
                <a:t>1</a:t>
              </a:r>
            </a:p>
          </p:txBody>
        </p:sp>
        <p:sp>
          <p:nvSpPr>
            <p:cNvPr id="117" name="TextBox 116"/>
            <p:cNvSpPr txBox="1"/>
            <p:nvPr/>
          </p:nvSpPr>
          <p:spPr>
            <a:xfrm>
              <a:off x="2403933" y="2984039"/>
              <a:ext cx="651252" cy="584776"/>
            </a:xfrm>
            <a:prstGeom prst="rect">
              <a:avLst/>
            </a:prstGeom>
            <a:noFill/>
          </p:spPr>
          <p:txBody>
            <a:bodyPr wrap="square" rtlCol="0">
              <a:spAutoFit/>
            </a:bodyPr>
            <a:lstStyle/>
            <a:p>
              <a:r>
                <a:rPr lang="en-US" sz="3200" dirty="0" smtClean="0"/>
                <a:t>e</a:t>
              </a:r>
              <a:r>
                <a:rPr lang="en-US" sz="3200" baseline="-25000" dirty="0"/>
                <a:t>5</a:t>
              </a:r>
            </a:p>
          </p:txBody>
        </p:sp>
        <p:sp>
          <p:nvSpPr>
            <p:cNvPr id="118" name="TextBox 117"/>
            <p:cNvSpPr txBox="1"/>
            <p:nvPr/>
          </p:nvSpPr>
          <p:spPr>
            <a:xfrm>
              <a:off x="1081404" y="2984039"/>
              <a:ext cx="651252" cy="584776"/>
            </a:xfrm>
            <a:prstGeom prst="rect">
              <a:avLst/>
            </a:prstGeom>
            <a:noFill/>
          </p:spPr>
          <p:txBody>
            <a:bodyPr wrap="square" rtlCol="0">
              <a:spAutoFit/>
            </a:bodyPr>
            <a:lstStyle/>
            <a:p>
              <a:r>
                <a:rPr lang="en-US" sz="3200" dirty="0" smtClean="0"/>
                <a:t>e</a:t>
              </a:r>
              <a:r>
                <a:rPr lang="en-US" sz="3200" baseline="-25000" dirty="0"/>
                <a:t>4</a:t>
              </a:r>
            </a:p>
          </p:txBody>
        </p:sp>
        <p:sp>
          <p:nvSpPr>
            <p:cNvPr id="119" name="TextBox 118"/>
            <p:cNvSpPr txBox="1"/>
            <p:nvPr/>
          </p:nvSpPr>
          <p:spPr>
            <a:xfrm>
              <a:off x="1786722" y="2460222"/>
              <a:ext cx="651252" cy="584776"/>
            </a:xfrm>
            <a:prstGeom prst="rect">
              <a:avLst/>
            </a:prstGeom>
            <a:noFill/>
          </p:spPr>
          <p:txBody>
            <a:bodyPr wrap="square" rtlCol="0">
              <a:spAutoFit/>
            </a:bodyPr>
            <a:lstStyle/>
            <a:p>
              <a:r>
                <a:rPr lang="en-US" sz="3200" dirty="0" smtClean="0"/>
                <a:t>e</a:t>
              </a:r>
              <a:r>
                <a:rPr lang="en-US" sz="3200" baseline="-25000" dirty="0"/>
                <a:t>3</a:t>
              </a:r>
            </a:p>
          </p:txBody>
        </p:sp>
        <p:sp>
          <p:nvSpPr>
            <p:cNvPr id="97" name="TextBox 96"/>
            <p:cNvSpPr txBox="1"/>
            <p:nvPr/>
          </p:nvSpPr>
          <p:spPr>
            <a:xfrm>
              <a:off x="643130" y="2200621"/>
              <a:ext cx="651252" cy="584776"/>
            </a:xfrm>
            <a:prstGeom prst="rect">
              <a:avLst/>
            </a:prstGeom>
            <a:noFill/>
          </p:spPr>
          <p:txBody>
            <a:bodyPr wrap="square" rtlCol="0">
              <a:spAutoFit/>
            </a:bodyPr>
            <a:lstStyle/>
            <a:p>
              <a:r>
                <a:rPr lang="en-US" sz="3200" dirty="0" smtClean="0"/>
                <a:t>v</a:t>
              </a:r>
              <a:r>
                <a:rPr lang="en-US" sz="3200" baseline="-25000" dirty="0"/>
                <a:t>1</a:t>
              </a:r>
            </a:p>
          </p:txBody>
        </p:sp>
        <p:sp>
          <p:nvSpPr>
            <p:cNvPr id="98" name="TextBox 97"/>
            <p:cNvSpPr txBox="1"/>
            <p:nvPr/>
          </p:nvSpPr>
          <p:spPr>
            <a:xfrm>
              <a:off x="1828781" y="534604"/>
              <a:ext cx="651252" cy="584776"/>
            </a:xfrm>
            <a:prstGeom prst="rect">
              <a:avLst/>
            </a:prstGeom>
            <a:noFill/>
          </p:spPr>
          <p:txBody>
            <a:bodyPr wrap="square" rtlCol="0">
              <a:spAutoFit/>
            </a:bodyPr>
            <a:lstStyle/>
            <a:p>
              <a:r>
                <a:rPr lang="en-US" sz="3200" dirty="0" smtClean="0"/>
                <a:t>v</a:t>
              </a:r>
              <a:r>
                <a:rPr lang="en-US" sz="3200" baseline="-25000" dirty="0"/>
                <a:t>2</a:t>
              </a:r>
            </a:p>
          </p:txBody>
        </p:sp>
        <p:sp>
          <p:nvSpPr>
            <p:cNvPr id="99" name="TextBox 98"/>
            <p:cNvSpPr txBox="1"/>
            <p:nvPr/>
          </p:nvSpPr>
          <p:spPr>
            <a:xfrm>
              <a:off x="2924615" y="2200621"/>
              <a:ext cx="651252" cy="584776"/>
            </a:xfrm>
            <a:prstGeom prst="rect">
              <a:avLst/>
            </a:prstGeom>
            <a:noFill/>
          </p:spPr>
          <p:txBody>
            <a:bodyPr wrap="square" rtlCol="0">
              <a:spAutoFit/>
            </a:bodyPr>
            <a:lstStyle/>
            <a:p>
              <a:r>
                <a:rPr lang="en-US" sz="3200" dirty="0" smtClean="0"/>
                <a:t>v</a:t>
              </a:r>
              <a:r>
                <a:rPr lang="en-US" sz="3200" baseline="-25000" dirty="0"/>
                <a:t>3</a:t>
              </a:r>
            </a:p>
          </p:txBody>
        </p:sp>
        <p:sp>
          <p:nvSpPr>
            <p:cNvPr id="100" name="TextBox 99"/>
            <p:cNvSpPr txBox="1"/>
            <p:nvPr/>
          </p:nvSpPr>
          <p:spPr>
            <a:xfrm>
              <a:off x="1828781" y="3900355"/>
              <a:ext cx="651252" cy="584776"/>
            </a:xfrm>
            <a:prstGeom prst="rect">
              <a:avLst/>
            </a:prstGeom>
            <a:noFill/>
          </p:spPr>
          <p:txBody>
            <a:bodyPr wrap="square" rtlCol="0">
              <a:spAutoFit/>
            </a:bodyPr>
            <a:lstStyle/>
            <a:p>
              <a:r>
                <a:rPr lang="en-US" sz="3200" dirty="0" smtClean="0"/>
                <a:t>v</a:t>
              </a:r>
              <a:r>
                <a:rPr lang="en-US" sz="3200" baseline="-25000" dirty="0"/>
                <a:t>4</a:t>
              </a:r>
            </a:p>
          </p:txBody>
        </p:sp>
        <p:sp>
          <p:nvSpPr>
            <p:cNvPr id="5" name="Isosceles Triangle 4"/>
            <p:cNvSpPr>
              <a:spLocks noChangeAspect="1"/>
            </p:cNvSpPr>
            <p:nvPr/>
          </p:nvSpPr>
          <p:spPr>
            <a:xfrm rot="16200000" flipH="1">
              <a:off x="1474835" y="2441449"/>
              <a:ext cx="338964" cy="277783"/>
            </a:xfrm>
            <a:prstGeom prst="triangl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Isosceles Triangle 32"/>
            <p:cNvSpPr>
              <a:spLocks noChangeAspect="1"/>
            </p:cNvSpPr>
            <p:nvPr/>
          </p:nvSpPr>
          <p:spPr>
            <a:xfrm rot="5400000">
              <a:off x="2152950" y="3315129"/>
              <a:ext cx="338964" cy="277783"/>
            </a:xfrm>
            <a:prstGeom prst="triangl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Isosceles Triangle 33"/>
            <p:cNvSpPr>
              <a:spLocks noChangeAspect="1"/>
            </p:cNvSpPr>
            <p:nvPr/>
          </p:nvSpPr>
          <p:spPr>
            <a:xfrm rot="5400000">
              <a:off x="1337753" y="2885262"/>
              <a:ext cx="338964" cy="277783"/>
            </a:xfrm>
            <a:prstGeom prst="triangl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Isosceles Triangle 34"/>
            <p:cNvSpPr>
              <a:spLocks noChangeAspect="1"/>
            </p:cNvSpPr>
            <p:nvPr/>
          </p:nvSpPr>
          <p:spPr>
            <a:xfrm rot="16200000">
              <a:off x="2404872" y="2093976"/>
              <a:ext cx="338964" cy="277783"/>
            </a:xfrm>
            <a:prstGeom prst="triangl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Isosceles Triangle 35"/>
            <p:cNvSpPr>
              <a:spLocks noChangeAspect="1"/>
            </p:cNvSpPr>
            <p:nvPr/>
          </p:nvSpPr>
          <p:spPr>
            <a:xfrm rot="16200000">
              <a:off x="1517904" y="1554480"/>
              <a:ext cx="338964" cy="277783"/>
            </a:xfrm>
            <a:prstGeom prst="triangl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7" name="Group 36"/>
          <p:cNvGrpSpPr/>
          <p:nvPr/>
        </p:nvGrpSpPr>
        <p:grpSpPr>
          <a:xfrm>
            <a:off x="5835762" y="4599373"/>
            <a:ext cx="1838411" cy="715539"/>
            <a:chOff x="5835762" y="879023"/>
            <a:chExt cx="1838411" cy="715539"/>
          </a:xfrm>
        </p:grpSpPr>
        <p:cxnSp>
          <p:nvCxnSpPr>
            <p:cNvPr id="38" name="Straight Connector 37"/>
            <p:cNvCxnSpPr/>
            <p:nvPr/>
          </p:nvCxnSpPr>
          <p:spPr>
            <a:xfrm rot="10800000" flipV="1">
              <a:off x="6091033" y="1066109"/>
              <a:ext cx="1392072" cy="0"/>
            </a:xfrm>
            <a:prstGeom prst="line">
              <a:avLst/>
            </a:prstGeom>
            <a:ln w="88900">
              <a:solidFill>
                <a:srgbClr val="008000"/>
              </a:solidFill>
            </a:ln>
          </p:spPr>
          <p:style>
            <a:lnRef idx="2">
              <a:schemeClr val="accent1"/>
            </a:lnRef>
            <a:fillRef idx="0">
              <a:schemeClr val="accent1"/>
            </a:fillRef>
            <a:effectRef idx="1">
              <a:schemeClr val="accent1"/>
            </a:effectRef>
            <a:fontRef idx="minor">
              <a:schemeClr val="tx1"/>
            </a:fontRef>
          </p:style>
        </p:cxnSp>
        <p:sp>
          <p:nvSpPr>
            <p:cNvPr id="39" name="Oval 38"/>
            <p:cNvSpPr/>
            <p:nvPr/>
          </p:nvSpPr>
          <p:spPr>
            <a:xfrm rot="10800000">
              <a:off x="7399853" y="906089"/>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p:nvPr/>
          </p:nvSpPr>
          <p:spPr>
            <a:xfrm rot="10800000">
              <a:off x="5845373" y="906089"/>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p:nvPr/>
          </p:nvSpPr>
          <p:spPr>
            <a:xfrm>
              <a:off x="5845373" y="910661"/>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p:nvPr/>
          </p:nvSpPr>
          <p:spPr>
            <a:xfrm>
              <a:off x="7399853" y="906089"/>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p:nvPr/>
          </p:nvSpPr>
          <p:spPr>
            <a:xfrm>
              <a:off x="5835762" y="909260"/>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p:cNvSpPr/>
            <p:nvPr/>
          </p:nvSpPr>
          <p:spPr>
            <a:xfrm>
              <a:off x="5852396" y="906089"/>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TextBox 45"/>
            <p:cNvSpPr txBox="1"/>
            <p:nvPr/>
          </p:nvSpPr>
          <p:spPr>
            <a:xfrm>
              <a:off x="6524588" y="1009786"/>
              <a:ext cx="651252" cy="584776"/>
            </a:xfrm>
            <a:prstGeom prst="rect">
              <a:avLst/>
            </a:prstGeom>
            <a:noFill/>
          </p:spPr>
          <p:txBody>
            <a:bodyPr wrap="square" rtlCol="0">
              <a:spAutoFit/>
            </a:bodyPr>
            <a:lstStyle/>
            <a:p>
              <a:r>
                <a:rPr lang="en-US" sz="3200" dirty="0" err="1" smtClean="0"/>
                <a:t>e</a:t>
              </a:r>
              <a:r>
                <a:rPr lang="en-US" sz="3200" baseline="-25000" dirty="0" err="1"/>
                <a:t>i</a:t>
              </a:r>
              <a:endParaRPr lang="en-US" sz="3200" baseline="-25000" dirty="0"/>
            </a:p>
          </p:txBody>
        </p:sp>
        <p:sp>
          <p:nvSpPr>
            <p:cNvPr id="47" name="Isosceles Triangle 46"/>
            <p:cNvSpPr>
              <a:spLocks noChangeAspect="1"/>
            </p:cNvSpPr>
            <p:nvPr/>
          </p:nvSpPr>
          <p:spPr>
            <a:xfrm rot="5400000">
              <a:off x="6921205" y="909613"/>
              <a:ext cx="338964" cy="277783"/>
            </a:xfrm>
            <a:prstGeom prst="triangl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8" name="TextBox 47"/>
          <p:cNvSpPr txBox="1"/>
          <p:nvPr/>
        </p:nvSpPr>
        <p:spPr>
          <a:xfrm>
            <a:off x="224782" y="4494071"/>
            <a:ext cx="5859940" cy="584776"/>
          </a:xfrm>
          <a:prstGeom prst="rect">
            <a:avLst/>
          </a:prstGeom>
          <a:noFill/>
        </p:spPr>
        <p:txBody>
          <a:bodyPr wrap="square" rtlCol="0">
            <a:spAutoFit/>
          </a:bodyPr>
          <a:lstStyle/>
          <a:p>
            <a:r>
              <a:rPr lang="en-US" sz="3200" dirty="0" smtClean="0"/>
              <a:t>           Objects:  oriented edges</a:t>
            </a:r>
          </a:p>
        </p:txBody>
      </p:sp>
    </p:spTree>
    <p:extLst>
      <p:ext uri="{BB962C8B-B14F-4D97-AF65-F5344CB8AC3E}">
        <p14:creationId xmlns:p14="http://schemas.microsoft.com/office/powerpoint/2010/main" val="109972006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Box 44"/>
          <p:cNvSpPr txBox="1"/>
          <p:nvPr/>
        </p:nvSpPr>
        <p:spPr>
          <a:xfrm>
            <a:off x="2940210" y="875024"/>
            <a:ext cx="5440935" cy="584776"/>
          </a:xfrm>
          <a:prstGeom prst="rect">
            <a:avLst/>
          </a:prstGeom>
          <a:noFill/>
        </p:spPr>
        <p:txBody>
          <a:bodyPr wrap="square" rtlCol="0">
            <a:spAutoFit/>
          </a:bodyPr>
          <a:lstStyle/>
          <a:p>
            <a:r>
              <a:rPr lang="en-US" sz="3200" dirty="0" smtClean="0"/>
              <a:t>Note that e</a:t>
            </a:r>
            <a:r>
              <a:rPr lang="en-US" sz="3200" baseline="-25000" dirty="0"/>
              <a:t>1</a:t>
            </a:r>
            <a:r>
              <a:rPr lang="en-US" sz="3200" dirty="0" smtClean="0"/>
              <a:t> + e</a:t>
            </a:r>
            <a:r>
              <a:rPr lang="en-US" sz="3200" baseline="-25000" dirty="0"/>
              <a:t>2</a:t>
            </a:r>
            <a:r>
              <a:rPr lang="en-US" sz="3200" dirty="0" smtClean="0"/>
              <a:t> +  e</a:t>
            </a:r>
            <a:r>
              <a:rPr lang="en-US" sz="3200" baseline="-25000" dirty="0"/>
              <a:t>3</a:t>
            </a:r>
            <a:r>
              <a:rPr lang="en-US" sz="3200" dirty="0" smtClean="0"/>
              <a:t> is a cycle.</a:t>
            </a:r>
          </a:p>
        </p:txBody>
      </p:sp>
      <p:sp>
        <p:nvSpPr>
          <p:cNvPr id="29" name="TextBox 28"/>
          <p:cNvSpPr txBox="1"/>
          <p:nvPr/>
        </p:nvSpPr>
        <p:spPr>
          <a:xfrm>
            <a:off x="2951556" y="3148974"/>
            <a:ext cx="6057979" cy="584776"/>
          </a:xfrm>
          <a:prstGeom prst="rect">
            <a:avLst/>
          </a:prstGeom>
          <a:noFill/>
        </p:spPr>
        <p:txBody>
          <a:bodyPr wrap="square" rtlCol="0">
            <a:spAutoFit/>
          </a:bodyPr>
          <a:lstStyle/>
          <a:p>
            <a:r>
              <a:rPr lang="en-US" sz="3200" dirty="0" smtClean="0"/>
              <a:t>Note that   – e</a:t>
            </a:r>
            <a:r>
              <a:rPr lang="en-US" sz="3200" baseline="-25000" dirty="0" smtClean="0"/>
              <a:t>3</a:t>
            </a:r>
            <a:r>
              <a:rPr lang="en-US" sz="3200" dirty="0" smtClean="0"/>
              <a:t> + e</a:t>
            </a:r>
            <a:r>
              <a:rPr lang="en-US" sz="3200" baseline="-25000" dirty="0"/>
              <a:t>5</a:t>
            </a:r>
            <a:r>
              <a:rPr lang="en-US" sz="3200" dirty="0" smtClean="0"/>
              <a:t> + e</a:t>
            </a:r>
            <a:r>
              <a:rPr lang="en-US" sz="3200" baseline="-25000" dirty="0"/>
              <a:t>4</a:t>
            </a:r>
            <a:r>
              <a:rPr lang="en-US" sz="3200" dirty="0" smtClean="0"/>
              <a:t> is a cycle.</a:t>
            </a:r>
          </a:p>
        </p:txBody>
      </p:sp>
      <p:grpSp>
        <p:nvGrpSpPr>
          <p:cNvPr id="2" name="Group 1"/>
          <p:cNvGrpSpPr/>
          <p:nvPr/>
        </p:nvGrpSpPr>
        <p:grpSpPr>
          <a:xfrm>
            <a:off x="224782" y="41551"/>
            <a:ext cx="2932737" cy="3950527"/>
            <a:chOff x="643130" y="534604"/>
            <a:chExt cx="2932737" cy="3950527"/>
          </a:xfrm>
        </p:grpSpPr>
        <p:sp>
          <p:nvSpPr>
            <p:cNvPr id="101" name="Isosceles Triangle 100"/>
            <p:cNvSpPr/>
            <p:nvPr/>
          </p:nvSpPr>
          <p:spPr>
            <a:xfrm rot="10800000">
              <a:off x="1176087" y="2538509"/>
              <a:ext cx="1600200" cy="1385316"/>
            </a:xfrm>
            <a:prstGeom prst="triangle">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2" name="Straight Connector 101"/>
            <p:cNvCxnSpPr/>
            <p:nvPr/>
          </p:nvCxnSpPr>
          <p:spPr>
            <a:xfrm rot="14400000" flipV="1">
              <a:off x="904155" y="3260885"/>
              <a:ext cx="1392072" cy="0"/>
            </a:xfrm>
            <a:prstGeom prst="line">
              <a:avLst/>
            </a:prstGeom>
            <a:ln w="63500">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rot="7200000" flipV="1">
              <a:off x="1673889" y="3269311"/>
              <a:ext cx="1392072" cy="0"/>
            </a:xfrm>
            <a:prstGeom prst="line">
              <a:avLst/>
            </a:prstGeom>
            <a:ln w="63500">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104" name="Straight Connector 103"/>
            <p:cNvCxnSpPr/>
            <p:nvPr/>
          </p:nvCxnSpPr>
          <p:spPr>
            <a:xfrm rot="10800000" flipV="1">
              <a:off x="1353167" y="2597945"/>
              <a:ext cx="1392072" cy="0"/>
            </a:xfrm>
            <a:prstGeom prst="line">
              <a:avLst/>
            </a:prstGeom>
            <a:ln w="63500">
              <a:solidFill>
                <a:srgbClr val="008000"/>
              </a:solidFill>
            </a:ln>
          </p:spPr>
          <p:style>
            <a:lnRef idx="2">
              <a:schemeClr val="accent1"/>
            </a:lnRef>
            <a:fillRef idx="0">
              <a:schemeClr val="accent1"/>
            </a:fillRef>
            <a:effectRef idx="1">
              <a:schemeClr val="accent1"/>
            </a:effectRef>
            <a:fontRef idx="minor">
              <a:schemeClr val="tx1"/>
            </a:fontRef>
          </p:style>
        </p:cxnSp>
        <p:sp>
          <p:nvSpPr>
            <p:cNvPr id="105" name="Oval 104"/>
            <p:cNvSpPr/>
            <p:nvPr/>
          </p:nvSpPr>
          <p:spPr>
            <a:xfrm rot="10800000">
              <a:off x="2661987" y="2437925"/>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Oval 105"/>
            <p:cNvSpPr/>
            <p:nvPr/>
          </p:nvSpPr>
          <p:spPr>
            <a:xfrm rot="10800000">
              <a:off x="1107507" y="2437925"/>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 name="Isosceles Triangle 106"/>
            <p:cNvSpPr/>
            <p:nvPr/>
          </p:nvSpPr>
          <p:spPr>
            <a:xfrm>
              <a:off x="1221807" y="1186613"/>
              <a:ext cx="1600200" cy="1385316"/>
            </a:xfrm>
            <a:prstGeom prst="triangle">
              <a:avLst/>
            </a:prstGeom>
            <a:noFill/>
            <a:ln w="76200">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Oval 107"/>
            <p:cNvSpPr/>
            <p:nvPr/>
          </p:nvSpPr>
          <p:spPr>
            <a:xfrm>
              <a:off x="1107507" y="2442497"/>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 name="Oval 108"/>
            <p:cNvSpPr/>
            <p:nvPr/>
          </p:nvSpPr>
          <p:spPr>
            <a:xfrm>
              <a:off x="2661987" y="2437925"/>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 name="Oval 109"/>
            <p:cNvSpPr/>
            <p:nvPr/>
          </p:nvSpPr>
          <p:spPr>
            <a:xfrm>
              <a:off x="1888259" y="1093757"/>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 name="Oval 110"/>
            <p:cNvSpPr/>
            <p:nvPr/>
          </p:nvSpPr>
          <p:spPr>
            <a:xfrm>
              <a:off x="1097896" y="2441096"/>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 name="Oval 111"/>
            <p:cNvSpPr/>
            <p:nvPr/>
          </p:nvSpPr>
          <p:spPr>
            <a:xfrm rot="10800000">
              <a:off x="1865928" y="3786665"/>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Oval 112"/>
            <p:cNvSpPr/>
            <p:nvPr/>
          </p:nvSpPr>
          <p:spPr>
            <a:xfrm>
              <a:off x="1865928" y="3786665"/>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 name="Oval 113"/>
            <p:cNvSpPr/>
            <p:nvPr/>
          </p:nvSpPr>
          <p:spPr>
            <a:xfrm>
              <a:off x="1114530" y="2437925"/>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 name="TextBox 114"/>
            <p:cNvSpPr txBox="1"/>
            <p:nvPr/>
          </p:nvSpPr>
          <p:spPr>
            <a:xfrm>
              <a:off x="2403933" y="1520446"/>
              <a:ext cx="651252" cy="584776"/>
            </a:xfrm>
            <a:prstGeom prst="rect">
              <a:avLst/>
            </a:prstGeom>
            <a:noFill/>
          </p:spPr>
          <p:txBody>
            <a:bodyPr wrap="square" rtlCol="0">
              <a:spAutoFit/>
            </a:bodyPr>
            <a:lstStyle/>
            <a:p>
              <a:r>
                <a:rPr lang="en-US" sz="3200" dirty="0" smtClean="0"/>
                <a:t>e</a:t>
              </a:r>
              <a:r>
                <a:rPr lang="en-US" sz="3200" baseline="-25000" dirty="0"/>
                <a:t>2</a:t>
              </a:r>
            </a:p>
          </p:txBody>
        </p:sp>
        <p:sp>
          <p:nvSpPr>
            <p:cNvPr id="116" name="TextBox 115"/>
            <p:cNvSpPr txBox="1"/>
            <p:nvPr/>
          </p:nvSpPr>
          <p:spPr>
            <a:xfrm>
              <a:off x="1081404" y="1520446"/>
              <a:ext cx="651252" cy="584776"/>
            </a:xfrm>
            <a:prstGeom prst="rect">
              <a:avLst/>
            </a:prstGeom>
            <a:noFill/>
          </p:spPr>
          <p:txBody>
            <a:bodyPr wrap="square" rtlCol="0">
              <a:spAutoFit/>
            </a:bodyPr>
            <a:lstStyle/>
            <a:p>
              <a:r>
                <a:rPr lang="en-US" sz="3200" dirty="0" smtClean="0"/>
                <a:t>e</a:t>
              </a:r>
              <a:r>
                <a:rPr lang="en-US" sz="3200" baseline="-25000" dirty="0"/>
                <a:t>1</a:t>
              </a:r>
            </a:p>
          </p:txBody>
        </p:sp>
        <p:sp>
          <p:nvSpPr>
            <p:cNvPr id="117" name="TextBox 116"/>
            <p:cNvSpPr txBox="1"/>
            <p:nvPr/>
          </p:nvSpPr>
          <p:spPr>
            <a:xfrm>
              <a:off x="2403933" y="2984039"/>
              <a:ext cx="651252" cy="584776"/>
            </a:xfrm>
            <a:prstGeom prst="rect">
              <a:avLst/>
            </a:prstGeom>
            <a:noFill/>
          </p:spPr>
          <p:txBody>
            <a:bodyPr wrap="square" rtlCol="0">
              <a:spAutoFit/>
            </a:bodyPr>
            <a:lstStyle/>
            <a:p>
              <a:r>
                <a:rPr lang="en-US" sz="3200" dirty="0" smtClean="0"/>
                <a:t>e</a:t>
              </a:r>
              <a:r>
                <a:rPr lang="en-US" sz="3200" baseline="-25000" dirty="0"/>
                <a:t>5</a:t>
              </a:r>
            </a:p>
          </p:txBody>
        </p:sp>
        <p:sp>
          <p:nvSpPr>
            <p:cNvPr id="118" name="TextBox 117"/>
            <p:cNvSpPr txBox="1"/>
            <p:nvPr/>
          </p:nvSpPr>
          <p:spPr>
            <a:xfrm>
              <a:off x="1081404" y="2984039"/>
              <a:ext cx="651252" cy="584776"/>
            </a:xfrm>
            <a:prstGeom prst="rect">
              <a:avLst/>
            </a:prstGeom>
            <a:noFill/>
          </p:spPr>
          <p:txBody>
            <a:bodyPr wrap="square" rtlCol="0">
              <a:spAutoFit/>
            </a:bodyPr>
            <a:lstStyle/>
            <a:p>
              <a:r>
                <a:rPr lang="en-US" sz="3200" dirty="0" smtClean="0"/>
                <a:t>e</a:t>
              </a:r>
              <a:r>
                <a:rPr lang="en-US" sz="3200" baseline="-25000" dirty="0"/>
                <a:t>4</a:t>
              </a:r>
            </a:p>
          </p:txBody>
        </p:sp>
        <p:sp>
          <p:nvSpPr>
            <p:cNvPr id="119" name="TextBox 118"/>
            <p:cNvSpPr txBox="1"/>
            <p:nvPr/>
          </p:nvSpPr>
          <p:spPr>
            <a:xfrm>
              <a:off x="1786722" y="2460222"/>
              <a:ext cx="651252" cy="584776"/>
            </a:xfrm>
            <a:prstGeom prst="rect">
              <a:avLst/>
            </a:prstGeom>
            <a:noFill/>
          </p:spPr>
          <p:txBody>
            <a:bodyPr wrap="square" rtlCol="0">
              <a:spAutoFit/>
            </a:bodyPr>
            <a:lstStyle/>
            <a:p>
              <a:r>
                <a:rPr lang="en-US" sz="3200" dirty="0" smtClean="0"/>
                <a:t>e</a:t>
              </a:r>
              <a:r>
                <a:rPr lang="en-US" sz="3200" baseline="-25000" dirty="0"/>
                <a:t>3</a:t>
              </a:r>
            </a:p>
          </p:txBody>
        </p:sp>
        <p:sp>
          <p:nvSpPr>
            <p:cNvPr id="97" name="TextBox 96"/>
            <p:cNvSpPr txBox="1"/>
            <p:nvPr/>
          </p:nvSpPr>
          <p:spPr>
            <a:xfrm>
              <a:off x="643130" y="2200621"/>
              <a:ext cx="651252" cy="584776"/>
            </a:xfrm>
            <a:prstGeom prst="rect">
              <a:avLst/>
            </a:prstGeom>
            <a:noFill/>
          </p:spPr>
          <p:txBody>
            <a:bodyPr wrap="square" rtlCol="0">
              <a:spAutoFit/>
            </a:bodyPr>
            <a:lstStyle/>
            <a:p>
              <a:r>
                <a:rPr lang="en-US" sz="3200" dirty="0" smtClean="0"/>
                <a:t>v</a:t>
              </a:r>
              <a:r>
                <a:rPr lang="en-US" sz="3200" baseline="-25000" dirty="0"/>
                <a:t>1</a:t>
              </a:r>
            </a:p>
          </p:txBody>
        </p:sp>
        <p:sp>
          <p:nvSpPr>
            <p:cNvPr id="98" name="TextBox 97"/>
            <p:cNvSpPr txBox="1"/>
            <p:nvPr/>
          </p:nvSpPr>
          <p:spPr>
            <a:xfrm>
              <a:off x="1828781" y="534604"/>
              <a:ext cx="651252" cy="584776"/>
            </a:xfrm>
            <a:prstGeom prst="rect">
              <a:avLst/>
            </a:prstGeom>
            <a:noFill/>
          </p:spPr>
          <p:txBody>
            <a:bodyPr wrap="square" rtlCol="0">
              <a:spAutoFit/>
            </a:bodyPr>
            <a:lstStyle/>
            <a:p>
              <a:r>
                <a:rPr lang="en-US" sz="3200" dirty="0" smtClean="0"/>
                <a:t>v</a:t>
              </a:r>
              <a:r>
                <a:rPr lang="en-US" sz="3200" baseline="-25000" dirty="0"/>
                <a:t>2</a:t>
              </a:r>
            </a:p>
          </p:txBody>
        </p:sp>
        <p:sp>
          <p:nvSpPr>
            <p:cNvPr id="99" name="TextBox 98"/>
            <p:cNvSpPr txBox="1"/>
            <p:nvPr/>
          </p:nvSpPr>
          <p:spPr>
            <a:xfrm>
              <a:off x="2924615" y="2200621"/>
              <a:ext cx="651252" cy="584776"/>
            </a:xfrm>
            <a:prstGeom prst="rect">
              <a:avLst/>
            </a:prstGeom>
            <a:noFill/>
          </p:spPr>
          <p:txBody>
            <a:bodyPr wrap="square" rtlCol="0">
              <a:spAutoFit/>
            </a:bodyPr>
            <a:lstStyle/>
            <a:p>
              <a:r>
                <a:rPr lang="en-US" sz="3200" dirty="0" smtClean="0"/>
                <a:t>v</a:t>
              </a:r>
              <a:r>
                <a:rPr lang="en-US" sz="3200" baseline="-25000" dirty="0"/>
                <a:t>3</a:t>
              </a:r>
            </a:p>
          </p:txBody>
        </p:sp>
        <p:sp>
          <p:nvSpPr>
            <p:cNvPr id="100" name="TextBox 99"/>
            <p:cNvSpPr txBox="1"/>
            <p:nvPr/>
          </p:nvSpPr>
          <p:spPr>
            <a:xfrm>
              <a:off x="1828781" y="3900355"/>
              <a:ext cx="651252" cy="584776"/>
            </a:xfrm>
            <a:prstGeom prst="rect">
              <a:avLst/>
            </a:prstGeom>
            <a:noFill/>
          </p:spPr>
          <p:txBody>
            <a:bodyPr wrap="square" rtlCol="0">
              <a:spAutoFit/>
            </a:bodyPr>
            <a:lstStyle/>
            <a:p>
              <a:r>
                <a:rPr lang="en-US" sz="3200" dirty="0" smtClean="0"/>
                <a:t>v</a:t>
              </a:r>
              <a:r>
                <a:rPr lang="en-US" sz="3200" baseline="-25000" dirty="0"/>
                <a:t>4</a:t>
              </a:r>
            </a:p>
          </p:txBody>
        </p:sp>
        <p:sp>
          <p:nvSpPr>
            <p:cNvPr id="5" name="Isosceles Triangle 4"/>
            <p:cNvSpPr>
              <a:spLocks noChangeAspect="1"/>
            </p:cNvSpPr>
            <p:nvPr/>
          </p:nvSpPr>
          <p:spPr>
            <a:xfrm rot="16200000" flipH="1">
              <a:off x="1474835" y="2441449"/>
              <a:ext cx="338964" cy="277783"/>
            </a:xfrm>
            <a:prstGeom prst="triangl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Isosceles Triangle 32"/>
            <p:cNvSpPr>
              <a:spLocks noChangeAspect="1"/>
            </p:cNvSpPr>
            <p:nvPr/>
          </p:nvSpPr>
          <p:spPr>
            <a:xfrm rot="5400000">
              <a:off x="2152950" y="3315129"/>
              <a:ext cx="338964" cy="277783"/>
            </a:xfrm>
            <a:prstGeom prst="triangl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Isosceles Triangle 33"/>
            <p:cNvSpPr>
              <a:spLocks noChangeAspect="1"/>
            </p:cNvSpPr>
            <p:nvPr/>
          </p:nvSpPr>
          <p:spPr>
            <a:xfrm rot="5400000">
              <a:off x="1337753" y="2885262"/>
              <a:ext cx="338964" cy="277783"/>
            </a:xfrm>
            <a:prstGeom prst="triangl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Isosceles Triangle 34"/>
            <p:cNvSpPr>
              <a:spLocks noChangeAspect="1"/>
            </p:cNvSpPr>
            <p:nvPr/>
          </p:nvSpPr>
          <p:spPr>
            <a:xfrm rot="16200000">
              <a:off x="2404872" y="2093976"/>
              <a:ext cx="338964" cy="277783"/>
            </a:xfrm>
            <a:prstGeom prst="triangl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Isosceles Triangle 35"/>
            <p:cNvSpPr>
              <a:spLocks noChangeAspect="1"/>
            </p:cNvSpPr>
            <p:nvPr/>
          </p:nvSpPr>
          <p:spPr>
            <a:xfrm rot="16200000">
              <a:off x="1517904" y="1554480"/>
              <a:ext cx="338964" cy="277783"/>
            </a:xfrm>
            <a:prstGeom prst="triangl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7" name="Group 36"/>
          <p:cNvGrpSpPr/>
          <p:nvPr/>
        </p:nvGrpSpPr>
        <p:grpSpPr>
          <a:xfrm>
            <a:off x="5835762" y="4599373"/>
            <a:ext cx="1838411" cy="715539"/>
            <a:chOff x="5835762" y="879023"/>
            <a:chExt cx="1838411" cy="715539"/>
          </a:xfrm>
        </p:grpSpPr>
        <p:cxnSp>
          <p:nvCxnSpPr>
            <p:cNvPr id="38" name="Straight Connector 37"/>
            <p:cNvCxnSpPr/>
            <p:nvPr/>
          </p:nvCxnSpPr>
          <p:spPr>
            <a:xfrm rot="10800000" flipV="1">
              <a:off x="6091033" y="1066109"/>
              <a:ext cx="1392072" cy="0"/>
            </a:xfrm>
            <a:prstGeom prst="line">
              <a:avLst/>
            </a:prstGeom>
            <a:ln w="88900">
              <a:solidFill>
                <a:srgbClr val="008000"/>
              </a:solidFill>
            </a:ln>
          </p:spPr>
          <p:style>
            <a:lnRef idx="2">
              <a:schemeClr val="accent1"/>
            </a:lnRef>
            <a:fillRef idx="0">
              <a:schemeClr val="accent1"/>
            </a:fillRef>
            <a:effectRef idx="1">
              <a:schemeClr val="accent1"/>
            </a:effectRef>
            <a:fontRef idx="minor">
              <a:schemeClr val="tx1"/>
            </a:fontRef>
          </p:style>
        </p:cxnSp>
        <p:sp>
          <p:nvSpPr>
            <p:cNvPr id="39" name="Oval 38"/>
            <p:cNvSpPr/>
            <p:nvPr/>
          </p:nvSpPr>
          <p:spPr>
            <a:xfrm rot="10800000">
              <a:off x="7399853" y="906089"/>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p:nvPr/>
          </p:nvSpPr>
          <p:spPr>
            <a:xfrm rot="10800000">
              <a:off x="5845373" y="906089"/>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p:nvPr/>
          </p:nvSpPr>
          <p:spPr>
            <a:xfrm>
              <a:off x="5845373" y="910661"/>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p:nvPr/>
          </p:nvSpPr>
          <p:spPr>
            <a:xfrm>
              <a:off x="7399853" y="906089"/>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p:nvPr/>
          </p:nvSpPr>
          <p:spPr>
            <a:xfrm>
              <a:off x="5835762" y="909260"/>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p:cNvSpPr/>
            <p:nvPr/>
          </p:nvSpPr>
          <p:spPr>
            <a:xfrm>
              <a:off x="5852396" y="906089"/>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TextBox 45"/>
            <p:cNvSpPr txBox="1"/>
            <p:nvPr/>
          </p:nvSpPr>
          <p:spPr>
            <a:xfrm>
              <a:off x="6524588" y="1009786"/>
              <a:ext cx="651252" cy="584776"/>
            </a:xfrm>
            <a:prstGeom prst="rect">
              <a:avLst/>
            </a:prstGeom>
            <a:noFill/>
          </p:spPr>
          <p:txBody>
            <a:bodyPr wrap="square" rtlCol="0">
              <a:spAutoFit/>
            </a:bodyPr>
            <a:lstStyle/>
            <a:p>
              <a:r>
                <a:rPr lang="en-US" sz="3200" dirty="0" err="1" smtClean="0"/>
                <a:t>e</a:t>
              </a:r>
              <a:r>
                <a:rPr lang="en-US" sz="3200" baseline="-25000" dirty="0" err="1"/>
                <a:t>i</a:t>
              </a:r>
              <a:endParaRPr lang="en-US" sz="3200" baseline="-25000" dirty="0"/>
            </a:p>
          </p:txBody>
        </p:sp>
        <p:sp>
          <p:nvSpPr>
            <p:cNvPr id="47" name="Isosceles Triangle 46"/>
            <p:cNvSpPr>
              <a:spLocks noChangeAspect="1"/>
            </p:cNvSpPr>
            <p:nvPr/>
          </p:nvSpPr>
          <p:spPr>
            <a:xfrm rot="5400000">
              <a:off x="6921205" y="909613"/>
              <a:ext cx="338964" cy="277783"/>
            </a:xfrm>
            <a:prstGeom prst="triangl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8" name="TextBox 47"/>
          <p:cNvSpPr txBox="1"/>
          <p:nvPr/>
        </p:nvSpPr>
        <p:spPr>
          <a:xfrm>
            <a:off x="224782" y="4494071"/>
            <a:ext cx="5859940" cy="2062103"/>
          </a:xfrm>
          <a:prstGeom prst="rect">
            <a:avLst/>
          </a:prstGeom>
          <a:noFill/>
        </p:spPr>
        <p:txBody>
          <a:bodyPr wrap="square" rtlCol="0">
            <a:spAutoFit/>
          </a:bodyPr>
          <a:lstStyle/>
          <a:p>
            <a:r>
              <a:rPr lang="en-US" sz="3200" dirty="0" smtClean="0"/>
              <a:t>           Objects:  oriented edges</a:t>
            </a:r>
          </a:p>
          <a:p>
            <a:r>
              <a:rPr lang="en-US" sz="3200" dirty="0" smtClean="0"/>
              <a:t>in</a:t>
            </a:r>
            <a:r>
              <a:rPr lang="en-US" sz="3200" b="1" dirty="0" smtClean="0"/>
              <a:t> Z</a:t>
            </a:r>
            <a:r>
              <a:rPr lang="en-US" sz="3200" dirty="0"/>
              <a:t>[e</a:t>
            </a:r>
            <a:r>
              <a:rPr lang="en-US" sz="3200" baseline="-25000" dirty="0"/>
              <a:t>1</a:t>
            </a:r>
            <a:r>
              <a:rPr lang="en-US" sz="3200" dirty="0"/>
              <a:t>, e</a:t>
            </a:r>
            <a:r>
              <a:rPr lang="en-US" sz="3200" baseline="-25000" dirty="0"/>
              <a:t>2</a:t>
            </a:r>
            <a:r>
              <a:rPr lang="en-US" sz="3200" dirty="0"/>
              <a:t>, e</a:t>
            </a:r>
            <a:r>
              <a:rPr lang="en-US" sz="3200" baseline="-25000" dirty="0"/>
              <a:t>3</a:t>
            </a:r>
            <a:r>
              <a:rPr lang="en-US" sz="3200" dirty="0"/>
              <a:t>, e</a:t>
            </a:r>
            <a:r>
              <a:rPr lang="en-US" sz="3200" baseline="-25000" dirty="0"/>
              <a:t>4</a:t>
            </a:r>
            <a:r>
              <a:rPr lang="en-US" sz="3200" dirty="0"/>
              <a:t>, e</a:t>
            </a:r>
            <a:r>
              <a:rPr lang="en-US" sz="3200" baseline="-25000" dirty="0"/>
              <a:t>5</a:t>
            </a:r>
            <a:r>
              <a:rPr lang="en-US" sz="3200" dirty="0"/>
              <a:t>]</a:t>
            </a:r>
          </a:p>
          <a:p>
            <a:endParaRPr lang="en-US" sz="3200" dirty="0" smtClean="0"/>
          </a:p>
          <a:p>
            <a:endParaRPr lang="en-US" sz="3200" dirty="0" smtClean="0"/>
          </a:p>
        </p:txBody>
      </p:sp>
    </p:spTree>
    <p:extLst>
      <p:ext uri="{BB962C8B-B14F-4D97-AF65-F5344CB8AC3E}">
        <p14:creationId xmlns:p14="http://schemas.microsoft.com/office/powerpoint/2010/main" val="5566741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9333" y="198480"/>
            <a:ext cx="9160934" cy="7807266"/>
          </a:xfrm>
          <a:prstGeom prst="rect">
            <a:avLst/>
          </a:prstGeom>
          <a:noFill/>
        </p:spPr>
        <p:txBody>
          <a:bodyPr wrap="square" rtlCol="0">
            <a:spAutoFit/>
          </a:bodyPr>
          <a:lstStyle/>
          <a:p>
            <a:r>
              <a:rPr lang="en-US" sz="3200" dirty="0" smtClean="0"/>
              <a:t>A free </a:t>
            </a:r>
            <a:r>
              <a:rPr lang="en-US" sz="3200" dirty="0" err="1" smtClean="0"/>
              <a:t>abelian</a:t>
            </a:r>
            <a:r>
              <a:rPr lang="en-US" sz="3200" dirty="0" smtClean="0"/>
              <a:t> group generated by the elements </a:t>
            </a:r>
          </a:p>
          <a:p>
            <a:r>
              <a:rPr lang="en-US" sz="3200" dirty="0" smtClean="0"/>
              <a:t>x</a:t>
            </a:r>
            <a:r>
              <a:rPr lang="en-US" sz="3200" baseline="-25000" dirty="0" smtClean="0"/>
              <a:t>1</a:t>
            </a:r>
            <a:r>
              <a:rPr lang="en-US" sz="3200" dirty="0" smtClean="0"/>
              <a:t>, x</a:t>
            </a:r>
            <a:r>
              <a:rPr lang="en-US" sz="3200" baseline="-25000" dirty="0" smtClean="0"/>
              <a:t>2</a:t>
            </a:r>
            <a:r>
              <a:rPr lang="en-US" sz="3200" dirty="0" smtClean="0"/>
              <a:t>, …, </a:t>
            </a:r>
            <a:r>
              <a:rPr lang="en-US" sz="3200" dirty="0" err="1" smtClean="0"/>
              <a:t>x</a:t>
            </a:r>
            <a:r>
              <a:rPr lang="en-US" sz="3200" baseline="-25000" dirty="0" err="1"/>
              <a:t>k</a:t>
            </a:r>
            <a:r>
              <a:rPr lang="en-US" sz="3200" dirty="0" smtClean="0"/>
              <a:t> consists of all elements of the form</a:t>
            </a:r>
          </a:p>
          <a:p>
            <a:endParaRPr lang="en-US" sz="800" dirty="0"/>
          </a:p>
          <a:p>
            <a:pPr algn="ctr"/>
            <a:r>
              <a:rPr lang="en-US" sz="3200" dirty="0" smtClean="0"/>
              <a:t>n</a:t>
            </a:r>
            <a:r>
              <a:rPr lang="en-US" sz="3200" baseline="-25000" dirty="0" smtClean="0"/>
              <a:t>1</a:t>
            </a:r>
            <a:r>
              <a:rPr lang="en-US" sz="3200" dirty="0" smtClean="0"/>
              <a:t>x</a:t>
            </a:r>
            <a:r>
              <a:rPr lang="en-US" sz="3200" baseline="-25000" dirty="0" smtClean="0"/>
              <a:t>1</a:t>
            </a:r>
            <a:r>
              <a:rPr lang="en-US" sz="3200" dirty="0" smtClean="0"/>
              <a:t> + n</a:t>
            </a:r>
            <a:r>
              <a:rPr lang="en-US" sz="3200" baseline="-25000" dirty="0" smtClean="0"/>
              <a:t>2</a:t>
            </a:r>
            <a:r>
              <a:rPr lang="en-US" sz="3200" dirty="0" smtClean="0"/>
              <a:t>x</a:t>
            </a:r>
            <a:r>
              <a:rPr lang="en-US" sz="3200" baseline="-25000" dirty="0" smtClean="0"/>
              <a:t>2</a:t>
            </a:r>
            <a:r>
              <a:rPr lang="en-US" sz="3200" dirty="0" smtClean="0"/>
              <a:t> + … + </a:t>
            </a:r>
            <a:r>
              <a:rPr lang="en-US" sz="3200" dirty="0" err="1" smtClean="0"/>
              <a:t>n</a:t>
            </a:r>
            <a:r>
              <a:rPr lang="en-US" sz="3200" baseline="-25000" dirty="0" err="1" smtClean="0"/>
              <a:t>k</a:t>
            </a:r>
            <a:r>
              <a:rPr lang="en-US" sz="3200" dirty="0" err="1" smtClean="0"/>
              <a:t>x</a:t>
            </a:r>
            <a:r>
              <a:rPr lang="en-US" sz="3200" baseline="-25000" dirty="0" err="1" smtClean="0"/>
              <a:t>k</a:t>
            </a:r>
            <a:endParaRPr lang="en-US" sz="3200" baseline="-25000" dirty="0" smtClean="0"/>
          </a:p>
          <a:p>
            <a:endParaRPr lang="en-US" sz="800" baseline="-25000" dirty="0" smtClean="0"/>
          </a:p>
          <a:p>
            <a:r>
              <a:rPr lang="en-US" sz="3200" dirty="0" smtClean="0"/>
              <a:t>where </a:t>
            </a:r>
            <a:r>
              <a:rPr lang="en-US" sz="3200" dirty="0" err="1" smtClean="0"/>
              <a:t>n</a:t>
            </a:r>
            <a:r>
              <a:rPr lang="en-US" sz="3200" baseline="-25000" dirty="0" err="1" smtClean="0"/>
              <a:t>i</a:t>
            </a:r>
            <a:r>
              <a:rPr lang="en-US" sz="3200" dirty="0" smtClean="0"/>
              <a:t> are integers.</a:t>
            </a:r>
          </a:p>
          <a:p>
            <a:endParaRPr lang="en-US" sz="3200" dirty="0"/>
          </a:p>
          <a:p>
            <a:r>
              <a:rPr lang="en-US" sz="3200" b="1" dirty="0" smtClean="0"/>
              <a:t>Z</a:t>
            </a:r>
            <a:r>
              <a:rPr lang="en-US" sz="3200" dirty="0" smtClean="0"/>
              <a:t> = The set of integers = { …, -2, -1, 0, 1, 2, …}</a:t>
            </a:r>
          </a:p>
          <a:p>
            <a:r>
              <a:rPr lang="en-US" sz="3200" dirty="0" smtClean="0"/>
              <a:t>   = the set of all whole numbers (positive, negative, 0)</a:t>
            </a:r>
          </a:p>
          <a:p>
            <a:endParaRPr lang="en-US" sz="3200" dirty="0" smtClean="0"/>
          </a:p>
          <a:p>
            <a:r>
              <a:rPr lang="en-US" sz="3200" dirty="0" smtClean="0"/>
              <a:t>Addition:</a:t>
            </a:r>
          </a:p>
          <a:p>
            <a:endParaRPr lang="en-US" sz="800" dirty="0"/>
          </a:p>
          <a:p>
            <a:r>
              <a:rPr lang="en-US" sz="3200" dirty="0" smtClean="0"/>
              <a:t>(n</a:t>
            </a:r>
            <a:r>
              <a:rPr lang="en-US" sz="3200" baseline="-25000" dirty="0" smtClean="0"/>
              <a:t>1</a:t>
            </a:r>
            <a:r>
              <a:rPr lang="en-US" sz="3200" dirty="0" smtClean="0"/>
              <a:t>x</a:t>
            </a:r>
            <a:r>
              <a:rPr lang="en-US" sz="3200" baseline="-25000" dirty="0" smtClean="0"/>
              <a:t>1</a:t>
            </a:r>
            <a:r>
              <a:rPr lang="en-US" sz="3200" dirty="0" smtClean="0"/>
              <a:t> </a:t>
            </a:r>
            <a:r>
              <a:rPr lang="en-US" sz="3200" dirty="0"/>
              <a:t>+ n</a:t>
            </a:r>
            <a:r>
              <a:rPr lang="en-US" sz="3200" baseline="-25000" dirty="0"/>
              <a:t>2</a:t>
            </a:r>
            <a:r>
              <a:rPr lang="en-US" sz="3200" dirty="0"/>
              <a:t>x</a:t>
            </a:r>
            <a:r>
              <a:rPr lang="en-US" sz="3200" baseline="-25000" dirty="0"/>
              <a:t>2</a:t>
            </a:r>
            <a:r>
              <a:rPr lang="en-US" sz="3200" dirty="0"/>
              <a:t> + … + </a:t>
            </a:r>
            <a:r>
              <a:rPr lang="en-US" sz="3200" dirty="0" err="1" smtClean="0"/>
              <a:t>n</a:t>
            </a:r>
            <a:r>
              <a:rPr lang="en-US" sz="3200" baseline="-25000" dirty="0" err="1" smtClean="0"/>
              <a:t>k</a:t>
            </a:r>
            <a:r>
              <a:rPr lang="en-US" sz="3200" dirty="0" err="1" smtClean="0"/>
              <a:t>x</a:t>
            </a:r>
            <a:r>
              <a:rPr lang="en-US" sz="3200" baseline="-25000" dirty="0" err="1" smtClean="0"/>
              <a:t>k</a:t>
            </a:r>
            <a:r>
              <a:rPr lang="en-US" sz="3200" dirty="0" smtClean="0"/>
              <a:t>) + (m</a:t>
            </a:r>
            <a:r>
              <a:rPr lang="en-US" sz="3200" baseline="-25000" dirty="0" smtClean="0"/>
              <a:t>1</a:t>
            </a:r>
            <a:r>
              <a:rPr lang="en-US" sz="3200" dirty="0" smtClean="0"/>
              <a:t>x</a:t>
            </a:r>
            <a:r>
              <a:rPr lang="en-US" sz="3200" baseline="-25000" dirty="0" smtClean="0"/>
              <a:t>1</a:t>
            </a:r>
            <a:r>
              <a:rPr lang="en-US" sz="3200" dirty="0" smtClean="0"/>
              <a:t> </a:t>
            </a:r>
            <a:r>
              <a:rPr lang="en-US" sz="3200" dirty="0"/>
              <a:t>+ </a:t>
            </a:r>
            <a:r>
              <a:rPr lang="en-US" sz="3200" dirty="0" smtClean="0"/>
              <a:t>m</a:t>
            </a:r>
            <a:r>
              <a:rPr lang="en-US" sz="3200" baseline="-25000" dirty="0" smtClean="0"/>
              <a:t>2</a:t>
            </a:r>
            <a:r>
              <a:rPr lang="en-US" sz="3200" dirty="0" smtClean="0"/>
              <a:t>x</a:t>
            </a:r>
            <a:r>
              <a:rPr lang="en-US" sz="3200" baseline="-25000" dirty="0" smtClean="0"/>
              <a:t>2</a:t>
            </a:r>
            <a:r>
              <a:rPr lang="en-US" sz="3200" dirty="0" smtClean="0"/>
              <a:t> </a:t>
            </a:r>
            <a:r>
              <a:rPr lang="en-US" sz="3200" dirty="0"/>
              <a:t>+ … + </a:t>
            </a:r>
            <a:r>
              <a:rPr lang="en-US" sz="3200" dirty="0" err="1"/>
              <a:t>m</a:t>
            </a:r>
            <a:r>
              <a:rPr lang="en-US" sz="3200" baseline="-25000" dirty="0" err="1" smtClean="0"/>
              <a:t>k</a:t>
            </a:r>
            <a:r>
              <a:rPr lang="en-US" sz="3200" dirty="0" err="1" smtClean="0"/>
              <a:t>x</a:t>
            </a:r>
            <a:r>
              <a:rPr lang="en-US" sz="3200" baseline="-25000" dirty="0" err="1" smtClean="0"/>
              <a:t>k</a:t>
            </a:r>
            <a:r>
              <a:rPr lang="en-US" sz="3200" dirty="0" smtClean="0"/>
              <a:t>)</a:t>
            </a:r>
          </a:p>
          <a:p>
            <a:r>
              <a:rPr lang="en-US" sz="3200" dirty="0" smtClean="0"/>
              <a:t> </a:t>
            </a:r>
            <a:endParaRPr lang="en-US" sz="800" baseline="-25000" dirty="0"/>
          </a:p>
          <a:p>
            <a:pPr algn="ctr"/>
            <a:r>
              <a:rPr lang="en-US" sz="3200" dirty="0" smtClean="0"/>
              <a:t>= (n</a:t>
            </a:r>
            <a:r>
              <a:rPr lang="en-US" sz="3200" baseline="-25000" dirty="0" smtClean="0"/>
              <a:t>1 </a:t>
            </a:r>
            <a:r>
              <a:rPr lang="en-US" sz="3200" dirty="0" smtClean="0"/>
              <a:t>+ m</a:t>
            </a:r>
            <a:r>
              <a:rPr lang="en-US" sz="3200" baseline="-25000" dirty="0"/>
              <a:t>1</a:t>
            </a:r>
            <a:r>
              <a:rPr lang="en-US" sz="3200" dirty="0" smtClean="0"/>
              <a:t>)</a:t>
            </a:r>
            <a:r>
              <a:rPr lang="en-US" sz="3200" baseline="-25000" dirty="0" smtClean="0"/>
              <a:t> </a:t>
            </a:r>
            <a:r>
              <a:rPr lang="en-US" sz="3200" dirty="0" smtClean="0"/>
              <a:t>x</a:t>
            </a:r>
            <a:r>
              <a:rPr lang="en-US" sz="3200" baseline="-25000" dirty="0" smtClean="0"/>
              <a:t>1</a:t>
            </a:r>
            <a:r>
              <a:rPr lang="en-US" sz="3200" dirty="0" smtClean="0"/>
              <a:t> </a:t>
            </a:r>
            <a:r>
              <a:rPr lang="en-US" sz="3200" dirty="0"/>
              <a:t>+ </a:t>
            </a:r>
            <a:r>
              <a:rPr lang="en-US" sz="3200" dirty="0" smtClean="0"/>
              <a:t>(n</a:t>
            </a:r>
            <a:r>
              <a:rPr lang="en-US" sz="3200" baseline="-25000" dirty="0" smtClean="0"/>
              <a:t>2 </a:t>
            </a:r>
            <a:r>
              <a:rPr lang="en-US" sz="3200" dirty="0" smtClean="0"/>
              <a:t>+ m</a:t>
            </a:r>
            <a:r>
              <a:rPr lang="en-US" sz="3200" baseline="-25000" dirty="0" smtClean="0"/>
              <a:t>2</a:t>
            </a:r>
            <a:r>
              <a:rPr lang="en-US" sz="3200" dirty="0" smtClean="0"/>
              <a:t>)x</a:t>
            </a:r>
            <a:r>
              <a:rPr lang="en-US" sz="3200" baseline="-25000" dirty="0" smtClean="0"/>
              <a:t>2</a:t>
            </a:r>
            <a:r>
              <a:rPr lang="en-US" sz="3200" dirty="0" smtClean="0"/>
              <a:t> </a:t>
            </a:r>
            <a:r>
              <a:rPr lang="en-US" sz="3200" dirty="0"/>
              <a:t>+ … + </a:t>
            </a:r>
            <a:r>
              <a:rPr lang="en-US" sz="3200" dirty="0" smtClean="0"/>
              <a:t>(</a:t>
            </a:r>
            <a:r>
              <a:rPr lang="en-US" sz="3200" dirty="0" err="1" smtClean="0"/>
              <a:t>n</a:t>
            </a:r>
            <a:r>
              <a:rPr lang="en-US" sz="3200" baseline="-25000" dirty="0" err="1" smtClean="0"/>
              <a:t>k</a:t>
            </a:r>
            <a:r>
              <a:rPr lang="en-US" sz="3200" baseline="-25000" dirty="0"/>
              <a:t> </a:t>
            </a:r>
            <a:r>
              <a:rPr lang="en-US" sz="3200" dirty="0"/>
              <a:t>+ </a:t>
            </a:r>
            <a:r>
              <a:rPr lang="en-US" sz="3200" dirty="0" err="1" smtClean="0"/>
              <a:t>m</a:t>
            </a:r>
            <a:r>
              <a:rPr lang="en-US" sz="3200" baseline="-25000" dirty="0" err="1" smtClean="0"/>
              <a:t>k</a:t>
            </a:r>
            <a:r>
              <a:rPr lang="en-US" sz="3200" dirty="0" smtClean="0"/>
              <a:t>)</a:t>
            </a:r>
            <a:r>
              <a:rPr lang="en-US" sz="3200" dirty="0" err="1" smtClean="0"/>
              <a:t>x</a:t>
            </a:r>
            <a:r>
              <a:rPr lang="en-US" sz="3200" baseline="-25000" dirty="0" err="1" smtClean="0"/>
              <a:t>k</a:t>
            </a:r>
            <a:endParaRPr lang="en-US" sz="3200" baseline="-25000" dirty="0"/>
          </a:p>
          <a:p>
            <a:endParaRPr lang="en-US" sz="3200" dirty="0" smtClean="0"/>
          </a:p>
          <a:p>
            <a:endParaRPr lang="en-US" sz="3200" dirty="0"/>
          </a:p>
          <a:p>
            <a:endParaRPr lang="en-US" sz="3200" dirty="0" smtClean="0"/>
          </a:p>
        </p:txBody>
      </p:sp>
    </p:spTree>
    <p:extLst>
      <p:ext uri="{BB962C8B-B14F-4D97-AF65-F5344CB8AC3E}">
        <p14:creationId xmlns:p14="http://schemas.microsoft.com/office/powerpoint/2010/main" val="176145671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Box 44"/>
          <p:cNvSpPr txBox="1"/>
          <p:nvPr/>
        </p:nvSpPr>
        <p:spPr>
          <a:xfrm>
            <a:off x="2940210" y="875024"/>
            <a:ext cx="5440935" cy="584776"/>
          </a:xfrm>
          <a:prstGeom prst="rect">
            <a:avLst/>
          </a:prstGeom>
          <a:noFill/>
        </p:spPr>
        <p:txBody>
          <a:bodyPr wrap="square" rtlCol="0">
            <a:spAutoFit/>
          </a:bodyPr>
          <a:lstStyle/>
          <a:p>
            <a:r>
              <a:rPr lang="en-US" sz="3200" dirty="0" smtClean="0"/>
              <a:t>Note that e</a:t>
            </a:r>
            <a:r>
              <a:rPr lang="en-US" sz="3200" baseline="-25000" dirty="0"/>
              <a:t>1</a:t>
            </a:r>
            <a:r>
              <a:rPr lang="en-US" sz="3200" dirty="0" smtClean="0"/>
              <a:t> + e</a:t>
            </a:r>
            <a:r>
              <a:rPr lang="en-US" sz="3200" baseline="-25000" dirty="0"/>
              <a:t>2</a:t>
            </a:r>
            <a:r>
              <a:rPr lang="en-US" sz="3200" dirty="0" smtClean="0"/>
              <a:t> +  e</a:t>
            </a:r>
            <a:r>
              <a:rPr lang="en-US" sz="3200" baseline="-25000" dirty="0"/>
              <a:t>3</a:t>
            </a:r>
            <a:r>
              <a:rPr lang="en-US" sz="3200" dirty="0" smtClean="0"/>
              <a:t> is a cycle.</a:t>
            </a:r>
          </a:p>
        </p:txBody>
      </p:sp>
      <p:sp>
        <p:nvSpPr>
          <p:cNvPr id="29" name="TextBox 28"/>
          <p:cNvSpPr txBox="1"/>
          <p:nvPr/>
        </p:nvSpPr>
        <p:spPr>
          <a:xfrm>
            <a:off x="2951556" y="3148974"/>
            <a:ext cx="6057979" cy="584776"/>
          </a:xfrm>
          <a:prstGeom prst="rect">
            <a:avLst/>
          </a:prstGeom>
          <a:noFill/>
        </p:spPr>
        <p:txBody>
          <a:bodyPr wrap="square" rtlCol="0">
            <a:spAutoFit/>
          </a:bodyPr>
          <a:lstStyle/>
          <a:p>
            <a:r>
              <a:rPr lang="en-US" sz="3200" dirty="0" smtClean="0"/>
              <a:t>Note that   – e</a:t>
            </a:r>
            <a:r>
              <a:rPr lang="en-US" sz="3200" baseline="-25000" dirty="0" smtClean="0"/>
              <a:t>3</a:t>
            </a:r>
            <a:r>
              <a:rPr lang="en-US" sz="3200" dirty="0" smtClean="0"/>
              <a:t> + e</a:t>
            </a:r>
            <a:r>
              <a:rPr lang="en-US" sz="3200" baseline="-25000" dirty="0"/>
              <a:t>5</a:t>
            </a:r>
            <a:r>
              <a:rPr lang="en-US" sz="3200" dirty="0" smtClean="0"/>
              <a:t> + e</a:t>
            </a:r>
            <a:r>
              <a:rPr lang="en-US" sz="3200" baseline="-25000" dirty="0"/>
              <a:t>4</a:t>
            </a:r>
            <a:r>
              <a:rPr lang="en-US" sz="3200" dirty="0" smtClean="0"/>
              <a:t> is a cycle.</a:t>
            </a:r>
          </a:p>
        </p:txBody>
      </p:sp>
      <p:grpSp>
        <p:nvGrpSpPr>
          <p:cNvPr id="2" name="Group 1"/>
          <p:cNvGrpSpPr/>
          <p:nvPr/>
        </p:nvGrpSpPr>
        <p:grpSpPr>
          <a:xfrm>
            <a:off x="224782" y="41551"/>
            <a:ext cx="2932737" cy="3950527"/>
            <a:chOff x="643130" y="534604"/>
            <a:chExt cx="2932737" cy="3950527"/>
          </a:xfrm>
        </p:grpSpPr>
        <p:sp>
          <p:nvSpPr>
            <p:cNvPr id="101" name="Isosceles Triangle 100"/>
            <p:cNvSpPr/>
            <p:nvPr/>
          </p:nvSpPr>
          <p:spPr>
            <a:xfrm rot="10800000">
              <a:off x="1176087" y="2538509"/>
              <a:ext cx="1600200" cy="1385316"/>
            </a:xfrm>
            <a:prstGeom prst="triangle">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2" name="Straight Connector 101"/>
            <p:cNvCxnSpPr/>
            <p:nvPr/>
          </p:nvCxnSpPr>
          <p:spPr>
            <a:xfrm rot="14400000" flipV="1">
              <a:off x="904155" y="3260885"/>
              <a:ext cx="1392072" cy="0"/>
            </a:xfrm>
            <a:prstGeom prst="line">
              <a:avLst/>
            </a:prstGeom>
            <a:ln w="63500">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rot="7200000" flipV="1">
              <a:off x="1673889" y="3269311"/>
              <a:ext cx="1392072" cy="0"/>
            </a:xfrm>
            <a:prstGeom prst="line">
              <a:avLst/>
            </a:prstGeom>
            <a:ln w="63500">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104" name="Straight Connector 103"/>
            <p:cNvCxnSpPr/>
            <p:nvPr/>
          </p:nvCxnSpPr>
          <p:spPr>
            <a:xfrm rot="10800000" flipV="1">
              <a:off x="1353167" y="2597945"/>
              <a:ext cx="1392072" cy="0"/>
            </a:xfrm>
            <a:prstGeom prst="line">
              <a:avLst/>
            </a:prstGeom>
            <a:ln w="63500">
              <a:solidFill>
                <a:srgbClr val="008000"/>
              </a:solidFill>
            </a:ln>
          </p:spPr>
          <p:style>
            <a:lnRef idx="2">
              <a:schemeClr val="accent1"/>
            </a:lnRef>
            <a:fillRef idx="0">
              <a:schemeClr val="accent1"/>
            </a:fillRef>
            <a:effectRef idx="1">
              <a:schemeClr val="accent1"/>
            </a:effectRef>
            <a:fontRef idx="minor">
              <a:schemeClr val="tx1"/>
            </a:fontRef>
          </p:style>
        </p:cxnSp>
        <p:sp>
          <p:nvSpPr>
            <p:cNvPr id="105" name="Oval 104"/>
            <p:cNvSpPr/>
            <p:nvPr/>
          </p:nvSpPr>
          <p:spPr>
            <a:xfrm rot="10800000">
              <a:off x="2661987" y="2437925"/>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Oval 105"/>
            <p:cNvSpPr/>
            <p:nvPr/>
          </p:nvSpPr>
          <p:spPr>
            <a:xfrm rot="10800000">
              <a:off x="1107507" y="2437925"/>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 name="Isosceles Triangle 106"/>
            <p:cNvSpPr/>
            <p:nvPr/>
          </p:nvSpPr>
          <p:spPr>
            <a:xfrm>
              <a:off x="1221807" y="1186613"/>
              <a:ext cx="1600200" cy="1385316"/>
            </a:xfrm>
            <a:prstGeom prst="triangle">
              <a:avLst/>
            </a:prstGeom>
            <a:noFill/>
            <a:ln w="76200">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Oval 107"/>
            <p:cNvSpPr/>
            <p:nvPr/>
          </p:nvSpPr>
          <p:spPr>
            <a:xfrm>
              <a:off x="1107507" y="2442497"/>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 name="Oval 108"/>
            <p:cNvSpPr/>
            <p:nvPr/>
          </p:nvSpPr>
          <p:spPr>
            <a:xfrm>
              <a:off x="2661987" y="2437925"/>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 name="Oval 109"/>
            <p:cNvSpPr/>
            <p:nvPr/>
          </p:nvSpPr>
          <p:spPr>
            <a:xfrm>
              <a:off x="1888259" y="1093757"/>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 name="Oval 110"/>
            <p:cNvSpPr/>
            <p:nvPr/>
          </p:nvSpPr>
          <p:spPr>
            <a:xfrm>
              <a:off x="1097896" y="2441096"/>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 name="Oval 111"/>
            <p:cNvSpPr/>
            <p:nvPr/>
          </p:nvSpPr>
          <p:spPr>
            <a:xfrm rot="10800000">
              <a:off x="1865928" y="3786665"/>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Oval 112"/>
            <p:cNvSpPr/>
            <p:nvPr/>
          </p:nvSpPr>
          <p:spPr>
            <a:xfrm>
              <a:off x="1865928" y="3786665"/>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 name="Oval 113"/>
            <p:cNvSpPr/>
            <p:nvPr/>
          </p:nvSpPr>
          <p:spPr>
            <a:xfrm>
              <a:off x="1114530" y="2437925"/>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 name="TextBox 114"/>
            <p:cNvSpPr txBox="1"/>
            <p:nvPr/>
          </p:nvSpPr>
          <p:spPr>
            <a:xfrm>
              <a:off x="2403933" y="1520446"/>
              <a:ext cx="651252" cy="584776"/>
            </a:xfrm>
            <a:prstGeom prst="rect">
              <a:avLst/>
            </a:prstGeom>
            <a:noFill/>
          </p:spPr>
          <p:txBody>
            <a:bodyPr wrap="square" rtlCol="0">
              <a:spAutoFit/>
            </a:bodyPr>
            <a:lstStyle/>
            <a:p>
              <a:r>
                <a:rPr lang="en-US" sz="3200" dirty="0" smtClean="0"/>
                <a:t>e</a:t>
              </a:r>
              <a:r>
                <a:rPr lang="en-US" sz="3200" baseline="-25000" dirty="0"/>
                <a:t>2</a:t>
              </a:r>
            </a:p>
          </p:txBody>
        </p:sp>
        <p:sp>
          <p:nvSpPr>
            <p:cNvPr id="116" name="TextBox 115"/>
            <p:cNvSpPr txBox="1"/>
            <p:nvPr/>
          </p:nvSpPr>
          <p:spPr>
            <a:xfrm>
              <a:off x="1081404" y="1520446"/>
              <a:ext cx="651252" cy="584776"/>
            </a:xfrm>
            <a:prstGeom prst="rect">
              <a:avLst/>
            </a:prstGeom>
            <a:noFill/>
          </p:spPr>
          <p:txBody>
            <a:bodyPr wrap="square" rtlCol="0">
              <a:spAutoFit/>
            </a:bodyPr>
            <a:lstStyle/>
            <a:p>
              <a:r>
                <a:rPr lang="en-US" sz="3200" dirty="0" smtClean="0"/>
                <a:t>e</a:t>
              </a:r>
              <a:r>
                <a:rPr lang="en-US" sz="3200" baseline="-25000" dirty="0"/>
                <a:t>1</a:t>
              </a:r>
            </a:p>
          </p:txBody>
        </p:sp>
        <p:sp>
          <p:nvSpPr>
            <p:cNvPr id="117" name="TextBox 116"/>
            <p:cNvSpPr txBox="1"/>
            <p:nvPr/>
          </p:nvSpPr>
          <p:spPr>
            <a:xfrm>
              <a:off x="2403933" y="2984039"/>
              <a:ext cx="651252" cy="584776"/>
            </a:xfrm>
            <a:prstGeom prst="rect">
              <a:avLst/>
            </a:prstGeom>
            <a:noFill/>
          </p:spPr>
          <p:txBody>
            <a:bodyPr wrap="square" rtlCol="0">
              <a:spAutoFit/>
            </a:bodyPr>
            <a:lstStyle/>
            <a:p>
              <a:r>
                <a:rPr lang="en-US" sz="3200" dirty="0" smtClean="0"/>
                <a:t>e</a:t>
              </a:r>
              <a:r>
                <a:rPr lang="en-US" sz="3200" baseline="-25000" dirty="0"/>
                <a:t>5</a:t>
              </a:r>
            </a:p>
          </p:txBody>
        </p:sp>
        <p:sp>
          <p:nvSpPr>
            <p:cNvPr id="118" name="TextBox 117"/>
            <p:cNvSpPr txBox="1"/>
            <p:nvPr/>
          </p:nvSpPr>
          <p:spPr>
            <a:xfrm>
              <a:off x="1081404" y="2984039"/>
              <a:ext cx="651252" cy="584776"/>
            </a:xfrm>
            <a:prstGeom prst="rect">
              <a:avLst/>
            </a:prstGeom>
            <a:noFill/>
          </p:spPr>
          <p:txBody>
            <a:bodyPr wrap="square" rtlCol="0">
              <a:spAutoFit/>
            </a:bodyPr>
            <a:lstStyle/>
            <a:p>
              <a:r>
                <a:rPr lang="en-US" sz="3200" dirty="0" smtClean="0"/>
                <a:t>e</a:t>
              </a:r>
              <a:r>
                <a:rPr lang="en-US" sz="3200" baseline="-25000" dirty="0"/>
                <a:t>4</a:t>
              </a:r>
            </a:p>
          </p:txBody>
        </p:sp>
        <p:sp>
          <p:nvSpPr>
            <p:cNvPr id="119" name="TextBox 118"/>
            <p:cNvSpPr txBox="1"/>
            <p:nvPr/>
          </p:nvSpPr>
          <p:spPr>
            <a:xfrm>
              <a:off x="1786722" y="2460222"/>
              <a:ext cx="651252" cy="584776"/>
            </a:xfrm>
            <a:prstGeom prst="rect">
              <a:avLst/>
            </a:prstGeom>
            <a:noFill/>
          </p:spPr>
          <p:txBody>
            <a:bodyPr wrap="square" rtlCol="0">
              <a:spAutoFit/>
            </a:bodyPr>
            <a:lstStyle/>
            <a:p>
              <a:r>
                <a:rPr lang="en-US" sz="3200" dirty="0" smtClean="0"/>
                <a:t>e</a:t>
              </a:r>
              <a:r>
                <a:rPr lang="en-US" sz="3200" baseline="-25000" dirty="0"/>
                <a:t>3</a:t>
              </a:r>
            </a:p>
          </p:txBody>
        </p:sp>
        <p:sp>
          <p:nvSpPr>
            <p:cNvPr id="97" name="TextBox 96"/>
            <p:cNvSpPr txBox="1"/>
            <p:nvPr/>
          </p:nvSpPr>
          <p:spPr>
            <a:xfrm>
              <a:off x="643130" y="2200621"/>
              <a:ext cx="651252" cy="584776"/>
            </a:xfrm>
            <a:prstGeom prst="rect">
              <a:avLst/>
            </a:prstGeom>
            <a:noFill/>
          </p:spPr>
          <p:txBody>
            <a:bodyPr wrap="square" rtlCol="0">
              <a:spAutoFit/>
            </a:bodyPr>
            <a:lstStyle/>
            <a:p>
              <a:r>
                <a:rPr lang="en-US" sz="3200" dirty="0" smtClean="0"/>
                <a:t>v</a:t>
              </a:r>
              <a:r>
                <a:rPr lang="en-US" sz="3200" baseline="-25000" dirty="0"/>
                <a:t>1</a:t>
              </a:r>
            </a:p>
          </p:txBody>
        </p:sp>
        <p:sp>
          <p:nvSpPr>
            <p:cNvPr id="98" name="TextBox 97"/>
            <p:cNvSpPr txBox="1"/>
            <p:nvPr/>
          </p:nvSpPr>
          <p:spPr>
            <a:xfrm>
              <a:off x="1828781" y="534604"/>
              <a:ext cx="651252" cy="584776"/>
            </a:xfrm>
            <a:prstGeom prst="rect">
              <a:avLst/>
            </a:prstGeom>
            <a:noFill/>
          </p:spPr>
          <p:txBody>
            <a:bodyPr wrap="square" rtlCol="0">
              <a:spAutoFit/>
            </a:bodyPr>
            <a:lstStyle/>
            <a:p>
              <a:r>
                <a:rPr lang="en-US" sz="3200" dirty="0" smtClean="0"/>
                <a:t>v</a:t>
              </a:r>
              <a:r>
                <a:rPr lang="en-US" sz="3200" baseline="-25000" dirty="0"/>
                <a:t>2</a:t>
              </a:r>
            </a:p>
          </p:txBody>
        </p:sp>
        <p:sp>
          <p:nvSpPr>
            <p:cNvPr id="99" name="TextBox 98"/>
            <p:cNvSpPr txBox="1"/>
            <p:nvPr/>
          </p:nvSpPr>
          <p:spPr>
            <a:xfrm>
              <a:off x="2924615" y="2200621"/>
              <a:ext cx="651252" cy="584776"/>
            </a:xfrm>
            <a:prstGeom prst="rect">
              <a:avLst/>
            </a:prstGeom>
            <a:noFill/>
          </p:spPr>
          <p:txBody>
            <a:bodyPr wrap="square" rtlCol="0">
              <a:spAutoFit/>
            </a:bodyPr>
            <a:lstStyle/>
            <a:p>
              <a:r>
                <a:rPr lang="en-US" sz="3200" dirty="0" smtClean="0"/>
                <a:t>v</a:t>
              </a:r>
              <a:r>
                <a:rPr lang="en-US" sz="3200" baseline="-25000" dirty="0"/>
                <a:t>3</a:t>
              </a:r>
            </a:p>
          </p:txBody>
        </p:sp>
        <p:sp>
          <p:nvSpPr>
            <p:cNvPr id="100" name="TextBox 99"/>
            <p:cNvSpPr txBox="1"/>
            <p:nvPr/>
          </p:nvSpPr>
          <p:spPr>
            <a:xfrm>
              <a:off x="1828781" y="3900355"/>
              <a:ext cx="651252" cy="584776"/>
            </a:xfrm>
            <a:prstGeom prst="rect">
              <a:avLst/>
            </a:prstGeom>
            <a:noFill/>
          </p:spPr>
          <p:txBody>
            <a:bodyPr wrap="square" rtlCol="0">
              <a:spAutoFit/>
            </a:bodyPr>
            <a:lstStyle/>
            <a:p>
              <a:r>
                <a:rPr lang="en-US" sz="3200" dirty="0" smtClean="0"/>
                <a:t>v</a:t>
              </a:r>
              <a:r>
                <a:rPr lang="en-US" sz="3200" baseline="-25000" dirty="0"/>
                <a:t>4</a:t>
              </a:r>
            </a:p>
          </p:txBody>
        </p:sp>
        <p:sp>
          <p:nvSpPr>
            <p:cNvPr id="5" name="Isosceles Triangle 4"/>
            <p:cNvSpPr>
              <a:spLocks noChangeAspect="1"/>
            </p:cNvSpPr>
            <p:nvPr/>
          </p:nvSpPr>
          <p:spPr>
            <a:xfrm rot="16200000" flipH="1">
              <a:off x="1474835" y="2441449"/>
              <a:ext cx="338964" cy="277783"/>
            </a:xfrm>
            <a:prstGeom prst="triangl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Isosceles Triangle 32"/>
            <p:cNvSpPr>
              <a:spLocks noChangeAspect="1"/>
            </p:cNvSpPr>
            <p:nvPr/>
          </p:nvSpPr>
          <p:spPr>
            <a:xfrm rot="5400000">
              <a:off x="2152950" y="3315129"/>
              <a:ext cx="338964" cy="277783"/>
            </a:xfrm>
            <a:prstGeom prst="triangl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Isosceles Triangle 33"/>
            <p:cNvSpPr>
              <a:spLocks noChangeAspect="1"/>
            </p:cNvSpPr>
            <p:nvPr/>
          </p:nvSpPr>
          <p:spPr>
            <a:xfrm rot="5400000">
              <a:off x="1337753" y="2885262"/>
              <a:ext cx="338964" cy="277783"/>
            </a:xfrm>
            <a:prstGeom prst="triangl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Isosceles Triangle 34"/>
            <p:cNvSpPr>
              <a:spLocks noChangeAspect="1"/>
            </p:cNvSpPr>
            <p:nvPr/>
          </p:nvSpPr>
          <p:spPr>
            <a:xfrm rot="16200000">
              <a:off x="2404872" y="2093976"/>
              <a:ext cx="338964" cy="277783"/>
            </a:xfrm>
            <a:prstGeom prst="triangl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Isosceles Triangle 35"/>
            <p:cNvSpPr>
              <a:spLocks noChangeAspect="1"/>
            </p:cNvSpPr>
            <p:nvPr/>
          </p:nvSpPr>
          <p:spPr>
            <a:xfrm rot="16200000">
              <a:off x="1517904" y="1554480"/>
              <a:ext cx="338964" cy="277783"/>
            </a:xfrm>
            <a:prstGeom prst="triangl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7" name="Group 36"/>
          <p:cNvGrpSpPr/>
          <p:nvPr/>
        </p:nvGrpSpPr>
        <p:grpSpPr>
          <a:xfrm>
            <a:off x="5835762" y="4599373"/>
            <a:ext cx="1838411" cy="715539"/>
            <a:chOff x="5835762" y="879023"/>
            <a:chExt cx="1838411" cy="715539"/>
          </a:xfrm>
        </p:grpSpPr>
        <p:cxnSp>
          <p:nvCxnSpPr>
            <p:cNvPr id="38" name="Straight Connector 37"/>
            <p:cNvCxnSpPr/>
            <p:nvPr/>
          </p:nvCxnSpPr>
          <p:spPr>
            <a:xfrm rot="10800000" flipV="1">
              <a:off x="6091033" y="1066109"/>
              <a:ext cx="1392072" cy="0"/>
            </a:xfrm>
            <a:prstGeom prst="line">
              <a:avLst/>
            </a:prstGeom>
            <a:ln w="88900">
              <a:solidFill>
                <a:srgbClr val="008000"/>
              </a:solidFill>
            </a:ln>
          </p:spPr>
          <p:style>
            <a:lnRef idx="2">
              <a:schemeClr val="accent1"/>
            </a:lnRef>
            <a:fillRef idx="0">
              <a:schemeClr val="accent1"/>
            </a:fillRef>
            <a:effectRef idx="1">
              <a:schemeClr val="accent1"/>
            </a:effectRef>
            <a:fontRef idx="minor">
              <a:schemeClr val="tx1"/>
            </a:fontRef>
          </p:style>
        </p:cxnSp>
        <p:sp>
          <p:nvSpPr>
            <p:cNvPr id="39" name="Oval 38"/>
            <p:cNvSpPr/>
            <p:nvPr/>
          </p:nvSpPr>
          <p:spPr>
            <a:xfrm rot="10800000">
              <a:off x="7399853" y="906089"/>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p:nvPr/>
          </p:nvSpPr>
          <p:spPr>
            <a:xfrm rot="10800000">
              <a:off x="5845373" y="906089"/>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p:nvPr/>
          </p:nvSpPr>
          <p:spPr>
            <a:xfrm>
              <a:off x="5845373" y="910661"/>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p:nvPr/>
          </p:nvSpPr>
          <p:spPr>
            <a:xfrm>
              <a:off x="7399853" y="906089"/>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p:nvPr/>
          </p:nvSpPr>
          <p:spPr>
            <a:xfrm>
              <a:off x="5835762" y="909260"/>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p:cNvSpPr/>
            <p:nvPr/>
          </p:nvSpPr>
          <p:spPr>
            <a:xfrm>
              <a:off x="5852396" y="906089"/>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TextBox 45"/>
            <p:cNvSpPr txBox="1"/>
            <p:nvPr/>
          </p:nvSpPr>
          <p:spPr>
            <a:xfrm>
              <a:off x="6524588" y="1009786"/>
              <a:ext cx="651252" cy="584776"/>
            </a:xfrm>
            <a:prstGeom prst="rect">
              <a:avLst/>
            </a:prstGeom>
            <a:noFill/>
          </p:spPr>
          <p:txBody>
            <a:bodyPr wrap="square" rtlCol="0">
              <a:spAutoFit/>
            </a:bodyPr>
            <a:lstStyle/>
            <a:p>
              <a:r>
                <a:rPr lang="en-US" sz="3200" dirty="0" err="1" smtClean="0"/>
                <a:t>e</a:t>
              </a:r>
              <a:r>
                <a:rPr lang="en-US" sz="3200" baseline="-25000" dirty="0" err="1"/>
                <a:t>i</a:t>
              </a:r>
              <a:endParaRPr lang="en-US" sz="3200" baseline="-25000" dirty="0"/>
            </a:p>
          </p:txBody>
        </p:sp>
        <p:sp>
          <p:nvSpPr>
            <p:cNvPr id="47" name="Isosceles Triangle 46"/>
            <p:cNvSpPr>
              <a:spLocks noChangeAspect="1"/>
            </p:cNvSpPr>
            <p:nvPr/>
          </p:nvSpPr>
          <p:spPr>
            <a:xfrm rot="5400000">
              <a:off x="6921205" y="909613"/>
              <a:ext cx="338964" cy="277783"/>
            </a:xfrm>
            <a:prstGeom prst="triangl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8" name="TextBox 47"/>
          <p:cNvSpPr txBox="1"/>
          <p:nvPr/>
        </p:nvSpPr>
        <p:spPr>
          <a:xfrm>
            <a:off x="224782" y="4494071"/>
            <a:ext cx="5859940" cy="2062103"/>
          </a:xfrm>
          <a:prstGeom prst="rect">
            <a:avLst/>
          </a:prstGeom>
          <a:noFill/>
        </p:spPr>
        <p:txBody>
          <a:bodyPr wrap="square" rtlCol="0">
            <a:spAutoFit/>
          </a:bodyPr>
          <a:lstStyle/>
          <a:p>
            <a:r>
              <a:rPr lang="en-US" sz="3200" dirty="0" smtClean="0"/>
              <a:t>           Objects:  oriented edges</a:t>
            </a:r>
          </a:p>
          <a:p>
            <a:r>
              <a:rPr lang="en-US" sz="3200" dirty="0" smtClean="0"/>
              <a:t>in</a:t>
            </a:r>
            <a:r>
              <a:rPr lang="en-US" sz="3200" b="1" dirty="0" smtClean="0"/>
              <a:t> Z</a:t>
            </a:r>
            <a:r>
              <a:rPr lang="en-US" sz="3200" dirty="0"/>
              <a:t>[e</a:t>
            </a:r>
            <a:r>
              <a:rPr lang="en-US" sz="3200" baseline="-25000" dirty="0"/>
              <a:t>1</a:t>
            </a:r>
            <a:r>
              <a:rPr lang="en-US" sz="3200" dirty="0"/>
              <a:t>, e</a:t>
            </a:r>
            <a:r>
              <a:rPr lang="en-US" sz="3200" baseline="-25000" dirty="0"/>
              <a:t>2</a:t>
            </a:r>
            <a:r>
              <a:rPr lang="en-US" sz="3200" dirty="0"/>
              <a:t>, e</a:t>
            </a:r>
            <a:r>
              <a:rPr lang="en-US" sz="3200" baseline="-25000" dirty="0"/>
              <a:t>3</a:t>
            </a:r>
            <a:r>
              <a:rPr lang="en-US" sz="3200" dirty="0"/>
              <a:t>, e</a:t>
            </a:r>
            <a:r>
              <a:rPr lang="en-US" sz="3200" baseline="-25000" dirty="0"/>
              <a:t>4</a:t>
            </a:r>
            <a:r>
              <a:rPr lang="en-US" sz="3200" dirty="0"/>
              <a:t>, e</a:t>
            </a:r>
            <a:r>
              <a:rPr lang="en-US" sz="3200" baseline="-25000" dirty="0"/>
              <a:t>5</a:t>
            </a:r>
            <a:r>
              <a:rPr lang="en-US" sz="3200" dirty="0"/>
              <a:t>]</a:t>
            </a:r>
          </a:p>
          <a:p>
            <a:endParaRPr lang="en-US" sz="3200" dirty="0" smtClean="0"/>
          </a:p>
          <a:p>
            <a:endParaRPr lang="en-US" sz="3200" dirty="0" smtClean="0"/>
          </a:p>
        </p:txBody>
      </p:sp>
      <p:grpSp>
        <p:nvGrpSpPr>
          <p:cNvPr id="60" name="Group 59"/>
          <p:cNvGrpSpPr/>
          <p:nvPr/>
        </p:nvGrpSpPr>
        <p:grpSpPr>
          <a:xfrm>
            <a:off x="5893655" y="5826280"/>
            <a:ext cx="1838411" cy="715539"/>
            <a:chOff x="1836424" y="4705692"/>
            <a:chExt cx="1838411" cy="715539"/>
          </a:xfrm>
        </p:grpSpPr>
        <p:sp>
          <p:nvSpPr>
            <p:cNvPr id="61" name="TextBox 60"/>
            <p:cNvSpPr txBox="1"/>
            <p:nvPr/>
          </p:nvSpPr>
          <p:spPr>
            <a:xfrm>
              <a:off x="2525249" y="4836455"/>
              <a:ext cx="1149585" cy="584776"/>
            </a:xfrm>
            <a:prstGeom prst="rect">
              <a:avLst/>
            </a:prstGeom>
            <a:noFill/>
          </p:spPr>
          <p:txBody>
            <a:bodyPr wrap="square" rtlCol="0">
              <a:spAutoFit/>
            </a:bodyPr>
            <a:lstStyle/>
            <a:p>
              <a:r>
                <a:rPr lang="en-US" sz="3200" dirty="0" smtClean="0"/>
                <a:t> – </a:t>
              </a:r>
              <a:r>
                <a:rPr lang="en-US" sz="3200" dirty="0" err="1" smtClean="0"/>
                <a:t>e</a:t>
              </a:r>
              <a:r>
                <a:rPr lang="en-US" sz="3200" baseline="-25000" dirty="0" err="1" smtClean="0"/>
                <a:t>i</a:t>
              </a:r>
              <a:endParaRPr lang="en-US" sz="3200" baseline="-25000" dirty="0"/>
            </a:p>
          </p:txBody>
        </p:sp>
        <p:grpSp>
          <p:nvGrpSpPr>
            <p:cNvPr id="62" name="Group 61"/>
            <p:cNvGrpSpPr/>
            <p:nvPr/>
          </p:nvGrpSpPr>
          <p:grpSpPr>
            <a:xfrm flipH="1">
              <a:off x="1836424" y="4705692"/>
              <a:ext cx="1838411" cy="338964"/>
              <a:chOff x="1836424" y="4705692"/>
              <a:chExt cx="1838411" cy="338964"/>
            </a:xfrm>
          </p:grpSpPr>
          <p:cxnSp>
            <p:nvCxnSpPr>
              <p:cNvPr id="63" name="Straight Connector 62"/>
              <p:cNvCxnSpPr/>
              <p:nvPr/>
            </p:nvCxnSpPr>
            <p:spPr>
              <a:xfrm rot="10800000" flipV="1">
                <a:off x="2091695" y="4892778"/>
                <a:ext cx="1392072" cy="0"/>
              </a:xfrm>
              <a:prstGeom prst="line">
                <a:avLst/>
              </a:prstGeom>
              <a:ln w="88900">
                <a:solidFill>
                  <a:srgbClr val="008000"/>
                </a:solidFill>
              </a:ln>
            </p:spPr>
            <p:style>
              <a:lnRef idx="2">
                <a:schemeClr val="accent1"/>
              </a:lnRef>
              <a:fillRef idx="0">
                <a:schemeClr val="accent1"/>
              </a:fillRef>
              <a:effectRef idx="1">
                <a:schemeClr val="accent1"/>
              </a:effectRef>
              <a:fontRef idx="minor">
                <a:schemeClr val="tx1"/>
              </a:fontRef>
            </p:style>
          </p:cxnSp>
          <p:sp>
            <p:nvSpPr>
              <p:cNvPr id="64" name="Oval 63"/>
              <p:cNvSpPr/>
              <p:nvPr/>
            </p:nvSpPr>
            <p:spPr>
              <a:xfrm rot="10800000">
                <a:off x="3400515" y="4732758"/>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Oval 64"/>
              <p:cNvSpPr/>
              <p:nvPr/>
            </p:nvSpPr>
            <p:spPr>
              <a:xfrm rot="10800000">
                <a:off x="1846035" y="4732758"/>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Oval 65"/>
              <p:cNvSpPr/>
              <p:nvPr/>
            </p:nvSpPr>
            <p:spPr>
              <a:xfrm>
                <a:off x="1846035" y="4737330"/>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Oval 66"/>
              <p:cNvSpPr/>
              <p:nvPr/>
            </p:nvSpPr>
            <p:spPr>
              <a:xfrm>
                <a:off x="3400515" y="4732758"/>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Oval 67"/>
              <p:cNvSpPr/>
              <p:nvPr/>
            </p:nvSpPr>
            <p:spPr>
              <a:xfrm>
                <a:off x="1836424" y="4735929"/>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Oval 68"/>
              <p:cNvSpPr/>
              <p:nvPr/>
            </p:nvSpPr>
            <p:spPr>
              <a:xfrm>
                <a:off x="1853058" y="4732758"/>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Isosceles Triangle 69"/>
              <p:cNvSpPr>
                <a:spLocks noChangeAspect="1"/>
              </p:cNvSpPr>
              <p:nvPr/>
            </p:nvSpPr>
            <p:spPr>
              <a:xfrm rot="5400000">
                <a:off x="2921867" y="4736282"/>
                <a:ext cx="338964" cy="277783"/>
              </a:xfrm>
              <a:prstGeom prst="triangl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2978103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extBox 55"/>
          <p:cNvSpPr txBox="1"/>
          <p:nvPr/>
        </p:nvSpPr>
        <p:spPr>
          <a:xfrm>
            <a:off x="607866" y="4414633"/>
            <a:ext cx="8416762" cy="584776"/>
          </a:xfrm>
          <a:prstGeom prst="rect">
            <a:avLst/>
          </a:prstGeom>
          <a:noFill/>
        </p:spPr>
        <p:txBody>
          <a:bodyPr wrap="square" rtlCol="0">
            <a:spAutoFit/>
          </a:bodyPr>
          <a:lstStyle/>
          <a:p>
            <a:r>
              <a:rPr lang="en-US" sz="3200" dirty="0" smtClean="0"/>
              <a:t>(e</a:t>
            </a:r>
            <a:r>
              <a:rPr lang="en-US" sz="3200" baseline="-25000" dirty="0" smtClean="0"/>
              <a:t>1 </a:t>
            </a:r>
            <a:r>
              <a:rPr lang="en-US" sz="3200" dirty="0" smtClean="0"/>
              <a:t>+ e</a:t>
            </a:r>
            <a:r>
              <a:rPr lang="en-US" sz="3200" baseline="-25000" dirty="0" smtClean="0"/>
              <a:t>2 </a:t>
            </a:r>
            <a:r>
              <a:rPr lang="en-US" sz="3200" dirty="0" smtClean="0"/>
              <a:t>+ e</a:t>
            </a:r>
            <a:r>
              <a:rPr lang="en-US" sz="3200" baseline="-25000" dirty="0" smtClean="0"/>
              <a:t>3</a:t>
            </a:r>
            <a:r>
              <a:rPr lang="en-US" sz="3200" dirty="0" smtClean="0"/>
              <a:t>)</a:t>
            </a:r>
            <a:r>
              <a:rPr lang="en-US" sz="3200" baseline="-25000" dirty="0" smtClean="0"/>
              <a:t> </a:t>
            </a:r>
            <a:r>
              <a:rPr lang="en-US" sz="3200" dirty="0" smtClean="0"/>
              <a:t>+ </a:t>
            </a:r>
            <a:r>
              <a:rPr lang="en-US" sz="3200" dirty="0"/>
              <a:t>(–e</a:t>
            </a:r>
            <a:r>
              <a:rPr lang="en-US" sz="3200" baseline="-25000" dirty="0" smtClean="0"/>
              <a:t>3 </a:t>
            </a:r>
            <a:r>
              <a:rPr lang="en-US" sz="3200" dirty="0"/>
              <a:t>+ </a:t>
            </a:r>
            <a:r>
              <a:rPr lang="en-US" sz="3200" dirty="0" smtClean="0"/>
              <a:t>e</a:t>
            </a:r>
            <a:r>
              <a:rPr lang="en-US" sz="3200" baseline="-25000" dirty="0"/>
              <a:t>5</a:t>
            </a:r>
            <a:r>
              <a:rPr lang="en-US" sz="3200" baseline="-25000" dirty="0" smtClean="0"/>
              <a:t> </a:t>
            </a:r>
            <a:r>
              <a:rPr lang="en-US" sz="3200" dirty="0" smtClean="0"/>
              <a:t>+ e</a:t>
            </a:r>
            <a:r>
              <a:rPr lang="en-US" sz="3200" baseline="-25000" dirty="0"/>
              <a:t>4</a:t>
            </a:r>
            <a:r>
              <a:rPr lang="en-US" sz="3200" dirty="0" smtClean="0"/>
              <a:t>) </a:t>
            </a:r>
            <a:r>
              <a:rPr lang="en-US" sz="3200" baseline="-25000" dirty="0" smtClean="0"/>
              <a:t> </a:t>
            </a:r>
            <a:r>
              <a:rPr lang="en-US" sz="3200" dirty="0" smtClean="0"/>
              <a:t>= e</a:t>
            </a:r>
            <a:r>
              <a:rPr lang="en-US" sz="3200" baseline="-25000" dirty="0" smtClean="0"/>
              <a:t>1 </a:t>
            </a:r>
            <a:r>
              <a:rPr lang="en-US" sz="3200" dirty="0" smtClean="0"/>
              <a:t>+ e</a:t>
            </a:r>
            <a:r>
              <a:rPr lang="en-US" sz="3200" baseline="-25000" dirty="0" smtClean="0"/>
              <a:t>2  </a:t>
            </a:r>
            <a:r>
              <a:rPr lang="en-US" sz="3200" dirty="0" smtClean="0"/>
              <a:t>+ e</a:t>
            </a:r>
            <a:r>
              <a:rPr lang="en-US" sz="3200" baseline="-25000" dirty="0"/>
              <a:t>5</a:t>
            </a:r>
            <a:r>
              <a:rPr lang="en-US" sz="3200" baseline="-25000" dirty="0" smtClean="0"/>
              <a:t> </a:t>
            </a:r>
            <a:r>
              <a:rPr lang="en-US" sz="3200" dirty="0" smtClean="0"/>
              <a:t>+ e</a:t>
            </a:r>
            <a:r>
              <a:rPr lang="en-US" sz="3200" baseline="-25000" dirty="0"/>
              <a:t>4</a:t>
            </a:r>
          </a:p>
        </p:txBody>
      </p:sp>
      <p:grpSp>
        <p:nvGrpSpPr>
          <p:cNvPr id="106" name="Group 105"/>
          <p:cNvGrpSpPr/>
          <p:nvPr/>
        </p:nvGrpSpPr>
        <p:grpSpPr>
          <a:xfrm>
            <a:off x="5501532" y="721775"/>
            <a:ext cx="1973781" cy="2967228"/>
            <a:chOff x="1081404" y="1093757"/>
            <a:chExt cx="1973781" cy="2967228"/>
          </a:xfrm>
        </p:grpSpPr>
        <p:grpSp>
          <p:nvGrpSpPr>
            <p:cNvPr id="107" name="Group 106"/>
            <p:cNvGrpSpPr/>
            <p:nvPr/>
          </p:nvGrpSpPr>
          <p:grpSpPr>
            <a:xfrm>
              <a:off x="1081404" y="1093757"/>
              <a:ext cx="1973781" cy="2967228"/>
              <a:chOff x="4536581" y="201246"/>
              <a:chExt cx="1973781" cy="2967228"/>
            </a:xfrm>
          </p:grpSpPr>
          <p:sp>
            <p:nvSpPr>
              <p:cNvPr id="113" name="Isosceles Triangle 112"/>
              <p:cNvSpPr/>
              <p:nvPr/>
            </p:nvSpPr>
            <p:spPr>
              <a:xfrm rot="10800000">
                <a:off x="4631264" y="1645998"/>
                <a:ext cx="1600200" cy="1385316"/>
              </a:xfrm>
              <a:prstGeom prst="triangle">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4" name="Straight Connector 113"/>
              <p:cNvCxnSpPr/>
              <p:nvPr/>
            </p:nvCxnSpPr>
            <p:spPr>
              <a:xfrm rot="14400000" flipV="1">
                <a:off x="4359332" y="2368374"/>
                <a:ext cx="1392072" cy="0"/>
              </a:xfrm>
              <a:prstGeom prst="line">
                <a:avLst/>
              </a:prstGeom>
              <a:ln w="63500">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115" name="Straight Connector 114"/>
              <p:cNvCxnSpPr/>
              <p:nvPr/>
            </p:nvCxnSpPr>
            <p:spPr>
              <a:xfrm rot="7200000" flipV="1">
                <a:off x="5129066" y="2376800"/>
                <a:ext cx="1392072" cy="0"/>
              </a:xfrm>
              <a:prstGeom prst="line">
                <a:avLst/>
              </a:prstGeom>
              <a:ln w="63500">
                <a:solidFill>
                  <a:srgbClr val="008000"/>
                </a:solidFill>
              </a:ln>
            </p:spPr>
            <p:style>
              <a:lnRef idx="2">
                <a:schemeClr val="accent1"/>
              </a:lnRef>
              <a:fillRef idx="0">
                <a:schemeClr val="accent1"/>
              </a:fillRef>
              <a:effectRef idx="1">
                <a:schemeClr val="accent1"/>
              </a:effectRef>
              <a:fontRef idx="minor">
                <a:schemeClr val="tx1"/>
              </a:fontRef>
            </p:style>
          </p:cxnSp>
          <p:sp>
            <p:nvSpPr>
              <p:cNvPr id="117" name="Oval 116"/>
              <p:cNvSpPr/>
              <p:nvPr/>
            </p:nvSpPr>
            <p:spPr>
              <a:xfrm rot="10800000">
                <a:off x="6117164" y="1545414"/>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8" name="Oval 117"/>
              <p:cNvSpPr/>
              <p:nvPr/>
            </p:nvSpPr>
            <p:spPr>
              <a:xfrm rot="10800000">
                <a:off x="4562684" y="1545414"/>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9" name="Isosceles Triangle 118"/>
              <p:cNvSpPr/>
              <p:nvPr/>
            </p:nvSpPr>
            <p:spPr>
              <a:xfrm>
                <a:off x="4676984" y="294102"/>
                <a:ext cx="1600200" cy="1385316"/>
              </a:xfrm>
              <a:prstGeom prst="triangle">
                <a:avLst/>
              </a:prstGeom>
              <a:noFill/>
              <a:ln w="76200">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0" name="Oval 119"/>
              <p:cNvSpPr/>
              <p:nvPr/>
            </p:nvSpPr>
            <p:spPr>
              <a:xfrm>
                <a:off x="4562684" y="1549986"/>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 name="Oval 120"/>
              <p:cNvSpPr/>
              <p:nvPr/>
            </p:nvSpPr>
            <p:spPr>
              <a:xfrm>
                <a:off x="6117164" y="1545414"/>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 name="Oval 121"/>
              <p:cNvSpPr/>
              <p:nvPr/>
            </p:nvSpPr>
            <p:spPr>
              <a:xfrm>
                <a:off x="5343436" y="201246"/>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3" name="Oval 122"/>
              <p:cNvSpPr/>
              <p:nvPr/>
            </p:nvSpPr>
            <p:spPr>
              <a:xfrm>
                <a:off x="4553073" y="1548585"/>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4" name="Oval 123"/>
              <p:cNvSpPr/>
              <p:nvPr/>
            </p:nvSpPr>
            <p:spPr>
              <a:xfrm rot="10800000">
                <a:off x="5321105" y="2894154"/>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5" name="Oval 124"/>
              <p:cNvSpPr/>
              <p:nvPr/>
            </p:nvSpPr>
            <p:spPr>
              <a:xfrm>
                <a:off x="5321105" y="2894154"/>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6" name="Oval 125"/>
              <p:cNvSpPr/>
              <p:nvPr/>
            </p:nvSpPr>
            <p:spPr>
              <a:xfrm>
                <a:off x="4569707" y="1545414"/>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7" name="TextBox 126"/>
              <p:cNvSpPr txBox="1"/>
              <p:nvPr/>
            </p:nvSpPr>
            <p:spPr>
              <a:xfrm>
                <a:off x="5859110" y="627935"/>
                <a:ext cx="651252" cy="584776"/>
              </a:xfrm>
              <a:prstGeom prst="rect">
                <a:avLst/>
              </a:prstGeom>
              <a:noFill/>
            </p:spPr>
            <p:txBody>
              <a:bodyPr wrap="square" rtlCol="0">
                <a:spAutoFit/>
              </a:bodyPr>
              <a:lstStyle/>
              <a:p>
                <a:r>
                  <a:rPr lang="en-US" sz="3200" dirty="0" smtClean="0"/>
                  <a:t>e</a:t>
                </a:r>
                <a:r>
                  <a:rPr lang="en-US" sz="3200" baseline="-25000" dirty="0"/>
                  <a:t>2</a:t>
                </a:r>
              </a:p>
            </p:txBody>
          </p:sp>
          <p:sp>
            <p:nvSpPr>
              <p:cNvPr id="128" name="TextBox 127"/>
              <p:cNvSpPr txBox="1"/>
              <p:nvPr/>
            </p:nvSpPr>
            <p:spPr>
              <a:xfrm>
                <a:off x="4536581" y="627935"/>
                <a:ext cx="651252" cy="584776"/>
              </a:xfrm>
              <a:prstGeom prst="rect">
                <a:avLst/>
              </a:prstGeom>
              <a:noFill/>
            </p:spPr>
            <p:txBody>
              <a:bodyPr wrap="square" rtlCol="0">
                <a:spAutoFit/>
              </a:bodyPr>
              <a:lstStyle/>
              <a:p>
                <a:r>
                  <a:rPr lang="en-US" sz="3200" dirty="0" smtClean="0"/>
                  <a:t>e</a:t>
                </a:r>
                <a:r>
                  <a:rPr lang="en-US" sz="3200" baseline="-25000" dirty="0"/>
                  <a:t>1</a:t>
                </a:r>
              </a:p>
            </p:txBody>
          </p:sp>
          <p:sp>
            <p:nvSpPr>
              <p:cNvPr id="129" name="TextBox 128"/>
              <p:cNvSpPr txBox="1"/>
              <p:nvPr/>
            </p:nvSpPr>
            <p:spPr>
              <a:xfrm>
                <a:off x="5859110" y="2091528"/>
                <a:ext cx="651252" cy="584776"/>
              </a:xfrm>
              <a:prstGeom prst="rect">
                <a:avLst/>
              </a:prstGeom>
              <a:noFill/>
            </p:spPr>
            <p:txBody>
              <a:bodyPr wrap="square" rtlCol="0">
                <a:spAutoFit/>
              </a:bodyPr>
              <a:lstStyle/>
              <a:p>
                <a:r>
                  <a:rPr lang="en-US" sz="3200" dirty="0" smtClean="0"/>
                  <a:t>e</a:t>
                </a:r>
                <a:r>
                  <a:rPr lang="en-US" sz="3200" baseline="-25000" dirty="0"/>
                  <a:t>5</a:t>
                </a:r>
              </a:p>
            </p:txBody>
          </p:sp>
          <p:sp>
            <p:nvSpPr>
              <p:cNvPr id="130" name="TextBox 129"/>
              <p:cNvSpPr txBox="1"/>
              <p:nvPr/>
            </p:nvSpPr>
            <p:spPr>
              <a:xfrm>
                <a:off x="4536581" y="2091528"/>
                <a:ext cx="651252" cy="584776"/>
              </a:xfrm>
              <a:prstGeom prst="rect">
                <a:avLst/>
              </a:prstGeom>
              <a:noFill/>
            </p:spPr>
            <p:txBody>
              <a:bodyPr wrap="square" rtlCol="0">
                <a:spAutoFit/>
              </a:bodyPr>
              <a:lstStyle/>
              <a:p>
                <a:r>
                  <a:rPr lang="en-US" sz="3200" dirty="0" smtClean="0"/>
                  <a:t>e</a:t>
                </a:r>
                <a:r>
                  <a:rPr lang="en-US" sz="3200" baseline="-25000" dirty="0"/>
                  <a:t>4</a:t>
                </a:r>
              </a:p>
            </p:txBody>
          </p:sp>
        </p:grpSp>
        <p:sp>
          <p:nvSpPr>
            <p:cNvPr id="109" name="Isosceles Triangle 108"/>
            <p:cNvSpPr>
              <a:spLocks noChangeAspect="1"/>
            </p:cNvSpPr>
            <p:nvPr/>
          </p:nvSpPr>
          <p:spPr>
            <a:xfrm rot="5400000">
              <a:off x="2152950" y="3315129"/>
              <a:ext cx="338964" cy="277783"/>
            </a:xfrm>
            <a:prstGeom prst="triangl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 name="Isosceles Triangle 109"/>
            <p:cNvSpPr>
              <a:spLocks noChangeAspect="1"/>
            </p:cNvSpPr>
            <p:nvPr/>
          </p:nvSpPr>
          <p:spPr>
            <a:xfrm rot="5400000">
              <a:off x="1337753" y="2885262"/>
              <a:ext cx="338964" cy="277783"/>
            </a:xfrm>
            <a:prstGeom prst="triangl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 name="Isosceles Triangle 110"/>
            <p:cNvSpPr>
              <a:spLocks noChangeAspect="1"/>
            </p:cNvSpPr>
            <p:nvPr/>
          </p:nvSpPr>
          <p:spPr>
            <a:xfrm rot="16200000">
              <a:off x="2404872" y="2093976"/>
              <a:ext cx="338964" cy="277783"/>
            </a:xfrm>
            <a:prstGeom prst="triangl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 name="Isosceles Triangle 111"/>
            <p:cNvSpPr>
              <a:spLocks noChangeAspect="1"/>
            </p:cNvSpPr>
            <p:nvPr/>
          </p:nvSpPr>
          <p:spPr>
            <a:xfrm rot="16200000">
              <a:off x="1517904" y="1554480"/>
              <a:ext cx="338964" cy="277783"/>
            </a:xfrm>
            <a:prstGeom prst="triangl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32" name="Straight Connector 131"/>
          <p:cNvCxnSpPr/>
          <p:nvPr/>
        </p:nvCxnSpPr>
        <p:spPr>
          <a:xfrm>
            <a:off x="5818426" y="2216032"/>
            <a:ext cx="1273137" cy="0"/>
          </a:xfrm>
          <a:prstGeom prst="line">
            <a:avLst/>
          </a:prstGeom>
          <a:ln w="212725">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53" name="Group 52"/>
          <p:cNvGrpSpPr/>
          <p:nvPr/>
        </p:nvGrpSpPr>
        <p:grpSpPr>
          <a:xfrm>
            <a:off x="1342338" y="207799"/>
            <a:ext cx="2932737" cy="3950527"/>
            <a:chOff x="643130" y="534604"/>
            <a:chExt cx="2932737" cy="3950527"/>
          </a:xfrm>
        </p:grpSpPr>
        <p:sp>
          <p:nvSpPr>
            <p:cNvPr id="54" name="Isosceles Triangle 53"/>
            <p:cNvSpPr/>
            <p:nvPr/>
          </p:nvSpPr>
          <p:spPr>
            <a:xfrm rot="10800000">
              <a:off x="1176087" y="2538509"/>
              <a:ext cx="1600200" cy="1385316"/>
            </a:xfrm>
            <a:prstGeom prst="triangle">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5" name="Straight Connector 54"/>
            <p:cNvCxnSpPr/>
            <p:nvPr/>
          </p:nvCxnSpPr>
          <p:spPr>
            <a:xfrm rot="14400000" flipV="1">
              <a:off x="904155" y="3260885"/>
              <a:ext cx="1392072" cy="0"/>
            </a:xfrm>
            <a:prstGeom prst="line">
              <a:avLst/>
            </a:prstGeom>
            <a:ln w="63500">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rot="7200000" flipV="1">
              <a:off x="1673889" y="3269311"/>
              <a:ext cx="1392072" cy="0"/>
            </a:xfrm>
            <a:prstGeom prst="line">
              <a:avLst/>
            </a:prstGeom>
            <a:ln w="63500">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rot="10800000" flipV="1">
              <a:off x="1353167" y="2597945"/>
              <a:ext cx="1392072" cy="0"/>
            </a:xfrm>
            <a:prstGeom prst="line">
              <a:avLst/>
            </a:prstGeom>
            <a:ln w="63500">
              <a:solidFill>
                <a:srgbClr val="008000"/>
              </a:solidFill>
            </a:ln>
          </p:spPr>
          <p:style>
            <a:lnRef idx="2">
              <a:schemeClr val="accent1"/>
            </a:lnRef>
            <a:fillRef idx="0">
              <a:schemeClr val="accent1"/>
            </a:fillRef>
            <a:effectRef idx="1">
              <a:schemeClr val="accent1"/>
            </a:effectRef>
            <a:fontRef idx="minor">
              <a:schemeClr val="tx1"/>
            </a:fontRef>
          </p:style>
        </p:cxnSp>
        <p:sp>
          <p:nvSpPr>
            <p:cNvPr id="59" name="Oval 58"/>
            <p:cNvSpPr/>
            <p:nvPr/>
          </p:nvSpPr>
          <p:spPr>
            <a:xfrm rot="10800000">
              <a:off x="2661987" y="2437925"/>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Oval 59"/>
            <p:cNvSpPr/>
            <p:nvPr/>
          </p:nvSpPr>
          <p:spPr>
            <a:xfrm rot="10800000">
              <a:off x="1107507" y="2437925"/>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Isosceles Triangle 60"/>
            <p:cNvSpPr/>
            <p:nvPr/>
          </p:nvSpPr>
          <p:spPr>
            <a:xfrm>
              <a:off x="1221807" y="1186613"/>
              <a:ext cx="1600200" cy="1385316"/>
            </a:xfrm>
            <a:prstGeom prst="triangle">
              <a:avLst/>
            </a:prstGeom>
            <a:noFill/>
            <a:ln w="76200">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Oval 61"/>
            <p:cNvSpPr/>
            <p:nvPr/>
          </p:nvSpPr>
          <p:spPr>
            <a:xfrm>
              <a:off x="1107507" y="2442497"/>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Oval 62"/>
            <p:cNvSpPr/>
            <p:nvPr/>
          </p:nvSpPr>
          <p:spPr>
            <a:xfrm>
              <a:off x="2661987" y="2437925"/>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Oval 63"/>
            <p:cNvSpPr/>
            <p:nvPr/>
          </p:nvSpPr>
          <p:spPr>
            <a:xfrm>
              <a:off x="1888259" y="1093757"/>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Oval 64"/>
            <p:cNvSpPr/>
            <p:nvPr/>
          </p:nvSpPr>
          <p:spPr>
            <a:xfrm>
              <a:off x="1097896" y="2441096"/>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Oval 65"/>
            <p:cNvSpPr/>
            <p:nvPr/>
          </p:nvSpPr>
          <p:spPr>
            <a:xfrm rot="10800000">
              <a:off x="1865928" y="3786665"/>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Oval 66"/>
            <p:cNvSpPr/>
            <p:nvPr/>
          </p:nvSpPr>
          <p:spPr>
            <a:xfrm>
              <a:off x="1865928" y="3786665"/>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Oval 67"/>
            <p:cNvSpPr/>
            <p:nvPr/>
          </p:nvSpPr>
          <p:spPr>
            <a:xfrm>
              <a:off x="1114530" y="2437925"/>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TextBox 68"/>
            <p:cNvSpPr txBox="1"/>
            <p:nvPr/>
          </p:nvSpPr>
          <p:spPr>
            <a:xfrm>
              <a:off x="2403933" y="1520446"/>
              <a:ext cx="651252" cy="584776"/>
            </a:xfrm>
            <a:prstGeom prst="rect">
              <a:avLst/>
            </a:prstGeom>
            <a:noFill/>
          </p:spPr>
          <p:txBody>
            <a:bodyPr wrap="square" rtlCol="0">
              <a:spAutoFit/>
            </a:bodyPr>
            <a:lstStyle/>
            <a:p>
              <a:r>
                <a:rPr lang="en-US" sz="3200" dirty="0" smtClean="0"/>
                <a:t>e</a:t>
              </a:r>
              <a:r>
                <a:rPr lang="en-US" sz="3200" baseline="-25000" dirty="0"/>
                <a:t>2</a:t>
              </a:r>
            </a:p>
          </p:txBody>
        </p:sp>
        <p:sp>
          <p:nvSpPr>
            <p:cNvPr id="70" name="TextBox 69"/>
            <p:cNvSpPr txBox="1"/>
            <p:nvPr/>
          </p:nvSpPr>
          <p:spPr>
            <a:xfrm>
              <a:off x="1081404" y="1520446"/>
              <a:ext cx="651252" cy="584776"/>
            </a:xfrm>
            <a:prstGeom prst="rect">
              <a:avLst/>
            </a:prstGeom>
            <a:noFill/>
          </p:spPr>
          <p:txBody>
            <a:bodyPr wrap="square" rtlCol="0">
              <a:spAutoFit/>
            </a:bodyPr>
            <a:lstStyle/>
            <a:p>
              <a:r>
                <a:rPr lang="en-US" sz="3200" dirty="0" smtClean="0"/>
                <a:t>e</a:t>
              </a:r>
              <a:r>
                <a:rPr lang="en-US" sz="3200" baseline="-25000" dirty="0"/>
                <a:t>1</a:t>
              </a:r>
            </a:p>
          </p:txBody>
        </p:sp>
        <p:sp>
          <p:nvSpPr>
            <p:cNvPr id="71" name="TextBox 70"/>
            <p:cNvSpPr txBox="1"/>
            <p:nvPr/>
          </p:nvSpPr>
          <p:spPr>
            <a:xfrm>
              <a:off x="2403933" y="2984039"/>
              <a:ext cx="651252" cy="584776"/>
            </a:xfrm>
            <a:prstGeom prst="rect">
              <a:avLst/>
            </a:prstGeom>
            <a:noFill/>
          </p:spPr>
          <p:txBody>
            <a:bodyPr wrap="square" rtlCol="0">
              <a:spAutoFit/>
            </a:bodyPr>
            <a:lstStyle/>
            <a:p>
              <a:r>
                <a:rPr lang="en-US" sz="3200" dirty="0" smtClean="0"/>
                <a:t>e</a:t>
              </a:r>
              <a:r>
                <a:rPr lang="en-US" sz="3200" baseline="-25000" dirty="0"/>
                <a:t>5</a:t>
              </a:r>
            </a:p>
          </p:txBody>
        </p:sp>
        <p:sp>
          <p:nvSpPr>
            <p:cNvPr id="72" name="TextBox 71"/>
            <p:cNvSpPr txBox="1"/>
            <p:nvPr/>
          </p:nvSpPr>
          <p:spPr>
            <a:xfrm>
              <a:off x="1081404" y="2984039"/>
              <a:ext cx="651252" cy="584776"/>
            </a:xfrm>
            <a:prstGeom prst="rect">
              <a:avLst/>
            </a:prstGeom>
            <a:noFill/>
          </p:spPr>
          <p:txBody>
            <a:bodyPr wrap="square" rtlCol="0">
              <a:spAutoFit/>
            </a:bodyPr>
            <a:lstStyle/>
            <a:p>
              <a:r>
                <a:rPr lang="en-US" sz="3200" dirty="0" smtClean="0"/>
                <a:t>e</a:t>
              </a:r>
              <a:r>
                <a:rPr lang="en-US" sz="3200" baseline="-25000" dirty="0"/>
                <a:t>4</a:t>
              </a:r>
            </a:p>
          </p:txBody>
        </p:sp>
        <p:sp>
          <p:nvSpPr>
            <p:cNvPr id="73" name="TextBox 72"/>
            <p:cNvSpPr txBox="1"/>
            <p:nvPr/>
          </p:nvSpPr>
          <p:spPr>
            <a:xfrm>
              <a:off x="1786722" y="2460222"/>
              <a:ext cx="651252" cy="584776"/>
            </a:xfrm>
            <a:prstGeom prst="rect">
              <a:avLst/>
            </a:prstGeom>
            <a:noFill/>
          </p:spPr>
          <p:txBody>
            <a:bodyPr wrap="square" rtlCol="0">
              <a:spAutoFit/>
            </a:bodyPr>
            <a:lstStyle/>
            <a:p>
              <a:r>
                <a:rPr lang="en-US" sz="3200" dirty="0" smtClean="0"/>
                <a:t>e</a:t>
              </a:r>
              <a:r>
                <a:rPr lang="en-US" sz="3200" baseline="-25000" dirty="0"/>
                <a:t>3</a:t>
              </a:r>
            </a:p>
          </p:txBody>
        </p:sp>
        <p:sp>
          <p:nvSpPr>
            <p:cNvPr id="74" name="TextBox 73"/>
            <p:cNvSpPr txBox="1"/>
            <p:nvPr/>
          </p:nvSpPr>
          <p:spPr>
            <a:xfrm>
              <a:off x="643130" y="2200621"/>
              <a:ext cx="651252" cy="584776"/>
            </a:xfrm>
            <a:prstGeom prst="rect">
              <a:avLst/>
            </a:prstGeom>
            <a:noFill/>
          </p:spPr>
          <p:txBody>
            <a:bodyPr wrap="square" rtlCol="0">
              <a:spAutoFit/>
            </a:bodyPr>
            <a:lstStyle/>
            <a:p>
              <a:r>
                <a:rPr lang="en-US" sz="3200" dirty="0" smtClean="0"/>
                <a:t>v</a:t>
              </a:r>
              <a:r>
                <a:rPr lang="en-US" sz="3200" baseline="-25000" dirty="0"/>
                <a:t>1</a:t>
              </a:r>
            </a:p>
          </p:txBody>
        </p:sp>
        <p:sp>
          <p:nvSpPr>
            <p:cNvPr id="75" name="TextBox 74"/>
            <p:cNvSpPr txBox="1"/>
            <p:nvPr/>
          </p:nvSpPr>
          <p:spPr>
            <a:xfrm>
              <a:off x="1828781" y="534604"/>
              <a:ext cx="651252" cy="584776"/>
            </a:xfrm>
            <a:prstGeom prst="rect">
              <a:avLst/>
            </a:prstGeom>
            <a:noFill/>
          </p:spPr>
          <p:txBody>
            <a:bodyPr wrap="square" rtlCol="0">
              <a:spAutoFit/>
            </a:bodyPr>
            <a:lstStyle/>
            <a:p>
              <a:r>
                <a:rPr lang="en-US" sz="3200" dirty="0" smtClean="0"/>
                <a:t>v</a:t>
              </a:r>
              <a:r>
                <a:rPr lang="en-US" sz="3200" baseline="-25000" dirty="0"/>
                <a:t>2</a:t>
              </a:r>
            </a:p>
          </p:txBody>
        </p:sp>
        <p:sp>
          <p:nvSpPr>
            <p:cNvPr id="76" name="TextBox 75"/>
            <p:cNvSpPr txBox="1"/>
            <p:nvPr/>
          </p:nvSpPr>
          <p:spPr>
            <a:xfrm>
              <a:off x="2924615" y="2200621"/>
              <a:ext cx="651252" cy="584776"/>
            </a:xfrm>
            <a:prstGeom prst="rect">
              <a:avLst/>
            </a:prstGeom>
            <a:noFill/>
          </p:spPr>
          <p:txBody>
            <a:bodyPr wrap="square" rtlCol="0">
              <a:spAutoFit/>
            </a:bodyPr>
            <a:lstStyle/>
            <a:p>
              <a:r>
                <a:rPr lang="en-US" sz="3200" dirty="0" smtClean="0"/>
                <a:t>v</a:t>
              </a:r>
              <a:r>
                <a:rPr lang="en-US" sz="3200" baseline="-25000" dirty="0"/>
                <a:t>3</a:t>
              </a:r>
            </a:p>
          </p:txBody>
        </p:sp>
        <p:sp>
          <p:nvSpPr>
            <p:cNvPr id="77" name="TextBox 76"/>
            <p:cNvSpPr txBox="1"/>
            <p:nvPr/>
          </p:nvSpPr>
          <p:spPr>
            <a:xfrm>
              <a:off x="1828781" y="3900355"/>
              <a:ext cx="651252" cy="584776"/>
            </a:xfrm>
            <a:prstGeom prst="rect">
              <a:avLst/>
            </a:prstGeom>
            <a:noFill/>
          </p:spPr>
          <p:txBody>
            <a:bodyPr wrap="square" rtlCol="0">
              <a:spAutoFit/>
            </a:bodyPr>
            <a:lstStyle/>
            <a:p>
              <a:r>
                <a:rPr lang="en-US" sz="3200" dirty="0" smtClean="0"/>
                <a:t>v</a:t>
              </a:r>
              <a:r>
                <a:rPr lang="en-US" sz="3200" baseline="-25000" dirty="0"/>
                <a:t>4</a:t>
              </a:r>
            </a:p>
          </p:txBody>
        </p:sp>
        <p:sp>
          <p:nvSpPr>
            <p:cNvPr id="78" name="Isosceles Triangle 77"/>
            <p:cNvSpPr>
              <a:spLocks noChangeAspect="1"/>
            </p:cNvSpPr>
            <p:nvPr/>
          </p:nvSpPr>
          <p:spPr>
            <a:xfrm rot="16200000" flipH="1">
              <a:off x="1474835" y="2441449"/>
              <a:ext cx="338964" cy="277783"/>
            </a:xfrm>
            <a:prstGeom prst="triangl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Isosceles Triangle 78"/>
            <p:cNvSpPr>
              <a:spLocks noChangeAspect="1"/>
            </p:cNvSpPr>
            <p:nvPr/>
          </p:nvSpPr>
          <p:spPr>
            <a:xfrm rot="5400000">
              <a:off x="2152950" y="3315129"/>
              <a:ext cx="338964" cy="277783"/>
            </a:xfrm>
            <a:prstGeom prst="triangl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Isosceles Triangle 107"/>
            <p:cNvSpPr>
              <a:spLocks noChangeAspect="1"/>
            </p:cNvSpPr>
            <p:nvPr/>
          </p:nvSpPr>
          <p:spPr>
            <a:xfrm rot="5400000">
              <a:off x="1337753" y="2885262"/>
              <a:ext cx="338964" cy="277783"/>
            </a:xfrm>
            <a:prstGeom prst="triangl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6" name="Isosceles Triangle 115"/>
            <p:cNvSpPr>
              <a:spLocks noChangeAspect="1"/>
            </p:cNvSpPr>
            <p:nvPr/>
          </p:nvSpPr>
          <p:spPr>
            <a:xfrm rot="16200000">
              <a:off x="2404872" y="2093976"/>
              <a:ext cx="338964" cy="277783"/>
            </a:xfrm>
            <a:prstGeom prst="triangl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1" name="Isosceles Triangle 130"/>
            <p:cNvSpPr>
              <a:spLocks noChangeAspect="1"/>
            </p:cNvSpPr>
            <p:nvPr/>
          </p:nvSpPr>
          <p:spPr>
            <a:xfrm rot="16200000">
              <a:off x="1517904" y="1554480"/>
              <a:ext cx="338964" cy="277783"/>
            </a:xfrm>
            <a:prstGeom prst="triangl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3467040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extBox 55"/>
          <p:cNvSpPr txBox="1"/>
          <p:nvPr/>
        </p:nvSpPr>
        <p:spPr>
          <a:xfrm>
            <a:off x="184727" y="4414633"/>
            <a:ext cx="8839901" cy="1733808"/>
          </a:xfrm>
          <a:prstGeom prst="rect">
            <a:avLst/>
          </a:prstGeom>
          <a:noFill/>
        </p:spPr>
        <p:txBody>
          <a:bodyPr wrap="square" rtlCol="0">
            <a:spAutoFit/>
          </a:bodyPr>
          <a:lstStyle/>
          <a:p>
            <a:r>
              <a:rPr lang="en-US" sz="3200" dirty="0" smtClean="0"/>
              <a:t>e</a:t>
            </a:r>
            <a:r>
              <a:rPr lang="en-US" sz="3200" baseline="-25000" dirty="0" smtClean="0"/>
              <a:t>1 </a:t>
            </a:r>
            <a:r>
              <a:rPr lang="en-US" sz="3200" dirty="0" smtClean="0"/>
              <a:t>+ e</a:t>
            </a:r>
            <a:r>
              <a:rPr lang="en-US" sz="3200" baseline="-25000" dirty="0" smtClean="0"/>
              <a:t>2 </a:t>
            </a:r>
            <a:r>
              <a:rPr lang="en-US" sz="3200" dirty="0" smtClean="0"/>
              <a:t>+ e</a:t>
            </a:r>
            <a:r>
              <a:rPr lang="en-US" sz="3200" baseline="-25000" dirty="0" smtClean="0"/>
              <a:t>3 </a:t>
            </a:r>
            <a:r>
              <a:rPr lang="en-US" sz="3200" dirty="0"/>
              <a:t>+ </a:t>
            </a:r>
            <a:r>
              <a:rPr lang="en-US" sz="3200" dirty="0" smtClean="0"/>
              <a:t>e</a:t>
            </a:r>
            <a:r>
              <a:rPr lang="en-US" sz="3200" baseline="-25000" dirty="0" smtClean="0"/>
              <a:t>1 </a:t>
            </a:r>
            <a:r>
              <a:rPr lang="en-US" sz="3200" dirty="0"/>
              <a:t>+ e</a:t>
            </a:r>
            <a:r>
              <a:rPr lang="en-US" sz="3200" baseline="-25000" dirty="0"/>
              <a:t>2 </a:t>
            </a:r>
            <a:r>
              <a:rPr lang="en-US" sz="3200" dirty="0" smtClean="0"/>
              <a:t>+  e</a:t>
            </a:r>
            <a:r>
              <a:rPr lang="en-US" sz="3200" baseline="-25000" dirty="0"/>
              <a:t>5</a:t>
            </a:r>
            <a:r>
              <a:rPr lang="en-US" sz="3200" baseline="-25000" dirty="0" smtClean="0"/>
              <a:t> </a:t>
            </a:r>
            <a:r>
              <a:rPr lang="en-US" sz="3200" dirty="0" smtClean="0"/>
              <a:t>+ e</a:t>
            </a:r>
            <a:r>
              <a:rPr lang="en-US" sz="3200" baseline="-25000" dirty="0"/>
              <a:t>4</a:t>
            </a:r>
            <a:r>
              <a:rPr lang="en-US" sz="3200" dirty="0" smtClean="0"/>
              <a:t> </a:t>
            </a:r>
            <a:r>
              <a:rPr lang="en-US" sz="3200" baseline="-25000" dirty="0" smtClean="0"/>
              <a:t> </a:t>
            </a:r>
            <a:r>
              <a:rPr lang="en-US" sz="3200" dirty="0" smtClean="0"/>
              <a:t>= 2e</a:t>
            </a:r>
            <a:r>
              <a:rPr lang="en-US" sz="3200" baseline="-25000" dirty="0" smtClean="0"/>
              <a:t>1 </a:t>
            </a:r>
            <a:r>
              <a:rPr lang="en-US" sz="3200" dirty="0" smtClean="0"/>
              <a:t>+ 2e</a:t>
            </a:r>
            <a:r>
              <a:rPr lang="en-US" sz="3200" baseline="-25000" dirty="0" smtClean="0"/>
              <a:t>2 </a:t>
            </a:r>
            <a:r>
              <a:rPr lang="en-US" sz="3200" dirty="0"/>
              <a:t>+ </a:t>
            </a:r>
            <a:r>
              <a:rPr lang="en-US" sz="3200" dirty="0" smtClean="0"/>
              <a:t>e</a:t>
            </a:r>
            <a:r>
              <a:rPr lang="en-US" sz="3200" baseline="-25000" dirty="0" smtClean="0"/>
              <a:t>3 </a:t>
            </a:r>
            <a:r>
              <a:rPr lang="en-US" sz="3200" dirty="0" smtClean="0"/>
              <a:t>+ </a:t>
            </a:r>
            <a:r>
              <a:rPr lang="en-US" sz="3200" dirty="0"/>
              <a:t>e</a:t>
            </a:r>
            <a:r>
              <a:rPr lang="en-US" sz="3200" baseline="-25000" dirty="0"/>
              <a:t>4 </a:t>
            </a:r>
            <a:r>
              <a:rPr lang="en-US" sz="3200" dirty="0" smtClean="0"/>
              <a:t>+ e</a:t>
            </a:r>
            <a:r>
              <a:rPr lang="en-US" sz="3200" baseline="-25000" dirty="0" smtClean="0"/>
              <a:t>5</a:t>
            </a:r>
          </a:p>
          <a:p>
            <a:endParaRPr lang="en-US" sz="3200" baseline="-25000" dirty="0"/>
          </a:p>
          <a:p>
            <a:r>
              <a:rPr lang="en-US" sz="3200" dirty="0"/>
              <a:t>e</a:t>
            </a:r>
            <a:r>
              <a:rPr lang="en-US" sz="3200" baseline="-25000" dirty="0"/>
              <a:t>1 </a:t>
            </a:r>
            <a:r>
              <a:rPr lang="en-US" sz="3200" dirty="0"/>
              <a:t>+ e</a:t>
            </a:r>
            <a:r>
              <a:rPr lang="en-US" sz="3200" baseline="-25000" dirty="0"/>
              <a:t>2 </a:t>
            </a:r>
            <a:r>
              <a:rPr lang="en-US" sz="3200" dirty="0"/>
              <a:t>+ </a:t>
            </a:r>
            <a:r>
              <a:rPr lang="en-US" sz="3200" dirty="0" smtClean="0"/>
              <a:t>e</a:t>
            </a:r>
            <a:r>
              <a:rPr lang="en-US" sz="3200" baseline="-25000" dirty="0"/>
              <a:t>5</a:t>
            </a:r>
            <a:r>
              <a:rPr lang="en-US" sz="3200" baseline="-25000" dirty="0" smtClean="0"/>
              <a:t> </a:t>
            </a:r>
            <a:r>
              <a:rPr lang="en-US" sz="3200" dirty="0"/>
              <a:t>+ </a:t>
            </a:r>
            <a:r>
              <a:rPr lang="en-US" sz="3200" dirty="0" smtClean="0"/>
              <a:t>e</a:t>
            </a:r>
            <a:r>
              <a:rPr lang="en-US" sz="3200" baseline="-25000" dirty="0"/>
              <a:t>4</a:t>
            </a:r>
            <a:r>
              <a:rPr lang="en-US" sz="3200" baseline="-25000" dirty="0" smtClean="0"/>
              <a:t> </a:t>
            </a:r>
            <a:r>
              <a:rPr lang="en-US" sz="3200" dirty="0"/>
              <a:t>+ </a:t>
            </a:r>
            <a:r>
              <a:rPr lang="en-US" sz="3200" dirty="0" smtClean="0"/>
              <a:t>e</a:t>
            </a:r>
            <a:r>
              <a:rPr lang="en-US" sz="3200" baseline="-25000" dirty="0"/>
              <a:t>1</a:t>
            </a:r>
            <a:r>
              <a:rPr lang="en-US" sz="3200" baseline="-25000" dirty="0" smtClean="0"/>
              <a:t> </a:t>
            </a:r>
            <a:r>
              <a:rPr lang="en-US" sz="3200" dirty="0"/>
              <a:t>+  </a:t>
            </a:r>
            <a:r>
              <a:rPr lang="en-US" sz="3200" dirty="0" smtClean="0"/>
              <a:t>e</a:t>
            </a:r>
            <a:r>
              <a:rPr lang="en-US" sz="3200" baseline="-25000" dirty="0"/>
              <a:t>2</a:t>
            </a:r>
            <a:r>
              <a:rPr lang="en-US" sz="3200" baseline="-25000" dirty="0" smtClean="0"/>
              <a:t> </a:t>
            </a:r>
            <a:r>
              <a:rPr lang="en-US" sz="3200" dirty="0"/>
              <a:t>+ </a:t>
            </a:r>
            <a:r>
              <a:rPr lang="en-US" sz="3200" dirty="0" smtClean="0"/>
              <a:t>e</a:t>
            </a:r>
            <a:r>
              <a:rPr lang="en-US" sz="3200" baseline="-25000" dirty="0"/>
              <a:t>3</a:t>
            </a:r>
            <a:r>
              <a:rPr lang="en-US" sz="3200" dirty="0" smtClean="0"/>
              <a:t> </a:t>
            </a:r>
            <a:r>
              <a:rPr lang="en-US" sz="3200" baseline="-25000" dirty="0" smtClean="0"/>
              <a:t> </a:t>
            </a:r>
            <a:r>
              <a:rPr lang="en-US" sz="3200" dirty="0"/>
              <a:t>= 2e</a:t>
            </a:r>
            <a:r>
              <a:rPr lang="en-US" sz="3200" baseline="-25000" dirty="0"/>
              <a:t>1 </a:t>
            </a:r>
            <a:r>
              <a:rPr lang="en-US" sz="3200" dirty="0"/>
              <a:t>+ 2e</a:t>
            </a:r>
            <a:r>
              <a:rPr lang="en-US" sz="3200" baseline="-25000" dirty="0"/>
              <a:t>2 </a:t>
            </a:r>
            <a:r>
              <a:rPr lang="en-US" sz="3200" dirty="0"/>
              <a:t>+ e</a:t>
            </a:r>
            <a:r>
              <a:rPr lang="en-US" sz="3200" baseline="-25000" dirty="0"/>
              <a:t>3 </a:t>
            </a:r>
            <a:r>
              <a:rPr lang="en-US" sz="3200" dirty="0"/>
              <a:t>+ e</a:t>
            </a:r>
            <a:r>
              <a:rPr lang="en-US" sz="3200" baseline="-25000" dirty="0"/>
              <a:t>4 </a:t>
            </a:r>
            <a:r>
              <a:rPr lang="en-US" sz="3200" dirty="0"/>
              <a:t>+ e</a:t>
            </a:r>
            <a:r>
              <a:rPr lang="en-US" sz="3200" baseline="-25000" dirty="0"/>
              <a:t>5</a:t>
            </a:r>
          </a:p>
          <a:p>
            <a:endParaRPr lang="en-US" sz="3200" baseline="-25000" dirty="0"/>
          </a:p>
        </p:txBody>
      </p:sp>
      <p:cxnSp>
        <p:nvCxnSpPr>
          <p:cNvPr id="132" name="Straight Connector 131"/>
          <p:cNvCxnSpPr/>
          <p:nvPr/>
        </p:nvCxnSpPr>
        <p:spPr>
          <a:xfrm>
            <a:off x="5818426" y="2216032"/>
            <a:ext cx="1273137" cy="0"/>
          </a:xfrm>
          <a:prstGeom prst="line">
            <a:avLst/>
          </a:prstGeom>
          <a:ln w="212725">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53" name="Group 52"/>
          <p:cNvGrpSpPr/>
          <p:nvPr/>
        </p:nvGrpSpPr>
        <p:grpSpPr>
          <a:xfrm>
            <a:off x="1342338" y="207799"/>
            <a:ext cx="2932737" cy="3950527"/>
            <a:chOff x="643130" y="534604"/>
            <a:chExt cx="2932737" cy="3950527"/>
          </a:xfrm>
        </p:grpSpPr>
        <p:sp>
          <p:nvSpPr>
            <p:cNvPr id="54" name="Isosceles Triangle 53"/>
            <p:cNvSpPr/>
            <p:nvPr/>
          </p:nvSpPr>
          <p:spPr>
            <a:xfrm rot="10800000">
              <a:off x="1176087" y="2538509"/>
              <a:ext cx="1600200" cy="1385316"/>
            </a:xfrm>
            <a:prstGeom prst="triangle">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5" name="Straight Connector 54"/>
            <p:cNvCxnSpPr/>
            <p:nvPr/>
          </p:nvCxnSpPr>
          <p:spPr>
            <a:xfrm rot="14400000" flipV="1">
              <a:off x="904155" y="3260885"/>
              <a:ext cx="1392072" cy="0"/>
            </a:xfrm>
            <a:prstGeom prst="line">
              <a:avLst/>
            </a:prstGeom>
            <a:ln w="63500">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rot="7200000" flipV="1">
              <a:off x="1673889" y="3269311"/>
              <a:ext cx="1392072" cy="0"/>
            </a:xfrm>
            <a:prstGeom prst="line">
              <a:avLst/>
            </a:prstGeom>
            <a:ln w="63500">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rot="10800000" flipV="1">
              <a:off x="1353167" y="2597945"/>
              <a:ext cx="1392072" cy="0"/>
            </a:xfrm>
            <a:prstGeom prst="line">
              <a:avLst/>
            </a:prstGeom>
            <a:ln w="63500">
              <a:solidFill>
                <a:srgbClr val="008000"/>
              </a:solidFill>
            </a:ln>
          </p:spPr>
          <p:style>
            <a:lnRef idx="2">
              <a:schemeClr val="accent1"/>
            </a:lnRef>
            <a:fillRef idx="0">
              <a:schemeClr val="accent1"/>
            </a:fillRef>
            <a:effectRef idx="1">
              <a:schemeClr val="accent1"/>
            </a:effectRef>
            <a:fontRef idx="minor">
              <a:schemeClr val="tx1"/>
            </a:fontRef>
          </p:style>
        </p:cxnSp>
        <p:sp>
          <p:nvSpPr>
            <p:cNvPr id="59" name="Oval 58"/>
            <p:cNvSpPr/>
            <p:nvPr/>
          </p:nvSpPr>
          <p:spPr>
            <a:xfrm rot="10800000">
              <a:off x="2661987" y="2437925"/>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Oval 59"/>
            <p:cNvSpPr/>
            <p:nvPr/>
          </p:nvSpPr>
          <p:spPr>
            <a:xfrm rot="10800000">
              <a:off x="1107507" y="2437925"/>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Isosceles Triangle 60"/>
            <p:cNvSpPr/>
            <p:nvPr/>
          </p:nvSpPr>
          <p:spPr>
            <a:xfrm>
              <a:off x="1221807" y="1186613"/>
              <a:ext cx="1600200" cy="1385316"/>
            </a:xfrm>
            <a:prstGeom prst="triangle">
              <a:avLst/>
            </a:prstGeom>
            <a:noFill/>
            <a:ln w="76200">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Oval 61"/>
            <p:cNvSpPr/>
            <p:nvPr/>
          </p:nvSpPr>
          <p:spPr>
            <a:xfrm>
              <a:off x="1107507" y="2442497"/>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Oval 62"/>
            <p:cNvSpPr/>
            <p:nvPr/>
          </p:nvSpPr>
          <p:spPr>
            <a:xfrm>
              <a:off x="2661987" y="2437925"/>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Oval 63"/>
            <p:cNvSpPr/>
            <p:nvPr/>
          </p:nvSpPr>
          <p:spPr>
            <a:xfrm>
              <a:off x="1888259" y="1093757"/>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Oval 64"/>
            <p:cNvSpPr/>
            <p:nvPr/>
          </p:nvSpPr>
          <p:spPr>
            <a:xfrm>
              <a:off x="1097896" y="2441096"/>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Oval 65"/>
            <p:cNvSpPr/>
            <p:nvPr/>
          </p:nvSpPr>
          <p:spPr>
            <a:xfrm rot="10800000">
              <a:off x="1865928" y="3786665"/>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Oval 66"/>
            <p:cNvSpPr/>
            <p:nvPr/>
          </p:nvSpPr>
          <p:spPr>
            <a:xfrm>
              <a:off x="1865928" y="3786665"/>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Oval 67"/>
            <p:cNvSpPr/>
            <p:nvPr/>
          </p:nvSpPr>
          <p:spPr>
            <a:xfrm>
              <a:off x="1114530" y="2437925"/>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TextBox 68"/>
            <p:cNvSpPr txBox="1"/>
            <p:nvPr/>
          </p:nvSpPr>
          <p:spPr>
            <a:xfrm>
              <a:off x="2403933" y="1520446"/>
              <a:ext cx="651252" cy="584776"/>
            </a:xfrm>
            <a:prstGeom prst="rect">
              <a:avLst/>
            </a:prstGeom>
            <a:noFill/>
          </p:spPr>
          <p:txBody>
            <a:bodyPr wrap="square" rtlCol="0">
              <a:spAutoFit/>
            </a:bodyPr>
            <a:lstStyle/>
            <a:p>
              <a:r>
                <a:rPr lang="en-US" sz="3200" dirty="0" smtClean="0"/>
                <a:t>e</a:t>
              </a:r>
              <a:r>
                <a:rPr lang="en-US" sz="3200" baseline="-25000" dirty="0"/>
                <a:t>2</a:t>
              </a:r>
            </a:p>
          </p:txBody>
        </p:sp>
        <p:sp>
          <p:nvSpPr>
            <p:cNvPr id="70" name="TextBox 69"/>
            <p:cNvSpPr txBox="1"/>
            <p:nvPr/>
          </p:nvSpPr>
          <p:spPr>
            <a:xfrm>
              <a:off x="1081404" y="1520446"/>
              <a:ext cx="651252" cy="584776"/>
            </a:xfrm>
            <a:prstGeom prst="rect">
              <a:avLst/>
            </a:prstGeom>
            <a:noFill/>
          </p:spPr>
          <p:txBody>
            <a:bodyPr wrap="square" rtlCol="0">
              <a:spAutoFit/>
            </a:bodyPr>
            <a:lstStyle/>
            <a:p>
              <a:r>
                <a:rPr lang="en-US" sz="3200" dirty="0" smtClean="0"/>
                <a:t>e</a:t>
              </a:r>
              <a:r>
                <a:rPr lang="en-US" sz="3200" baseline="-25000" dirty="0"/>
                <a:t>1</a:t>
              </a:r>
            </a:p>
          </p:txBody>
        </p:sp>
        <p:sp>
          <p:nvSpPr>
            <p:cNvPr id="71" name="TextBox 70"/>
            <p:cNvSpPr txBox="1"/>
            <p:nvPr/>
          </p:nvSpPr>
          <p:spPr>
            <a:xfrm>
              <a:off x="2403933" y="2984039"/>
              <a:ext cx="651252" cy="584776"/>
            </a:xfrm>
            <a:prstGeom prst="rect">
              <a:avLst/>
            </a:prstGeom>
            <a:noFill/>
          </p:spPr>
          <p:txBody>
            <a:bodyPr wrap="square" rtlCol="0">
              <a:spAutoFit/>
            </a:bodyPr>
            <a:lstStyle/>
            <a:p>
              <a:r>
                <a:rPr lang="en-US" sz="3200" dirty="0" smtClean="0"/>
                <a:t>e</a:t>
              </a:r>
              <a:r>
                <a:rPr lang="en-US" sz="3200" baseline="-25000" dirty="0"/>
                <a:t>5</a:t>
              </a:r>
            </a:p>
          </p:txBody>
        </p:sp>
        <p:sp>
          <p:nvSpPr>
            <p:cNvPr id="72" name="TextBox 71"/>
            <p:cNvSpPr txBox="1"/>
            <p:nvPr/>
          </p:nvSpPr>
          <p:spPr>
            <a:xfrm>
              <a:off x="1081404" y="2984039"/>
              <a:ext cx="651252" cy="584776"/>
            </a:xfrm>
            <a:prstGeom prst="rect">
              <a:avLst/>
            </a:prstGeom>
            <a:noFill/>
          </p:spPr>
          <p:txBody>
            <a:bodyPr wrap="square" rtlCol="0">
              <a:spAutoFit/>
            </a:bodyPr>
            <a:lstStyle/>
            <a:p>
              <a:r>
                <a:rPr lang="en-US" sz="3200" dirty="0" smtClean="0"/>
                <a:t>e</a:t>
              </a:r>
              <a:r>
                <a:rPr lang="en-US" sz="3200" baseline="-25000" dirty="0"/>
                <a:t>4</a:t>
              </a:r>
            </a:p>
          </p:txBody>
        </p:sp>
        <p:sp>
          <p:nvSpPr>
            <p:cNvPr id="73" name="TextBox 72"/>
            <p:cNvSpPr txBox="1"/>
            <p:nvPr/>
          </p:nvSpPr>
          <p:spPr>
            <a:xfrm>
              <a:off x="1786722" y="2460222"/>
              <a:ext cx="651252" cy="584776"/>
            </a:xfrm>
            <a:prstGeom prst="rect">
              <a:avLst/>
            </a:prstGeom>
            <a:noFill/>
          </p:spPr>
          <p:txBody>
            <a:bodyPr wrap="square" rtlCol="0">
              <a:spAutoFit/>
            </a:bodyPr>
            <a:lstStyle/>
            <a:p>
              <a:r>
                <a:rPr lang="en-US" sz="3200" dirty="0" smtClean="0"/>
                <a:t>e</a:t>
              </a:r>
              <a:r>
                <a:rPr lang="en-US" sz="3200" baseline="-25000" dirty="0"/>
                <a:t>3</a:t>
              </a:r>
            </a:p>
          </p:txBody>
        </p:sp>
        <p:sp>
          <p:nvSpPr>
            <p:cNvPr id="74" name="TextBox 73"/>
            <p:cNvSpPr txBox="1"/>
            <p:nvPr/>
          </p:nvSpPr>
          <p:spPr>
            <a:xfrm>
              <a:off x="643130" y="2200621"/>
              <a:ext cx="651252" cy="584776"/>
            </a:xfrm>
            <a:prstGeom prst="rect">
              <a:avLst/>
            </a:prstGeom>
            <a:noFill/>
          </p:spPr>
          <p:txBody>
            <a:bodyPr wrap="square" rtlCol="0">
              <a:spAutoFit/>
            </a:bodyPr>
            <a:lstStyle/>
            <a:p>
              <a:r>
                <a:rPr lang="en-US" sz="3200" dirty="0" smtClean="0"/>
                <a:t>v</a:t>
              </a:r>
              <a:r>
                <a:rPr lang="en-US" sz="3200" baseline="-25000" dirty="0"/>
                <a:t>1</a:t>
              </a:r>
            </a:p>
          </p:txBody>
        </p:sp>
        <p:sp>
          <p:nvSpPr>
            <p:cNvPr id="75" name="TextBox 74"/>
            <p:cNvSpPr txBox="1"/>
            <p:nvPr/>
          </p:nvSpPr>
          <p:spPr>
            <a:xfrm>
              <a:off x="1828781" y="534604"/>
              <a:ext cx="651252" cy="584776"/>
            </a:xfrm>
            <a:prstGeom prst="rect">
              <a:avLst/>
            </a:prstGeom>
            <a:noFill/>
          </p:spPr>
          <p:txBody>
            <a:bodyPr wrap="square" rtlCol="0">
              <a:spAutoFit/>
            </a:bodyPr>
            <a:lstStyle/>
            <a:p>
              <a:r>
                <a:rPr lang="en-US" sz="3200" dirty="0" smtClean="0"/>
                <a:t>v</a:t>
              </a:r>
              <a:r>
                <a:rPr lang="en-US" sz="3200" baseline="-25000" dirty="0"/>
                <a:t>2</a:t>
              </a:r>
            </a:p>
          </p:txBody>
        </p:sp>
        <p:sp>
          <p:nvSpPr>
            <p:cNvPr id="76" name="TextBox 75"/>
            <p:cNvSpPr txBox="1"/>
            <p:nvPr/>
          </p:nvSpPr>
          <p:spPr>
            <a:xfrm>
              <a:off x="2924615" y="2200621"/>
              <a:ext cx="651252" cy="584776"/>
            </a:xfrm>
            <a:prstGeom prst="rect">
              <a:avLst/>
            </a:prstGeom>
            <a:noFill/>
          </p:spPr>
          <p:txBody>
            <a:bodyPr wrap="square" rtlCol="0">
              <a:spAutoFit/>
            </a:bodyPr>
            <a:lstStyle/>
            <a:p>
              <a:r>
                <a:rPr lang="en-US" sz="3200" dirty="0" smtClean="0"/>
                <a:t>v</a:t>
              </a:r>
              <a:r>
                <a:rPr lang="en-US" sz="3200" baseline="-25000" dirty="0"/>
                <a:t>3</a:t>
              </a:r>
            </a:p>
          </p:txBody>
        </p:sp>
        <p:sp>
          <p:nvSpPr>
            <p:cNvPr id="77" name="TextBox 76"/>
            <p:cNvSpPr txBox="1"/>
            <p:nvPr/>
          </p:nvSpPr>
          <p:spPr>
            <a:xfrm>
              <a:off x="1828781" y="3900355"/>
              <a:ext cx="651252" cy="584776"/>
            </a:xfrm>
            <a:prstGeom prst="rect">
              <a:avLst/>
            </a:prstGeom>
            <a:noFill/>
          </p:spPr>
          <p:txBody>
            <a:bodyPr wrap="square" rtlCol="0">
              <a:spAutoFit/>
            </a:bodyPr>
            <a:lstStyle/>
            <a:p>
              <a:r>
                <a:rPr lang="en-US" sz="3200" dirty="0" smtClean="0"/>
                <a:t>v</a:t>
              </a:r>
              <a:r>
                <a:rPr lang="en-US" sz="3200" baseline="-25000" dirty="0"/>
                <a:t>4</a:t>
              </a:r>
            </a:p>
          </p:txBody>
        </p:sp>
        <p:sp>
          <p:nvSpPr>
            <p:cNvPr id="78" name="Isosceles Triangle 77"/>
            <p:cNvSpPr>
              <a:spLocks noChangeAspect="1"/>
            </p:cNvSpPr>
            <p:nvPr/>
          </p:nvSpPr>
          <p:spPr>
            <a:xfrm rot="16200000" flipH="1">
              <a:off x="1474835" y="2441449"/>
              <a:ext cx="338964" cy="277783"/>
            </a:xfrm>
            <a:prstGeom prst="triangl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Isosceles Triangle 78"/>
            <p:cNvSpPr>
              <a:spLocks noChangeAspect="1"/>
            </p:cNvSpPr>
            <p:nvPr/>
          </p:nvSpPr>
          <p:spPr>
            <a:xfrm rot="5400000">
              <a:off x="2152950" y="3315129"/>
              <a:ext cx="338964" cy="277783"/>
            </a:xfrm>
            <a:prstGeom prst="triangl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Isosceles Triangle 107"/>
            <p:cNvSpPr>
              <a:spLocks noChangeAspect="1"/>
            </p:cNvSpPr>
            <p:nvPr/>
          </p:nvSpPr>
          <p:spPr>
            <a:xfrm rot="5400000">
              <a:off x="1337753" y="2885262"/>
              <a:ext cx="338964" cy="277783"/>
            </a:xfrm>
            <a:prstGeom prst="triangl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6" name="Isosceles Triangle 115"/>
            <p:cNvSpPr>
              <a:spLocks noChangeAspect="1"/>
            </p:cNvSpPr>
            <p:nvPr/>
          </p:nvSpPr>
          <p:spPr>
            <a:xfrm rot="16200000">
              <a:off x="2404872" y="2093976"/>
              <a:ext cx="338964" cy="277783"/>
            </a:xfrm>
            <a:prstGeom prst="triangl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1" name="Isosceles Triangle 130"/>
            <p:cNvSpPr>
              <a:spLocks noChangeAspect="1"/>
            </p:cNvSpPr>
            <p:nvPr/>
          </p:nvSpPr>
          <p:spPr>
            <a:xfrm rot="16200000">
              <a:off x="1517904" y="1554480"/>
              <a:ext cx="338964" cy="277783"/>
            </a:xfrm>
            <a:prstGeom prst="triangl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80" name="Group 79"/>
          <p:cNvGrpSpPr/>
          <p:nvPr/>
        </p:nvGrpSpPr>
        <p:grpSpPr>
          <a:xfrm>
            <a:off x="4985946" y="203187"/>
            <a:ext cx="2932737" cy="3950527"/>
            <a:chOff x="643130" y="534604"/>
            <a:chExt cx="2932737" cy="3950527"/>
          </a:xfrm>
        </p:grpSpPr>
        <p:sp>
          <p:nvSpPr>
            <p:cNvPr id="81" name="Isosceles Triangle 80"/>
            <p:cNvSpPr/>
            <p:nvPr/>
          </p:nvSpPr>
          <p:spPr>
            <a:xfrm rot="10800000">
              <a:off x="1176087" y="2538509"/>
              <a:ext cx="1600200" cy="1385316"/>
            </a:xfrm>
            <a:prstGeom prst="triangle">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2" name="Straight Connector 81"/>
            <p:cNvCxnSpPr/>
            <p:nvPr/>
          </p:nvCxnSpPr>
          <p:spPr>
            <a:xfrm rot="14400000" flipV="1">
              <a:off x="904155" y="3260885"/>
              <a:ext cx="1392072" cy="0"/>
            </a:xfrm>
            <a:prstGeom prst="line">
              <a:avLst/>
            </a:prstGeom>
            <a:ln w="63500">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rot="7200000" flipV="1">
              <a:off x="1673889" y="3269311"/>
              <a:ext cx="1392072" cy="0"/>
            </a:xfrm>
            <a:prstGeom prst="line">
              <a:avLst/>
            </a:prstGeom>
            <a:ln w="63500">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rot="10800000" flipV="1">
              <a:off x="1353167" y="2597945"/>
              <a:ext cx="1392072" cy="0"/>
            </a:xfrm>
            <a:prstGeom prst="line">
              <a:avLst/>
            </a:prstGeom>
            <a:ln w="63500">
              <a:solidFill>
                <a:srgbClr val="008000"/>
              </a:solidFill>
            </a:ln>
          </p:spPr>
          <p:style>
            <a:lnRef idx="2">
              <a:schemeClr val="accent1"/>
            </a:lnRef>
            <a:fillRef idx="0">
              <a:schemeClr val="accent1"/>
            </a:fillRef>
            <a:effectRef idx="1">
              <a:schemeClr val="accent1"/>
            </a:effectRef>
            <a:fontRef idx="minor">
              <a:schemeClr val="tx1"/>
            </a:fontRef>
          </p:style>
        </p:cxnSp>
        <p:sp>
          <p:nvSpPr>
            <p:cNvPr id="85" name="Oval 84"/>
            <p:cNvSpPr/>
            <p:nvPr/>
          </p:nvSpPr>
          <p:spPr>
            <a:xfrm rot="10800000">
              <a:off x="2661987" y="2437925"/>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Oval 85"/>
            <p:cNvSpPr/>
            <p:nvPr/>
          </p:nvSpPr>
          <p:spPr>
            <a:xfrm rot="10800000">
              <a:off x="1107507" y="2437925"/>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Isosceles Triangle 86"/>
            <p:cNvSpPr/>
            <p:nvPr/>
          </p:nvSpPr>
          <p:spPr>
            <a:xfrm>
              <a:off x="1221807" y="1186613"/>
              <a:ext cx="1600200" cy="1385316"/>
            </a:xfrm>
            <a:prstGeom prst="triangle">
              <a:avLst/>
            </a:prstGeom>
            <a:noFill/>
            <a:ln w="76200">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Oval 87"/>
            <p:cNvSpPr/>
            <p:nvPr/>
          </p:nvSpPr>
          <p:spPr>
            <a:xfrm>
              <a:off x="1107507" y="2442497"/>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Oval 88"/>
            <p:cNvSpPr/>
            <p:nvPr/>
          </p:nvSpPr>
          <p:spPr>
            <a:xfrm>
              <a:off x="2661987" y="2437925"/>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 name="Oval 89"/>
            <p:cNvSpPr/>
            <p:nvPr/>
          </p:nvSpPr>
          <p:spPr>
            <a:xfrm>
              <a:off x="1888259" y="1093757"/>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Oval 90"/>
            <p:cNvSpPr/>
            <p:nvPr/>
          </p:nvSpPr>
          <p:spPr>
            <a:xfrm>
              <a:off x="1097896" y="2441096"/>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Oval 91"/>
            <p:cNvSpPr/>
            <p:nvPr/>
          </p:nvSpPr>
          <p:spPr>
            <a:xfrm rot="10800000">
              <a:off x="1865928" y="3786665"/>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Oval 92"/>
            <p:cNvSpPr/>
            <p:nvPr/>
          </p:nvSpPr>
          <p:spPr>
            <a:xfrm>
              <a:off x="1865928" y="3786665"/>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Oval 93"/>
            <p:cNvSpPr/>
            <p:nvPr/>
          </p:nvSpPr>
          <p:spPr>
            <a:xfrm>
              <a:off x="1114530" y="2437925"/>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TextBox 94"/>
            <p:cNvSpPr txBox="1"/>
            <p:nvPr/>
          </p:nvSpPr>
          <p:spPr>
            <a:xfrm>
              <a:off x="2403933" y="1520446"/>
              <a:ext cx="651252" cy="584776"/>
            </a:xfrm>
            <a:prstGeom prst="rect">
              <a:avLst/>
            </a:prstGeom>
            <a:noFill/>
          </p:spPr>
          <p:txBody>
            <a:bodyPr wrap="square" rtlCol="0">
              <a:spAutoFit/>
            </a:bodyPr>
            <a:lstStyle/>
            <a:p>
              <a:r>
                <a:rPr lang="en-US" sz="3200" dirty="0" smtClean="0"/>
                <a:t>e</a:t>
              </a:r>
              <a:r>
                <a:rPr lang="en-US" sz="3200" baseline="-25000" dirty="0"/>
                <a:t>2</a:t>
              </a:r>
            </a:p>
          </p:txBody>
        </p:sp>
        <p:sp>
          <p:nvSpPr>
            <p:cNvPr id="96" name="TextBox 95"/>
            <p:cNvSpPr txBox="1"/>
            <p:nvPr/>
          </p:nvSpPr>
          <p:spPr>
            <a:xfrm>
              <a:off x="1081404" y="1520446"/>
              <a:ext cx="651252" cy="584776"/>
            </a:xfrm>
            <a:prstGeom prst="rect">
              <a:avLst/>
            </a:prstGeom>
            <a:noFill/>
          </p:spPr>
          <p:txBody>
            <a:bodyPr wrap="square" rtlCol="0">
              <a:spAutoFit/>
            </a:bodyPr>
            <a:lstStyle/>
            <a:p>
              <a:r>
                <a:rPr lang="en-US" sz="3200" dirty="0" smtClean="0"/>
                <a:t>e</a:t>
              </a:r>
              <a:r>
                <a:rPr lang="en-US" sz="3200" baseline="-25000" dirty="0"/>
                <a:t>1</a:t>
              </a:r>
            </a:p>
          </p:txBody>
        </p:sp>
        <p:sp>
          <p:nvSpPr>
            <p:cNvPr id="97" name="TextBox 96"/>
            <p:cNvSpPr txBox="1"/>
            <p:nvPr/>
          </p:nvSpPr>
          <p:spPr>
            <a:xfrm>
              <a:off x="2403933" y="2984039"/>
              <a:ext cx="651252" cy="584776"/>
            </a:xfrm>
            <a:prstGeom prst="rect">
              <a:avLst/>
            </a:prstGeom>
            <a:noFill/>
          </p:spPr>
          <p:txBody>
            <a:bodyPr wrap="square" rtlCol="0">
              <a:spAutoFit/>
            </a:bodyPr>
            <a:lstStyle/>
            <a:p>
              <a:r>
                <a:rPr lang="en-US" sz="3200" dirty="0" smtClean="0"/>
                <a:t>e</a:t>
              </a:r>
              <a:r>
                <a:rPr lang="en-US" sz="3200" baseline="-25000" dirty="0"/>
                <a:t>5</a:t>
              </a:r>
            </a:p>
          </p:txBody>
        </p:sp>
        <p:sp>
          <p:nvSpPr>
            <p:cNvPr id="98" name="TextBox 97"/>
            <p:cNvSpPr txBox="1"/>
            <p:nvPr/>
          </p:nvSpPr>
          <p:spPr>
            <a:xfrm>
              <a:off x="1081404" y="2984039"/>
              <a:ext cx="651252" cy="584776"/>
            </a:xfrm>
            <a:prstGeom prst="rect">
              <a:avLst/>
            </a:prstGeom>
            <a:noFill/>
          </p:spPr>
          <p:txBody>
            <a:bodyPr wrap="square" rtlCol="0">
              <a:spAutoFit/>
            </a:bodyPr>
            <a:lstStyle/>
            <a:p>
              <a:r>
                <a:rPr lang="en-US" sz="3200" dirty="0" smtClean="0"/>
                <a:t>e</a:t>
              </a:r>
              <a:r>
                <a:rPr lang="en-US" sz="3200" baseline="-25000" dirty="0"/>
                <a:t>4</a:t>
              </a:r>
            </a:p>
          </p:txBody>
        </p:sp>
        <p:sp>
          <p:nvSpPr>
            <p:cNvPr id="99" name="TextBox 98"/>
            <p:cNvSpPr txBox="1"/>
            <p:nvPr/>
          </p:nvSpPr>
          <p:spPr>
            <a:xfrm>
              <a:off x="1786722" y="2460222"/>
              <a:ext cx="651252" cy="584776"/>
            </a:xfrm>
            <a:prstGeom prst="rect">
              <a:avLst/>
            </a:prstGeom>
            <a:noFill/>
          </p:spPr>
          <p:txBody>
            <a:bodyPr wrap="square" rtlCol="0">
              <a:spAutoFit/>
            </a:bodyPr>
            <a:lstStyle/>
            <a:p>
              <a:r>
                <a:rPr lang="en-US" sz="3200" dirty="0" smtClean="0"/>
                <a:t>e</a:t>
              </a:r>
              <a:r>
                <a:rPr lang="en-US" sz="3200" baseline="-25000" dirty="0"/>
                <a:t>3</a:t>
              </a:r>
            </a:p>
          </p:txBody>
        </p:sp>
        <p:sp>
          <p:nvSpPr>
            <p:cNvPr id="100" name="TextBox 99"/>
            <p:cNvSpPr txBox="1"/>
            <p:nvPr/>
          </p:nvSpPr>
          <p:spPr>
            <a:xfrm>
              <a:off x="643130" y="2200621"/>
              <a:ext cx="651252" cy="584776"/>
            </a:xfrm>
            <a:prstGeom prst="rect">
              <a:avLst/>
            </a:prstGeom>
            <a:noFill/>
          </p:spPr>
          <p:txBody>
            <a:bodyPr wrap="square" rtlCol="0">
              <a:spAutoFit/>
            </a:bodyPr>
            <a:lstStyle/>
            <a:p>
              <a:r>
                <a:rPr lang="en-US" sz="3200" dirty="0" smtClean="0"/>
                <a:t>v</a:t>
              </a:r>
              <a:r>
                <a:rPr lang="en-US" sz="3200" baseline="-25000" dirty="0"/>
                <a:t>1</a:t>
              </a:r>
            </a:p>
          </p:txBody>
        </p:sp>
        <p:sp>
          <p:nvSpPr>
            <p:cNvPr id="101" name="TextBox 100"/>
            <p:cNvSpPr txBox="1"/>
            <p:nvPr/>
          </p:nvSpPr>
          <p:spPr>
            <a:xfrm>
              <a:off x="1828781" y="534604"/>
              <a:ext cx="651252" cy="584776"/>
            </a:xfrm>
            <a:prstGeom prst="rect">
              <a:avLst/>
            </a:prstGeom>
            <a:noFill/>
          </p:spPr>
          <p:txBody>
            <a:bodyPr wrap="square" rtlCol="0">
              <a:spAutoFit/>
            </a:bodyPr>
            <a:lstStyle/>
            <a:p>
              <a:r>
                <a:rPr lang="en-US" sz="3200" dirty="0" smtClean="0"/>
                <a:t>v</a:t>
              </a:r>
              <a:r>
                <a:rPr lang="en-US" sz="3200" baseline="-25000" dirty="0"/>
                <a:t>2</a:t>
              </a:r>
            </a:p>
          </p:txBody>
        </p:sp>
        <p:sp>
          <p:nvSpPr>
            <p:cNvPr id="102" name="TextBox 101"/>
            <p:cNvSpPr txBox="1"/>
            <p:nvPr/>
          </p:nvSpPr>
          <p:spPr>
            <a:xfrm>
              <a:off x="2924615" y="2200621"/>
              <a:ext cx="651252" cy="584776"/>
            </a:xfrm>
            <a:prstGeom prst="rect">
              <a:avLst/>
            </a:prstGeom>
            <a:noFill/>
          </p:spPr>
          <p:txBody>
            <a:bodyPr wrap="square" rtlCol="0">
              <a:spAutoFit/>
            </a:bodyPr>
            <a:lstStyle/>
            <a:p>
              <a:r>
                <a:rPr lang="en-US" sz="3200" dirty="0" smtClean="0"/>
                <a:t>v</a:t>
              </a:r>
              <a:r>
                <a:rPr lang="en-US" sz="3200" baseline="-25000" dirty="0"/>
                <a:t>3</a:t>
              </a:r>
            </a:p>
          </p:txBody>
        </p:sp>
        <p:sp>
          <p:nvSpPr>
            <p:cNvPr id="103" name="TextBox 102"/>
            <p:cNvSpPr txBox="1"/>
            <p:nvPr/>
          </p:nvSpPr>
          <p:spPr>
            <a:xfrm>
              <a:off x="1828781" y="3900355"/>
              <a:ext cx="651252" cy="584776"/>
            </a:xfrm>
            <a:prstGeom prst="rect">
              <a:avLst/>
            </a:prstGeom>
            <a:noFill/>
          </p:spPr>
          <p:txBody>
            <a:bodyPr wrap="square" rtlCol="0">
              <a:spAutoFit/>
            </a:bodyPr>
            <a:lstStyle/>
            <a:p>
              <a:r>
                <a:rPr lang="en-US" sz="3200" dirty="0" smtClean="0"/>
                <a:t>v</a:t>
              </a:r>
              <a:r>
                <a:rPr lang="en-US" sz="3200" baseline="-25000" dirty="0"/>
                <a:t>4</a:t>
              </a:r>
            </a:p>
          </p:txBody>
        </p:sp>
        <p:sp>
          <p:nvSpPr>
            <p:cNvPr id="104" name="Isosceles Triangle 103"/>
            <p:cNvSpPr>
              <a:spLocks noChangeAspect="1"/>
            </p:cNvSpPr>
            <p:nvPr/>
          </p:nvSpPr>
          <p:spPr>
            <a:xfrm rot="16200000" flipH="1">
              <a:off x="1474835" y="2441449"/>
              <a:ext cx="338964" cy="277783"/>
            </a:xfrm>
            <a:prstGeom prst="triangl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 name="Isosceles Triangle 104"/>
            <p:cNvSpPr>
              <a:spLocks noChangeAspect="1"/>
            </p:cNvSpPr>
            <p:nvPr/>
          </p:nvSpPr>
          <p:spPr>
            <a:xfrm rot="5400000">
              <a:off x="2152950" y="3315129"/>
              <a:ext cx="338964" cy="277783"/>
            </a:xfrm>
            <a:prstGeom prst="triangl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3" name="Isosceles Triangle 132"/>
            <p:cNvSpPr>
              <a:spLocks noChangeAspect="1"/>
            </p:cNvSpPr>
            <p:nvPr/>
          </p:nvSpPr>
          <p:spPr>
            <a:xfrm rot="5400000">
              <a:off x="1337753" y="2885262"/>
              <a:ext cx="338964" cy="277783"/>
            </a:xfrm>
            <a:prstGeom prst="triangl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4" name="Isosceles Triangle 133"/>
            <p:cNvSpPr>
              <a:spLocks noChangeAspect="1"/>
            </p:cNvSpPr>
            <p:nvPr/>
          </p:nvSpPr>
          <p:spPr>
            <a:xfrm rot="16200000">
              <a:off x="2404872" y="2093976"/>
              <a:ext cx="338964" cy="277783"/>
            </a:xfrm>
            <a:prstGeom prst="triangl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5" name="Isosceles Triangle 134"/>
            <p:cNvSpPr>
              <a:spLocks noChangeAspect="1"/>
            </p:cNvSpPr>
            <p:nvPr/>
          </p:nvSpPr>
          <p:spPr>
            <a:xfrm rot="16200000">
              <a:off x="1517904" y="1554480"/>
              <a:ext cx="338964" cy="277783"/>
            </a:xfrm>
            <a:prstGeom prst="triangl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300304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Box 44"/>
          <p:cNvSpPr txBox="1"/>
          <p:nvPr/>
        </p:nvSpPr>
        <p:spPr>
          <a:xfrm>
            <a:off x="3418322" y="875024"/>
            <a:ext cx="5440935" cy="584776"/>
          </a:xfrm>
          <a:prstGeom prst="rect">
            <a:avLst/>
          </a:prstGeom>
          <a:noFill/>
        </p:spPr>
        <p:txBody>
          <a:bodyPr wrap="square" rtlCol="0">
            <a:spAutoFit/>
          </a:bodyPr>
          <a:lstStyle/>
          <a:p>
            <a:r>
              <a:rPr lang="en-US" sz="3200" dirty="0" smtClean="0"/>
              <a:t>The boundary of  e</a:t>
            </a:r>
            <a:r>
              <a:rPr lang="en-US" sz="3200" baseline="-25000" dirty="0"/>
              <a:t>1</a:t>
            </a:r>
            <a:r>
              <a:rPr lang="en-US" sz="3200" dirty="0" smtClean="0"/>
              <a:t> = </a:t>
            </a:r>
            <a:r>
              <a:rPr lang="en-US" sz="3200" dirty="0"/>
              <a:t> </a:t>
            </a:r>
            <a:r>
              <a:rPr lang="en-US" sz="3200" dirty="0" smtClean="0"/>
              <a:t>v</a:t>
            </a:r>
            <a:r>
              <a:rPr lang="en-US" sz="3200" baseline="-25000" dirty="0"/>
              <a:t>2</a:t>
            </a:r>
            <a:r>
              <a:rPr lang="en-US" sz="3200" dirty="0" smtClean="0"/>
              <a:t> –  v</a:t>
            </a:r>
            <a:r>
              <a:rPr lang="en-US" sz="3200" baseline="-25000" dirty="0" smtClean="0"/>
              <a:t>1</a:t>
            </a:r>
            <a:endParaRPr lang="en-US" sz="3200" baseline="-25000" dirty="0"/>
          </a:p>
        </p:txBody>
      </p:sp>
      <p:grpSp>
        <p:nvGrpSpPr>
          <p:cNvPr id="2" name="Group 1"/>
          <p:cNvGrpSpPr/>
          <p:nvPr/>
        </p:nvGrpSpPr>
        <p:grpSpPr>
          <a:xfrm>
            <a:off x="224782" y="41551"/>
            <a:ext cx="2932737" cy="3950527"/>
            <a:chOff x="643130" y="534604"/>
            <a:chExt cx="2932737" cy="3950527"/>
          </a:xfrm>
        </p:grpSpPr>
        <p:sp>
          <p:nvSpPr>
            <p:cNvPr id="101" name="Isosceles Triangle 100"/>
            <p:cNvSpPr/>
            <p:nvPr/>
          </p:nvSpPr>
          <p:spPr>
            <a:xfrm rot="10800000">
              <a:off x="1176087" y="2538509"/>
              <a:ext cx="1600200" cy="1385316"/>
            </a:xfrm>
            <a:prstGeom prst="triangle">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2" name="Straight Connector 101"/>
            <p:cNvCxnSpPr/>
            <p:nvPr/>
          </p:nvCxnSpPr>
          <p:spPr>
            <a:xfrm rot="14400000" flipV="1">
              <a:off x="904155" y="3260885"/>
              <a:ext cx="1392072" cy="0"/>
            </a:xfrm>
            <a:prstGeom prst="line">
              <a:avLst/>
            </a:prstGeom>
            <a:ln w="63500">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rot="7200000" flipV="1">
              <a:off x="1673889" y="3269311"/>
              <a:ext cx="1392072" cy="0"/>
            </a:xfrm>
            <a:prstGeom prst="line">
              <a:avLst/>
            </a:prstGeom>
            <a:ln w="63500">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104" name="Straight Connector 103"/>
            <p:cNvCxnSpPr/>
            <p:nvPr/>
          </p:nvCxnSpPr>
          <p:spPr>
            <a:xfrm rot="10800000" flipV="1">
              <a:off x="1353167" y="2597945"/>
              <a:ext cx="1392072" cy="0"/>
            </a:xfrm>
            <a:prstGeom prst="line">
              <a:avLst/>
            </a:prstGeom>
            <a:ln w="63500">
              <a:solidFill>
                <a:srgbClr val="008000"/>
              </a:solidFill>
            </a:ln>
          </p:spPr>
          <p:style>
            <a:lnRef idx="2">
              <a:schemeClr val="accent1"/>
            </a:lnRef>
            <a:fillRef idx="0">
              <a:schemeClr val="accent1"/>
            </a:fillRef>
            <a:effectRef idx="1">
              <a:schemeClr val="accent1"/>
            </a:effectRef>
            <a:fontRef idx="minor">
              <a:schemeClr val="tx1"/>
            </a:fontRef>
          </p:style>
        </p:cxnSp>
        <p:sp>
          <p:nvSpPr>
            <p:cNvPr id="105" name="Oval 104"/>
            <p:cNvSpPr/>
            <p:nvPr/>
          </p:nvSpPr>
          <p:spPr>
            <a:xfrm rot="10800000">
              <a:off x="2661987" y="2437925"/>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Oval 105"/>
            <p:cNvSpPr/>
            <p:nvPr/>
          </p:nvSpPr>
          <p:spPr>
            <a:xfrm rot="10800000">
              <a:off x="1107507" y="2437925"/>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 name="Isosceles Triangle 106"/>
            <p:cNvSpPr/>
            <p:nvPr/>
          </p:nvSpPr>
          <p:spPr>
            <a:xfrm>
              <a:off x="1221807" y="1186613"/>
              <a:ext cx="1600200" cy="1385316"/>
            </a:xfrm>
            <a:prstGeom prst="triangle">
              <a:avLst/>
            </a:prstGeom>
            <a:noFill/>
            <a:ln w="76200">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Oval 107"/>
            <p:cNvSpPr/>
            <p:nvPr/>
          </p:nvSpPr>
          <p:spPr>
            <a:xfrm>
              <a:off x="1107507" y="2442497"/>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 name="Oval 108"/>
            <p:cNvSpPr/>
            <p:nvPr/>
          </p:nvSpPr>
          <p:spPr>
            <a:xfrm>
              <a:off x="2661987" y="2437925"/>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 name="Oval 109"/>
            <p:cNvSpPr/>
            <p:nvPr/>
          </p:nvSpPr>
          <p:spPr>
            <a:xfrm>
              <a:off x="1888259" y="1093757"/>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 name="Oval 110"/>
            <p:cNvSpPr/>
            <p:nvPr/>
          </p:nvSpPr>
          <p:spPr>
            <a:xfrm>
              <a:off x="1097896" y="2441096"/>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 name="Oval 111"/>
            <p:cNvSpPr/>
            <p:nvPr/>
          </p:nvSpPr>
          <p:spPr>
            <a:xfrm rot="10800000">
              <a:off x="1865928" y="3786665"/>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Oval 112"/>
            <p:cNvSpPr/>
            <p:nvPr/>
          </p:nvSpPr>
          <p:spPr>
            <a:xfrm>
              <a:off x="1865928" y="3786665"/>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 name="Oval 113"/>
            <p:cNvSpPr/>
            <p:nvPr/>
          </p:nvSpPr>
          <p:spPr>
            <a:xfrm>
              <a:off x="1114530" y="2437925"/>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 name="TextBox 114"/>
            <p:cNvSpPr txBox="1"/>
            <p:nvPr/>
          </p:nvSpPr>
          <p:spPr>
            <a:xfrm>
              <a:off x="2403933" y="1520446"/>
              <a:ext cx="651252" cy="584776"/>
            </a:xfrm>
            <a:prstGeom prst="rect">
              <a:avLst/>
            </a:prstGeom>
            <a:noFill/>
          </p:spPr>
          <p:txBody>
            <a:bodyPr wrap="square" rtlCol="0">
              <a:spAutoFit/>
            </a:bodyPr>
            <a:lstStyle/>
            <a:p>
              <a:r>
                <a:rPr lang="en-US" sz="3200" dirty="0" smtClean="0"/>
                <a:t>e</a:t>
              </a:r>
              <a:r>
                <a:rPr lang="en-US" sz="3200" baseline="-25000" dirty="0"/>
                <a:t>2</a:t>
              </a:r>
            </a:p>
          </p:txBody>
        </p:sp>
        <p:sp>
          <p:nvSpPr>
            <p:cNvPr id="116" name="TextBox 115"/>
            <p:cNvSpPr txBox="1"/>
            <p:nvPr/>
          </p:nvSpPr>
          <p:spPr>
            <a:xfrm>
              <a:off x="1081404" y="1520446"/>
              <a:ext cx="651252" cy="584776"/>
            </a:xfrm>
            <a:prstGeom prst="rect">
              <a:avLst/>
            </a:prstGeom>
            <a:noFill/>
          </p:spPr>
          <p:txBody>
            <a:bodyPr wrap="square" rtlCol="0">
              <a:spAutoFit/>
            </a:bodyPr>
            <a:lstStyle/>
            <a:p>
              <a:r>
                <a:rPr lang="en-US" sz="3200" dirty="0" smtClean="0"/>
                <a:t>e</a:t>
              </a:r>
              <a:r>
                <a:rPr lang="en-US" sz="3200" baseline="-25000" dirty="0"/>
                <a:t>1</a:t>
              </a:r>
            </a:p>
          </p:txBody>
        </p:sp>
        <p:sp>
          <p:nvSpPr>
            <p:cNvPr id="117" name="TextBox 116"/>
            <p:cNvSpPr txBox="1"/>
            <p:nvPr/>
          </p:nvSpPr>
          <p:spPr>
            <a:xfrm>
              <a:off x="2403933" y="2984039"/>
              <a:ext cx="651252" cy="584776"/>
            </a:xfrm>
            <a:prstGeom prst="rect">
              <a:avLst/>
            </a:prstGeom>
            <a:noFill/>
          </p:spPr>
          <p:txBody>
            <a:bodyPr wrap="square" rtlCol="0">
              <a:spAutoFit/>
            </a:bodyPr>
            <a:lstStyle/>
            <a:p>
              <a:r>
                <a:rPr lang="en-US" sz="3200" dirty="0" smtClean="0"/>
                <a:t>e</a:t>
              </a:r>
              <a:r>
                <a:rPr lang="en-US" sz="3200" baseline="-25000" dirty="0"/>
                <a:t>5</a:t>
              </a:r>
            </a:p>
          </p:txBody>
        </p:sp>
        <p:sp>
          <p:nvSpPr>
            <p:cNvPr id="118" name="TextBox 117"/>
            <p:cNvSpPr txBox="1"/>
            <p:nvPr/>
          </p:nvSpPr>
          <p:spPr>
            <a:xfrm>
              <a:off x="1081404" y="2984039"/>
              <a:ext cx="651252" cy="584776"/>
            </a:xfrm>
            <a:prstGeom prst="rect">
              <a:avLst/>
            </a:prstGeom>
            <a:noFill/>
          </p:spPr>
          <p:txBody>
            <a:bodyPr wrap="square" rtlCol="0">
              <a:spAutoFit/>
            </a:bodyPr>
            <a:lstStyle/>
            <a:p>
              <a:r>
                <a:rPr lang="en-US" sz="3200" dirty="0" smtClean="0"/>
                <a:t>e</a:t>
              </a:r>
              <a:r>
                <a:rPr lang="en-US" sz="3200" baseline="-25000" dirty="0"/>
                <a:t>4</a:t>
              </a:r>
            </a:p>
          </p:txBody>
        </p:sp>
        <p:sp>
          <p:nvSpPr>
            <p:cNvPr id="119" name="TextBox 118"/>
            <p:cNvSpPr txBox="1"/>
            <p:nvPr/>
          </p:nvSpPr>
          <p:spPr>
            <a:xfrm>
              <a:off x="1786722" y="2460222"/>
              <a:ext cx="651252" cy="584776"/>
            </a:xfrm>
            <a:prstGeom prst="rect">
              <a:avLst/>
            </a:prstGeom>
            <a:noFill/>
          </p:spPr>
          <p:txBody>
            <a:bodyPr wrap="square" rtlCol="0">
              <a:spAutoFit/>
            </a:bodyPr>
            <a:lstStyle/>
            <a:p>
              <a:r>
                <a:rPr lang="en-US" sz="3200" dirty="0" smtClean="0"/>
                <a:t>e</a:t>
              </a:r>
              <a:r>
                <a:rPr lang="en-US" sz="3200" baseline="-25000" dirty="0"/>
                <a:t>3</a:t>
              </a:r>
            </a:p>
          </p:txBody>
        </p:sp>
        <p:sp>
          <p:nvSpPr>
            <p:cNvPr id="97" name="TextBox 96"/>
            <p:cNvSpPr txBox="1"/>
            <p:nvPr/>
          </p:nvSpPr>
          <p:spPr>
            <a:xfrm>
              <a:off x="643130" y="2200621"/>
              <a:ext cx="651252" cy="584776"/>
            </a:xfrm>
            <a:prstGeom prst="rect">
              <a:avLst/>
            </a:prstGeom>
            <a:noFill/>
          </p:spPr>
          <p:txBody>
            <a:bodyPr wrap="square" rtlCol="0">
              <a:spAutoFit/>
            </a:bodyPr>
            <a:lstStyle/>
            <a:p>
              <a:r>
                <a:rPr lang="en-US" sz="3200" dirty="0" smtClean="0"/>
                <a:t>v</a:t>
              </a:r>
              <a:r>
                <a:rPr lang="en-US" sz="3200" baseline="-25000" dirty="0"/>
                <a:t>1</a:t>
              </a:r>
            </a:p>
          </p:txBody>
        </p:sp>
        <p:sp>
          <p:nvSpPr>
            <p:cNvPr id="98" name="TextBox 97"/>
            <p:cNvSpPr txBox="1"/>
            <p:nvPr/>
          </p:nvSpPr>
          <p:spPr>
            <a:xfrm>
              <a:off x="1828781" y="534604"/>
              <a:ext cx="651252" cy="584776"/>
            </a:xfrm>
            <a:prstGeom prst="rect">
              <a:avLst/>
            </a:prstGeom>
            <a:noFill/>
          </p:spPr>
          <p:txBody>
            <a:bodyPr wrap="square" rtlCol="0">
              <a:spAutoFit/>
            </a:bodyPr>
            <a:lstStyle/>
            <a:p>
              <a:r>
                <a:rPr lang="en-US" sz="3200" dirty="0" smtClean="0"/>
                <a:t>v</a:t>
              </a:r>
              <a:r>
                <a:rPr lang="en-US" sz="3200" baseline="-25000" dirty="0"/>
                <a:t>2</a:t>
              </a:r>
            </a:p>
          </p:txBody>
        </p:sp>
        <p:sp>
          <p:nvSpPr>
            <p:cNvPr id="99" name="TextBox 98"/>
            <p:cNvSpPr txBox="1"/>
            <p:nvPr/>
          </p:nvSpPr>
          <p:spPr>
            <a:xfrm>
              <a:off x="2924615" y="2200621"/>
              <a:ext cx="651252" cy="584776"/>
            </a:xfrm>
            <a:prstGeom prst="rect">
              <a:avLst/>
            </a:prstGeom>
            <a:noFill/>
          </p:spPr>
          <p:txBody>
            <a:bodyPr wrap="square" rtlCol="0">
              <a:spAutoFit/>
            </a:bodyPr>
            <a:lstStyle/>
            <a:p>
              <a:r>
                <a:rPr lang="en-US" sz="3200" dirty="0" smtClean="0"/>
                <a:t>v</a:t>
              </a:r>
              <a:r>
                <a:rPr lang="en-US" sz="3200" baseline="-25000" dirty="0"/>
                <a:t>3</a:t>
              </a:r>
            </a:p>
          </p:txBody>
        </p:sp>
        <p:sp>
          <p:nvSpPr>
            <p:cNvPr id="100" name="TextBox 99"/>
            <p:cNvSpPr txBox="1"/>
            <p:nvPr/>
          </p:nvSpPr>
          <p:spPr>
            <a:xfrm>
              <a:off x="1828781" y="3900355"/>
              <a:ext cx="651252" cy="584776"/>
            </a:xfrm>
            <a:prstGeom prst="rect">
              <a:avLst/>
            </a:prstGeom>
            <a:noFill/>
          </p:spPr>
          <p:txBody>
            <a:bodyPr wrap="square" rtlCol="0">
              <a:spAutoFit/>
            </a:bodyPr>
            <a:lstStyle/>
            <a:p>
              <a:r>
                <a:rPr lang="en-US" sz="3200" dirty="0" smtClean="0"/>
                <a:t>v</a:t>
              </a:r>
              <a:r>
                <a:rPr lang="en-US" sz="3200" baseline="-25000" dirty="0"/>
                <a:t>4</a:t>
              </a:r>
            </a:p>
          </p:txBody>
        </p:sp>
        <p:sp>
          <p:nvSpPr>
            <p:cNvPr id="5" name="Isosceles Triangle 4"/>
            <p:cNvSpPr>
              <a:spLocks noChangeAspect="1"/>
            </p:cNvSpPr>
            <p:nvPr/>
          </p:nvSpPr>
          <p:spPr>
            <a:xfrm rot="16200000" flipH="1">
              <a:off x="1474835" y="2441449"/>
              <a:ext cx="338964" cy="277783"/>
            </a:xfrm>
            <a:prstGeom prst="triangl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Isosceles Triangle 32"/>
            <p:cNvSpPr>
              <a:spLocks noChangeAspect="1"/>
            </p:cNvSpPr>
            <p:nvPr/>
          </p:nvSpPr>
          <p:spPr>
            <a:xfrm rot="5400000">
              <a:off x="2152950" y="3315129"/>
              <a:ext cx="338964" cy="277783"/>
            </a:xfrm>
            <a:prstGeom prst="triangl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Isosceles Triangle 33"/>
            <p:cNvSpPr>
              <a:spLocks noChangeAspect="1"/>
            </p:cNvSpPr>
            <p:nvPr/>
          </p:nvSpPr>
          <p:spPr>
            <a:xfrm rot="5400000">
              <a:off x="1337753" y="2885262"/>
              <a:ext cx="338964" cy="277783"/>
            </a:xfrm>
            <a:prstGeom prst="triangl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Isosceles Triangle 34"/>
            <p:cNvSpPr>
              <a:spLocks noChangeAspect="1"/>
            </p:cNvSpPr>
            <p:nvPr/>
          </p:nvSpPr>
          <p:spPr>
            <a:xfrm rot="16200000">
              <a:off x="2404872" y="2093976"/>
              <a:ext cx="338964" cy="277783"/>
            </a:xfrm>
            <a:prstGeom prst="triangl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Isosceles Triangle 35"/>
            <p:cNvSpPr>
              <a:spLocks noChangeAspect="1"/>
            </p:cNvSpPr>
            <p:nvPr/>
          </p:nvSpPr>
          <p:spPr>
            <a:xfrm rot="16200000">
              <a:off x="1517904" y="1554480"/>
              <a:ext cx="338964" cy="277783"/>
            </a:xfrm>
            <a:prstGeom prst="triangl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4015015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Box 44"/>
          <p:cNvSpPr txBox="1"/>
          <p:nvPr/>
        </p:nvSpPr>
        <p:spPr>
          <a:xfrm>
            <a:off x="3418322" y="875024"/>
            <a:ext cx="5440935" cy="2554545"/>
          </a:xfrm>
          <a:prstGeom prst="rect">
            <a:avLst/>
          </a:prstGeom>
          <a:noFill/>
        </p:spPr>
        <p:txBody>
          <a:bodyPr wrap="square" rtlCol="0">
            <a:spAutoFit/>
          </a:bodyPr>
          <a:lstStyle/>
          <a:p>
            <a:r>
              <a:rPr lang="en-US" sz="3200" dirty="0" smtClean="0"/>
              <a:t>The boundary of  e</a:t>
            </a:r>
            <a:r>
              <a:rPr lang="en-US" sz="3200" baseline="-25000" dirty="0"/>
              <a:t>1</a:t>
            </a:r>
            <a:r>
              <a:rPr lang="en-US" sz="3200" dirty="0" smtClean="0"/>
              <a:t> = </a:t>
            </a:r>
            <a:r>
              <a:rPr lang="en-US" sz="3200" dirty="0"/>
              <a:t> </a:t>
            </a:r>
            <a:r>
              <a:rPr lang="en-US" sz="3200" dirty="0" smtClean="0"/>
              <a:t>v</a:t>
            </a:r>
            <a:r>
              <a:rPr lang="en-US" sz="3200" baseline="-25000" dirty="0"/>
              <a:t>2</a:t>
            </a:r>
            <a:r>
              <a:rPr lang="en-US" sz="3200" dirty="0" smtClean="0"/>
              <a:t> –  v</a:t>
            </a:r>
            <a:r>
              <a:rPr lang="en-US" sz="3200" baseline="-25000" dirty="0" smtClean="0"/>
              <a:t>1</a:t>
            </a:r>
          </a:p>
          <a:p>
            <a:endParaRPr lang="en-US" sz="3200" baseline="-25000" dirty="0"/>
          </a:p>
          <a:p>
            <a:r>
              <a:rPr lang="en-US" sz="3200" dirty="0"/>
              <a:t>The boundary of  </a:t>
            </a:r>
            <a:r>
              <a:rPr lang="en-US" sz="3200" dirty="0" smtClean="0"/>
              <a:t>e</a:t>
            </a:r>
            <a:r>
              <a:rPr lang="en-US" sz="3200" baseline="-25000" dirty="0" smtClean="0"/>
              <a:t>2</a:t>
            </a:r>
            <a:r>
              <a:rPr lang="en-US" sz="3200" dirty="0" smtClean="0"/>
              <a:t> </a:t>
            </a:r>
            <a:r>
              <a:rPr lang="en-US" sz="3200" dirty="0"/>
              <a:t>=  </a:t>
            </a:r>
            <a:r>
              <a:rPr lang="en-US" sz="3200" dirty="0" smtClean="0"/>
              <a:t>v</a:t>
            </a:r>
            <a:r>
              <a:rPr lang="en-US" sz="3200" baseline="-25000" dirty="0" smtClean="0"/>
              <a:t>3</a:t>
            </a:r>
            <a:r>
              <a:rPr lang="en-US" sz="3200" dirty="0" smtClean="0"/>
              <a:t> </a:t>
            </a:r>
            <a:r>
              <a:rPr lang="en-US" sz="3200" dirty="0"/>
              <a:t>–  </a:t>
            </a:r>
            <a:r>
              <a:rPr lang="en-US" sz="3200" dirty="0" smtClean="0"/>
              <a:t>v</a:t>
            </a:r>
            <a:r>
              <a:rPr lang="en-US" sz="3200" baseline="-25000" dirty="0"/>
              <a:t>2</a:t>
            </a:r>
            <a:endParaRPr lang="en-US" sz="3200" baseline="-25000" dirty="0" smtClean="0"/>
          </a:p>
          <a:p>
            <a:endParaRPr lang="en-US" sz="3200" baseline="-25000" dirty="0"/>
          </a:p>
          <a:p>
            <a:r>
              <a:rPr lang="en-US" sz="3200" dirty="0"/>
              <a:t>The boundary of  </a:t>
            </a:r>
            <a:r>
              <a:rPr lang="en-US" sz="3200" dirty="0" smtClean="0"/>
              <a:t>e</a:t>
            </a:r>
            <a:r>
              <a:rPr lang="en-US" sz="3200" baseline="-25000" dirty="0"/>
              <a:t>3</a:t>
            </a:r>
            <a:r>
              <a:rPr lang="en-US" sz="3200" dirty="0" smtClean="0"/>
              <a:t> </a:t>
            </a:r>
            <a:r>
              <a:rPr lang="en-US" sz="3200" dirty="0"/>
              <a:t>=  </a:t>
            </a:r>
            <a:r>
              <a:rPr lang="en-US" sz="3200" dirty="0" smtClean="0"/>
              <a:t>v</a:t>
            </a:r>
            <a:r>
              <a:rPr lang="en-US" sz="3200" baseline="-25000" dirty="0" smtClean="0"/>
              <a:t>1</a:t>
            </a:r>
            <a:r>
              <a:rPr lang="en-US" sz="3200" dirty="0" smtClean="0"/>
              <a:t> </a:t>
            </a:r>
            <a:r>
              <a:rPr lang="en-US" sz="3200" dirty="0"/>
              <a:t>–  </a:t>
            </a:r>
            <a:r>
              <a:rPr lang="en-US" sz="3200" dirty="0" smtClean="0"/>
              <a:t>v</a:t>
            </a:r>
            <a:r>
              <a:rPr lang="en-US" sz="3200" baseline="-25000" dirty="0" smtClean="0"/>
              <a:t>3</a:t>
            </a:r>
            <a:endParaRPr lang="en-US" sz="3200" baseline="-25000" dirty="0"/>
          </a:p>
          <a:p>
            <a:endParaRPr lang="en-US" sz="3200" baseline="-25000" dirty="0"/>
          </a:p>
        </p:txBody>
      </p:sp>
      <p:grpSp>
        <p:nvGrpSpPr>
          <p:cNvPr id="2" name="Group 1"/>
          <p:cNvGrpSpPr/>
          <p:nvPr/>
        </p:nvGrpSpPr>
        <p:grpSpPr>
          <a:xfrm>
            <a:off x="224782" y="41551"/>
            <a:ext cx="2932737" cy="3950527"/>
            <a:chOff x="643130" y="534604"/>
            <a:chExt cx="2932737" cy="3950527"/>
          </a:xfrm>
        </p:grpSpPr>
        <p:sp>
          <p:nvSpPr>
            <p:cNvPr id="101" name="Isosceles Triangle 100"/>
            <p:cNvSpPr/>
            <p:nvPr/>
          </p:nvSpPr>
          <p:spPr>
            <a:xfrm rot="10800000">
              <a:off x="1176087" y="2538509"/>
              <a:ext cx="1600200" cy="1385316"/>
            </a:xfrm>
            <a:prstGeom prst="triangle">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2" name="Straight Connector 101"/>
            <p:cNvCxnSpPr/>
            <p:nvPr/>
          </p:nvCxnSpPr>
          <p:spPr>
            <a:xfrm rot="14400000" flipV="1">
              <a:off x="904155" y="3260885"/>
              <a:ext cx="1392072" cy="0"/>
            </a:xfrm>
            <a:prstGeom prst="line">
              <a:avLst/>
            </a:prstGeom>
            <a:ln w="63500">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rot="7200000" flipV="1">
              <a:off x="1673889" y="3269311"/>
              <a:ext cx="1392072" cy="0"/>
            </a:xfrm>
            <a:prstGeom prst="line">
              <a:avLst/>
            </a:prstGeom>
            <a:ln w="63500">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104" name="Straight Connector 103"/>
            <p:cNvCxnSpPr/>
            <p:nvPr/>
          </p:nvCxnSpPr>
          <p:spPr>
            <a:xfrm rot="10800000" flipV="1">
              <a:off x="1353167" y="2597945"/>
              <a:ext cx="1392072" cy="0"/>
            </a:xfrm>
            <a:prstGeom prst="line">
              <a:avLst/>
            </a:prstGeom>
            <a:ln w="63500">
              <a:solidFill>
                <a:srgbClr val="008000"/>
              </a:solidFill>
            </a:ln>
          </p:spPr>
          <p:style>
            <a:lnRef idx="2">
              <a:schemeClr val="accent1"/>
            </a:lnRef>
            <a:fillRef idx="0">
              <a:schemeClr val="accent1"/>
            </a:fillRef>
            <a:effectRef idx="1">
              <a:schemeClr val="accent1"/>
            </a:effectRef>
            <a:fontRef idx="minor">
              <a:schemeClr val="tx1"/>
            </a:fontRef>
          </p:style>
        </p:cxnSp>
        <p:sp>
          <p:nvSpPr>
            <p:cNvPr id="105" name="Oval 104"/>
            <p:cNvSpPr/>
            <p:nvPr/>
          </p:nvSpPr>
          <p:spPr>
            <a:xfrm rot="10800000">
              <a:off x="2661987" y="2437925"/>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Oval 105"/>
            <p:cNvSpPr/>
            <p:nvPr/>
          </p:nvSpPr>
          <p:spPr>
            <a:xfrm rot="10800000">
              <a:off x="1107507" y="2437925"/>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 name="Isosceles Triangle 106"/>
            <p:cNvSpPr/>
            <p:nvPr/>
          </p:nvSpPr>
          <p:spPr>
            <a:xfrm>
              <a:off x="1221807" y="1186613"/>
              <a:ext cx="1600200" cy="1385316"/>
            </a:xfrm>
            <a:prstGeom prst="triangle">
              <a:avLst/>
            </a:prstGeom>
            <a:noFill/>
            <a:ln w="76200">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Oval 107"/>
            <p:cNvSpPr/>
            <p:nvPr/>
          </p:nvSpPr>
          <p:spPr>
            <a:xfrm>
              <a:off x="1107507" y="2442497"/>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 name="Oval 108"/>
            <p:cNvSpPr/>
            <p:nvPr/>
          </p:nvSpPr>
          <p:spPr>
            <a:xfrm>
              <a:off x="2661987" y="2437925"/>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 name="Oval 109"/>
            <p:cNvSpPr/>
            <p:nvPr/>
          </p:nvSpPr>
          <p:spPr>
            <a:xfrm>
              <a:off x="1888259" y="1093757"/>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 name="Oval 110"/>
            <p:cNvSpPr/>
            <p:nvPr/>
          </p:nvSpPr>
          <p:spPr>
            <a:xfrm>
              <a:off x="1097896" y="2441096"/>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 name="Oval 111"/>
            <p:cNvSpPr/>
            <p:nvPr/>
          </p:nvSpPr>
          <p:spPr>
            <a:xfrm rot="10800000">
              <a:off x="1865928" y="3786665"/>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Oval 112"/>
            <p:cNvSpPr/>
            <p:nvPr/>
          </p:nvSpPr>
          <p:spPr>
            <a:xfrm>
              <a:off x="1865928" y="3786665"/>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 name="Oval 113"/>
            <p:cNvSpPr/>
            <p:nvPr/>
          </p:nvSpPr>
          <p:spPr>
            <a:xfrm>
              <a:off x="1114530" y="2437925"/>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 name="TextBox 114"/>
            <p:cNvSpPr txBox="1"/>
            <p:nvPr/>
          </p:nvSpPr>
          <p:spPr>
            <a:xfrm>
              <a:off x="2403933" y="1520446"/>
              <a:ext cx="651252" cy="584776"/>
            </a:xfrm>
            <a:prstGeom prst="rect">
              <a:avLst/>
            </a:prstGeom>
            <a:noFill/>
          </p:spPr>
          <p:txBody>
            <a:bodyPr wrap="square" rtlCol="0">
              <a:spAutoFit/>
            </a:bodyPr>
            <a:lstStyle/>
            <a:p>
              <a:r>
                <a:rPr lang="en-US" sz="3200" dirty="0" smtClean="0"/>
                <a:t>e</a:t>
              </a:r>
              <a:r>
                <a:rPr lang="en-US" sz="3200" baseline="-25000" dirty="0"/>
                <a:t>2</a:t>
              </a:r>
            </a:p>
          </p:txBody>
        </p:sp>
        <p:sp>
          <p:nvSpPr>
            <p:cNvPr id="116" name="TextBox 115"/>
            <p:cNvSpPr txBox="1"/>
            <p:nvPr/>
          </p:nvSpPr>
          <p:spPr>
            <a:xfrm>
              <a:off x="1081404" y="1520446"/>
              <a:ext cx="651252" cy="584776"/>
            </a:xfrm>
            <a:prstGeom prst="rect">
              <a:avLst/>
            </a:prstGeom>
            <a:noFill/>
          </p:spPr>
          <p:txBody>
            <a:bodyPr wrap="square" rtlCol="0">
              <a:spAutoFit/>
            </a:bodyPr>
            <a:lstStyle/>
            <a:p>
              <a:r>
                <a:rPr lang="en-US" sz="3200" dirty="0" smtClean="0"/>
                <a:t>e</a:t>
              </a:r>
              <a:r>
                <a:rPr lang="en-US" sz="3200" baseline="-25000" dirty="0"/>
                <a:t>1</a:t>
              </a:r>
            </a:p>
          </p:txBody>
        </p:sp>
        <p:sp>
          <p:nvSpPr>
            <p:cNvPr id="117" name="TextBox 116"/>
            <p:cNvSpPr txBox="1"/>
            <p:nvPr/>
          </p:nvSpPr>
          <p:spPr>
            <a:xfrm>
              <a:off x="2403933" y="2984039"/>
              <a:ext cx="651252" cy="584776"/>
            </a:xfrm>
            <a:prstGeom prst="rect">
              <a:avLst/>
            </a:prstGeom>
            <a:noFill/>
          </p:spPr>
          <p:txBody>
            <a:bodyPr wrap="square" rtlCol="0">
              <a:spAutoFit/>
            </a:bodyPr>
            <a:lstStyle/>
            <a:p>
              <a:r>
                <a:rPr lang="en-US" sz="3200" dirty="0" smtClean="0"/>
                <a:t>e</a:t>
              </a:r>
              <a:r>
                <a:rPr lang="en-US" sz="3200" baseline="-25000" dirty="0"/>
                <a:t>5</a:t>
              </a:r>
            </a:p>
          </p:txBody>
        </p:sp>
        <p:sp>
          <p:nvSpPr>
            <p:cNvPr id="118" name="TextBox 117"/>
            <p:cNvSpPr txBox="1"/>
            <p:nvPr/>
          </p:nvSpPr>
          <p:spPr>
            <a:xfrm>
              <a:off x="1081404" y="2984039"/>
              <a:ext cx="651252" cy="584776"/>
            </a:xfrm>
            <a:prstGeom prst="rect">
              <a:avLst/>
            </a:prstGeom>
            <a:noFill/>
          </p:spPr>
          <p:txBody>
            <a:bodyPr wrap="square" rtlCol="0">
              <a:spAutoFit/>
            </a:bodyPr>
            <a:lstStyle/>
            <a:p>
              <a:r>
                <a:rPr lang="en-US" sz="3200" dirty="0" smtClean="0"/>
                <a:t>e</a:t>
              </a:r>
              <a:r>
                <a:rPr lang="en-US" sz="3200" baseline="-25000" dirty="0"/>
                <a:t>4</a:t>
              </a:r>
            </a:p>
          </p:txBody>
        </p:sp>
        <p:sp>
          <p:nvSpPr>
            <p:cNvPr id="119" name="TextBox 118"/>
            <p:cNvSpPr txBox="1"/>
            <p:nvPr/>
          </p:nvSpPr>
          <p:spPr>
            <a:xfrm>
              <a:off x="1786722" y="2460222"/>
              <a:ext cx="651252" cy="584776"/>
            </a:xfrm>
            <a:prstGeom prst="rect">
              <a:avLst/>
            </a:prstGeom>
            <a:noFill/>
          </p:spPr>
          <p:txBody>
            <a:bodyPr wrap="square" rtlCol="0">
              <a:spAutoFit/>
            </a:bodyPr>
            <a:lstStyle/>
            <a:p>
              <a:r>
                <a:rPr lang="en-US" sz="3200" dirty="0" smtClean="0"/>
                <a:t>e</a:t>
              </a:r>
              <a:r>
                <a:rPr lang="en-US" sz="3200" baseline="-25000" dirty="0"/>
                <a:t>3</a:t>
              </a:r>
            </a:p>
          </p:txBody>
        </p:sp>
        <p:sp>
          <p:nvSpPr>
            <p:cNvPr id="97" name="TextBox 96"/>
            <p:cNvSpPr txBox="1"/>
            <p:nvPr/>
          </p:nvSpPr>
          <p:spPr>
            <a:xfrm>
              <a:off x="643130" y="2200621"/>
              <a:ext cx="651252" cy="584776"/>
            </a:xfrm>
            <a:prstGeom prst="rect">
              <a:avLst/>
            </a:prstGeom>
            <a:noFill/>
          </p:spPr>
          <p:txBody>
            <a:bodyPr wrap="square" rtlCol="0">
              <a:spAutoFit/>
            </a:bodyPr>
            <a:lstStyle/>
            <a:p>
              <a:r>
                <a:rPr lang="en-US" sz="3200" dirty="0" smtClean="0"/>
                <a:t>v</a:t>
              </a:r>
              <a:r>
                <a:rPr lang="en-US" sz="3200" baseline="-25000" dirty="0"/>
                <a:t>1</a:t>
              </a:r>
            </a:p>
          </p:txBody>
        </p:sp>
        <p:sp>
          <p:nvSpPr>
            <p:cNvPr id="98" name="TextBox 97"/>
            <p:cNvSpPr txBox="1"/>
            <p:nvPr/>
          </p:nvSpPr>
          <p:spPr>
            <a:xfrm>
              <a:off x="1828781" y="534604"/>
              <a:ext cx="651252" cy="584776"/>
            </a:xfrm>
            <a:prstGeom prst="rect">
              <a:avLst/>
            </a:prstGeom>
            <a:noFill/>
          </p:spPr>
          <p:txBody>
            <a:bodyPr wrap="square" rtlCol="0">
              <a:spAutoFit/>
            </a:bodyPr>
            <a:lstStyle/>
            <a:p>
              <a:r>
                <a:rPr lang="en-US" sz="3200" dirty="0" smtClean="0"/>
                <a:t>v</a:t>
              </a:r>
              <a:r>
                <a:rPr lang="en-US" sz="3200" baseline="-25000" dirty="0"/>
                <a:t>2</a:t>
              </a:r>
            </a:p>
          </p:txBody>
        </p:sp>
        <p:sp>
          <p:nvSpPr>
            <p:cNvPr id="99" name="TextBox 98"/>
            <p:cNvSpPr txBox="1"/>
            <p:nvPr/>
          </p:nvSpPr>
          <p:spPr>
            <a:xfrm>
              <a:off x="2924615" y="2200621"/>
              <a:ext cx="651252" cy="584776"/>
            </a:xfrm>
            <a:prstGeom prst="rect">
              <a:avLst/>
            </a:prstGeom>
            <a:noFill/>
          </p:spPr>
          <p:txBody>
            <a:bodyPr wrap="square" rtlCol="0">
              <a:spAutoFit/>
            </a:bodyPr>
            <a:lstStyle/>
            <a:p>
              <a:r>
                <a:rPr lang="en-US" sz="3200" dirty="0" smtClean="0"/>
                <a:t>v</a:t>
              </a:r>
              <a:r>
                <a:rPr lang="en-US" sz="3200" baseline="-25000" dirty="0"/>
                <a:t>3</a:t>
              </a:r>
            </a:p>
          </p:txBody>
        </p:sp>
        <p:sp>
          <p:nvSpPr>
            <p:cNvPr id="100" name="TextBox 99"/>
            <p:cNvSpPr txBox="1"/>
            <p:nvPr/>
          </p:nvSpPr>
          <p:spPr>
            <a:xfrm>
              <a:off x="1828781" y="3900355"/>
              <a:ext cx="651252" cy="584776"/>
            </a:xfrm>
            <a:prstGeom prst="rect">
              <a:avLst/>
            </a:prstGeom>
            <a:noFill/>
          </p:spPr>
          <p:txBody>
            <a:bodyPr wrap="square" rtlCol="0">
              <a:spAutoFit/>
            </a:bodyPr>
            <a:lstStyle/>
            <a:p>
              <a:r>
                <a:rPr lang="en-US" sz="3200" dirty="0" smtClean="0"/>
                <a:t>v</a:t>
              </a:r>
              <a:r>
                <a:rPr lang="en-US" sz="3200" baseline="-25000" dirty="0"/>
                <a:t>4</a:t>
              </a:r>
            </a:p>
          </p:txBody>
        </p:sp>
        <p:sp>
          <p:nvSpPr>
            <p:cNvPr id="5" name="Isosceles Triangle 4"/>
            <p:cNvSpPr>
              <a:spLocks noChangeAspect="1"/>
            </p:cNvSpPr>
            <p:nvPr/>
          </p:nvSpPr>
          <p:spPr>
            <a:xfrm rot="16200000" flipH="1">
              <a:off x="1474835" y="2441449"/>
              <a:ext cx="338964" cy="277783"/>
            </a:xfrm>
            <a:prstGeom prst="triangl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Isosceles Triangle 32"/>
            <p:cNvSpPr>
              <a:spLocks noChangeAspect="1"/>
            </p:cNvSpPr>
            <p:nvPr/>
          </p:nvSpPr>
          <p:spPr>
            <a:xfrm rot="5400000">
              <a:off x="2152950" y="3315129"/>
              <a:ext cx="338964" cy="277783"/>
            </a:xfrm>
            <a:prstGeom prst="triangl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Isosceles Triangle 33"/>
            <p:cNvSpPr>
              <a:spLocks noChangeAspect="1"/>
            </p:cNvSpPr>
            <p:nvPr/>
          </p:nvSpPr>
          <p:spPr>
            <a:xfrm rot="5400000">
              <a:off x="1337753" y="2885262"/>
              <a:ext cx="338964" cy="277783"/>
            </a:xfrm>
            <a:prstGeom prst="triangl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Isosceles Triangle 34"/>
            <p:cNvSpPr>
              <a:spLocks noChangeAspect="1"/>
            </p:cNvSpPr>
            <p:nvPr/>
          </p:nvSpPr>
          <p:spPr>
            <a:xfrm rot="16200000">
              <a:off x="2404872" y="2093976"/>
              <a:ext cx="338964" cy="277783"/>
            </a:xfrm>
            <a:prstGeom prst="triangl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Isosceles Triangle 35"/>
            <p:cNvSpPr>
              <a:spLocks noChangeAspect="1"/>
            </p:cNvSpPr>
            <p:nvPr/>
          </p:nvSpPr>
          <p:spPr>
            <a:xfrm rot="16200000">
              <a:off x="1517904" y="1554480"/>
              <a:ext cx="338964" cy="277783"/>
            </a:xfrm>
            <a:prstGeom prst="triangl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 name="TextBox 3"/>
          <p:cNvSpPr txBox="1"/>
          <p:nvPr/>
        </p:nvSpPr>
        <p:spPr>
          <a:xfrm>
            <a:off x="451290" y="4198476"/>
            <a:ext cx="7663875" cy="2062103"/>
          </a:xfrm>
          <a:prstGeom prst="rect">
            <a:avLst/>
          </a:prstGeom>
          <a:noFill/>
        </p:spPr>
        <p:txBody>
          <a:bodyPr wrap="none" rtlCol="0">
            <a:spAutoFit/>
          </a:bodyPr>
          <a:lstStyle/>
          <a:p>
            <a:r>
              <a:rPr lang="en-US" sz="3200" dirty="0"/>
              <a:t>The boundary of  e</a:t>
            </a:r>
            <a:r>
              <a:rPr lang="en-US" sz="3200" baseline="-25000" dirty="0"/>
              <a:t>1</a:t>
            </a:r>
            <a:r>
              <a:rPr lang="en-US" sz="3200" dirty="0"/>
              <a:t> + e</a:t>
            </a:r>
            <a:r>
              <a:rPr lang="en-US" sz="3200" baseline="-25000" dirty="0"/>
              <a:t>2</a:t>
            </a:r>
            <a:r>
              <a:rPr lang="en-US" sz="3200" dirty="0"/>
              <a:t> +  e</a:t>
            </a:r>
            <a:r>
              <a:rPr lang="en-US" sz="3200" baseline="-25000" dirty="0"/>
              <a:t>3</a:t>
            </a:r>
            <a:r>
              <a:rPr lang="en-US" sz="3200" dirty="0"/>
              <a:t> </a:t>
            </a:r>
            <a:r>
              <a:rPr lang="en-US" sz="3200" dirty="0" smtClean="0"/>
              <a:t> </a:t>
            </a:r>
          </a:p>
          <a:p>
            <a:endParaRPr lang="en-US" sz="3200" dirty="0"/>
          </a:p>
          <a:p>
            <a:r>
              <a:rPr lang="en-US" sz="3200" dirty="0" smtClean="0"/>
              <a:t>                     =  v</a:t>
            </a:r>
            <a:r>
              <a:rPr lang="en-US" sz="3200" baseline="-25000" dirty="0" smtClean="0"/>
              <a:t>2</a:t>
            </a:r>
            <a:r>
              <a:rPr lang="en-US" sz="3200" dirty="0" smtClean="0"/>
              <a:t> </a:t>
            </a:r>
            <a:r>
              <a:rPr lang="en-US" sz="3200" dirty="0"/>
              <a:t>–  </a:t>
            </a:r>
            <a:r>
              <a:rPr lang="en-US" sz="3200" dirty="0" smtClean="0"/>
              <a:t>v</a:t>
            </a:r>
            <a:r>
              <a:rPr lang="en-US" sz="3200" baseline="-25000" dirty="0" smtClean="0"/>
              <a:t>1</a:t>
            </a:r>
            <a:r>
              <a:rPr lang="en-US" sz="3200" dirty="0" smtClean="0"/>
              <a:t> +  </a:t>
            </a:r>
            <a:r>
              <a:rPr lang="en-US" sz="3200" dirty="0"/>
              <a:t>v</a:t>
            </a:r>
            <a:r>
              <a:rPr lang="en-US" sz="3200" baseline="-25000" dirty="0"/>
              <a:t>3</a:t>
            </a:r>
            <a:r>
              <a:rPr lang="en-US" sz="3200" dirty="0"/>
              <a:t> –  </a:t>
            </a:r>
            <a:r>
              <a:rPr lang="en-US" sz="3200" dirty="0" smtClean="0"/>
              <a:t>v</a:t>
            </a:r>
            <a:r>
              <a:rPr lang="en-US" sz="3200" baseline="-25000" dirty="0" smtClean="0"/>
              <a:t>2</a:t>
            </a:r>
            <a:r>
              <a:rPr lang="en-US" sz="3200" dirty="0" smtClean="0"/>
              <a:t> +  </a:t>
            </a:r>
            <a:r>
              <a:rPr lang="en-US" sz="3200" dirty="0"/>
              <a:t>v</a:t>
            </a:r>
            <a:r>
              <a:rPr lang="en-US" sz="3200" baseline="-25000" dirty="0"/>
              <a:t>1</a:t>
            </a:r>
            <a:r>
              <a:rPr lang="en-US" sz="3200" dirty="0"/>
              <a:t> –  </a:t>
            </a:r>
            <a:r>
              <a:rPr lang="en-US" sz="3200" dirty="0" smtClean="0"/>
              <a:t>v</a:t>
            </a:r>
            <a:r>
              <a:rPr lang="en-US" sz="3200" baseline="-25000" dirty="0" smtClean="0"/>
              <a:t>3</a:t>
            </a:r>
            <a:r>
              <a:rPr lang="en-US" sz="3200" dirty="0" smtClean="0"/>
              <a:t>  =  0</a:t>
            </a:r>
            <a:endParaRPr lang="en-US" sz="3200" baseline="-25000" dirty="0"/>
          </a:p>
          <a:p>
            <a:endParaRPr lang="en-US" sz="3200" dirty="0" smtClean="0"/>
          </a:p>
        </p:txBody>
      </p:sp>
    </p:spTree>
    <p:extLst>
      <p:ext uri="{BB962C8B-B14F-4D97-AF65-F5344CB8AC3E}">
        <p14:creationId xmlns:p14="http://schemas.microsoft.com/office/powerpoint/2010/main" val="176453717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Isosceles Triangle 100"/>
          <p:cNvSpPr/>
          <p:nvPr/>
        </p:nvSpPr>
        <p:spPr>
          <a:xfrm rot="10800000">
            <a:off x="1176087" y="2971798"/>
            <a:ext cx="1600200" cy="1385316"/>
          </a:xfrm>
          <a:prstGeom prst="triangle">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2" name="Straight Connector 101"/>
          <p:cNvCxnSpPr/>
          <p:nvPr/>
        </p:nvCxnSpPr>
        <p:spPr>
          <a:xfrm rot="14400000" flipV="1">
            <a:off x="904155" y="3694174"/>
            <a:ext cx="1392072" cy="0"/>
          </a:xfrm>
          <a:prstGeom prst="line">
            <a:avLst/>
          </a:prstGeom>
          <a:ln w="63500">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rot="7200000" flipV="1">
            <a:off x="1673889" y="3702600"/>
            <a:ext cx="1392072" cy="0"/>
          </a:xfrm>
          <a:prstGeom prst="line">
            <a:avLst/>
          </a:prstGeom>
          <a:ln w="63500">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104" name="Straight Connector 103"/>
          <p:cNvCxnSpPr/>
          <p:nvPr/>
        </p:nvCxnSpPr>
        <p:spPr>
          <a:xfrm rot="10800000" flipV="1">
            <a:off x="1353167" y="3031234"/>
            <a:ext cx="1392072" cy="0"/>
          </a:xfrm>
          <a:prstGeom prst="line">
            <a:avLst/>
          </a:prstGeom>
          <a:ln w="63500">
            <a:solidFill>
              <a:srgbClr val="008000"/>
            </a:solidFill>
          </a:ln>
        </p:spPr>
        <p:style>
          <a:lnRef idx="2">
            <a:schemeClr val="accent1"/>
          </a:lnRef>
          <a:fillRef idx="0">
            <a:schemeClr val="accent1"/>
          </a:fillRef>
          <a:effectRef idx="1">
            <a:schemeClr val="accent1"/>
          </a:effectRef>
          <a:fontRef idx="minor">
            <a:schemeClr val="tx1"/>
          </a:fontRef>
        </p:style>
      </p:cxnSp>
      <p:sp>
        <p:nvSpPr>
          <p:cNvPr id="105" name="Oval 104"/>
          <p:cNvSpPr/>
          <p:nvPr/>
        </p:nvSpPr>
        <p:spPr>
          <a:xfrm rot="10800000">
            <a:off x="2661987" y="2871214"/>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Oval 105"/>
          <p:cNvSpPr/>
          <p:nvPr/>
        </p:nvSpPr>
        <p:spPr>
          <a:xfrm rot="10800000">
            <a:off x="1107507" y="2871214"/>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 name="Isosceles Triangle 106"/>
          <p:cNvSpPr/>
          <p:nvPr/>
        </p:nvSpPr>
        <p:spPr>
          <a:xfrm>
            <a:off x="1221807" y="1619902"/>
            <a:ext cx="1600200" cy="1385316"/>
          </a:xfrm>
          <a:prstGeom prst="triangle">
            <a:avLst/>
          </a:prstGeom>
          <a:solidFill>
            <a:schemeClr val="tx2">
              <a:lumMod val="40000"/>
              <a:lumOff val="60000"/>
            </a:schemeClr>
          </a:solidFill>
          <a:ln w="76200">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Oval 107"/>
          <p:cNvSpPr/>
          <p:nvPr/>
        </p:nvSpPr>
        <p:spPr>
          <a:xfrm>
            <a:off x="1107507" y="2875786"/>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 name="Oval 108"/>
          <p:cNvSpPr/>
          <p:nvPr/>
        </p:nvSpPr>
        <p:spPr>
          <a:xfrm>
            <a:off x="2661987" y="2871214"/>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 name="Oval 109"/>
          <p:cNvSpPr/>
          <p:nvPr/>
        </p:nvSpPr>
        <p:spPr>
          <a:xfrm>
            <a:off x="1888259" y="1527046"/>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 name="Oval 110"/>
          <p:cNvSpPr/>
          <p:nvPr/>
        </p:nvSpPr>
        <p:spPr>
          <a:xfrm>
            <a:off x="1097896" y="2874385"/>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 name="Oval 111"/>
          <p:cNvSpPr/>
          <p:nvPr/>
        </p:nvSpPr>
        <p:spPr>
          <a:xfrm rot="10800000">
            <a:off x="1865928" y="4219954"/>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Oval 112"/>
          <p:cNvSpPr/>
          <p:nvPr/>
        </p:nvSpPr>
        <p:spPr>
          <a:xfrm>
            <a:off x="1865928" y="4219954"/>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 name="Oval 113"/>
          <p:cNvSpPr/>
          <p:nvPr/>
        </p:nvSpPr>
        <p:spPr>
          <a:xfrm>
            <a:off x="1114530" y="2871214"/>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 name="TextBox 114"/>
          <p:cNvSpPr txBox="1"/>
          <p:nvPr/>
        </p:nvSpPr>
        <p:spPr>
          <a:xfrm>
            <a:off x="2403933" y="1953735"/>
            <a:ext cx="651252" cy="584776"/>
          </a:xfrm>
          <a:prstGeom prst="rect">
            <a:avLst/>
          </a:prstGeom>
          <a:noFill/>
        </p:spPr>
        <p:txBody>
          <a:bodyPr wrap="square" rtlCol="0">
            <a:spAutoFit/>
          </a:bodyPr>
          <a:lstStyle/>
          <a:p>
            <a:r>
              <a:rPr lang="en-US" sz="3200" dirty="0" smtClean="0"/>
              <a:t>e</a:t>
            </a:r>
            <a:r>
              <a:rPr lang="en-US" sz="3200" baseline="-25000" dirty="0"/>
              <a:t>2</a:t>
            </a:r>
          </a:p>
        </p:txBody>
      </p:sp>
      <p:sp>
        <p:nvSpPr>
          <p:cNvPr id="116" name="TextBox 115"/>
          <p:cNvSpPr txBox="1"/>
          <p:nvPr/>
        </p:nvSpPr>
        <p:spPr>
          <a:xfrm>
            <a:off x="1081404" y="1953735"/>
            <a:ext cx="651252" cy="584776"/>
          </a:xfrm>
          <a:prstGeom prst="rect">
            <a:avLst/>
          </a:prstGeom>
          <a:noFill/>
        </p:spPr>
        <p:txBody>
          <a:bodyPr wrap="square" rtlCol="0">
            <a:spAutoFit/>
          </a:bodyPr>
          <a:lstStyle/>
          <a:p>
            <a:r>
              <a:rPr lang="en-US" sz="3200" dirty="0" smtClean="0"/>
              <a:t>e</a:t>
            </a:r>
            <a:r>
              <a:rPr lang="en-US" sz="3200" baseline="-25000" dirty="0"/>
              <a:t>1</a:t>
            </a:r>
          </a:p>
        </p:txBody>
      </p:sp>
      <p:sp>
        <p:nvSpPr>
          <p:cNvPr id="117" name="TextBox 116"/>
          <p:cNvSpPr txBox="1"/>
          <p:nvPr/>
        </p:nvSpPr>
        <p:spPr>
          <a:xfrm>
            <a:off x="2403933" y="3417328"/>
            <a:ext cx="651252" cy="584776"/>
          </a:xfrm>
          <a:prstGeom prst="rect">
            <a:avLst/>
          </a:prstGeom>
          <a:noFill/>
        </p:spPr>
        <p:txBody>
          <a:bodyPr wrap="square" rtlCol="0">
            <a:spAutoFit/>
          </a:bodyPr>
          <a:lstStyle/>
          <a:p>
            <a:r>
              <a:rPr lang="en-US" sz="3200" dirty="0" smtClean="0"/>
              <a:t>e</a:t>
            </a:r>
            <a:r>
              <a:rPr lang="en-US" sz="3200" baseline="-25000" dirty="0"/>
              <a:t>5</a:t>
            </a:r>
          </a:p>
        </p:txBody>
      </p:sp>
      <p:sp>
        <p:nvSpPr>
          <p:cNvPr id="118" name="TextBox 117"/>
          <p:cNvSpPr txBox="1"/>
          <p:nvPr/>
        </p:nvSpPr>
        <p:spPr>
          <a:xfrm>
            <a:off x="1081404" y="3417328"/>
            <a:ext cx="651252" cy="584776"/>
          </a:xfrm>
          <a:prstGeom prst="rect">
            <a:avLst/>
          </a:prstGeom>
          <a:noFill/>
        </p:spPr>
        <p:txBody>
          <a:bodyPr wrap="square" rtlCol="0">
            <a:spAutoFit/>
          </a:bodyPr>
          <a:lstStyle/>
          <a:p>
            <a:r>
              <a:rPr lang="en-US" sz="3200" dirty="0" smtClean="0"/>
              <a:t>e</a:t>
            </a:r>
            <a:r>
              <a:rPr lang="en-US" sz="3200" baseline="-25000" dirty="0"/>
              <a:t>4</a:t>
            </a:r>
          </a:p>
        </p:txBody>
      </p:sp>
      <p:sp>
        <p:nvSpPr>
          <p:cNvPr id="119" name="TextBox 118"/>
          <p:cNvSpPr txBox="1"/>
          <p:nvPr/>
        </p:nvSpPr>
        <p:spPr>
          <a:xfrm>
            <a:off x="1786722" y="2893511"/>
            <a:ext cx="651252" cy="584776"/>
          </a:xfrm>
          <a:prstGeom prst="rect">
            <a:avLst/>
          </a:prstGeom>
          <a:noFill/>
        </p:spPr>
        <p:txBody>
          <a:bodyPr wrap="square" rtlCol="0">
            <a:spAutoFit/>
          </a:bodyPr>
          <a:lstStyle/>
          <a:p>
            <a:r>
              <a:rPr lang="en-US" sz="3200" dirty="0" smtClean="0"/>
              <a:t>e</a:t>
            </a:r>
            <a:r>
              <a:rPr lang="en-US" sz="3200" baseline="-25000" dirty="0"/>
              <a:t>3</a:t>
            </a:r>
          </a:p>
        </p:txBody>
      </p:sp>
      <p:sp>
        <p:nvSpPr>
          <p:cNvPr id="97" name="TextBox 96"/>
          <p:cNvSpPr txBox="1"/>
          <p:nvPr/>
        </p:nvSpPr>
        <p:spPr>
          <a:xfrm>
            <a:off x="643130" y="2633910"/>
            <a:ext cx="651252" cy="584776"/>
          </a:xfrm>
          <a:prstGeom prst="rect">
            <a:avLst/>
          </a:prstGeom>
          <a:noFill/>
        </p:spPr>
        <p:txBody>
          <a:bodyPr wrap="square" rtlCol="0">
            <a:spAutoFit/>
          </a:bodyPr>
          <a:lstStyle/>
          <a:p>
            <a:r>
              <a:rPr lang="en-US" sz="3200" dirty="0" smtClean="0"/>
              <a:t>v</a:t>
            </a:r>
            <a:r>
              <a:rPr lang="en-US" sz="3200" baseline="-25000" dirty="0"/>
              <a:t>1</a:t>
            </a:r>
          </a:p>
        </p:txBody>
      </p:sp>
      <p:sp>
        <p:nvSpPr>
          <p:cNvPr id="98" name="TextBox 97"/>
          <p:cNvSpPr txBox="1"/>
          <p:nvPr/>
        </p:nvSpPr>
        <p:spPr>
          <a:xfrm>
            <a:off x="1828781" y="967893"/>
            <a:ext cx="651252" cy="584776"/>
          </a:xfrm>
          <a:prstGeom prst="rect">
            <a:avLst/>
          </a:prstGeom>
          <a:noFill/>
        </p:spPr>
        <p:txBody>
          <a:bodyPr wrap="square" rtlCol="0">
            <a:spAutoFit/>
          </a:bodyPr>
          <a:lstStyle/>
          <a:p>
            <a:r>
              <a:rPr lang="en-US" sz="3200" dirty="0" smtClean="0"/>
              <a:t>v</a:t>
            </a:r>
            <a:r>
              <a:rPr lang="en-US" sz="3200" baseline="-25000" dirty="0"/>
              <a:t>2</a:t>
            </a:r>
          </a:p>
        </p:txBody>
      </p:sp>
      <p:sp>
        <p:nvSpPr>
          <p:cNvPr id="99" name="TextBox 98"/>
          <p:cNvSpPr txBox="1"/>
          <p:nvPr/>
        </p:nvSpPr>
        <p:spPr>
          <a:xfrm>
            <a:off x="2924615" y="2633910"/>
            <a:ext cx="651252" cy="584776"/>
          </a:xfrm>
          <a:prstGeom prst="rect">
            <a:avLst/>
          </a:prstGeom>
          <a:noFill/>
        </p:spPr>
        <p:txBody>
          <a:bodyPr wrap="square" rtlCol="0">
            <a:spAutoFit/>
          </a:bodyPr>
          <a:lstStyle/>
          <a:p>
            <a:r>
              <a:rPr lang="en-US" sz="3200" dirty="0" smtClean="0"/>
              <a:t>v</a:t>
            </a:r>
            <a:r>
              <a:rPr lang="en-US" sz="3200" baseline="-25000" dirty="0"/>
              <a:t>3</a:t>
            </a:r>
          </a:p>
        </p:txBody>
      </p:sp>
      <p:sp>
        <p:nvSpPr>
          <p:cNvPr id="100" name="TextBox 99"/>
          <p:cNvSpPr txBox="1"/>
          <p:nvPr/>
        </p:nvSpPr>
        <p:spPr>
          <a:xfrm>
            <a:off x="1828781" y="4333644"/>
            <a:ext cx="651252" cy="584776"/>
          </a:xfrm>
          <a:prstGeom prst="rect">
            <a:avLst/>
          </a:prstGeom>
          <a:noFill/>
        </p:spPr>
        <p:txBody>
          <a:bodyPr wrap="square" rtlCol="0">
            <a:spAutoFit/>
          </a:bodyPr>
          <a:lstStyle/>
          <a:p>
            <a:r>
              <a:rPr lang="en-US" sz="3200" dirty="0" smtClean="0"/>
              <a:t>v</a:t>
            </a:r>
            <a:r>
              <a:rPr lang="en-US" sz="3200" baseline="-25000" dirty="0"/>
              <a:t>4</a:t>
            </a:r>
          </a:p>
        </p:txBody>
      </p:sp>
      <p:sp>
        <p:nvSpPr>
          <p:cNvPr id="5" name="Isosceles Triangle 4"/>
          <p:cNvSpPr>
            <a:spLocks noChangeAspect="1"/>
          </p:cNvSpPr>
          <p:nvPr/>
        </p:nvSpPr>
        <p:spPr>
          <a:xfrm rot="16200000" flipH="1">
            <a:off x="1474835" y="2874738"/>
            <a:ext cx="338964" cy="277783"/>
          </a:xfrm>
          <a:prstGeom prst="triangl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Isosceles Triangle 32"/>
          <p:cNvSpPr>
            <a:spLocks noChangeAspect="1"/>
          </p:cNvSpPr>
          <p:nvPr/>
        </p:nvSpPr>
        <p:spPr>
          <a:xfrm rot="5400000">
            <a:off x="2152950" y="3748418"/>
            <a:ext cx="338964" cy="277783"/>
          </a:xfrm>
          <a:prstGeom prst="triangl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Isosceles Triangle 33"/>
          <p:cNvSpPr>
            <a:spLocks noChangeAspect="1"/>
          </p:cNvSpPr>
          <p:nvPr/>
        </p:nvSpPr>
        <p:spPr>
          <a:xfrm rot="5400000">
            <a:off x="1337753" y="3318551"/>
            <a:ext cx="338964" cy="277783"/>
          </a:xfrm>
          <a:prstGeom prst="triangl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Isosceles Triangle 34"/>
          <p:cNvSpPr>
            <a:spLocks noChangeAspect="1"/>
          </p:cNvSpPr>
          <p:nvPr/>
        </p:nvSpPr>
        <p:spPr>
          <a:xfrm rot="16200000">
            <a:off x="2404872" y="2527265"/>
            <a:ext cx="338964" cy="277783"/>
          </a:xfrm>
          <a:prstGeom prst="triangl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Isosceles Triangle 35"/>
          <p:cNvSpPr>
            <a:spLocks noChangeAspect="1"/>
          </p:cNvSpPr>
          <p:nvPr/>
        </p:nvSpPr>
        <p:spPr>
          <a:xfrm rot="16200000">
            <a:off x="1517904" y="1987769"/>
            <a:ext cx="338964" cy="277783"/>
          </a:xfrm>
          <a:prstGeom prst="triangl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Connector 13"/>
          <p:cNvCxnSpPr/>
          <p:nvPr/>
        </p:nvCxnSpPr>
        <p:spPr>
          <a:xfrm flipH="1" flipV="1">
            <a:off x="2306293" y="2256039"/>
            <a:ext cx="13368" cy="259601"/>
          </a:xfrm>
          <a:prstGeom prst="line">
            <a:avLst/>
          </a:prstGeom>
          <a:ln>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612636" y="383117"/>
            <a:ext cx="4327302" cy="584776"/>
          </a:xfrm>
          <a:prstGeom prst="rect">
            <a:avLst/>
          </a:prstGeom>
          <a:noFill/>
        </p:spPr>
        <p:txBody>
          <a:bodyPr wrap="square" rtlCol="0">
            <a:spAutoFit/>
          </a:bodyPr>
          <a:lstStyle/>
          <a:p>
            <a:r>
              <a:rPr lang="en-US" sz="3200" dirty="0" smtClean="0"/>
              <a:t>Add a face</a:t>
            </a:r>
          </a:p>
        </p:txBody>
      </p:sp>
    </p:spTree>
    <p:extLst>
      <p:ext uri="{BB962C8B-B14F-4D97-AF65-F5344CB8AC3E}">
        <p14:creationId xmlns:p14="http://schemas.microsoft.com/office/powerpoint/2010/main" val="90356651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43130" y="967893"/>
            <a:ext cx="2932737" cy="3950527"/>
            <a:chOff x="643130" y="534604"/>
            <a:chExt cx="2932737" cy="3950527"/>
          </a:xfrm>
        </p:grpSpPr>
        <p:sp>
          <p:nvSpPr>
            <p:cNvPr id="101" name="Isosceles Triangle 100"/>
            <p:cNvSpPr/>
            <p:nvPr/>
          </p:nvSpPr>
          <p:spPr>
            <a:xfrm rot="10800000">
              <a:off x="1176087" y="2538509"/>
              <a:ext cx="1600200" cy="1385316"/>
            </a:xfrm>
            <a:prstGeom prst="triangle">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2" name="Straight Connector 101"/>
            <p:cNvCxnSpPr/>
            <p:nvPr/>
          </p:nvCxnSpPr>
          <p:spPr>
            <a:xfrm rot="14400000" flipV="1">
              <a:off x="904155" y="3260885"/>
              <a:ext cx="1392072" cy="0"/>
            </a:xfrm>
            <a:prstGeom prst="line">
              <a:avLst/>
            </a:prstGeom>
            <a:ln w="63500">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rot="7200000" flipV="1">
              <a:off x="1673889" y="3269311"/>
              <a:ext cx="1392072" cy="0"/>
            </a:xfrm>
            <a:prstGeom prst="line">
              <a:avLst/>
            </a:prstGeom>
            <a:ln w="63500">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104" name="Straight Connector 103"/>
            <p:cNvCxnSpPr/>
            <p:nvPr/>
          </p:nvCxnSpPr>
          <p:spPr>
            <a:xfrm rot="10800000" flipV="1">
              <a:off x="1353167" y="2597945"/>
              <a:ext cx="1392072" cy="0"/>
            </a:xfrm>
            <a:prstGeom prst="line">
              <a:avLst/>
            </a:prstGeom>
            <a:ln w="63500">
              <a:solidFill>
                <a:srgbClr val="008000"/>
              </a:solidFill>
            </a:ln>
          </p:spPr>
          <p:style>
            <a:lnRef idx="2">
              <a:schemeClr val="accent1"/>
            </a:lnRef>
            <a:fillRef idx="0">
              <a:schemeClr val="accent1"/>
            </a:fillRef>
            <a:effectRef idx="1">
              <a:schemeClr val="accent1"/>
            </a:effectRef>
            <a:fontRef idx="minor">
              <a:schemeClr val="tx1"/>
            </a:fontRef>
          </p:style>
        </p:cxnSp>
        <p:sp>
          <p:nvSpPr>
            <p:cNvPr id="105" name="Oval 104"/>
            <p:cNvSpPr/>
            <p:nvPr/>
          </p:nvSpPr>
          <p:spPr>
            <a:xfrm rot="10800000">
              <a:off x="2661987" y="2437925"/>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Oval 105"/>
            <p:cNvSpPr/>
            <p:nvPr/>
          </p:nvSpPr>
          <p:spPr>
            <a:xfrm rot="10800000">
              <a:off x="1107507" y="2437925"/>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 name="Isosceles Triangle 106"/>
            <p:cNvSpPr/>
            <p:nvPr/>
          </p:nvSpPr>
          <p:spPr>
            <a:xfrm>
              <a:off x="1221807" y="1186613"/>
              <a:ext cx="1600200" cy="1385316"/>
            </a:xfrm>
            <a:prstGeom prst="triangle">
              <a:avLst/>
            </a:prstGeom>
            <a:solidFill>
              <a:schemeClr val="tx2">
                <a:lumMod val="40000"/>
                <a:lumOff val="60000"/>
              </a:schemeClr>
            </a:solidFill>
            <a:ln w="76200">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Oval 107"/>
            <p:cNvSpPr/>
            <p:nvPr/>
          </p:nvSpPr>
          <p:spPr>
            <a:xfrm>
              <a:off x="1107507" y="2442497"/>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 name="Oval 108"/>
            <p:cNvSpPr/>
            <p:nvPr/>
          </p:nvSpPr>
          <p:spPr>
            <a:xfrm>
              <a:off x="2661987" y="2437925"/>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 name="Oval 109"/>
            <p:cNvSpPr/>
            <p:nvPr/>
          </p:nvSpPr>
          <p:spPr>
            <a:xfrm>
              <a:off x="1888259" y="1093757"/>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 name="Oval 110"/>
            <p:cNvSpPr/>
            <p:nvPr/>
          </p:nvSpPr>
          <p:spPr>
            <a:xfrm>
              <a:off x="1097896" y="2441096"/>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 name="Oval 111"/>
            <p:cNvSpPr/>
            <p:nvPr/>
          </p:nvSpPr>
          <p:spPr>
            <a:xfrm rot="10800000">
              <a:off x="1865928" y="3786665"/>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Oval 112"/>
            <p:cNvSpPr/>
            <p:nvPr/>
          </p:nvSpPr>
          <p:spPr>
            <a:xfrm>
              <a:off x="1865928" y="3786665"/>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 name="Oval 113"/>
            <p:cNvSpPr/>
            <p:nvPr/>
          </p:nvSpPr>
          <p:spPr>
            <a:xfrm>
              <a:off x="1114530" y="2437925"/>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 name="TextBox 114"/>
            <p:cNvSpPr txBox="1"/>
            <p:nvPr/>
          </p:nvSpPr>
          <p:spPr>
            <a:xfrm>
              <a:off x="2403933" y="1520446"/>
              <a:ext cx="651252" cy="584776"/>
            </a:xfrm>
            <a:prstGeom prst="rect">
              <a:avLst/>
            </a:prstGeom>
            <a:noFill/>
          </p:spPr>
          <p:txBody>
            <a:bodyPr wrap="square" rtlCol="0">
              <a:spAutoFit/>
            </a:bodyPr>
            <a:lstStyle/>
            <a:p>
              <a:r>
                <a:rPr lang="en-US" sz="3200" dirty="0" smtClean="0"/>
                <a:t>e</a:t>
              </a:r>
              <a:r>
                <a:rPr lang="en-US" sz="3200" baseline="-25000" dirty="0"/>
                <a:t>2</a:t>
              </a:r>
            </a:p>
          </p:txBody>
        </p:sp>
        <p:sp>
          <p:nvSpPr>
            <p:cNvPr id="116" name="TextBox 115"/>
            <p:cNvSpPr txBox="1"/>
            <p:nvPr/>
          </p:nvSpPr>
          <p:spPr>
            <a:xfrm>
              <a:off x="1081404" y="1520446"/>
              <a:ext cx="651252" cy="584776"/>
            </a:xfrm>
            <a:prstGeom prst="rect">
              <a:avLst/>
            </a:prstGeom>
            <a:noFill/>
          </p:spPr>
          <p:txBody>
            <a:bodyPr wrap="square" rtlCol="0">
              <a:spAutoFit/>
            </a:bodyPr>
            <a:lstStyle/>
            <a:p>
              <a:r>
                <a:rPr lang="en-US" sz="3200" dirty="0" smtClean="0"/>
                <a:t>e</a:t>
              </a:r>
              <a:r>
                <a:rPr lang="en-US" sz="3200" baseline="-25000" dirty="0"/>
                <a:t>1</a:t>
              </a:r>
            </a:p>
          </p:txBody>
        </p:sp>
        <p:sp>
          <p:nvSpPr>
            <p:cNvPr id="117" name="TextBox 116"/>
            <p:cNvSpPr txBox="1"/>
            <p:nvPr/>
          </p:nvSpPr>
          <p:spPr>
            <a:xfrm>
              <a:off x="2403933" y="2984039"/>
              <a:ext cx="651252" cy="584776"/>
            </a:xfrm>
            <a:prstGeom prst="rect">
              <a:avLst/>
            </a:prstGeom>
            <a:noFill/>
          </p:spPr>
          <p:txBody>
            <a:bodyPr wrap="square" rtlCol="0">
              <a:spAutoFit/>
            </a:bodyPr>
            <a:lstStyle/>
            <a:p>
              <a:r>
                <a:rPr lang="en-US" sz="3200" dirty="0" smtClean="0"/>
                <a:t>e</a:t>
              </a:r>
              <a:r>
                <a:rPr lang="en-US" sz="3200" baseline="-25000" dirty="0"/>
                <a:t>5</a:t>
              </a:r>
            </a:p>
          </p:txBody>
        </p:sp>
        <p:sp>
          <p:nvSpPr>
            <p:cNvPr id="118" name="TextBox 117"/>
            <p:cNvSpPr txBox="1"/>
            <p:nvPr/>
          </p:nvSpPr>
          <p:spPr>
            <a:xfrm>
              <a:off x="1081404" y="2984039"/>
              <a:ext cx="651252" cy="584776"/>
            </a:xfrm>
            <a:prstGeom prst="rect">
              <a:avLst/>
            </a:prstGeom>
            <a:noFill/>
          </p:spPr>
          <p:txBody>
            <a:bodyPr wrap="square" rtlCol="0">
              <a:spAutoFit/>
            </a:bodyPr>
            <a:lstStyle/>
            <a:p>
              <a:r>
                <a:rPr lang="en-US" sz="3200" dirty="0" smtClean="0"/>
                <a:t>e</a:t>
              </a:r>
              <a:r>
                <a:rPr lang="en-US" sz="3200" baseline="-25000" dirty="0"/>
                <a:t>4</a:t>
              </a:r>
            </a:p>
          </p:txBody>
        </p:sp>
        <p:sp>
          <p:nvSpPr>
            <p:cNvPr id="119" name="TextBox 118"/>
            <p:cNvSpPr txBox="1"/>
            <p:nvPr/>
          </p:nvSpPr>
          <p:spPr>
            <a:xfrm>
              <a:off x="1786722" y="2460222"/>
              <a:ext cx="651252" cy="584776"/>
            </a:xfrm>
            <a:prstGeom prst="rect">
              <a:avLst/>
            </a:prstGeom>
            <a:noFill/>
          </p:spPr>
          <p:txBody>
            <a:bodyPr wrap="square" rtlCol="0">
              <a:spAutoFit/>
            </a:bodyPr>
            <a:lstStyle/>
            <a:p>
              <a:r>
                <a:rPr lang="en-US" sz="3200" dirty="0" smtClean="0"/>
                <a:t>e</a:t>
              </a:r>
              <a:r>
                <a:rPr lang="en-US" sz="3200" baseline="-25000" dirty="0"/>
                <a:t>3</a:t>
              </a:r>
            </a:p>
          </p:txBody>
        </p:sp>
        <p:sp>
          <p:nvSpPr>
            <p:cNvPr id="97" name="TextBox 96"/>
            <p:cNvSpPr txBox="1"/>
            <p:nvPr/>
          </p:nvSpPr>
          <p:spPr>
            <a:xfrm>
              <a:off x="643130" y="2200621"/>
              <a:ext cx="651252" cy="584776"/>
            </a:xfrm>
            <a:prstGeom prst="rect">
              <a:avLst/>
            </a:prstGeom>
            <a:noFill/>
          </p:spPr>
          <p:txBody>
            <a:bodyPr wrap="square" rtlCol="0">
              <a:spAutoFit/>
            </a:bodyPr>
            <a:lstStyle/>
            <a:p>
              <a:r>
                <a:rPr lang="en-US" sz="3200" dirty="0" smtClean="0"/>
                <a:t>v</a:t>
              </a:r>
              <a:r>
                <a:rPr lang="en-US" sz="3200" baseline="-25000" dirty="0"/>
                <a:t>1</a:t>
              </a:r>
            </a:p>
          </p:txBody>
        </p:sp>
        <p:sp>
          <p:nvSpPr>
            <p:cNvPr id="98" name="TextBox 97"/>
            <p:cNvSpPr txBox="1"/>
            <p:nvPr/>
          </p:nvSpPr>
          <p:spPr>
            <a:xfrm>
              <a:off x="1828781" y="534604"/>
              <a:ext cx="651252" cy="584776"/>
            </a:xfrm>
            <a:prstGeom prst="rect">
              <a:avLst/>
            </a:prstGeom>
            <a:noFill/>
          </p:spPr>
          <p:txBody>
            <a:bodyPr wrap="square" rtlCol="0">
              <a:spAutoFit/>
            </a:bodyPr>
            <a:lstStyle/>
            <a:p>
              <a:r>
                <a:rPr lang="en-US" sz="3200" dirty="0" smtClean="0"/>
                <a:t>v</a:t>
              </a:r>
              <a:r>
                <a:rPr lang="en-US" sz="3200" baseline="-25000" dirty="0"/>
                <a:t>2</a:t>
              </a:r>
            </a:p>
          </p:txBody>
        </p:sp>
        <p:sp>
          <p:nvSpPr>
            <p:cNvPr id="99" name="TextBox 98"/>
            <p:cNvSpPr txBox="1"/>
            <p:nvPr/>
          </p:nvSpPr>
          <p:spPr>
            <a:xfrm>
              <a:off x="2924615" y="2200621"/>
              <a:ext cx="651252" cy="584776"/>
            </a:xfrm>
            <a:prstGeom prst="rect">
              <a:avLst/>
            </a:prstGeom>
            <a:noFill/>
          </p:spPr>
          <p:txBody>
            <a:bodyPr wrap="square" rtlCol="0">
              <a:spAutoFit/>
            </a:bodyPr>
            <a:lstStyle/>
            <a:p>
              <a:r>
                <a:rPr lang="en-US" sz="3200" dirty="0" smtClean="0"/>
                <a:t>v</a:t>
              </a:r>
              <a:r>
                <a:rPr lang="en-US" sz="3200" baseline="-25000" dirty="0"/>
                <a:t>3</a:t>
              </a:r>
            </a:p>
          </p:txBody>
        </p:sp>
        <p:sp>
          <p:nvSpPr>
            <p:cNvPr id="100" name="TextBox 99"/>
            <p:cNvSpPr txBox="1"/>
            <p:nvPr/>
          </p:nvSpPr>
          <p:spPr>
            <a:xfrm>
              <a:off x="1828781" y="3900355"/>
              <a:ext cx="651252" cy="584776"/>
            </a:xfrm>
            <a:prstGeom prst="rect">
              <a:avLst/>
            </a:prstGeom>
            <a:noFill/>
          </p:spPr>
          <p:txBody>
            <a:bodyPr wrap="square" rtlCol="0">
              <a:spAutoFit/>
            </a:bodyPr>
            <a:lstStyle/>
            <a:p>
              <a:r>
                <a:rPr lang="en-US" sz="3200" dirty="0" smtClean="0"/>
                <a:t>v</a:t>
              </a:r>
              <a:r>
                <a:rPr lang="en-US" sz="3200" baseline="-25000" dirty="0"/>
                <a:t>4</a:t>
              </a:r>
            </a:p>
          </p:txBody>
        </p:sp>
        <p:sp>
          <p:nvSpPr>
            <p:cNvPr id="5" name="Isosceles Triangle 4"/>
            <p:cNvSpPr>
              <a:spLocks noChangeAspect="1"/>
            </p:cNvSpPr>
            <p:nvPr/>
          </p:nvSpPr>
          <p:spPr>
            <a:xfrm rot="16200000" flipH="1">
              <a:off x="1474835" y="2441449"/>
              <a:ext cx="338964" cy="277783"/>
            </a:xfrm>
            <a:prstGeom prst="triangl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Isosceles Triangle 32"/>
            <p:cNvSpPr>
              <a:spLocks noChangeAspect="1"/>
            </p:cNvSpPr>
            <p:nvPr/>
          </p:nvSpPr>
          <p:spPr>
            <a:xfrm rot="5400000">
              <a:off x="2152950" y="3315129"/>
              <a:ext cx="338964" cy="277783"/>
            </a:xfrm>
            <a:prstGeom prst="triangl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Isosceles Triangle 33"/>
            <p:cNvSpPr>
              <a:spLocks noChangeAspect="1"/>
            </p:cNvSpPr>
            <p:nvPr/>
          </p:nvSpPr>
          <p:spPr>
            <a:xfrm rot="5400000">
              <a:off x="1337753" y="2885262"/>
              <a:ext cx="338964" cy="277783"/>
            </a:xfrm>
            <a:prstGeom prst="triangl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Isosceles Triangle 34"/>
            <p:cNvSpPr>
              <a:spLocks noChangeAspect="1"/>
            </p:cNvSpPr>
            <p:nvPr/>
          </p:nvSpPr>
          <p:spPr>
            <a:xfrm rot="16200000">
              <a:off x="2404872" y="2093976"/>
              <a:ext cx="338964" cy="277783"/>
            </a:xfrm>
            <a:prstGeom prst="triangl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Isosceles Triangle 35"/>
            <p:cNvSpPr>
              <a:spLocks noChangeAspect="1"/>
            </p:cNvSpPr>
            <p:nvPr/>
          </p:nvSpPr>
          <p:spPr>
            <a:xfrm rot="16200000">
              <a:off x="1517904" y="1554480"/>
              <a:ext cx="338964" cy="277783"/>
            </a:xfrm>
            <a:prstGeom prst="triangl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a:spLocks noChangeAspect="1"/>
            </p:cNvSpPr>
            <p:nvPr/>
          </p:nvSpPr>
          <p:spPr>
            <a:xfrm>
              <a:off x="1783080" y="1797662"/>
              <a:ext cx="492862" cy="496003"/>
            </a:xfrm>
            <a:prstGeom prst="ellipse">
              <a:avLst/>
            </a:prstGeom>
            <a:noFill/>
            <a:ln w="76200" cap="flat">
              <a:solidFill>
                <a:srgbClr val="FFFF00"/>
              </a:solidFill>
              <a:roun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Isosceles Triangle 37"/>
            <p:cNvSpPr>
              <a:spLocks noChangeAspect="1"/>
            </p:cNvSpPr>
            <p:nvPr/>
          </p:nvSpPr>
          <p:spPr>
            <a:xfrm rot="16200000">
              <a:off x="2027724" y="1810512"/>
              <a:ext cx="291509" cy="238893"/>
            </a:xfrm>
            <a:prstGeom prst="triangl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 name="Straight Connector 3"/>
            <p:cNvCxnSpPr/>
            <p:nvPr/>
          </p:nvCxnSpPr>
          <p:spPr>
            <a:xfrm>
              <a:off x="1948210" y="1952853"/>
              <a:ext cx="455723" cy="303259"/>
            </a:xfrm>
            <a:prstGeom prst="line">
              <a:avLst/>
            </a:prstGeom>
            <a:ln w="174625">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H="1" flipV="1">
              <a:off x="2306293" y="1822750"/>
              <a:ext cx="13368" cy="259601"/>
            </a:xfrm>
            <a:prstGeom prst="line">
              <a:avLst/>
            </a:prstGeom>
            <a:ln>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grpSp>
      <p:sp>
        <p:nvSpPr>
          <p:cNvPr id="3" name="TextBox 2"/>
          <p:cNvSpPr txBox="1"/>
          <p:nvPr/>
        </p:nvSpPr>
        <p:spPr>
          <a:xfrm>
            <a:off x="612636" y="383117"/>
            <a:ext cx="4327302" cy="584776"/>
          </a:xfrm>
          <a:prstGeom prst="rect">
            <a:avLst/>
          </a:prstGeom>
          <a:noFill/>
        </p:spPr>
        <p:txBody>
          <a:bodyPr wrap="square" rtlCol="0">
            <a:spAutoFit/>
          </a:bodyPr>
          <a:lstStyle/>
          <a:p>
            <a:r>
              <a:rPr lang="en-US" sz="3200" dirty="0" smtClean="0"/>
              <a:t>Add an oriented face</a:t>
            </a:r>
          </a:p>
        </p:txBody>
      </p:sp>
    </p:spTree>
    <p:extLst>
      <p:ext uri="{BB962C8B-B14F-4D97-AF65-F5344CB8AC3E}">
        <p14:creationId xmlns:p14="http://schemas.microsoft.com/office/powerpoint/2010/main" val="236184854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43130" y="967893"/>
            <a:ext cx="2932737" cy="3950527"/>
            <a:chOff x="643130" y="534604"/>
            <a:chExt cx="2932737" cy="3950527"/>
          </a:xfrm>
        </p:grpSpPr>
        <p:sp>
          <p:nvSpPr>
            <p:cNvPr id="101" name="Isosceles Triangle 100"/>
            <p:cNvSpPr/>
            <p:nvPr/>
          </p:nvSpPr>
          <p:spPr>
            <a:xfrm rot="10800000">
              <a:off x="1176087" y="2538509"/>
              <a:ext cx="1600200" cy="1385316"/>
            </a:xfrm>
            <a:prstGeom prst="triangle">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2" name="Straight Connector 101"/>
            <p:cNvCxnSpPr/>
            <p:nvPr/>
          </p:nvCxnSpPr>
          <p:spPr>
            <a:xfrm rot="14400000" flipV="1">
              <a:off x="904155" y="3260885"/>
              <a:ext cx="1392072" cy="0"/>
            </a:xfrm>
            <a:prstGeom prst="line">
              <a:avLst/>
            </a:prstGeom>
            <a:ln w="63500">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rot="7200000" flipV="1">
              <a:off x="1673889" y="3269311"/>
              <a:ext cx="1392072" cy="0"/>
            </a:xfrm>
            <a:prstGeom prst="line">
              <a:avLst/>
            </a:prstGeom>
            <a:ln w="63500">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104" name="Straight Connector 103"/>
            <p:cNvCxnSpPr/>
            <p:nvPr/>
          </p:nvCxnSpPr>
          <p:spPr>
            <a:xfrm rot="10800000" flipV="1">
              <a:off x="1353167" y="2597945"/>
              <a:ext cx="1392072" cy="0"/>
            </a:xfrm>
            <a:prstGeom prst="line">
              <a:avLst/>
            </a:prstGeom>
            <a:ln w="63500">
              <a:solidFill>
                <a:srgbClr val="008000"/>
              </a:solidFill>
            </a:ln>
          </p:spPr>
          <p:style>
            <a:lnRef idx="2">
              <a:schemeClr val="accent1"/>
            </a:lnRef>
            <a:fillRef idx="0">
              <a:schemeClr val="accent1"/>
            </a:fillRef>
            <a:effectRef idx="1">
              <a:schemeClr val="accent1"/>
            </a:effectRef>
            <a:fontRef idx="minor">
              <a:schemeClr val="tx1"/>
            </a:fontRef>
          </p:style>
        </p:cxnSp>
        <p:sp>
          <p:nvSpPr>
            <p:cNvPr id="105" name="Oval 104"/>
            <p:cNvSpPr/>
            <p:nvPr/>
          </p:nvSpPr>
          <p:spPr>
            <a:xfrm rot="10800000">
              <a:off x="2661987" y="2437925"/>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Oval 105"/>
            <p:cNvSpPr/>
            <p:nvPr/>
          </p:nvSpPr>
          <p:spPr>
            <a:xfrm rot="10800000">
              <a:off x="1107507" y="2437925"/>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 name="Isosceles Triangle 106"/>
            <p:cNvSpPr/>
            <p:nvPr/>
          </p:nvSpPr>
          <p:spPr>
            <a:xfrm>
              <a:off x="1221807" y="1186613"/>
              <a:ext cx="1600200" cy="1385316"/>
            </a:xfrm>
            <a:prstGeom prst="triangle">
              <a:avLst/>
            </a:prstGeom>
            <a:solidFill>
              <a:schemeClr val="tx2">
                <a:lumMod val="40000"/>
                <a:lumOff val="60000"/>
              </a:schemeClr>
            </a:solidFill>
            <a:ln w="76200">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Oval 107"/>
            <p:cNvSpPr/>
            <p:nvPr/>
          </p:nvSpPr>
          <p:spPr>
            <a:xfrm>
              <a:off x="1107507" y="2442497"/>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 name="Oval 108"/>
            <p:cNvSpPr/>
            <p:nvPr/>
          </p:nvSpPr>
          <p:spPr>
            <a:xfrm>
              <a:off x="2661987" y="2437925"/>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 name="Oval 109"/>
            <p:cNvSpPr/>
            <p:nvPr/>
          </p:nvSpPr>
          <p:spPr>
            <a:xfrm>
              <a:off x="1888259" y="1093757"/>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 name="Oval 110"/>
            <p:cNvSpPr/>
            <p:nvPr/>
          </p:nvSpPr>
          <p:spPr>
            <a:xfrm>
              <a:off x="1097896" y="2441096"/>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 name="Oval 111"/>
            <p:cNvSpPr/>
            <p:nvPr/>
          </p:nvSpPr>
          <p:spPr>
            <a:xfrm rot="10800000">
              <a:off x="1865928" y="3786665"/>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Oval 112"/>
            <p:cNvSpPr/>
            <p:nvPr/>
          </p:nvSpPr>
          <p:spPr>
            <a:xfrm>
              <a:off x="1865928" y="3786665"/>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 name="Oval 113"/>
            <p:cNvSpPr/>
            <p:nvPr/>
          </p:nvSpPr>
          <p:spPr>
            <a:xfrm>
              <a:off x="1114530" y="2437925"/>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 name="TextBox 114"/>
            <p:cNvSpPr txBox="1"/>
            <p:nvPr/>
          </p:nvSpPr>
          <p:spPr>
            <a:xfrm>
              <a:off x="2403933" y="1520446"/>
              <a:ext cx="651252" cy="584776"/>
            </a:xfrm>
            <a:prstGeom prst="rect">
              <a:avLst/>
            </a:prstGeom>
            <a:noFill/>
          </p:spPr>
          <p:txBody>
            <a:bodyPr wrap="square" rtlCol="0">
              <a:spAutoFit/>
            </a:bodyPr>
            <a:lstStyle/>
            <a:p>
              <a:r>
                <a:rPr lang="en-US" sz="3200" dirty="0" smtClean="0"/>
                <a:t>e</a:t>
              </a:r>
              <a:r>
                <a:rPr lang="en-US" sz="3200" baseline="-25000" dirty="0"/>
                <a:t>2</a:t>
              </a:r>
            </a:p>
          </p:txBody>
        </p:sp>
        <p:sp>
          <p:nvSpPr>
            <p:cNvPr id="116" name="TextBox 115"/>
            <p:cNvSpPr txBox="1"/>
            <p:nvPr/>
          </p:nvSpPr>
          <p:spPr>
            <a:xfrm>
              <a:off x="1081404" y="1520446"/>
              <a:ext cx="651252" cy="584776"/>
            </a:xfrm>
            <a:prstGeom prst="rect">
              <a:avLst/>
            </a:prstGeom>
            <a:noFill/>
          </p:spPr>
          <p:txBody>
            <a:bodyPr wrap="square" rtlCol="0">
              <a:spAutoFit/>
            </a:bodyPr>
            <a:lstStyle/>
            <a:p>
              <a:r>
                <a:rPr lang="en-US" sz="3200" dirty="0" smtClean="0"/>
                <a:t>e</a:t>
              </a:r>
              <a:r>
                <a:rPr lang="en-US" sz="3200" baseline="-25000" dirty="0"/>
                <a:t>1</a:t>
              </a:r>
            </a:p>
          </p:txBody>
        </p:sp>
        <p:sp>
          <p:nvSpPr>
            <p:cNvPr id="117" name="TextBox 116"/>
            <p:cNvSpPr txBox="1"/>
            <p:nvPr/>
          </p:nvSpPr>
          <p:spPr>
            <a:xfrm>
              <a:off x="2403933" y="2984039"/>
              <a:ext cx="651252" cy="584776"/>
            </a:xfrm>
            <a:prstGeom prst="rect">
              <a:avLst/>
            </a:prstGeom>
            <a:noFill/>
          </p:spPr>
          <p:txBody>
            <a:bodyPr wrap="square" rtlCol="0">
              <a:spAutoFit/>
            </a:bodyPr>
            <a:lstStyle/>
            <a:p>
              <a:r>
                <a:rPr lang="en-US" sz="3200" dirty="0" smtClean="0"/>
                <a:t>e</a:t>
              </a:r>
              <a:r>
                <a:rPr lang="en-US" sz="3200" baseline="-25000" dirty="0"/>
                <a:t>5</a:t>
              </a:r>
            </a:p>
          </p:txBody>
        </p:sp>
        <p:sp>
          <p:nvSpPr>
            <p:cNvPr id="118" name="TextBox 117"/>
            <p:cNvSpPr txBox="1"/>
            <p:nvPr/>
          </p:nvSpPr>
          <p:spPr>
            <a:xfrm>
              <a:off x="1081404" y="2984039"/>
              <a:ext cx="651252" cy="584776"/>
            </a:xfrm>
            <a:prstGeom prst="rect">
              <a:avLst/>
            </a:prstGeom>
            <a:noFill/>
          </p:spPr>
          <p:txBody>
            <a:bodyPr wrap="square" rtlCol="0">
              <a:spAutoFit/>
            </a:bodyPr>
            <a:lstStyle/>
            <a:p>
              <a:r>
                <a:rPr lang="en-US" sz="3200" dirty="0" smtClean="0"/>
                <a:t>e</a:t>
              </a:r>
              <a:r>
                <a:rPr lang="en-US" sz="3200" baseline="-25000" dirty="0"/>
                <a:t>4</a:t>
              </a:r>
            </a:p>
          </p:txBody>
        </p:sp>
        <p:sp>
          <p:nvSpPr>
            <p:cNvPr id="119" name="TextBox 118"/>
            <p:cNvSpPr txBox="1"/>
            <p:nvPr/>
          </p:nvSpPr>
          <p:spPr>
            <a:xfrm>
              <a:off x="1786722" y="2460222"/>
              <a:ext cx="651252" cy="584776"/>
            </a:xfrm>
            <a:prstGeom prst="rect">
              <a:avLst/>
            </a:prstGeom>
            <a:noFill/>
          </p:spPr>
          <p:txBody>
            <a:bodyPr wrap="square" rtlCol="0">
              <a:spAutoFit/>
            </a:bodyPr>
            <a:lstStyle/>
            <a:p>
              <a:r>
                <a:rPr lang="en-US" sz="3200" dirty="0" smtClean="0"/>
                <a:t>e</a:t>
              </a:r>
              <a:r>
                <a:rPr lang="en-US" sz="3200" baseline="-25000" dirty="0"/>
                <a:t>3</a:t>
              </a:r>
            </a:p>
          </p:txBody>
        </p:sp>
        <p:sp>
          <p:nvSpPr>
            <p:cNvPr id="97" name="TextBox 96"/>
            <p:cNvSpPr txBox="1"/>
            <p:nvPr/>
          </p:nvSpPr>
          <p:spPr>
            <a:xfrm>
              <a:off x="643130" y="2200621"/>
              <a:ext cx="651252" cy="584776"/>
            </a:xfrm>
            <a:prstGeom prst="rect">
              <a:avLst/>
            </a:prstGeom>
            <a:noFill/>
          </p:spPr>
          <p:txBody>
            <a:bodyPr wrap="square" rtlCol="0">
              <a:spAutoFit/>
            </a:bodyPr>
            <a:lstStyle/>
            <a:p>
              <a:r>
                <a:rPr lang="en-US" sz="3200" dirty="0" smtClean="0"/>
                <a:t>v</a:t>
              </a:r>
              <a:r>
                <a:rPr lang="en-US" sz="3200" baseline="-25000" dirty="0"/>
                <a:t>1</a:t>
              </a:r>
            </a:p>
          </p:txBody>
        </p:sp>
        <p:sp>
          <p:nvSpPr>
            <p:cNvPr id="98" name="TextBox 97"/>
            <p:cNvSpPr txBox="1"/>
            <p:nvPr/>
          </p:nvSpPr>
          <p:spPr>
            <a:xfrm>
              <a:off x="1828781" y="534604"/>
              <a:ext cx="651252" cy="584776"/>
            </a:xfrm>
            <a:prstGeom prst="rect">
              <a:avLst/>
            </a:prstGeom>
            <a:noFill/>
          </p:spPr>
          <p:txBody>
            <a:bodyPr wrap="square" rtlCol="0">
              <a:spAutoFit/>
            </a:bodyPr>
            <a:lstStyle/>
            <a:p>
              <a:r>
                <a:rPr lang="en-US" sz="3200" dirty="0" smtClean="0"/>
                <a:t>v</a:t>
              </a:r>
              <a:r>
                <a:rPr lang="en-US" sz="3200" baseline="-25000" dirty="0"/>
                <a:t>2</a:t>
              </a:r>
            </a:p>
          </p:txBody>
        </p:sp>
        <p:sp>
          <p:nvSpPr>
            <p:cNvPr id="99" name="TextBox 98"/>
            <p:cNvSpPr txBox="1"/>
            <p:nvPr/>
          </p:nvSpPr>
          <p:spPr>
            <a:xfrm>
              <a:off x="2924615" y="2200621"/>
              <a:ext cx="651252" cy="584776"/>
            </a:xfrm>
            <a:prstGeom prst="rect">
              <a:avLst/>
            </a:prstGeom>
            <a:noFill/>
          </p:spPr>
          <p:txBody>
            <a:bodyPr wrap="square" rtlCol="0">
              <a:spAutoFit/>
            </a:bodyPr>
            <a:lstStyle/>
            <a:p>
              <a:r>
                <a:rPr lang="en-US" sz="3200" dirty="0" smtClean="0"/>
                <a:t>v</a:t>
              </a:r>
              <a:r>
                <a:rPr lang="en-US" sz="3200" baseline="-25000" dirty="0"/>
                <a:t>3</a:t>
              </a:r>
            </a:p>
          </p:txBody>
        </p:sp>
        <p:sp>
          <p:nvSpPr>
            <p:cNvPr id="100" name="TextBox 99"/>
            <p:cNvSpPr txBox="1"/>
            <p:nvPr/>
          </p:nvSpPr>
          <p:spPr>
            <a:xfrm>
              <a:off x="1828781" y="3900355"/>
              <a:ext cx="651252" cy="584776"/>
            </a:xfrm>
            <a:prstGeom prst="rect">
              <a:avLst/>
            </a:prstGeom>
            <a:noFill/>
          </p:spPr>
          <p:txBody>
            <a:bodyPr wrap="square" rtlCol="0">
              <a:spAutoFit/>
            </a:bodyPr>
            <a:lstStyle/>
            <a:p>
              <a:r>
                <a:rPr lang="en-US" sz="3200" dirty="0" smtClean="0"/>
                <a:t>v</a:t>
              </a:r>
              <a:r>
                <a:rPr lang="en-US" sz="3200" baseline="-25000" dirty="0"/>
                <a:t>4</a:t>
              </a:r>
            </a:p>
          </p:txBody>
        </p:sp>
        <p:sp>
          <p:nvSpPr>
            <p:cNvPr id="5" name="Isosceles Triangle 4"/>
            <p:cNvSpPr>
              <a:spLocks noChangeAspect="1"/>
            </p:cNvSpPr>
            <p:nvPr/>
          </p:nvSpPr>
          <p:spPr>
            <a:xfrm rot="16200000" flipH="1">
              <a:off x="1474835" y="2441449"/>
              <a:ext cx="338964" cy="277783"/>
            </a:xfrm>
            <a:prstGeom prst="triangl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Isosceles Triangle 32"/>
            <p:cNvSpPr>
              <a:spLocks noChangeAspect="1"/>
            </p:cNvSpPr>
            <p:nvPr/>
          </p:nvSpPr>
          <p:spPr>
            <a:xfrm rot="5400000">
              <a:off x="2152950" y="3315129"/>
              <a:ext cx="338964" cy="277783"/>
            </a:xfrm>
            <a:prstGeom prst="triangl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Isosceles Triangle 33"/>
            <p:cNvSpPr>
              <a:spLocks noChangeAspect="1"/>
            </p:cNvSpPr>
            <p:nvPr/>
          </p:nvSpPr>
          <p:spPr>
            <a:xfrm rot="5400000">
              <a:off x="1337753" y="2885262"/>
              <a:ext cx="338964" cy="277783"/>
            </a:xfrm>
            <a:prstGeom prst="triangl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Isosceles Triangle 34"/>
            <p:cNvSpPr>
              <a:spLocks noChangeAspect="1"/>
            </p:cNvSpPr>
            <p:nvPr/>
          </p:nvSpPr>
          <p:spPr>
            <a:xfrm rot="16200000">
              <a:off x="2404872" y="2093976"/>
              <a:ext cx="338964" cy="277783"/>
            </a:xfrm>
            <a:prstGeom prst="triangl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Isosceles Triangle 35"/>
            <p:cNvSpPr>
              <a:spLocks noChangeAspect="1"/>
            </p:cNvSpPr>
            <p:nvPr/>
          </p:nvSpPr>
          <p:spPr>
            <a:xfrm rot="16200000">
              <a:off x="1517904" y="1554480"/>
              <a:ext cx="338964" cy="277783"/>
            </a:xfrm>
            <a:prstGeom prst="triangl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a:spLocks noChangeAspect="1"/>
            </p:cNvSpPr>
            <p:nvPr/>
          </p:nvSpPr>
          <p:spPr>
            <a:xfrm>
              <a:off x="1783080" y="1797662"/>
              <a:ext cx="492862" cy="496003"/>
            </a:xfrm>
            <a:prstGeom prst="ellipse">
              <a:avLst/>
            </a:prstGeom>
            <a:noFill/>
            <a:ln w="76200" cap="flat">
              <a:solidFill>
                <a:srgbClr val="FFFF00"/>
              </a:solidFill>
              <a:roun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Isosceles Triangle 37"/>
            <p:cNvSpPr>
              <a:spLocks noChangeAspect="1"/>
            </p:cNvSpPr>
            <p:nvPr/>
          </p:nvSpPr>
          <p:spPr>
            <a:xfrm rot="16200000">
              <a:off x="2027724" y="1810512"/>
              <a:ext cx="291509" cy="238893"/>
            </a:xfrm>
            <a:prstGeom prst="triangl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 name="Straight Connector 3"/>
            <p:cNvCxnSpPr/>
            <p:nvPr/>
          </p:nvCxnSpPr>
          <p:spPr>
            <a:xfrm>
              <a:off x="1948210" y="1952853"/>
              <a:ext cx="455723" cy="303259"/>
            </a:xfrm>
            <a:prstGeom prst="line">
              <a:avLst/>
            </a:prstGeom>
            <a:ln w="174625">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H="1" flipV="1">
              <a:off x="2306293" y="1822750"/>
              <a:ext cx="13368" cy="259601"/>
            </a:xfrm>
            <a:prstGeom prst="line">
              <a:avLst/>
            </a:prstGeom>
            <a:ln>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grpSp>
      <p:sp>
        <p:nvSpPr>
          <p:cNvPr id="3" name="TextBox 2"/>
          <p:cNvSpPr txBox="1"/>
          <p:nvPr/>
        </p:nvSpPr>
        <p:spPr>
          <a:xfrm>
            <a:off x="612636" y="383117"/>
            <a:ext cx="4327302" cy="584776"/>
          </a:xfrm>
          <a:prstGeom prst="rect">
            <a:avLst/>
          </a:prstGeom>
          <a:noFill/>
        </p:spPr>
        <p:txBody>
          <a:bodyPr wrap="square" rtlCol="0">
            <a:spAutoFit/>
          </a:bodyPr>
          <a:lstStyle/>
          <a:p>
            <a:r>
              <a:rPr lang="en-US" sz="3200" dirty="0" smtClean="0"/>
              <a:t>Add an oriented face</a:t>
            </a:r>
          </a:p>
        </p:txBody>
      </p:sp>
      <p:sp>
        <p:nvSpPr>
          <p:cNvPr id="40" name="Isosceles Triangle 39"/>
          <p:cNvSpPr/>
          <p:nvPr/>
        </p:nvSpPr>
        <p:spPr>
          <a:xfrm rot="10800000">
            <a:off x="5281635" y="2971798"/>
            <a:ext cx="1600200" cy="1385316"/>
          </a:xfrm>
          <a:prstGeom prst="triangle">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1" name="Straight Connector 40"/>
          <p:cNvCxnSpPr/>
          <p:nvPr/>
        </p:nvCxnSpPr>
        <p:spPr>
          <a:xfrm rot="14400000" flipV="1">
            <a:off x="5009703" y="3694174"/>
            <a:ext cx="1392072" cy="0"/>
          </a:xfrm>
          <a:prstGeom prst="line">
            <a:avLst/>
          </a:prstGeom>
          <a:ln w="63500">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rot="7200000" flipV="1">
            <a:off x="5779437" y="3702600"/>
            <a:ext cx="1392072" cy="0"/>
          </a:xfrm>
          <a:prstGeom prst="line">
            <a:avLst/>
          </a:prstGeom>
          <a:ln w="63500">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rot="10800000" flipV="1">
            <a:off x="5458715" y="3031234"/>
            <a:ext cx="1392072" cy="0"/>
          </a:xfrm>
          <a:prstGeom prst="line">
            <a:avLst/>
          </a:prstGeom>
          <a:ln w="63500">
            <a:solidFill>
              <a:srgbClr val="008000"/>
            </a:solidFill>
          </a:ln>
        </p:spPr>
        <p:style>
          <a:lnRef idx="2">
            <a:schemeClr val="accent1"/>
          </a:lnRef>
          <a:fillRef idx="0">
            <a:schemeClr val="accent1"/>
          </a:fillRef>
          <a:effectRef idx="1">
            <a:schemeClr val="accent1"/>
          </a:effectRef>
          <a:fontRef idx="minor">
            <a:schemeClr val="tx1"/>
          </a:fontRef>
        </p:style>
      </p:cxnSp>
      <p:sp>
        <p:nvSpPr>
          <p:cNvPr id="44" name="Oval 43"/>
          <p:cNvSpPr/>
          <p:nvPr/>
        </p:nvSpPr>
        <p:spPr>
          <a:xfrm rot="10800000">
            <a:off x="6767535" y="2871214"/>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p:cNvSpPr/>
          <p:nvPr/>
        </p:nvSpPr>
        <p:spPr>
          <a:xfrm rot="10800000">
            <a:off x="5213055" y="2871214"/>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Isosceles Triangle 45"/>
          <p:cNvSpPr/>
          <p:nvPr/>
        </p:nvSpPr>
        <p:spPr>
          <a:xfrm>
            <a:off x="5327355" y="1619902"/>
            <a:ext cx="1600200" cy="1385316"/>
          </a:xfrm>
          <a:prstGeom prst="triangle">
            <a:avLst/>
          </a:prstGeom>
          <a:solidFill>
            <a:schemeClr val="tx2">
              <a:lumMod val="40000"/>
              <a:lumOff val="60000"/>
            </a:schemeClr>
          </a:solidFill>
          <a:ln w="76200">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p:cNvSpPr/>
          <p:nvPr/>
        </p:nvSpPr>
        <p:spPr>
          <a:xfrm>
            <a:off x="5213055" y="2875786"/>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Oval 47"/>
          <p:cNvSpPr/>
          <p:nvPr/>
        </p:nvSpPr>
        <p:spPr>
          <a:xfrm>
            <a:off x="6767535" y="2871214"/>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48"/>
          <p:cNvSpPr/>
          <p:nvPr/>
        </p:nvSpPr>
        <p:spPr>
          <a:xfrm>
            <a:off x="5993807" y="1527046"/>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Oval 49"/>
          <p:cNvSpPr/>
          <p:nvPr/>
        </p:nvSpPr>
        <p:spPr>
          <a:xfrm>
            <a:off x="5203444" y="2874385"/>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Oval 50"/>
          <p:cNvSpPr/>
          <p:nvPr/>
        </p:nvSpPr>
        <p:spPr>
          <a:xfrm rot="10800000">
            <a:off x="5971476" y="4219954"/>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Oval 51"/>
          <p:cNvSpPr/>
          <p:nvPr/>
        </p:nvSpPr>
        <p:spPr>
          <a:xfrm>
            <a:off x="5971476" y="4219954"/>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Oval 52"/>
          <p:cNvSpPr/>
          <p:nvPr/>
        </p:nvSpPr>
        <p:spPr>
          <a:xfrm>
            <a:off x="5220078" y="2871214"/>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TextBox 53"/>
          <p:cNvSpPr txBox="1"/>
          <p:nvPr/>
        </p:nvSpPr>
        <p:spPr>
          <a:xfrm>
            <a:off x="6509481" y="1953735"/>
            <a:ext cx="651252" cy="584776"/>
          </a:xfrm>
          <a:prstGeom prst="rect">
            <a:avLst/>
          </a:prstGeom>
          <a:noFill/>
        </p:spPr>
        <p:txBody>
          <a:bodyPr wrap="square" rtlCol="0">
            <a:spAutoFit/>
          </a:bodyPr>
          <a:lstStyle/>
          <a:p>
            <a:r>
              <a:rPr lang="en-US" sz="3200" dirty="0" smtClean="0"/>
              <a:t>e</a:t>
            </a:r>
            <a:r>
              <a:rPr lang="en-US" sz="3200" baseline="-25000" dirty="0"/>
              <a:t>2</a:t>
            </a:r>
          </a:p>
        </p:txBody>
      </p:sp>
      <p:sp>
        <p:nvSpPr>
          <p:cNvPr id="55" name="TextBox 54"/>
          <p:cNvSpPr txBox="1"/>
          <p:nvPr/>
        </p:nvSpPr>
        <p:spPr>
          <a:xfrm>
            <a:off x="5186952" y="1953735"/>
            <a:ext cx="651252" cy="584776"/>
          </a:xfrm>
          <a:prstGeom prst="rect">
            <a:avLst/>
          </a:prstGeom>
          <a:noFill/>
        </p:spPr>
        <p:txBody>
          <a:bodyPr wrap="square" rtlCol="0">
            <a:spAutoFit/>
          </a:bodyPr>
          <a:lstStyle/>
          <a:p>
            <a:r>
              <a:rPr lang="en-US" sz="3200" dirty="0" smtClean="0"/>
              <a:t>e</a:t>
            </a:r>
            <a:r>
              <a:rPr lang="en-US" sz="3200" baseline="-25000" dirty="0"/>
              <a:t>1</a:t>
            </a:r>
          </a:p>
        </p:txBody>
      </p:sp>
      <p:sp>
        <p:nvSpPr>
          <p:cNvPr id="56" name="TextBox 55"/>
          <p:cNvSpPr txBox="1"/>
          <p:nvPr/>
        </p:nvSpPr>
        <p:spPr>
          <a:xfrm>
            <a:off x="6509481" y="3417328"/>
            <a:ext cx="651252" cy="584776"/>
          </a:xfrm>
          <a:prstGeom prst="rect">
            <a:avLst/>
          </a:prstGeom>
          <a:noFill/>
        </p:spPr>
        <p:txBody>
          <a:bodyPr wrap="square" rtlCol="0">
            <a:spAutoFit/>
          </a:bodyPr>
          <a:lstStyle/>
          <a:p>
            <a:r>
              <a:rPr lang="en-US" sz="3200" dirty="0" smtClean="0"/>
              <a:t>e</a:t>
            </a:r>
            <a:r>
              <a:rPr lang="en-US" sz="3200" baseline="-25000" dirty="0"/>
              <a:t>5</a:t>
            </a:r>
          </a:p>
        </p:txBody>
      </p:sp>
      <p:sp>
        <p:nvSpPr>
          <p:cNvPr id="57" name="TextBox 56"/>
          <p:cNvSpPr txBox="1"/>
          <p:nvPr/>
        </p:nvSpPr>
        <p:spPr>
          <a:xfrm>
            <a:off x="5186952" y="3417328"/>
            <a:ext cx="651252" cy="584776"/>
          </a:xfrm>
          <a:prstGeom prst="rect">
            <a:avLst/>
          </a:prstGeom>
          <a:noFill/>
        </p:spPr>
        <p:txBody>
          <a:bodyPr wrap="square" rtlCol="0">
            <a:spAutoFit/>
          </a:bodyPr>
          <a:lstStyle/>
          <a:p>
            <a:r>
              <a:rPr lang="en-US" sz="3200" dirty="0" smtClean="0"/>
              <a:t>e</a:t>
            </a:r>
            <a:r>
              <a:rPr lang="en-US" sz="3200" baseline="-25000" dirty="0"/>
              <a:t>4</a:t>
            </a:r>
          </a:p>
        </p:txBody>
      </p:sp>
      <p:sp>
        <p:nvSpPr>
          <p:cNvPr id="58" name="TextBox 57"/>
          <p:cNvSpPr txBox="1"/>
          <p:nvPr/>
        </p:nvSpPr>
        <p:spPr>
          <a:xfrm>
            <a:off x="5892270" y="2893511"/>
            <a:ext cx="651252" cy="584776"/>
          </a:xfrm>
          <a:prstGeom prst="rect">
            <a:avLst/>
          </a:prstGeom>
          <a:noFill/>
        </p:spPr>
        <p:txBody>
          <a:bodyPr wrap="square" rtlCol="0">
            <a:spAutoFit/>
          </a:bodyPr>
          <a:lstStyle/>
          <a:p>
            <a:r>
              <a:rPr lang="en-US" sz="3200" dirty="0" smtClean="0"/>
              <a:t>e</a:t>
            </a:r>
            <a:r>
              <a:rPr lang="en-US" sz="3200" baseline="-25000" dirty="0"/>
              <a:t>3</a:t>
            </a:r>
          </a:p>
        </p:txBody>
      </p:sp>
      <p:sp>
        <p:nvSpPr>
          <p:cNvPr id="59" name="TextBox 58"/>
          <p:cNvSpPr txBox="1"/>
          <p:nvPr/>
        </p:nvSpPr>
        <p:spPr>
          <a:xfrm>
            <a:off x="4748678" y="2633910"/>
            <a:ext cx="651252" cy="584776"/>
          </a:xfrm>
          <a:prstGeom prst="rect">
            <a:avLst/>
          </a:prstGeom>
          <a:noFill/>
        </p:spPr>
        <p:txBody>
          <a:bodyPr wrap="square" rtlCol="0">
            <a:spAutoFit/>
          </a:bodyPr>
          <a:lstStyle/>
          <a:p>
            <a:r>
              <a:rPr lang="en-US" sz="3200" dirty="0" smtClean="0"/>
              <a:t>v</a:t>
            </a:r>
            <a:r>
              <a:rPr lang="en-US" sz="3200" baseline="-25000" dirty="0"/>
              <a:t>1</a:t>
            </a:r>
          </a:p>
        </p:txBody>
      </p:sp>
      <p:sp>
        <p:nvSpPr>
          <p:cNvPr id="60" name="TextBox 59"/>
          <p:cNvSpPr txBox="1"/>
          <p:nvPr/>
        </p:nvSpPr>
        <p:spPr>
          <a:xfrm>
            <a:off x="5934329" y="967893"/>
            <a:ext cx="651252" cy="584776"/>
          </a:xfrm>
          <a:prstGeom prst="rect">
            <a:avLst/>
          </a:prstGeom>
          <a:noFill/>
        </p:spPr>
        <p:txBody>
          <a:bodyPr wrap="square" rtlCol="0">
            <a:spAutoFit/>
          </a:bodyPr>
          <a:lstStyle/>
          <a:p>
            <a:r>
              <a:rPr lang="en-US" sz="3200" dirty="0" smtClean="0"/>
              <a:t>v</a:t>
            </a:r>
            <a:r>
              <a:rPr lang="en-US" sz="3200" baseline="-25000" dirty="0"/>
              <a:t>2</a:t>
            </a:r>
          </a:p>
        </p:txBody>
      </p:sp>
      <p:sp>
        <p:nvSpPr>
          <p:cNvPr id="61" name="TextBox 60"/>
          <p:cNvSpPr txBox="1"/>
          <p:nvPr/>
        </p:nvSpPr>
        <p:spPr>
          <a:xfrm>
            <a:off x="7030163" y="2633910"/>
            <a:ext cx="651252" cy="584776"/>
          </a:xfrm>
          <a:prstGeom prst="rect">
            <a:avLst/>
          </a:prstGeom>
          <a:noFill/>
        </p:spPr>
        <p:txBody>
          <a:bodyPr wrap="square" rtlCol="0">
            <a:spAutoFit/>
          </a:bodyPr>
          <a:lstStyle/>
          <a:p>
            <a:r>
              <a:rPr lang="en-US" sz="3200" dirty="0" smtClean="0"/>
              <a:t>v</a:t>
            </a:r>
            <a:r>
              <a:rPr lang="en-US" sz="3200" baseline="-25000" dirty="0"/>
              <a:t>3</a:t>
            </a:r>
          </a:p>
        </p:txBody>
      </p:sp>
      <p:sp>
        <p:nvSpPr>
          <p:cNvPr id="62" name="TextBox 61"/>
          <p:cNvSpPr txBox="1"/>
          <p:nvPr/>
        </p:nvSpPr>
        <p:spPr>
          <a:xfrm>
            <a:off x="5934329" y="4333644"/>
            <a:ext cx="651252" cy="584776"/>
          </a:xfrm>
          <a:prstGeom prst="rect">
            <a:avLst/>
          </a:prstGeom>
          <a:noFill/>
        </p:spPr>
        <p:txBody>
          <a:bodyPr wrap="square" rtlCol="0">
            <a:spAutoFit/>
          </a:bodyPr>
          <a:lstStyle/>
          <a:p>
            <a:r>
              <a:rPr lang="en-US" sz="3200" dirty="0" smtClean="0"/>
              <a:t>v</a:t>
            </a:r>
            <a:r>
              <a:rPr lang="en-US" sz="3200" baseline="-25000" dirty="0"/>
              <a:t>4</a:t>
            </a:r>
          </a:p>
        </p:txBody>
      </p:sp>
      <p:sp>
        <p:nvSpPr>
          <p:cNvPr id="63" name="Isosceles Triangle 62"/>
          <p:cNvSpPr>
            <a:spLocks noChangeAspect="1"/>
          </p:cNvSpPr>
          <p:nvPr/>
        </p:nvSpPr>
        <p:spPr>
          <a:xfrm rot="16200000" flipH="1">
            <a:off x="5580383" y="2874738"/>
            <a:ext cx="338964" cy="277783"/>
          </a:xfrm>
          <a:prstGeom prst="triangl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Isosceles Triangle 63"/>
          <p:cNvSpPr>
            <a:spLocks noChangeAspect="1"/>
          </p:cNvSpPr>
          <p:nvPr/>
        </p:nvSpPr>
        <p:spPr>
          <a:xfrm rot="5400000">
            <a:off x="6258498" y="3748418"/>
            <a:ext cx="338964" cy="277783"/>
          </a:xfrm>
          <a:prstGeom prst="triangl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Isosceles Triangle 64"/>
          <p:cNvSpPr>
            <a:spLocks noChangeAspect="1"/>
          </p:cNvSpPr>
          <p:nvPr/>
        </p:nvSpPr>
        <p:spPr>
          <a:xfrm rot="5400000">
            <a:off x="5443301" y="3318551"/>
            <a:ext cx="338964" cy="277783"/>
          </a:xfrm>
          <a:prstGeom prst="triangl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Isosceles Triangle 65"/>
          <p:cNvSpPr>
            <a:spLocks noChangeAspect="1"/>
          </p:cNvSpPr>
          <p:nvPr/>
        </p:nvSpPr>
        <p:spPr>
          <a:xfrm rot="16200000">
            <a:off x="6510420" y="2527265"/>
            <a:ext cx="338964" cy="277783"/>
          </a:xfrm>
          <a:prstGeom prst="triangl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Isosceles Triangle 66"/>
          <p:cNvSpPr>
            <a:spLocks noChangeAspect="1"/>
          </p:cNvSpPr>
          <p:nvPr/>
        </p:nvSpPr>
        <p:spPr>
          <a:xfrm rot="16200000">
            <a:off x="5623452" y="1987769"/>
            <a:ext cx="338964" cy="277783"/>
          </a:xfrm>
          <a:prstGeom prst="triangl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 name="Group 5"/>
          <p:cNvGrpSpPr/>
          <p:nvPr/>
        </p:nvGrpSpPr>
        <p:grpSpPr>
          <a:xfrm rot="10800000" flipH="1">
            <a:off x="5879392" y="2300617"/>
            <a:ext cx="620853" cy="509461"/>
            <a:chOff x="5888628" y="2217493"/>
            <a:chExt cx="620853" cy="509461"/>
          </a:xfrm>
        </p:grpSpPr>
        <p:sp>
          <p:nvSpPr>
            <p:cNvPr id="68" name="Oval 67"/>
            <p:cNvSpPr>
              <a:spLocks noChangeAspect="1"/>
            </p:cNvSpPr>
            <p:nvPr/>
          </p:nvSpPr>
          <p:spPr>
            <a:xfrm>
              <a:off x="5888628" y="2230951"/>
              <a:ext cx="492862" cy="496003"/>
            </a:xfrm>
            <a:prstGeom prst="ellipse">
              <a:avLst/>
            </a:prstGeom>
            <a:noFill/>
            <a:ln w="76200" cap="flat">
              <a:solidFill>
                <a:srgbClr val="FFFF00"/>
              </a:solidFill>
              <a:roun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Isosceles Triangle 68"/>
            <p:cNvSpPr>
              <a:spLocks noChangeAspect="1"/>
            </p:cNvSpPr>
            <p:nvPr/>
          </p:nvSpPr>
          <p:spPr>
            <a:xfrm rot="16200000">
              <a:off x="6133272" y="2243801"/>
              <a:ext cx="291509" cy="238893"/>
            </a:xfrm>
            <a:prstGeom prst="triangl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0" name="Straight Connector 69"/>
            <p:cNvCxnSpPr/>
            <p:nvPr/>
          </p:nvCxnSpPr>
          <p:spPr>
            <a:xfrm>
              <a:off x="6053758" y="2386142"/>
              <a:ext cx="455723" cy="303259"/>
            </a:xfrm>
            <a:prstGeom prst="line">
              <a:avLst/>
            </a:prstGeom>
            <a:ln w="174625">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flipH="1" flipV="1">
              <a:off x="6411841" y="2256039"/>
              <a:ext cx="13368" cy="259601"/>
            </a:xfrm>
            <a:prstGeom prst="line">
              <a:avLst/>
            </a:prstGeom>
            <a:ln>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7993976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43130" y="967893"/>
            <a:ext cx="2932737" cy="3950527"/>
            <a:chOff x="643130" y="534604"/>
            <a:chExt cx="2932737" cy="3950527"/>
          </a:xfrm>
        </p:grpSpPr>
        <p:sp>
          <p:nvSpPr>
            <p:cNvPr id="101" name="Isosceles Triangle 100"/>
            <p:cNvSpPr/>
            <p:nvPr/>
          </p:nvSpPr>
          <p:spPr>
            <a:xfrm rot="10800000">
              <a:off x="1176087" y="2538509"/>
              <a:ext cx="1600200" cy="1385316"/>
            </a:xfrm>
            <a:prstGeom prst="triangle">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2" name="Straight Connector 101"/>
            <p:cNvCxnSpPr/>
            <p:nvPr/>
          </p:nvCxnSpPr>
          <p:spPr>
            <a:xfrm rot="14400000" flipV="1">
              <a:off x="904155" y="3260885"/>
              <a:ext cx="1392072" cy="0"/>
            </a:xfrm>
            <a:prstGeom prst="line">
              <a:avLst/>
            </a:prstGeom>
            <a:ln w="63500">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rot="7200000" flipV="1">
              <a:off x="1673889" y="3269311"/>
              <a:ext cx="1392072" cy="0"/>
            </a:xfrm>
            <a:prstGeom prst="line">
              <a:avLst/>
            </a:prstGeom>
            <a:ln w="63500">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104" name="Straight Connector 103"/>
            <p:cNvCxnSpPr/>
            <p:nvPr/>
          </p:nvCxnSpPr>
          <p:spPr>
            <a:xfrm rot="10800000" flipV="1">
              <a:off x="1353167" y="2597945"/>
              <a:ext cx="1392072" cy="0"/>
            </a:xfrm>
            <a:prstGeom prst="line">
              <a:avLst/>
            </a:prstGeom>
            <a:ln w="63500">
              <a:solidFill>
                <a:srgbClr val="008000"/>
              </a:solidFill>
            </a:ln>
          </p:spPr>
          <p:style>
            <a:lnRef idx="2">
              <a:schemeClr val="accent1"/>
            </a:lnRef>
            <a:fillRef idx="0">
              <a:schemeClr val="accent1"/>
            </a:fillRef>
            <a:effectRef idx="1">
              <a:schemeClr val="accent1"/>
            </a:effectRef>
            <a:fontRef idx="minor">
              <a:schemeClr val="tx1"/>
            </a:fontRef>
          </p:style>
        </p:cxnSp>
        <p:sp>
          <p:nvSpPr>
            <p:cNvPr id="105" name="Oval 104"/>
            <p:cNvSpPr/>
            <p:nvPr/>
          </p:nvSpPr>
          <p:spPr>
            <a:xfrm rot="10800000">
              <a:off x="2661987" y="2437925"/>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Oval 105"/>
            <p:cNvSpPr/>
            <p:nvPr/>
          </p:nvSpPr>
          <p:spPr>
            <a:xfrm rot="10800000">
              <a:off x="1107507" y="2437925"/>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 name="Isosceles Triangle 106"/>
            <p:cNvSpPr/>
            <p:nvPr/>
          </p:nvSpPr>
          <p:spPr>
            <a:xfrm>
              <a:off x="1221807" y="1186613"/>
              <a:ext cx="1600200" cy="1385316"/>
            </a:xfrm>
            <a:prstGeom prst="triangle">
              <a:avLst/>
            </a:prstGeom>
            <a:solidFill>
              <a:schemeClr val="tx2">
                <a:lumMod val="40000"/>
                <a:lumOff val="60000"/>
              </a:schemeClr>
            </a:solidFill>
            <a:ln w="76200">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Oval 107"/>
            <p:cNvSpPr/>
            <p:nvPr/>
          </p:nvSpPr>
          <p:spPr>
            <a:xfrm>
              <a:off x="1107507" y="2442497"/>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 name="Oval 108"/>
            <p:cNvSpPr/>
            <p:nvPr/>
          </p:nvSpPr>
          <p:spPr>
            <a:xfrm>
              <a:off x="2661987" y="2437925"/>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 name="Oval 109"/>
            <p:cNvSpPr/>
            <p:nvPr/>
          </p:nvSpPr>
          <p:spPr>
            <a:xfrm>
              <a:off x="1888259" y="1093757"/>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 name="Oval 110"/>
            <p:cNvSpPr/>
            <p:nvPr/>
          </p:nvSpPr>
          <p:spPr>
            <a:xfrm>
              <a:off x="1097896" y="2441096"/>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 name="Oval 111"/>
            <p:cNvSpPr/>
            <p:nvPr/>
          </p:nvSpPr>
          <p:spPr>
            <a:xfrm rot="10800000">
              <a:off x="1865928" y="3786665"/>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Oval 112"/>
            <p:cNvSpPr/>
            <p:nvPr/>
          </p:nvSpPr>
          <p:spPr>
            <a:xfrm>
              <a:off x="1865928" y="3786665"/>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 name="Oval 113"/>
            <p:cNvSpPr/>
            <p:nvPr/>
          </p:nvSpPr>
          <p:spPr>
            <a:xfrm>
              <a:off x="1114530" y="2437925"/>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 name="TextBox 114"/>
            <p:cNvSpPr txBox="1"/>
            <p:nvPr/>
          </p:nvSpPr>
          <p:spPr>
            <a:xfrm>
              <a:off x="2403933" y="1520446"/>
              <a:ext cx="651252" cy="584776"/>
            </a:xfrm>
            <a:prstGeom prst="rect">
              <a:avLst/>
            </a:prstGeom>
            <a:noFill/>
          </p:spPr>
          <p:txBody>
            <a:bodyPr wrap="square" rtlCol="0">
              <a:spAutoFit/>
            </a:bodyPr>
            <a:lstStyle/>
            <a:p>
              <a:r>
                <a:rPr lang="en-US" sz="3200" dirty="0" smtClean="0"/>
                <a:t>e</a:t>
              </a:r>
              <a:r>
                <a:rPr lang="en-US" sz="3200" baseline="-25000" dirty="0"/>
                <a:t>2</a:t>
              </a:r>
            </a:p>
          </p:txBody>
        </p:sp>
        <p:sp>
          <p:nvSpPr>
            <p:cNvPr id="116" name="TextBox 115"/>
            <p:cNvSpPr txBox="1"/>
            <p:nvPr/>
          </p:nvSpPr>
          <p:spPr>
            <a:xfrm>
              <a:off x="1081404" y="1520446"/>
              <a:ext cx="651252" cy="584776"/>
            </a:xfrm>
            <a:prstGeom prst="rect">
              <a:avLst/>
            </a:prstGeom>
            <a:noFill/>
          </p:spPr>
          <p:txBody>
            <a:bodyPr wrap="square" rtlCol="0">
              <a:spAutoFit/>
            </a:bodyPr>
            <a:lstStyle/>
            <a:p>
              <a:r>
                <a:rPr lang="en-US" sz="3200" dirty="0" smtClean="0"/>
                <a:t>e</a:t>
              </a:r>
              <a:r>
                <a:rPr lang="en-US" sz="3200" baseline="-25000" dirty="0"/>
                <a:t>1</a:t>
              </a:r>
            </a:p>
          </p:txBody>
        </p:sp>
        <p:sp>
          <p:nvSpPr>
            <p:cNvPr id="117" name="TextBox 116"/>
            <p:cNvSpPr txBox="1"/>
            <p:nvPr/>
          </p:nvSpPr>
          <p:spPr>
            <a:xfrm>
              <a:off x="2403933" y="2984039"/>
              <a:ext cx="651252" cy="584776"/>
            </a:xfrm>
            <a:prstGeom prst="rect">
              <a:avLst/>
            </a:prstGeom>
            <a:noFill/>
          </p:spPr>
          <p:txBody>
            <a:bodyPr wrap="square" rtlCol="0">
              <a:spAutoFit/>
            </a:bodyPr>
            <a:lstStyle/>
            <a:p>
              <a:r>
                <a:rPr lang="en-US" sz="3200" dirty="0" smtClean="0"/>
                <a:t>e</a:t>
              </a:r>
              <a:r>
                <a:rPr lang="en-US" sz="3200" baseline="-25000" dirty="0"/>
                <a:t>5</a:t>
              </a:r>
            </a:p>
          </p:txBody>
        </p:sp>
        <p:sp>
          <p:nvSpPr>
            <p:cNvPr id="118" name="TextBox 117"/>
            <p:cNvSpPr txBox="1"/>
            <p:nvPr/>
          </p:nvSpPr>
          <p:spPr>
            <a:xfrm>
              <a:off x="1081404" y="2984039"/>
              <a:ext cx="651252" cy="584776"/>
            </a:xfrm>
            <a:prstGeom prst="rect">
              <a:avLst/>
            </a:prstGeom>
            <a:noFill/>
          </p:spPr>
          <p:txBody>
            <a:bodyPr wrap="square" rtlCol="0">
              <a:spAutoFit/>
            </a:bodyPr>
            <a:lstStyle/>
            <a:p>
              <a:r>
                <a:rPr lang="en-US" sz="3200" dirty="0" smtClean="0"/>
                <a:t>e</a:t>
              </a:r>
              <a:r>
                <a:rPr lang="en-US" sz="3200" baseline="-25000" dirty="0"/>
                <a:t>4</a:t>
              </a:r>
            </a:p>
          </p:txBody>
        </p:sp>
        <p:sp>
          <p:nvSpPr>
            <p:cNvPr id="119" name="TextBox 118"/>
            <p:cNvSpPr txBox="1"/>
            <p:nvPr/>
          </p:nvSpPr>
          <p:spPr>
            <a:xfrm>
              <a:off x="1786722" y="2460222"/>
              <a:ext cx="651252" cy="584776"/>
            </a:xfrm>
            <a:prstGeom prst="rect">
              <a:avLst/>
            </a:prstGeom>
            <a:noFill/>
          </p:spPr>
          <p:txBody>
            <a:bodyPr wrap="square" rtlCol="0">
              <a:spAutoFit/>
            </a:bodyPr>
            <a:lstStyle/>
            <a:p>
              <a:r>
                <a:rPr lang="en-US" sz="3200" dirty="0" smtClean="0"/>
                <a:t>e</a:t>
              </a:r>
              <a:r>
                <a:rPr lang="en-US" sz="3200" baseline="-25000" dirty="0"/>
                <a:t>3</a:t>
              </a:r>
            </a:p>
          </p:txBody>
        </p:sp>
        <p:sp>
          <p:nvSpPr>
            <p:cNvPr id="97" name="TextBox 96"/>
            <p:cNvSpPr txBox="1"/>
            <p:nvPr/>
          </p:nvSpPr>
          <p:spPr>
            <a:xfrm>
              <a:off x="643130" y="2200621"/>
              <a:ext cx="651252" cy="584776"/>
            </a:xfrm>
            <a:prstGeom prst="rect">
              <a:avLst/>
            </a:prstGeom>
            <a:noFill/>
          </p:spPr>
          <p:txBody>
            <a:bodyPr wrap="square" rtlCol="0">
              <a:spAutoFit/>
            </a:bodyPr>
            <a:lstStyle/>
            <a:p>
              <a:r>
                <a:rPr lang="en-US" sz="3200" dirty="0" smtClean="0"/>
                <a:t>v</a:t>
              </a:r>
              <a:r>
                <a:rPr lang="en-US" sz="3200" baseline="-25000" dirty="0"/>
                <a:t>1</a:t>
              </a:r>
            </a:p>
          </p:txBody>
        </p:sp>
        <p:sp>
          <p:nvSpPr>
            <p:cNvPr id="98" name="TextBox 97"/>
            <p:cNvSpPr txBox="1"/>
            <p:nvPr/>
          </p:nvSpPr>
          <p:spPr>
            <a:xfrm>
              <a:off x="1828781" y="534604"/>
              <a:ext cx="651252" cy="584776"/>
            </a:xfrm>
            <a:prstGeom prst="rect">
              <a:avLst/>
            </a:prstGeom>
            <a:noFill/>
          </p:spPr>
          <p:txBody>
            <a:bodyPr wrap="square" rtlCol="0">
              <a:spAutoFit/>
            </a:bodyPr>
            <a:lstStyle/>
            <a:p>
              <a:r>
                <a:rPr lang="en-US" sz="3200" dirty="0" smtClean="0"/>
                <a:t>v</a:t>
              </a:r>
              <a:r>
                <a:rPr lang="en-US" sz="3200" baseline="-25000" dirty="0"/>
                <a:t>2</a:t>
              </a:r>
            </a:p>
          </p:txBody>
        </p:sp>
        <p:sp>
          <p:nvSpPr>
            <p:cNvPr id="99" name="TextBox 98"/>
            <p:cNvSpPr txBox="1"/>
            <p:nvPr/>
          </p:nvSpPr>
          <p:spPr>
            <a:xfrm>
              <a:off x="2924615" y="2200621"/>
              <a:ext cx="651252" cy="584776"/>
            </a:xfrm>
            <a:prstGeom prst="rect">
              <a:avLst/>
            </a:prstGeom>
            <a:noFill/>
          </p:spPr>
          <p:txBody>
            <a:bodyPr wrap="square" rtlCol="0">
              <a:spAutoFit/>
            </a:bodyPr>
            <a:lstStyle/>
            <a:p>
              <a:r>
                <a:rPr lang="en-US" sz="3200" dirty="0" smtClean="0"/>
                <a:t>v</a:t>
              </a:r>
              <a:r>
                <a:rPr lang="en-US" sz="3200" baseline="-25000" dirty="0"/>
                <a:t>3</a:t>
              </a:r>
            </a:p>
          </p:txBody>
        </p:sp>
        <p:sp>
          <p:nvSpPr>
            <p:cNvPr id="100" name="TextBox 99"/>
            <p:cNvSpPr txBox="1"/>
            <p:nvPr/>
          </p:nvSpPr>
          <p:spPr>
            <a:xfrm>
              <a:off x="1828781" y="3900355"/>
              <a:ext cx="651252" cy="584776"/>
            </a:xfrm>
            <a:prstGeom prst="rect">
              <a:avLst/>
            </a:prstGeom>
            <a:noFill/>
          </p:spPr>
          <p:txBody>
            <a:bodyPr wrap="square" rtlCol="0">
              <a:spAutoFit/>
            </a:bodyPr>
            <a:lstStyle/>
            <a:p>
              <a:r>
                <a:rPr lang="en-US" sz="3200" dirty="0" smtClean="0"/>
                <a:t>v</a:t>
              </a:r>
              <a:r>
                <a:rPr lang="en-US" sz="3200" baseline="-25000" dirty="0"/>
                <a:t>4</a:t>
              </a:r>
            </a:p>
          </p:txBody>
        </p:sp>
        <p:sp>
          <p:nvSpPr>
            <p:cNvPr id="5" name="Isosceles Triangle 4"/>
            <p:cNvSpPr>
              <a:spLocks noChangeAspect="1"/>
            </p:cNvSpPr>
            <p:nvPr/>
          </p:nvSpPr>
          <p:spPr>
            <a:xfrm rot="16200000" flipH="1">
              <a:off x="1474835" y="2441449"/>
              <a:ext cx="338964" cy="277783"/>
            </a:xfrm>
            <a:prstGeom prst="triangl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Isosceles Triangle 32"/>
            <p:cNvSpPr>
              <a:spLocks noChangeAspect="1"/>
            </p:cNvSpPr>
            <p:nvPr/>
          </p:nvSpPr>
          <p:spPr>
            <a:xfrm rot="5400000">
              <a:off x="2152950" y="3315129"/>
              <a:ext cx="338964" cy="277783"/>
            </a:xfrm>
            <a:prstGeom prst="triangl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Isosceles Triangle 33"/>
            <p:cNvSpPr>
              <a:spLocks noChangeAspect="1"/>
            </p:cNvSpPr>
            <p:nvPr/>
          </p:nvSpPr>
          <p:spPr>
            <a:xfrm rot="5400000">
              <a:off x="1337753" y="2885262"/>
              <a:ext cx="338964" cy="277783"/>
            </a:xfrm>
            <a:prstGeom prst="triangl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Isosceles Triangle 34"/>
            <p:cNvSpPr>
              <a:spLocks noChangeAspect="1"/>
            </p:cNvSpPr>
            <p:nvPr/>
          </p:nvSpPr>
          <p:spPr>
            <a:xfrm rot="16200000">
              <a:off x="2404872" y="2093976"/>
              <a:ext cx="338964" cy="277783"/>
            </a:xfrm>
            <a:prstGeom prst="triangl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Isosceles Triangle 35"/>
            <p:cNvSpPr>
              <a:spLocks noChangeAspect="1"/>
            </p:cNvSpPr>
            <p:nvPr/>
          </p:nvSpPr>
          <p:spPr>
            <a:xfrm rot="16200000">
              <a:off x="1517904" y="1554480"/>
              <a:ext cx="338964" cy="277783"/>
            </a:xfrm>
            <a:prstGeom prst="triangl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a:spLocks noChangeAspect="1"/>
            </p:cNvSpPr>
            <p:nvPr/>
          </p:nvSpPr>
          <p:spPr>
            <a:xfrm>
              <a:off x="1783080" y="1797662"/>
              <a:ext cx="492862" cy="496003"/>
            </a:xfrm>
            <a:prstGeom prst="ellipse">
              <a:avLst/>
            </a:prstGeom>
            <a:noFill/>
            <a:ln w="76200" cap="flat">
              <a:solidFill>
                <a:srgbClr val="FFFF00"/>
              </a:solidFill>
              <a:roun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Isosceles Triangle 37"/>
            <p:cNvSpPr>
              <a:spLocks noChangeAspect="1"/>
            </p:cNvSpPr>
            <p:nvPr/>
          </p:nvSpPr>
          <p:spPr>
            <a:xfrm rot="16200000">
              <a:off x="2027724" y="1810512"/>
              <a:ext cx="291509" cy="238893"/>
            </a:xfrm>
            <a:prstGeom prst="triangl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 name="Straight Connector 3"/>
            <p:cNvCxnSpPr/>
            <p:nvPr/>
          </p:nvCxnSpPr>
          <p:spPr>
            <a:xfrm>
              <a:off x="1948210" y="1952853"/>
              <a:ext cx="455723" cy="303259"/>
            </a:xfrm>
            <a:prstGeom prst="line">
              <a:avLst/>
            </a:prstGeom>
            <a:ln w="174625">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H="1" flipV="1">
              <a:off x="2306293" y="1822750"/>
              <a:ext cx="13368" cy="259601"/>
            </a:xfrm>
            <a:prstGeom prst="line">
              <a:avLst/>
            </a:prstGeom>
            <a:ln>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grpSp>
      <p:sp>
        <p:nvSpPr>
          <p:cNvPr id="3" name="TextBox 2"/>
          <p:cNvSpPr txBox="1"/>
          <p:nvPr/>
        </p:nvSpPr>
        <p:spPr>
          <a:xfrm>
            <a:off x="612636" y="383117"/>
            <a:ext cx="4327302" cy="584776"/>
          </a:xfrm>
          <a:prstGeom prst="rect">
            <a:avLst/>
          </a:prstGeom>
          <a:noFill/>
        </p:spPr>
        <p:txBody>
          <a:bodyPr wrap="square" rtlCol="0">
            <a:spAutoFit/>
          </a:bodyPr>
          <a:lstStyle/>
          <a:p>
            <a:r>
              <a:rPr lang="en-US" sz="3200" dirty="0" smtClean="0"/>
              <a:t>Add an oriented face</a:t>
            </a:r>
          </a:p>
        </p:txBody>
      </p:sp>
      <p:sp>
        <p:nvSpPr>
          <p:cNvPr id="6" name="TextBox 5"/>
          <p:cNvSpPr txBox="1"/>
          <p:nvPr/>
        </p:nvSpPr>
        <p:spPr>
          <a:xfrm>
            <a:off x="4437529" y="1957178"/>
            <a:ext cx="4332942" cy="1569660"/>
          </a:xfrm>
          <a:prstGeom prst="rect">
            <a:avLst/>
          </a:prstGeom>
          <a:noFill/>
        </p:spPr>
        <p:txBody>
          <a:bodyPr wrap="square" rtlCol="0">
            <a:spAutoFit/>
          </a:bodyPr>
          <a:lstStyle/>
          <a:p>
            <a:r>
              <a:rPr lang="en-US" sz="3200" dirty="0" smtClean="0"/>
              <a:t>Note that the boundary of this face is the cycle</a:t>
            </a:r>
          </a:p>
          <a:p>
            <a:pPr algn="ctr"/>
            <a:r>
              <a:rPr lang="en-US" sz="3200" dirty="0"/>
              <a:t>e</a:t>
            </a:r>
            <a:r>
              <a:rPr lang="en-US" sz="3200" baseline="-25000" dirty="0"/>
              <a:t>1</a:t>
            </a:r>
            <a:r>
              <a:rPr lang="en-US" sz="3200" dirty="0"/>
              <a:t> + e</a:t>
            </a:r>
            <a:r>
              <a:rPr lang="en-US" sz="3200" baseline="-25000" dirty="0"/>
              <a:t>2</a:t>
            </a:r>
            <a:r>
              <a:rPr lang="en-US" sz="3200" dirty="0"/>
              <a:t> +  e</a:t>
            </a:r>
            <a:r>
              <a:rPr lang="en-US" sz="3200" baseline="-25000" dirty="0"/>
              <a:t>3</a:t>
            </a:r>
            <a:r>
              <a:rPr lang="en-US" sz="3200" dirty="0"/>
              <a:t>  </a:t>
            </a:r>
            <a:endParaRPr lang="en-US" sz="3200" dirty="0" smtClean="0"/>
          </a:p>
        </p:txBody>
      </p:sp>
    </p:spTree>
    <p:extLst>
      <p:ext uri="{BB962C8B-B14F-4D97-AF65-F5344CB8AC3E}">
        <p14:creationId xmlns:p14="http://schemas.microsoft.com/office/powerpoint/2010/main" val="391893012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051551" y="1310843"/>
            <a:ext cx="2932737" cy="3950527"/>
            <a:chOff x="643130" y="534604"/>
            <a:chExt cx="2932737" cy="3950527"/>
          </a:xfrm>
        </p:grpSpPr>
        <p:sp>
          <p:nvSpPr>
            <p:cNvPr id="5" name="Isosceles Triangle 4"/>
            <p:cNvSpPr/>
            <p:nvPr/>
          </p:nvSpPr>
          <p:spPr>
            <a:xfrm rot="10800000">
              <a:off x="1176087" y="2538509"/>
              <a:ext cx="1600200" cy="1385316"/>
            </a:xfrm>
            <a:prstGeom prst="triangle">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Connector 5"/>
            <p:cNvCxnSpPr/>
            <p:nvPr/>
          </p:nvCxnSpPr>
          <p:spPr>
            <a:xfrm rot="14400000" flipV="1">
              <a:off x="904155" y="3260885"/>
              <a:ext cx="1392072" cy="0"/>
            </a:xfrm>
            <a:prstGeom prst="line">
              <a:avLst/>
            </a:prstGeom>
            <a:ln w="63500">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rot="7200000" flipV="1">
              <a:off x="1673889" y="3269311"/>
              <a:ext cx="1392072" cy="0"/>
            </a:xfrm>
            <a:prstGeom prst="line">
              <a:avLst/>
            </a:prstGeom>
            <a:ln w="63500">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rot="10800000" flipV="1">
              <a:off x="1353167" y="2597945"/>
              <a:ext cx="1392072" cy="0"/>
            </a:xfrm>
            <a:prstGeom prst="line">
              <a:avLst/>
            </a:prstGeom>
            <a:ln w="63500">
              <a:solidFill>
                <a:srgbClr val="008000"/>
              </a:solidFill>
            </a:ln>
          </p:spPr>
          <p:style>
            <a:lnRef idx="2">
              <a:schemeClr val="accent1"/>
            </a:lnRef>
            <a:fillRef idx="0">
              <a:schemeClr val="accent1"/>
            </a:fillRef>
            <a:effectRef idx="1">
              <a:schemeClr val="accent1"/>
            </a:effectRef>
            <a:fontRef idx="minor">
              <a:schemeClr val="tx1"/>
            </a:fontRef>
          </p:style>
        </p:cxnSp>
        <p:sp>
          <p:nvSpPr>
            <p:cNvPr id="9" name="Oval 8"/>
            <p:cNvSpPr/>
            <p:nvPr/>
          </p:nvSpPr>
          <p:spPr>
            <a:xfrm rot="10800000">
              <a:off x="2661987" y="2437925"/>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rot="10800000">
              <a:off x="1107507" y="2437925"/>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Isosceles Triangle 10"/>
            <p:cNvSpPr/>
            <p:nvPr/>
          </p:nvSpPr>
          <p:spPr>
            <a:xfrm>
              <a:off x="1221807" y="1186613"/>
              <a:ext cx="1600200" cy="1385316"/>
            </a:xfrm>
            <a:prstGeom prst="triangle">
              <a:avLst/>
            </a:prstGeom>
            <a:solidFill>
              <a:schemeClr val="tx2">
                <a:lumMod val="40000"/>
                <a:lumOff val="60000"/>
              </a:schemeClr>
            </a:solidFill>
            <a:ln w="76200">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1107507" y="2442497"/>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2661987" y="2437925"/>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1888259" y="1093757"/>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1097896" y="2441096"/>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rot="10800000">
              <a:off x="1865928" y="3786665"/>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1865928" y="3786665"/>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1114530" y="2437925"/>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2403933" y="1520446"/>
              <a:ext cx="651252" cy="584776"/>
            </a:xfrm>
            <a:prstGeom prst="rect">
              <a:avLst/>
            </a:prstGeom>
            <a:noFill/>
          </p:spPr>
          <p:txBody>
            <a:bodyPr wrap="square" rtlCol="0">
              <a:spAutoFit/>
            </a:bodyPr>
            <a:lstStyle/>
            <a:p>
              <a:r>
                <a:rPr lang="en-US" sz="3200" dirty="0" smtClean="0"/>
                <a:t>e</a:t>
              </a:r>
              <a:r>
                <a:rPr lang="en-US" sz="3200" baseline="-25000" dirty="0"/>
                <a:t>2</a:t>
              </a:r>
            </a:p>
          </p:txBody>
        </p:sp>
        <p:sp>
          <p:nvSpPr>
            <p:cNvPr id="20" name="TextBox 19"/>
            <p:cNvSpPr txBox="1"/>
            <p:nvPr/>
          </p:nvSpPr>
          <p:spPr>
            <a:xfrm>
              <a:off x="1081404" y="1520446"/>
              <a:ext cx="651252" cy="584776"/>
            </a:xfrm>
            <a:prstGeom prst="rect">
              <a:avLst/>
            </a:prstGeom>
            <a:noFill/>
          </p:spPr>
          <p:txBody>
            <a:bodyPr wrap="square" rtlCol="0">
              <a:spAutoFit/>
            </a:bodyPr>
            <a:lstStyle/>
            <a:p>
              <a:r>
                <a:rPr lang="en-US" sz="3200" dirty="0" smtClean="0"/>
                <a:t>e</a:t>
              </a:r>
              <a:r>
                <a:rPr lang="en-US" sz="3200" baseline="-25000" dirty="0"/>
                <a:t>1</a:t>
              </a:r>
            </a:p>
          </p:txBody>
        </p:sp>
        <p:sp>
          <p:nvSpPr>
            <p:cNvPr id="21" name="TextBox 20"/>
            <p:cNvSpPr txBox="1"/>
            <p:nvPr/>
          </p:nvSpPr>
          <p:spPr>
            <a:xfrm>
              <a:off x="2403933" y="2984039"/>
              <a:ext cx="651252" cy="584776"/>
            </a:xfrm>
            <a:prstGeom prst="rect">
              <a:avLst/>
            </a:prstGeom>
            <a:noFill/>
          </p:spPr>
          <p:txBody>
            <a:bodyPr wrap="square" rtlCol="0">
              <a:spAutoFit/>
            </a:bodyPr>
            <a:lstStyle/>
            <a:p>
              <a:r>
                <a:rPr lang="en-US" sz="3200" dirty="0" smtClean="0"/>
                <a:t>e</a:t>
              </a:r>
              <a:r>
                <a:rPr lang="en-US" sz="3200" baseline="-25000" dirty="0"/>
                <a:t>5</a:t>
              </a:r>
            </a:p>
          </p:txBody>
        </p:sp>
        <p:sp>
          <p:nvSpPr>
            <p:cNvPr id="22" name="TextBox 21"/>
            <p:cNvSpPr txBox="1"/>
            <p:nvPr/>
          </p:nvSpPr>
          <p:spPr>
            <a:xfrm>
              <a:off x="1081404" y="2984039"/>
              <a:ext cx="651252" cy="584776"/>
            </a:xfrm>
            <a:prstGeom prst="rect">
              <a:avLst/>
            </a:prstGeom>
            <a:noFill/>
          </p:spPr>
          <p:txBody>
            <a:bodyPr wrap="square" rtlCol="0">
              <a:spAutoFit/>
            </a:bodyPr>
            <a:lstStyle/>
            <a:p>
              <a:r>
                <a:rPr lang="en-US" sz="3200" dirty="0" smtClean="0"/>
                <a:t>e</a:t>
              </a:r>
              <a:r>
                <a:rPr lang="en-US" sz="3200" baseline="-25000" dirty="0"/>
                <a:t>4</a:t>
              </a:r>
            </a:p>
          </p:txBody>
        </p:sp>
        <p:sp>
          <p:nvSpPr>
            <p:cNvPr id="23" name="TextBox 22"/>
            <p:cNvSpPr txBox="1"/>
            <p:nvPr/>
          </p:nvSpPr>
          <p:spPr>
            <a:xfrm>
              <a:off x="1786722" y="2460222"/>
              <a:ext cx="651252" cy="584776"/>
            </a:xfrm>
            <a:prstGeom prst="rect">
              <a:avLst/>
            </a:prstGeom>
            <a:noFill/>
          </p:spPr>
          <p:txBody>
            <a:bodyPr wrap="square" rtlCol="0">
              <a:spAutoFit/>
            </a:bodyPr>
            <a:lstStyle/>
            <a:p>
              <a:r>
                <a:rPr lang="en-US" sz="3200" dirty="0" smtClean="0"/>
                <a:t>e</a:t>
              </a:r>
              <a:r>
                <a:rPr lang="en-US" sz="3200" baseline="-25000" dirty="0"/>
                <a:t>3</a:t>
              </a:r>
            </a:p>
          </p:txBody>
        </p:sp>
        <p:sp>
          <p:nvSpPr>
            <p:cNvPr id="24" name="TextBox 23"/>
            <p:cNvSpPr txBox="1"/>
            <p:nvPr/>
          </p:nvSpPr>
          <p:spPr>
            <a:xfrm>
              <a:off x="643130" y="2200621"/>
              <a:ext cx="651252" cy="584776"/>
            </a:xfrm>
            <a:prstGeom prst="rect">
              <a:avLst/>
            </a:prstGeom>
            <a:noFill/>
          </p:spPr>
          <p:txBody>
            <a:bodyPr wrap="square" rtlCol="0">
              <a:spAutoFit/>
            </a:bodyPr>
            <a:lstStyle/>
            <a:p>
              <a:r>
                <a:rPr lang="en-US" sz="3200" dirty="0" smtClean="0"/>
                <a:t>v</a:t>
              </a:r>
              <a:r>
                <a:rPr lang="en-US" sz="3200" baseline="-25000" dirty="0"/>
                <a:t>1</a:t>
              </a:r>
            </a:p>
          </p:txBody>
        </p:sp>
        <p:sp>
          <p:nvSpPr>
            <p:cNvPr id="25" name="TextBox 24"/>
            <p:cNvSpPr txBox="1"/>
            <p:nvPr/>
          </p:nvSpPr>
          <p:spPr>
            <a:xfrm>
              <a:off x="1828781" y="534604"/>
              <a:ext cx="651252" cy="584776"/>
            </a:xfrm>
            <a:prstGeom prst="rect">
              <a:avLst/>
            </a:prstGeom>
            <a:noFill/>
          </p:spPr>
          <p:txBody>
            <a:bodyPr wrap="square" rtlCol="0">
              <a:spAutoFit/>
            </a:bodyPr>
            <a:lstStyle/>
            <a:p>
              <a:r>
                <a:rPr lang="en-US" sz="3200" dirty="0" smtClean="0"/>
                <a:t>v</a:t>
              </a:r>
              <a:r>
                <a:rPr lang="en-US" sz="3200" baseline="-25000" dirty="0"/>
                <a:t>2</a:t>
              </a:r>
            </a:p>
          </p:txBody>
        </p:sp>
        <p:sp>
          <p:nvSpPr>
            <p:cNvPr id="26" name="TextBox 25"/>
            <p:cNvSpPr txBox="1"/>
            <p:nvPr/>
          </p:nvSpPr>
          <p:spPr>
            <a:xfrm>
              <a:off x="2924615" y="2200621"/>
              <a:ext cx="651252" cy="584776"/>
            </a:xfrm>
            <a:prstGeom prst="rect">
              <a:avLst/>
            </a:prstGeom>
            <a:noFill/>
          </p:spPr>
          <p:txBody>
            <a:bodyPr wrap="square" rtlCol="0">
              <a:spAutoFit/>
            </a:bodyPr>
            <a:lstStyle/>
            <a:p>
              <a:r>
                <a:rPr lang="en-US" sz="3200" dirty="0" smtClean="0"/>
                <a:t>v</a:t>
              </a:r>
              <a:r>
                <a:rPr lang="en-US" sz="3200" baseline="-25000" dirty="0"/>
                <a:t>3</a:t>
              </a:r>
            </a:p>
          </p:txBody>
        </p:sp>
        <p:sp>
          <p:nvSpPr>
            <p:cNvPr id="27" name="TextBox 26"/>
            <p:cNvSpPr txBox="1"/>
            <p:nvPr/>
          </p:nvSpPr>
          <p:spPr>
            <a:xfrm>
              <a:off x="1828781" y="3900355"/>
              <a:ext cx="651252" cy="584776"/>
            </a:xfrm>
            <a:prstGeom prst="rect">
              <a:avLst/>
            </a:prstGeom>
            <a:noFill/>
          </p:spPr>
          <p:txBody>
            <a:bodyPr wrap="square" rtlCol="0">
              <a:spAutoFit/>
            </a:bodyPr>
            <a:lstStyle/>
            <a:p>
              <a:r>
                <a:rPr lang="en-US" sz="3200" dirty="0" smtClean="0"/>
                <a:t>v</a:t>
              </a:r>
              <a:r>
                <a:rPr lang="en-US" sz="3200" baseline="-25000" dirty="0"/>
                <a:t>4</a:t>
              </a:r>
            </a:p>
          </p:txBody>
        </p:sp>
        <p:sp>
          <p:nvSpPr>
            <p:cNvPr id="28" name="Isosceles Triangle 27"/>
            <p:cNvSpPr>
              <a:spLocks noChangeAspect="1"/>
            </p:cNvSpPr>
            <p:nvPr/>
          </p:nvSpPr>
          <p:spPr>
            <a:xfrm rot="16200000" flipH="1">
              <a:off x="1474835" y="2441449"/>
              <a:ext cx="338964" cy="277783"/>
            </a:xfrm>
            <a:prstGeom prst="triangl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Isosceles Triangle 28"/>
            <p:cNvSpPr>
              <a:spLocks noChangeAspect="1"/>
            </p:cNvSpPr>
            <p:nvPr/>
          </p:nvSpPr>
          <p:spPr>
            <a:xfrm rot="5400000">
              <a:off x="2152950" y="3315129"/>
              <a:ext cx="338964" cy="277783"/>
            </a:xfrm>
            <a:prstGeom prst="triangl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Isosceles Triangle 29"/>
            <p:cNvSpPr>
              <a:spLocks noChangeAspect="1"/>
            </p:cNvSpPr>
            <p:nvPr/>
          </p:nvSpPr>
          <p:spPr>
            <a:xfrm rot="5400000">
              <a:off x="1337753" y="2885262"/>
              <a:ext cx="338964" cy="277783"/>
            </a:xfrm>
            <a:prstGeom prst="triangl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Isosceles Triangle 30"/>
            <p:cNvSpPr>
              <a:spLocks noChangeAspect="1"/>
            </p:cNvSpPr>
            <p:nvPr/>
          </p:nvSpPr>
          <p:spPr>
            <a:xfrm rot="16200000">
              <a:off x="2404872" y="2093976"/>
              <a:ext cx="338964" cy="277783"/>
            </a:xfrm>
            <a:prstGeom prst="triangl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Isosceles Triangle 31"/>
            <p:cNvSpPr>
              <a:spLocks noChangeAspect="1"/>
            </p:cNvSpPr>
            <p:nvPr/>
          </p:nvSpPr>
          <p:spPr>
            <a:xfrm rot="16200000">
              <a:off x="1517904" y="1554480"/>
              <a:ext cx="338964" cy="277783"/>
            </a:xfrm>
            <a:prstGeom prst="triangl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a:spLocks noChangeAspect="1"/>
            </p:cNvSpPr>
            <p:nvPr/>
          </p:nvSpPr>
          <p:spPr>
            <a:xfrm>
              <a:off x="1783080" y="1797662"/>
              <a:ext cx="492862" cy="496003"/>
            </a:xfrm>
            <a:prstGeom prst="ellipse">
              <a:avLst/>
            </a:prstGeom>
            <a:noFill/>
            <a:ln w="76200" cap="flat">
              <a:solidFill>
                <a:srgbClr val="FFFF00"/>
              </a:solidFill>
              <a:roun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Isosceles Triangle 33"/>
            <p:cNvSpPr>
              <a:spLocks noChangeAspect="1"/>
            </p:cNvSpPr>
            <p:nvPr/>
          </p:nvSpPr>
          <p:spPr>
            <a:xfrm rot="16200000">
              <a:off x="2027724" y="1810512"/>
              <a:ext cx="291509" cy="238893"/>
            </a:xfrm>
            <a:prstGeom prst="triangl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5" name="Straight Connector 34"/>
            <p:cNvCxnSpPr/>
            <p:nvPr/>
          </p:nvCxnSpPr>
          <p:spPr>
            <a:xfrm>
              <a:off x="1948210" y="1952853"/>
              <a:ext cx="455723" cy="303259"/>
            </a:xfrm>
            <a:prstGeom prst="line">
              <a:avLst/>
            </a:prstGeom>
            <a:ln w="174625">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H="1" flipV="1">
              <a:off x="2306293" y="1822750"/>
              <a:ext cx="13368" cy="259601"/>
            </a:xfrm>
            <a:prstGeom prst="line">
              <a:avLst/>
            </a:prstGeom>
            <a:ln>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grpSp>
      <p:sp>
        <p:nvSpPr>
          <p:cNvPr id="37" name="TextBox 36"/>
          <p:cNvSpPr txBox="1"/>
          <p:nvPr/>
        </p:nvSpPr>
        <p:spPr>
          <a:xfrm>
            <a:off x="2924615" y="597647"/>
            <a:ext cx="3266485" cy="584776"/>
          </a:xfrm>
          <a:prstGeom prst="rect">
            <a:avLst/>
          </a:prstGeom>
          <a:noFill/>
        </p:spPr>
        <p:txBody>
          <a:bodyPr wrap="square" rtlCol="0">
            <a:spAutoFit/>
          </a:bodyPr>
          <a:lstStyle/>
          <a:p>
            <a:r>
              <a:rPr lang="en-US" sz="3200" dirty="0" err="1" smtClean="0">
                <a:solidFill>
                  <a:srgbClr val="660066"/>
                </a:solidFill>
              </a:rPr>
              <a:t>Simplicial</a:t>
            </a:r>
            <a:r>
              <a:rPr lang="en-US" sz="3200" dirty="0" smtClean="0">
                <a:solidFill>
                  <a:srgbClr val="660066"/>
                </a:solidFill>
              </a:rPr>
              <a:t> complex</a:t>
            </a:r>
          </a:p>
        </p:txBody>
      </p:sp>
    </p:spTree>
    <p:extLst>
      <p:ext uri="{BB962C8B-B14F-4D97-AF65-F5344CB8AC3E}">
        <p14:creationId xmlns:p14="http://schemas.microsoft.com/office/powerpoint/2010/main" val="139837111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99089" y="181698"/>
            <a:ext cx="5079787" cy="3046988"/>
          </a:xfrm>
          <a:prstGeom prst="rect">
            <a:avLst/>
          </a:prstGeom>
          <a:noFill/>
        </p:spPr>
        <p:txBody>
          <a:bodyPr wrap="square" rtlCol="0">
            <a:spAutoFit/>
          </a:bodyPr>
          <a:lstStyle/>
          <a:p>
            <a:r>
              <a:rPr lang="en-US" sz="3200" dirty="0" smtClean="0"/>
              <a:t>Formal sum:</a:t>
            </a:r>
          </a:p>
          <a:p>
            <a:r>
              <a:rPr lang="en-US" sz="3200" dirty="0" smtClean="0"/>
              <a:t>   4 cone flower + </a:t>
            </a:r>
            <a:r>
              <a:rPr lang="en-US" sz="3200" dirty="0"/>
              <a:t>2</a:t>
            </a:r>
            <a:r>
              <a:rPr lang="en-US" sz="3200" dirty="0" smtClean="0"/>
              <a:t> rose </a:t>
            </a:r>
          </a:p>
          <a:p>
            <a:r>
              <a:rPr lang="en-US" sz="3200" smtClean="0"/>
              <a:t>+ 3 </a:t>
            </a:r>
            <a:r>
              <a:rPr lang="en-US" sz="3200" dirty="0" smtClean="0"/>
              <a:t>cone flower + 1 rose</a:t>
            </a:r>
          </a:p>
          <a:p>
            <a:endParaRPr lang="en-US" sz="3200" dirty="0" smtClean="0"/>
          </a:p>
          <a:p>
            <a:r>
              <a:rPr lang="en-US" sz="3200" dirty="0" smtClean="0"/>
              <a:t>= </a:t>
            </a:r>
            <a:r>
              <a:rPr lang="en-US" sz="3200" dirty="0"/>
              <a:t>7</a:t>
            </a:r>
            <a:r>
              <a:rPr lang="en-US" sz="3200" dirty="0" smtClean="0"/>
              <a:t> cone flower + 3 rose</a:t>
            </a:r>
          </a:p>
          <a:p>
            <a:r>
              <a:rPr lang="en-US" sz="3200" dirty="0" smtClean="0"/>
              <a:t> </a:t>
            </a:r>
          </a:p>
        </p:txBody>
      </p:sp>
      <p:sp>
        <p:nvSpPr>
          <p:cNvPr id="2" name="TextBox 1"/>
          <p:cNvSpPr txBox="1"/>
          <p:nvPr/>
        </p:nvSpPr>
        <p:spPr>
          <a:xfrm>
            <a:off x="501445" y="1061884"/>
            <a:ext cx="2816942" cy="2062103"/>
          </a:xfrm>
          <a:prstGeom prst="rect">
            <a:avLst/>
          </a:prstGeom>
          <a:noFill/>
        </p:spPr>
        <p:txBody>
          <a:bodyPr wrap="square" rtlCol="0">
            <a:spAutoFit/>
          </a:bodyPr>
          <a:lstStyle/>
          <a:p>
            <a:r>
              <a:rPr lang="en-US" sz="3200" dirty="0" smtClean="0">
                <a:solidFill>
                  <a:srgbClr val="FF0000"/>
                </a:solidFill>
              </a:rPr>
              <a:t>Will add video clips when video becomes available.</a:t>
            </a:r>
          </a:p>
        </p:txBody>
      </p:sp>
    </p:spTree>
    <p:extLst>
      <p:ext uri="{BB962C8B-B14F-4D97-AF65-F5344CB8AC3E}">
        <p14:creationId xmlns:p14="http://schemas.microsoft.com/office/powerpoint/2010/main" val="47505691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Isosceles Triangle 100"/>
          <p:cNvSpPr/>
          <p:nvPr/>
        </p:nvSpPr>
        <p:spPr>
          <a:xfrm rot="10800000">
            <a:off x="1176087" y="5765765"/>
            <a:ext cx="1600200" cy="1385316"/>
          </a:xfrm>
          <a:prstGeom prst="triangle">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oup 10"/>
          <p:cNvGrpSpPr/>
          <p:nvPr/>
        </p:nvGrpSpPr>
        <p:grpSpPr>
          <a:xfrm>
            <a:off x="1195947" y="3761860"/>
            <a:ext cx="2932737" cy="2510394"/>
            <a:chOff x="643130" y="3761860"/>
            <a:chExt cx="2932737" cy="2510394"/>
          </a:xfrm>
        </p:grpSpPr>
        <p:sp>
          <p:nvSpPr>
            <p:cNvPr id="98" name="TextBox 97"/>
            <p:cNvSpPr txBox="1"/>
            <p:nvPr/>
          </p:nvSpPr>
          <p:spPr>
            <a:xfrm>
              <a:off x="1828781" y="3761860"/>
              <a:ext cx="651252" cy="584776"/>
            </a:xfrm>
            <a:prstGeom prst="rect">
              <a:avLst/>
            </a:prstGeom>
            <a:noFill/>
          </p:spPr>
          <p:txBody>
            <a:bodyPr wrap="square" rtlCol="0">
              <a:spAutoFit/>
            </a:bodyPr>
            <a:lstStyle/>
            <a:p>
              <a:r>
                <a:rPr lang="en-US" sz="3200" dirty="0" smtClean="0"/>
                <a:t>v</a:t>
              </a:r>
              <a:r>
                <a:rPr lang="en-US" sz="3200" baseline="-25000" dirty="0"/>
                <a:t>2</a:t>
              </a:r>
            </a:p>
          </p:txBody>
        </p:sp>
        <p:grpSp>
          <p:nvGrpSpPr>
            <p:cNvPr id="10" name="Group 9"/>
            <p:cNvGrpSpPr/>
            <p:nvPr/>
          </p:nvGrpSpPr>
          <p:grpSpPr>
            <a:xfrm>
              <a:off x="643130" y="4321013"/>
              <a:ext cx="2932737" cy="1951241"/>
              <a:chOff x="643130" y="4321013"/>
              <a:chExt cx="2932737" cy="1951241"/>
            </a:xfrm>
          </p:grpSpPr>
          <p:cxnSp>
            <p:nvCxnSpPr>
              <p:cNvPr id="104" name="Straight Connector 103"/>
              <p:cNvCxnSpPr/>
              <p:nvPr/>
            </p:nvCxnSpPr>
            <p:spPr>
              <a:xfrm rot="10800000" flipV="1">
                <a:off x="1353167" y="5825201"/>
                <a:ext cx="1392072" cy="0"/>
              </a:xfrm>
              <a:prstGeom prst="line">
                <a:avLst/>
              </a:prstGeom>
              <a:ln w="63500">
                <a:solidFill>
                  <a:srgbClr val="008000"/>
                </a:solidFill>
              </a:ln>
            </p:spPr>
            <p:style>
              <a:lnRef idx="2">
                <a:schemeClr val="accent1"/>
              </a:lnRef>
              <a:fillRef idx="0">
                <a:schemeClr val="accent1"/>
              </a:fillRef>
              <a:effectRef idx="1">
                <a:schemeClr val="accent1"/>
              </a:effectRef>
              <a:fontRef idx="minor">
                <a:schemeClr val="tx1"/>
              </a:fontRef>
            </p:style>
          </p:cxnSp>
          <p:sp>
            <p:nvSpPr>
              <p:cNvPr id="105" name="Oval 104"/>
              <p:cNvSpPr/>
              <p:nvPr/>
            </p:nvSpPr>
            <p:spPr>
              <a:xfrm rot="10800000">
                <a:off x="2661987" y="5665181"/>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Oval 105"/>
              <p:cNvSpPr/>
              <p:nvPr/>
            </p:nvSpPr>
            <p:spPr>
              <a:xfrm rot="10800000">
                <a:off x="1107507" y="5665181"/>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 name="Isosceles Triangle 106"/>
              <p:cNvSpPr/>
              <p:nvPr/>
            </p:nvSpPr>
            <p:spPr>
              <a:xfrm>
                <a:off x="1221807" y="4413869"/>
                <a:ext cx="1600200" cy="1385316"/>
              </a:xfrm>
              <a:prstGeom prst="triangle">
                <a:avLst/>
              </a:prstGeom>
              <a:solidFill>
                <a:schemeClr val="tx2">
                  <a:lumMod val="40000"/>
                  <a:lumOff val="60000"/>
                </a:schemeClr>
              </a:solidFill>
              <a:ln w="76200">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Oval 107"/>
              <p:cNvSpPr/>
              <p:nvPr/>
            </p:nvSpPr>
            <p:spPr>
              <a:xfrm>
                <a:off x="1107507" y="5669753"/>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 name="Oval 108"/>
              <p:cNvSpPr/>
              <p:nvPr/>
            </p:nvSpPr>
            <p:spPr>
              <a:xfrm>
                <a:off x="2661987" y="5665181"/>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 name="Oval 109"/>
              <p:cNvSpPr/>
              <p:nvPr/>
            </p:nvSpPr>
            <p:spPr>
              <a:xfrm>
                <a:off x="1888259" y="4321013"/>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 name="Oval 110"/>
              <p:cNvSpPr/>
              <p:nvPr/>
            </p:nvSpPr>
            <p:spPr>
              <a:xfrm>
                <a:off x="1097896" y="5668352"/>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 name="Oval 113"/>
              <p:cNvSpPr/>
              <p:nvPr/>
            </p:nvSpPr>
            <p:spPr>
              <a:xfrm>
                <a:off x="1114530" y="5665181"/>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 name="TextBox 114"/>
              <p:cNvSpPr txBox="1"/>
              <p:nvPr/>
            </p:nvSpPr>
            <p:spPr>
              <a:xfrm>
                <a:off x="2403933" y="4747702"/>
                <a:ext cx="651252" cy="584776"/>
              </a:xfrm>
              <a:prstGeom prst="rect">
                <a:avLst/>
              </a:prstGeom>
              <a:noFill/>
            </p:spPr>
            <p:txBody>
              <a:bodyPr wrap="square" rtlCol="0">
                <a:spAutoFit/>
              </a:bodyPr>
              <a:lstStyle/>
              <a:p>
                <a:r>
                  <a:rPr lang="en-US" sz="3200" dirty="0" smtClean="0"/>
                  <a:t>e</a:t>
                </a:r>
                <a:r>
                  <a:rPr lang="en-US" sz="3200" baseline="-25000" dirty="0"/>
                  <a:t>2</a:t>
                </a:r>
              </a:p>
            </p:txBody>
          </p:sp>
          <p:sp>
            <p:nvSpPr>
              <p:cNvPr id="116" name="TextBox 115"/>
              <p:cNvSpPr txBox="1"/>
              <p:nvPr/>
            </p:nvSpPr>
            <p:spPr>
              <a:xfrm>
                <a:off x="1081404" y="4747702"/>
                <a:ext cx="651252" cy="584776"/>
              </a:xfrm>
              <a:prstGeom prst="rect">
                <a:avLst/>
              </a:prstGeom>
              <a:noFill/>
            </p:spPr>
            <p:txBody>
              <a:bodyPr wrap="square" rtlCol="0">
                <a:spAutoFit/>
              </a:bodyPr>
              <a:lstStyle/>
              <a:p>
                <a:r>
                  <a:rPr lang="en-US" sz="3200" dirty="0" smtClean="0"/>
                  <a:t>e</a:t>
                </a:r>
                <a:r>
                  <a:rPr lang="en-US" sz="3200" baseline="-25000" dirty="0"/>
                  <a:t>1</a:t>
                </a:r>
              </a:p>
            </p:txBody>
          </p:sp>
          <p:sp>
            <p:nvSpPr>
              <p:cNvPr id="119" name="TextBox 118"/>
              <p:cNvSpPr txBox="1"/>
              <p:nvPr/>
            </p:nvSpPr>
            <p:spPr>
              <a:xfrm>
                <a:off x="1786722" y="5687478"/>
                <a:ext cx="651252" cy="584776"/>
              </a:xfrm>
              <a:prstGeom prst="rect">
                <a:avLst/>
              </a:prstGeom>
              <a:noFill/>
            </p:spPr>
            <p:txBody>
              <a:bodyPr wrap="square" rtlCol="0">
                <a:spAutoFit/>
              </a:bodyPr>
              <a:lstStyle/>
              <a:p>
                <a:r>
                  <a:rPr lang="en-US" sz="3200" dirty="0" smtClean="0"/>
                  <a:t>e</a:t>
                </a:r>
                <a:r>
                  <a:rPr lang="en-US" sz="3200" baseline="-25000" dirty="0"/>
                  <a:t>3</a:t>
                </a:r>
              </a:p>
            </p:txBody>
          </p:sp>
          <p:grpSp>
            <p:nvGrpSpPr>
              <p:cNvPr id="8" name="Group 7"/>
              <p:cNvGrpSpPr/>
              <p:nvPr/>
            </p:nvGrpSpPr>
            <p:grpSpPr>
              <a:xfrm>
                <a:off x="643130" y="5427877"/>
                <a:ext cx="2932737" cy="584776"/>
                <a:chOff x="643130" y="5427877"/>
                <a:chExt cx="2932737" cy="584776"/>
              </a:xfrm>
            </p:grpSpPr>
            <p:sp>
              <p:nvSpPr>
                <p:cNvPr id="97" name="TextBox 96"/>
                <p:cNvSpPr txBox="1"/>
                <p:nvPr/>
              </p:nvSpPr>
              <p:spPr>
                <a:xfrm>
                  <a:off x="643130" y="5427877"/>
                  <a:ext cx="651252" cy="584776"/>
                </a:xfrm>
                <a:prstGeom prst="rect">
                  <a:avLst/>
                </a:prstGeom>
                <a:noFill/>
              </p:spPr>
              <p:txBody>
                <a:bodyPr wrap="square" rtlCol="0">
                  <a:spAutoFit/>
                </a:bodyPr>
                <a:lstStyle/>
                <a:p>
                  <a:r>
                    <a:rPr lang="en-US" sz="3200" dirty="0" smtClean="0"/>
                    <a:t>v</a:t>
                  </a:r>
                  <a:r>
                    <a:rPr lang="en-US" sz="3200" baseline="-25000" dirty="0"/>
                    <a:t>1</a:t>
                  </a:r>
                </a:p>
              </p:txBody>
            </p:sp>
            <p:sp>
              <p:nvSpPr>
                <p:cNvPr id="99" name="TextBox 98"/>
                <p:cNvSpPr txBox="1"/>
                <p:nvPr/>
              </p:nvSpPr>
              <p:spPr>
                <a:xfrm>
                  <a:off x="2924615" y="5427877"/>
                  <a:ext cx="651252" cy="584776"/>
                </a:xfrm>
                <a:prstGeom prst="rect">
                  <a:avLst/>
                </a:prstGeom>
                <a:noFill/>
              </p:spPr>
              <p:txBody>
                <a:bodyPr wrap="square" rtlCol="0">
                  <a:spAutoFit/>
                </a:bodyPr>
                <a:lstStyle/>
                <a:p>
                  <a:r>
                    <a:rPr lang="en-US" sz="3200" dirty="0" smtClean="0"/>
                    <a:t>v</a:t>
                  </a:r>
                  <a:r>
                    <a:rPr lang="en-US" sz="3200" baseline="-25000" dirty="0"/>
                    <a:t>3</a:t>
                  </a:r>
                </a:p>
              </p:txBody>
            </p:sp>
          </p:grpSp>
          <p:sp>
            <p:nvSpPr>
              <p:cNvPr id="5" name="Isosceles Triangle 4"/>
              <p:cNvSpPr>
                <a:spLocks noChangeAspect="1"/>
              </p:cNvSpPr>
              <p:nvPr/>
            </p:nvSpPr>
            <p:spPr>
              <a:xfrm rot="16200000" flipH="1">
                <a:off x="1474835" y="5668705"/>
                <a:ext cx="338964" cy="277783"/>
              </a:xfrm>
              <a:prstGeom prst="triangl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Isosceles Triangle 34"/>
              <p:cNvSpPr>
                <a:spLocks noChangeAspect="1"/>
              </p:cNvSpPr>
              <p:nvPr/>
            </p:nvSpPr>
            <p:spPr>
              <a:xfrm rot="16200000">
                <a:off x="2404872" y="5321232"/>
                <a:ext cx="338964" cy="277783"/>
              </a:xfrm>
              <a:prstGeom prst="triangl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Isosceles Triangle 35"/>
              <p:cNvSpPr>
                <a:spLocks noChangeAspect="1"/>
              </p:cNvSpPr>
              <p:nvPr/>
            </p:nvSpPr>
            <p:spPr>
              <a:xfrm rot="16200000">
                <a:off x="1517904" y="4781736"/>
                <a:ext cx="338964" cy="277783"/>
              </a:xfrm>
              <a:prstGeom prst="triangl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a:spLocks noChangeAspect="1"/>
              </p:cNvSpPr>
              <p:nvPr/>
            </p:nvSpPr>
            <p:spPr>
              <a:xfrm>
                <a:off x="1783080" y="5024918"/>
                <a:ext cx="492862" cy="496003"/>
              </a:xfrm>
              <a:prstGeom prst="ellipse">
                <a:avLst/>
              </a:prstGeom>
              <a:noFill/>
              <a:ln w="76200" cap="flat">
                <a:solidFill>
                  <a:srgbClr val="FFFF00"/>
                </a:solidFill>
                <a:roun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Isosceles Triangle 37"/>
              <p:cNvSpPr>
                <a:spLocks noChangeAspect="1"/>
              </p:cNvSpPr>
              <p:nvPr/>
            </p:nvSpPr>
            <p:spPr>
              <a:xfrm rot="16200000">
                <a:off x="2027724" y="5037768"/>
                <a:ext cx="291509" cy="238893"/>
              </a:xfrm>
              <a:prstGeom prst="triangl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 name="Straight Connector 3"/>
              <p:cNvCxnSpPr/>
              <p:nvPr/>
            </p:nvCxnSpPr>
            <p:spPr>
              <a:xfrm>
                <a:off x="1948210" y="5180109"/>
                <a:ext cx="455723" cy="303259"/>
              </a:xfrm>
              <a:prstGeom prst="line">
                <a:avLst/>
              </a:prstGeom>
              <a:ln w="174625">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H="1" flipV="1">
                <a:off x="2306293" y="5050006"/>
                <a:ext cx="13368" cy="259601"/>
              </a:xfrm>
              <a:prstGeom prst="line">
                <a:avLst/>
              </a:prstGeom>
              <a:ln>
                <a:solidFill>
                  <a:schemeClr val="tx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3" name="TextBox 2"/>
          <p:cNvSpPr txBox="1"/>
          <p:nvPr/>
        </p:nvSpPr>
        <p:spPr>
          <a:xfrm>
            <a:off x="448285" y="3371317"/>
            <a:ext cx="8277364" cy="1077218"/>
          </a:xfrm>
          <a:prstGeom prst="rect">
            <a:avLst/>
          </a:prstGeom>
          <a:noFill/>
        </p:spPr>
        <p:txBody>
          <a:bodyPr wrap="square" rtlCol="0">
            <a:spAutoFit/>
          </a:bodyPr>
          <a:lstStyle/>
          <a:p>
            <a:r>
              <a:rPr lang="en-US" sz="3200" b="1" dirty="0" smtClean="0">
                <a:solidFill>
                  <a:srgbClr val="000000"/>
                </a:solidFill>
              </a:rPr>
              <a:t>2-simplex = oriented face </a:t>
            </a:r>
            <a:r>
              <a:rPr lang="en-US" sz="3200" dirty="0">
                <a:solidFill>
                  <a:srgbClr val="000000"/>
                </a:solidFill>
              </a:rPr>
              <a:t>= (</a:t>
            </a:r>
            <a:r>
              <a:rPr lang="en-US" sz="3200" dirty="0" smtClean="0">
                <a:solidFill>
                  <a:srgbClr val="000000"/>
                </a:solidFill>
              </a:rPr>
              <a:t>v</a:t>
            </a:r>
            <a:r>
              <a:rPr lang="en-US" sz="3200" baseline="-25000" dirty="0">
                <a:solidFill>
                  <a:srgbClr val="000000"/>
                </a:solidFill>
              </a:rPr>
              <a:t>i</a:t>
            </a:r>
            <a:r>
              <a:rPr lang="en-US" sz="3200" dirty="0" smtClean="0">
                <a:solidFill>
                  <a:srgbClr val="000000"/>
                </a:solidFill>
              </a:rPr>
              <a:t>, </a:t>
            </a:r>
            <a:r>
              <a:rPr lang="en-US" sz="3200" dirty="0" err="1" smtClean="0">
                <a:solidFill>
                  <a:srgbClr val="000000"/>
                </a:solidFill>
              </a:rPr>
              <a:t>v</a:t>
            </a:r>
            <a:r>
              <a:rPr lang="en-US" sz="3200" baseline="-25000" dirty="0" err="1" smtClean="0">
                <a:solidFill>
                  <a:srgbClr val="000000"/>
                </a:solidFill>
              </a:rPr>
              <a:t>j</a:t>
            </a:r>
            <a:r>
              <a:rPr lang="en-US" sz="3200" dirty="0" smtClean="0">
                <a:solidFill>
                  <a:srgbClr val="000000"/>
                </a:solidFill>
              </a:rPr>
              <a:t>, </a:t>
            </a:r>
            <a:r>
              <a:rPr lang="en-US" sz="3200" dirty="0" err="1" smtClean="0">
                <a:solidFill>
                  <a:srgbClr val="000000"/>
                </a:solidFill>
              </a:rPr>
              <a:t>v</a:t>
            </a:r>
            <a:r>
              <a:rPr lang="en-US" sz="3200" baseline="-25000" dirty="0" err="1" smtClean="0">
                <a:solidFill>
                  <a:srgbClr val="000000"/>
                </a:solidFill>
              </a:rPr>
              <a:t>k</a:t>
            </a:r>
            <a:r>
              <a:rPr lang="en-US" sz="3200" dirty="0" smtClean="0">
                <a:solidFill>
                  <a:srgbClr val="000000"/>
                </a:solidFill>
              </a:rPr>
              <a:t>)</a:t>
            </a:r>
            <a:endParaRPr lang="en-US" sz="3200" baseline="-25000" dirty="0">
              <a:solidFill>
                <a:srgbClr val="000000"/>
              </a:solidFill>
            </a:endParaRPr>
          </a:p>
          <a:p>
            <a:r>
              <a:rPr lang="en-US" sz="3200" dirty="0" smtClean="0"/>
              <a:t> </a:t>
            </a:r>
          </a:p>
        </p:txBody>
      </p:sp>
      <p:sp>
        <p:nvSpPr>
          <p:cNvPr id="6" name="TextBox 5"/>
          <p:cNvSpPr txBox="1"/>
          <p:nvPr/>
        </p:nvSpPr>
        <p:spPr>
          <a:xfrm>
            <a:off x="4375890" y="4305280"/>
            <a:ext cx="4332942" cy="1569660"/>
          </a:xfrm>
          <a:prstGeom prst="rect">
            <a:avLst/>
          </a:prstGeom>
          <a:noFill/>
        </p:spPr>
        <p:txBody>
          <a:bodyPr wrap="square" rtlCol="0">
            <a:spAutoFit/>
          </a:bodyPr>
          <a:lstStyle/>
          <a:p>
            <a:r>
              <a:rPr lang="en-US" sz="3200" dirty="0" smtClean="0"/>
              <a:t>Note that the boundary of this face is the cycle</a:t>
            </a:r>
          </a:p>
          <a:p>
            <a:pPr algn="ctr"/>
            <a:r>
              <a:rPr lang="en-US" sz="3200" dirty="0"/>
              <a:t>e</a:t>
            </a:r>
            <a:r>
              <a:rPr lang="en-US" sz="3200" baseline="-25000" dirty="0"/>
              <a:t>1</a:t>
            </a:r>
            <a:r>
              <a:rPr lang="en-US" sz="3200" dirty="0"/>
              <a:t> + e</a:t>
            </a:r>
            <a:r>
              <a:rPr lang="en-US" sz="3200" baseline="-25000" dirty="0"/>
              <a:t>2</a:t>
            </a:r>
            <a:r>
              <a:rPr lang="en-US" sz="3200" dirty="0"/>
              <a:t> +  e</a:t>
            </a:r>
            <a:r>
              <a:rPr lang="en-US" sz="3200" baseline="-25000" dirty="0"/>
              <a:t>3</a:t>
            </a:r>
            <a:r>
              <a:rPr lang="en-US" sz="3200" dirty="0"/>
              <a:t>  </a:t>
            </a:r>
            <a:endParaRPr lang="en-US" sz="3200" dirty="0" smtClean="0"/>
          </a:p>
        </p:txBody>
      </p:sp>
      <p:sp>
        <p:nvSpPr>
          <p:cNvPr id="62" name="TextBox 61"/>
          <p:cNvSpPr txBox="1"/>
          <p:nvPr/>
        </p:nvSpPr>
        <p:spPr>
          <a:xfrm>
            <a:off x="448285" y="1282535"/>
            <a:ext cx="8277364" cy="1077218"/>
          </a:xfrm>
          <a:prstGeom prst="rect">
            <a:avLst/>
          </a:prstGeom>
          <a:noFill/>
        </p:spPr>
        <p:txBody>
          <a:bodyPr wrap="square" rtlCol="0">
            <a:spAutoFit/>
          </a:bodyPr>
          <a:lstStyle/>
          <a:p>
            <a:r>
              <a:rPr lang="en-US" sz="3200" b="1" dirty="0">
                <a:solidFill>
                  <a:srgbClr val="000000"/>
                </a:solidFill>
              </a:rPr>
              <a:t>1</a:t>
            </a:r>
            <a:r>
              <a:rPr lang="en-US" sz="3200" b="1" dirty="0" smtClean="0">
                <a:solidFill>
                  <a:srgbClr val="000000"/>
                </a:solidFill>
              </a:rPr>
              <a:t>-simplex = oriented edge </a:t>
            </a:r>
            <a:r>
              <a:rPr lang="en-US" sz="3200" dirty="0">
                <a:solidFill>
                  <a:srgbClr val="000000"/>
                </a:solidFill>
              </a:rPr>
              <a:t>= (</a:t>
            </a:r>
            <a:r>
              <a:rPr lang="en-US" sz="3200" dirty="0" err="1" smtClean="0">
                <a:solidFill>
                  <a:srgbClr val="000000"/>
                </a:solidFill>
              </a:rPr>
              <a:t>v</a:t>
            </a:r>
            <a:r>
              <a:rPr lang="en-US" sz="3200" baseline="-25000" dirty="0" err="1" smtClean="0">
                <a:solidFill>
                  <a:srgbClr val="000000"/>
                </a:solidFill>
              </a:rPr>
              <a:t>j</a:t>
            </a:r>
            <a:r>
              <a:rPr lang="en-US" sz="3200" dirty="0" smtClean="0">
                <a:solidFill>
                  <a:srgbClr val="000000"/>
                </a:solidFill>
              </a:rPr>
              <a:t>, </a:t>
            </a:r>
            <a:r>
              <a:rPr lang="en-US" sz="3200" dirty="0" err="1" smtClean="0">
                <a:solidFill>
                  <a:srgbClr val="000000"/>
                </a:solidFill>
              </a:rPr>
              <a:t>v</a:t>
            </a:r>
            <a:r>
              <a:rPr lang="en-US" sz="3200" baseline="-25000" dirty="0" err="1">
                <a:solidFill>
                  <a:srgbClr val="000000"/>
                </a:solidFill>
              </a:rPr>
              <a:t>k</a:t>
            </a:r>
            <a:r>
              <a:rPr lang="en-US" sz="3200" dirty="0" smtClean="0">
                <a:solidFill>
                  <a:srgbClr val="000000"/>
                </a:solidFill>
              </a:rPr>
              <a:t>)</a:t>
            </a:r>
            <a:endParaRPr lang="en-US" sz="3200" baseline="-25000" dirty="0">
              <a:solidFill>
                <a:srgbClr val="000000"/>
              </a:solidFill>
            </a:endParaRPr>
          </a:p>
          <a:p>
            <a:r>
              <a:rPr lang="en-US" sz="3200" dirty="0" smtClean="0"/>
              <a:t> </a:t>
            </a:r>
          </a:p>
        </p:txBody>
      </p:sp>
      <p:sp>
        <p:nvSpPr>
          <p:cNvPr id="63" name="TextBox 62"/>
          <p:cNvSpPr txBox="1"/>
          <p:nvPr/>
        </p:nvSpPr>
        <p:spPr>
          <a:xfrm>
            <a:off x="4375890" y="1857914"/>
            <a:ext cx="4332942" cy="1077218"/>
          </a:xfrm>
          <a:prstGeom prst="rect">
            <a:avLst/>
          </a:prstGeom>
          <a:noFill/>
        </p:spPr>
        <p:txBody>
          <a:bodyPr wrap="square" rtlCol="0">
            <a:spAutoFit/>
          </a:bodyPr>
          <a:lstStyle/>
          <a:p>
            <a:r>
              <a:rPr lang="en-US" sz="3200" dirty="0" smtClean="0"/>
              <a:t>Note that the boundary of this edge is </a:t>
            </a:r>
            <a:r>
              <a:rPr lang="en-US" sz="3200" dirty="0" err="1" smtClean="0"/>
              <a:t>v</a:t>
            </a:r>
            <a:r>
              <a:rPr lang="en-US" sz="3200" baseline="-25000" dirty="0" err="1"/>
              <a:t>k</a:t>
            </a:r>
            <a:r>
              <a:rPr lang="en-US" sz="3200" dirty="0" smtClean="0"/>
              <a:t> –  </a:t>
            </a:r>
            <a:r>
              <a:rPr lang="en-US" sz="3200" dirty="0" err="1" smtClean="0"/>
              <a:t>v</a:t>
            </a:r>
            <a:r>
              <a:rPr lang="en-US" sz="3200" baseline="-25000" dirty="0" err="1"/>
              <a:t>j</a:t>
            </a:r>
            <a:r>
              <a:rPr lang="en-US" sz="3200" dirty="0" smtClean="0"/>
              <a:t>  </a:t>
            </a:r>
          </a:p>
        </p:txBody>
      </p:sp>
      <p:grpSp>
        <p:nvGrpSpPr>
          <p:cNvPr id="9" name="Group 8"/>
          <p:cNvGrpSpPr/>
          <p:nvPr/>
        </p:nvGrpSpPr>
        <p:grpSpPr>
          <a:xfrm>
            <a:off x="1195947" y="2196568"/>
            <a:ext cx="2932737" cy="903181"/>
            <a:chOff x="591623" y="2196568"/>
            <a:chExt cx="2932737" cy="903181"/>
          </a:xfrm>
        </p:grpSpPr>
        <p:grpSp>
          <p:nvGrpSpPr>
            <p:cNvPr id="64" name="Group 63"/>
            <p:cNvGrpSpPr/>
            <p:nvPr/>
          </p:nvGrpSpPr>
          <p:grpSpPr>
            <a:xfrm>
              <a:off x="1042252" y="2384210"/>
              <a:ext cx="1838411" cy="715539"/>
              <a:chOff x="5835762" y="879023"/>
              <a:chExt cx="1838411" cy="715539"/>
            </a:xfrm>
          </p:grpSpPr>
          <p:cxnSp>
            <p:nvCxnSpPr>
              <p:cNvPr id="65" name="Straight Connector 64"/>
              <p:cNvCxnSpPr/>
              <p:nvPr/>
            </p:nvCxnSpPr>
            <p:spPr>
              <a:xfrm rot="10800000" flipV="1">
                <a:off x="6091033" y="1066109"/>
                <a:ext cx="1392072" cy="0"/>
              </a:xfrm>
              <a:prstGeom prst="line">
                <a:avLst/>
              </a:prstGeom>
              <a:ln w="88900">
                <a:solidFill>
                  <a:srgbClr val="008000"/>
                </a:solidFill>
              </a:ln>
            </p:spPr>
            <p:style>
              <a:lnRef idx="2">
                <a:schemeClr val="accent1"/>
              </a:lnRef>
              <a:fillRef idx="0">
                <a:schemeClr val="accent1"/>
              </a:fillRef>
              <a:effectRef idx="1">
                <a:schemeClr val="accent1"/>
              </a:effectRef>
              <a:fontRef idx="minor">
                <a:schemeClr val="tx1"/>
              </a:fontRef>
            </p:style>
          </p:cxnSp>
          <p:sp>
            <p:nvSpPr>
              <p:cNvPr id="66" name="Oval 65"/>
              <p:cNvSpPr/>
              <p:nvPr/>
            </p:nvSpPr>
            <p:spPr>
              <a:xfrm rot="10800000">
                <a:off x="7399853" y="906089"/>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Oval 66"/>
              <p:cNvSpPr/>
              <p:nvPr/>
            </p:nvSpPr>
            <p:spPr>
              <a:xfrm rot="10800000">
                <a:off x="5845373" y="906089"/>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Oval 67"/>
              <p:cNvSpPr/>
              <p:nvPr/>
            </p:nvSpPr>
            <p:spPr>
              <a:xfrm>
                <a:off x="5845373" y="910661"/>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Oval 68"/>
              <p:cNvSpPr/>
              <p:nvPr/>
            </p:nvSpPr>
            <p:spPr>
              <a:xfrm>
                <a:off x="7399853" y="906089"/>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Oval 69"/>
              <p:cNvSpPr/>
              <p:nvPr/>
            </p:nvSpPr>
            <p:spPr>
              <a:xfrm>
                <a:off x="5835762" y="909260"/>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Oval 70"/>
              <p:cNvSpPr/>
              <p:nvPr/>
            </p:nvSpPr>
            <p:spPr>
              <a:xfrm>
                <a:off x="5852396" y="906089"/>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TextBox 71"/>
              <p:cNvSpPr txBox="1"/>
              <p:nvPr/>
            </p:nvSpPr>
            <p:spPr>
              <a:xfrm>
                <a:off x="6524588" y="1009786"/>
                <a:ext cx="651252" cy="584776"/>
              </a:xfrm>
              <a:prstGeom prst="rect">
                <a:avLst/>
              </a:prstGeom>
              <a:noFill/>
            </p:spPr>
            <p:txBody>
              <a:bodyPr wrap="square" rtlCol="0">
                <a:spAutoFit/>
              </a:bodyPr>
              <a:lstStyle/>
              <a:p>
                <a:r>
                  <a:rPr lang="en-US" sz="3200" dirty="0" smtClean="0"/>
                  <a:t>e</a:t>
                </a:r>
                <a:endParaRPr lang="en-US" sz="3200" baseline="-25000" dirty="0"/>
              </a:p>
            </p:txBody>
          </p:sp>
          <p:sp>
            <p:nvSpPr>
              <p:cNvPr id="73" name="Isosceles Triangle 72"/>
              <p:cNvSpPr>
                <a:spLocks noChangeAspect="1"/>
              </p:cNvSpPr>
              <p:nvPr/>
            </p:nvSpPr>
            <p:spPr>
              <a:xfrm rot="5400000">
                <a:off x="6921205" y="909613"/>
                <a:ext cx="338964" cy="277783"/>
              </a:xfrm>
              <a:prstGeom prst="triangl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5" name="Group 74"/>
            <p:cNvGrpSpPr/>
            <p:nvPr/>
          </p:nvGrpSpPr>
          <p:grpSpPr>
            <a:xfrm>
              <a:off x="591623" y="2196568"/>
              <a:ext cx="2932737" cy="584776"/>
              <a:chOff x="643130" y="5427877"/>
              <a:chExt cx="2932737" cy="584776"/>
            </a:xfrm>
          </p:grpSpPr>
          <p:sp>
            <p:nvSpPr>
              <p:cNvPr id="76" name="TextBox 75"/>
              <p:cNvSpPr txBox="1"/>
              <p:nvPr/>
            </p:nvSpPr>
            <p:spPr>
              <a:xfrm>
                <a:off x="643130" y="5427877"/>
                <a:ext cx="651252" cy="584776"/>
              </a:xfrm>
              <a:prstGeom prst="rect">
                <a:avLst/>
              </a:prstGeom>
              <a:noFill/>
            </p:spPr>
            <p:txBody>
              <a:bodyPr wrap="square" rtlCol="0">
                <a:spAutoFit/>
              </a:bodyPr>
              <a:lstStyle/>
              <a:p>
                <a:r>
                  <a:rPr lang="en-US" sz="3200" dirty="0" err="1" smtClean="0"/>
                  <a:t>v</a:t>
                </a:r>
                <a:r>
                  <a:rPr lang="en-US" sz="3200" baseline="-25000" dirty="0" err="1"/>
                  <a:t>j</a:t>
                </a:r>
                <a:endParaRPr lang="en-US" sz="3200" baseline="-25000" dirty="0"/>
              </a:p>
            </p:txBody>
          </p:sp>
          <p:sp>
            <p:nvSpPr>
              <p:cNvPr id="77" name="TextBox 76"/>
              <p:cNvSpPr txBox="1"/>
              <p:nvPr/>
            </p:nvSpPr>
            <p:spPr>
              <a:xfrm>
                <a:off x="2924615" y="5427877"/>
                <a:ext cx="651252" cy="584776"/>
              </a:xfrm>
              <a:prstGeom prst="rect">
                <a:avLst/>
              </a:prstGeom>
              <a:noFill/>
            </p:spPr>
            <p:txBody>
              <a:bodyPr wrap="square" rtlCol="0">
                <a:spAutoFit/>
              </a:bodyPr>
              <a:lstStyle/>
              <a:p>
                <a:r>
                  <a:rPr lang="en-US" sz="3200" dirty="0" err="1" smtClean="0"/>
                  <a:t>v</a:t>
                </a:r>
                <a:r>
                  <a:rPr lang="en-US" sz="3200" baseline="-25000" dirty="0" err="1"/>
                  <a:t>k</a:t>
                </a:r>
                <a:endParaRPr lang="en-US" sz="3200" baseline="-25000" dirty="0"/>
              </a:p>
            </p:txBody>
          </p:sp>
        </p:grpSp>
      </p:grpSp>
      <p:sp>
        <p:nvSpPr>
          <p:cNvPr id="78" name="TextBox 77"/>
          <p:cNvSpPr txBox="1"/>
          <p:nvPr/>
        </p:nvSpPr>
        <p:spPr>
          <a:xfrm>
            <a:off x="448285" y="538475"/>
            <a:ext cx="8277364" cy="584776"/>
          </a:xfrm>
          <a:prstGeom prst="rect">
            <a:avLst/>
          </a:prstGeom>
          <a:noFill/>
        </p:spPr>
        <p:txBody>
          <a:bodyPr wrap="square" rtlCol="0">
            <a:spAutoFit/>
          </a:bodyPr>
          <a:lstStyle/>
          <a:p>
            <a:r>
              <a:rPr lang="en-US" sz="3200" b="1" dirty="0" smtClean="0">
                <a:solidFill>
                  <a:srgbClr val="000000"/>
                </a:solidFill>
              </a:rPr>
              <a:t>0-simplex = vertex </a:t>
            </a:r>
            <a:r>
              <a:rPr lang="en-US" sz="3200" dirty="0" smtClean="0">
                <a:solidFill>
                  <a:srgbClr val="000000"/>
                </a:solidFill>
              </a:rPr>
              <a:t>= v</a:t>
            </a:r>
            <a:endParaRPr lang="en-US" sz="3200" baseline="-25000" dirty="0">
              <a:solidFill>
                <a:srgbClr val="000000"/>
              </a:solidFill>
            </a:endParaRPr>
          </a:p>
        </p:txBody>
      </p:sp>
      <p:sp>
        <p:nvSpPr>
          <p:cNvPr id="79" name="Oval 78"/>
          <p:cNvSpPr/>
          <p:nvPr/>
        </p:nvSpPr>
        <p:spPr>
          <a:xfrm>
            <a:off x="4646703" y="755794"/>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58844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10000" y="545685"/>
            <a:ext cx="7817806" cy="5016758"/>
          </a:xfrm>
          <a:prstGeom prst="rect">
            <a:avLst/>
          </a:prstGeom>
          <a:noFill/>
        </p:spPr>
        <p:txBody>
          <a:bodyPr wrap="square" rtlCol="0">
            <a:spAutoFit/>
          </a:bodyPr>
          <a:lstStyle/>
          <a:p>
            <a:r>
              <a:rPr lang="en-US" sz="3200" dirty="0" smtClean="0"/>
              <a:t>3-simplex = (v</a:t>
            </a:r>
            <a:r>
              <a:rPr lang="en-US" sz="3200" baseline="-25000" dirty="0" smtClean="0"/>
              <a:t>1</a:t>
            </a:r>
            <a:r>
              <a:rPr lang="en-US" sz="3200" dirty="0"/>
              <a:t>, </a:t>
            </a:r>
            <a:r>
              <a:rPr lang="en-US" sz="3200" dirty="0" smtClean="0"/>
              <a:t>v</a:t>
            </a:r>
            <a:r>
              <a:rPr lang="en-US" sz="3200" baseline="-25000" dirty="0" smtClean="0"/>
              <a:t>2</a:t>
            </a:r>
            <a:r>
              <a:rPr lang="en-US" sz="3200" dirty="0" smtClean="0"/>
              <a:t>, v</a:t>
            </a:r>
            <a:r>
              <a:rPr lang="en-US" sz="3200" baseline="-25000" dirty="0" smtClean="0"/>
              <a:t>3</a:t>
            </a:r>
            <a:r>
              <a:rPr lang="en-US" sz="3200" dirty="0" smtClean="0"/>
              <a:t>, v</a:t>
            </a:r>
            <a:r>
              <a:rPr lang="en-US" sz="3200" baseline="-25000" dirty="0"/>
              <a:t>4</a:t>
            </a:r>
            <a:r>
              <a:rPr lang="en-US" sz="3200" dirty="0" smtClean="0"/>
              <a:t>) = tetrahedron</a:t>
            </a:r>
          </a:p>
          <a:p>
            <a:endParaRPr lang="en-US" sz="3200" dirty="0"/>
          </a:p>
          <a:p>
            <a:endParaRPr lang="en-US" sz="3200" dirty="0" smtClean="0"/>
          </a:p>
          <a:p>
            <a:endParaRPr lang="en-US" sz="3200" dirty="0"/>
          </a:p>
          <a:p>
            <a:endParaRPr lang="en-US" sz="3200" dirty="0" smtClean="0"/>
          </a:p>
          <a:p>
            <a:endParaRPr lang="en-US" sz="3200" dirty="0"/>
          </a:p>
          <a:p>
            <a:endParaRPr lang="en-US" sz="3200" dirty="0" smtClean="0"/>
          </a:p>
          <a:p>
            <a:endParaRPr lang="en-US" sz="3200" dirty="0"/>
          </a:p>
          <a:p>
            <a:endParaRPr lang="en-US" sz="3200" dirty="0" smtClean="0"/>
          </a:p>
          <a:p>
            <a:r>
              <a:rPr lang="en-US" sz="3200" dirty="0" smtClean="0"/>
              <a:t>4-simplex </a:t>
            </a:r>
            <a:r>
              <a:rPr lang="en-US" sz="3200" dirty="0"/>
              <a:t>= (v</a:t>
            </a:r>
            <a:r>
              <a:rPr lang="en-US" sz="3200" baseline="-25000" dirty="0"/>
              <a:t>1</a:t>
            </a:r>
            <a:r>
              <a:rPr lang="en-US" sz="3200" dirty="0"/>
              <a:t>, v</a:t>
            </a:r>
            <a:r>
              <a:rPr lang="en-US" sz="3200" baseline="-25000" dirty="0"/>
              <a:t>2</a:t>
            </a:r>
            <a:r>
              <a:rPr lang="en-US" sz="3200" dirty="0"/>
              <a:t>, v</a:t>
            </a:r>
            <a:r>
              <a:rPr lang="en-US" sz="3200" baseline="-25000" dirty="0"/>
              <a:t>3</a:t>
            </a:r>
            <a:r>
              <a:rPr lang="en-US" sz="3200" dirty="0"/>
              <a:t>, </a:t>
            </a:r>
            <a:r>
              <a:rPr lang="en-US" sz="3200" dirty="0" smtClean="0"/>
              <a:t>v</a:t>
            </a:r>
            <a:r>
              <a:rPr lang="en-US" sz="3200" baseline="-25000" dirty="0" smtClean="0"/>
              <a:t>4</a:t>
            </a:r>
            <a:r>
              <a:rPr lang="en-US" sz="3200" dirty="0" smtClean="0"/>
              <a:t>, v</a:t>
            </a:r>
            <a:r>
              <a:rPr lang="en-US" sz="3200" baseline="-25000" dirty="0" smtClean="0"/>
              <a:t>5</a:t>
            </a:r>
            <a:r>
              <a:rPr lang="en-US" sz="3200" dirty="0"/>
              <a:t>)</a:t>
            </a:r>
            <a:r>
              <a:rPr lang="en-US" sz="3200" dirty="0" smtClean="0"/>
              <a:t> </a:t>
            </a:r>
          </a:p>
        </p:txBody>
      </p:sp>
      <p:grpSp>
        <p:nvGrpSpPr>
          <p:cNvPr id="37" name="Group 36"/>
          <p:cNvGrpSpPr/>
          <p:nvPr/>
        </p:nvGrpSpPr>
        <p:grpSpPr>
          <a:xfrm>
            <a:off x="3097613" y="1328101"/>
            <a:ext cx="2766573" cy="2619976"/>
            <a:chOff x="2665211" y="1139596"/>
            <a:chExt cx="2766573" cy="2619976"/>
          </a:xfrm>
        </p:grpSpPr>
        <p:grpSp>
          <p:nvGrpSpPr>
            <p:cNvPr id="32" name="Group 31"/>
            <p:cNvGrpSpPr/>
            <p:nvPr/>
          </p:nvGrpSpPr>
          <p:grpSpPr>
            <a:xfrm>
              <a:off x="2706070" y="1619902"/>
              <a:ext cx="2079510" cy="1687067"/>
              <a:chOff x="1097896" y="1481328"/>
              <a:chExt cx="2079510" cy="1687067"/>
            </a:xfrm>
          </p:grpSpPr>
          <p:sp>
            <p:nvSpPr>
              <p:cNvPr id="8" name="Isosceles Triangle 7"/>
              <p:cNvSpPr/>
              <p:nvPr/>
            </p:nvSpPr>
            <p:spPr>
              <a:xfrm>
                <a:off x="1221807" y="1619902"/>
                <a:ext cx="1352547" cy="1385316"/>
              </a:xfrm>
              <a:prstGeom prst="triangle">
                <a:avLst/>
              </a:prstGeom>
              <a:solidFill>
                <a:schemeClr val="tx2">
                  <a:lumMod val="40000"/>
                  <a:lumOff val="60000"/>
                </a:schemeClr>
              </a:solidFill>
              <a:ln w="76200">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Isosceles Triangle 25"/>
              <p:cNvSpPr/>
              <p:nvPr/>
            </p:nvSpPr>
            <p:spPr>
              <a:xfrm rot="19380000">
                <a:off x="2103120" y="1481328"/>
                <a:ext cx="540276" cy="1499616"/>
              </a:xfrm>
              <a:prstGeom prst="triangle">
                <a:avLst/>
              </a:prstGeom>
              <a:solidFill>
                <a:schemeClr val="tx2">
                  <a:lumMod val="40000"/>
                  <a:lumOff val="60000"/>
                </a:schemeClr>
              </a:solidFill>
              <a:ln w="76200">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4" name="Straight Connector 23"/>
              <p:cNvCxnSpPr/>
              <p:nvPr/>
            </p:nvCxnSpPr>
            <p:spPr>
              <a:xfrm>
                <a:off x="1958326" y="1623291"/>
                <a:ext cx="914400" cy="914400"/>
              </a:xfrm>
              <a:prstGeom prst="line">
                <a:avLst/>
              </a:prstGeom>
              <a:ln w="69850">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p:nvCxnSpPr>
            <p:spPr>
              <a:xfrm rot="10800000" flipV="1">
                <a:off x="1353167" y="3031234"/>
                <a:ext cx="1392072" cy="0"/>
              </a:xfrm>
              <a:prstGeom prst="line">
                <a:avLst/>
              </a:prstGeom>
              <a:ln w="63500">
                <a:solidFill>
                  <a:srgbClr val="008000"/>
                </a:solidFill>
              </a:ln>
            </p:spPr>
            <p:style>
              <a:lnRef idx="2">
                <a:schemeClr val="accent1"/>
              </a:lnRef>
              <a:fillRef idx="0">
                <a:schemeClr val="accent1"/>
              </a:fillRef>
              <a:effectRef idx="1">
                <a:schemeClr val="accent1"/>
              </a:effectRef>
              <a:fontRef idx="minor">
                <a:schemeClr val="tx1"/>
              </a:fontRef>
            </p:style>
          </p:cxnSp>
          <p:sp>
            <p:nvSpPr>
              <p:cNvPr id="6" name="Oval 5"/>
              <p:cNvSpPr/>
              <p:nvPr/>
            </p:nvSpPr>
            <p:spPr>
              <a:xfrm rot="10800000">
                <a:off x="2470919" y="2894075"/>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rot="10800000">
                <a:off x="1107507" y="2871214"/>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1107507" y="2875786"/>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1774883" y="1482742"/>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1097896" y="2874385"/>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8" name="Straight Connector 27"/>
              <p:cNvCxnSpPr/>
              <p:nvPr/>
            </p:nvCxnSpPr>
            <p:spPr>
              <a:xfrm flipV="1">
                <a:off x="1280160" y="2606040"/>
                <a:ext cx="1737360" cy="365760"/>
              </a:xfrm>
              <a:prstGeom prst="line">
                <a:avLst/>
              </a:prstGeom>
              <a:ln w="63500">
                <a:solidFill>
                  <a:srgbClr val="008000"/>
                </a:solidFill>
                <a:prstDash val="sysDot"/>
              </a:ln>
            </p:spPr>
            <p:style>
              <a:lnRef idx="2">
                <a:schemeClr val="accent1"/>
              </a:lnRef>
              <a:fillRef idx="0">
                <a:schemeClr val="accent1"/>
              </a:fillRef>
              <a:effectRef idx="1">
                <a:schemeClr val="accent1"/>
              </a:effectRef>
              <a:fontRef idx="minor">
                <a:schemeClr val="tx1"/>
              </a:fontRef>
            </p:style>
          </p:cxnSp>
          <p:sp>
            <p:nvSpPr>
              <p:cNvPr id="13" name="Oval 12"/>
              <p:cNvSpPr/>
              <p:nvPr/>
            </p:nvSpPr>
            <p:spPr>
              <a:xfrm>
                <a:off x="1114530" y="2871214"/>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2903086" y="2520006"/>
                <a:ext cx="274320" cy="274320"/>
              </a:xfrm>
              <a:prstGeom prst="ellipse">
                <a:avLst/>
              </a:prstGeom>
              <a:solidFill>
                <a:srgbClr val="77007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3" name="TextBox 32"/>
            <p:cNvSpPr txBox="1"/>
            <p:nvPr/>
          </p:nvSpPr>
          <p:spPr>
            <a:xfrm>
              <a:off x="4780532" y="2497021"/>
              <a:ext cx="651252" cy="584776"/>
            </a:xfrm>
            <a:prstGeom prst="rect">
              <a:avLst/>
            </a:prstGeom>
            <a:noFill/>
          </p:spPr>
          <p:txBody>
            <a:bodyPr wrap="square" rtlCol="0">
              <a:spAutoFit/>
            </a:bodyPr>
            <a:lstStyle/>
            <a:p>
              <a:r>
                <a:rPr lang="en-US" sz="3200" dirty="0" smtClean="0"/>
                <a:t>v</a:t>
              </a:r>
              <a:r>
                <a:rPr lang="en-US" sz="3200" baseline="-25000" dirty="0"/>
                <a:t>4</a:t>
              </a:r>
            </a:p>
          </p:txBody>
        </p:sp>
        <p:sp>
          <p:nvSpPr>
            <p:cNvPr id="34" name="TextBox 33"/>
            <p:cNvSpPr txBox="1"/>
            <p:nvPr/>
          </p:nvSpPr>
          <p:spPr>
            <a:xfrm>
              <a:off x="4079093" y="3174796"/>
              <a:ext cx="651252" cy="584776"/>
            </a:xfrm>
            <a:prstGeom prst="rect">
              <a:avLst/>
            </a:prstGeom>
            <a:noFill/>
          </p:spPr>
          <p:txBody>
            <a:bodyPr wrap="square" rtlCol="0">
              <a:spAutoFit/>
            </a:bodyPr>
            <a:lstStyle/>
            <a:p>
              <a:r>
                <a:rPr lang="en-US" sz="3200" dirty="0" smtClean="0"/>
                <a:t>v</a:t>
              </a:r>
              <a:r>
                <a:rPr lang="en-US" sz="3200" baseline="-25000" dirty="0"/>
                <a:t>3</a:t>
              </a:r>
            </a:p>
          </p:txBody>
        </p:sp>
        <p:sp>
          <p:nvSpPr>
            <p:cNvPr id="35" name="TextBox 34"/>
            <p:cNvSpPr txBox="1"/>
            <p:nvPr/>
          </p:nvSpPr>
          <p:spPr>
            <a:xfrm>
              <a:off x="2665211" y="3174796"/>
              <a:ext cx="651252" cy="584776"/>
            </a:xfrm>
            <a:prstGeom prst="rect">
              <a:avLst/>
            </a:prstGeom>
            <a:noFill/>
          </p:spPr>
          <p:txBody>
            <a:bodyPr wrap="square" rtlCol="0">
              <a:spAutoFit/>
            </a:bodyPr>
            <a:lstStyle/>
            <a:p>
              <a:r>
                <a:rPr lang="en-US" sz="3200" dirty="0" smtClean="0"/>
                <a:t>v</a:t>
              </a:r>
              <a:r>
                <a:rPr lang="en-US" sz="3200" baseline="-25000" dirty="0"/>
                <a:t>1</a:t>
              </a:r>
            </a:p>
          </p:txBody>
        </p:sp>
        <p:sp>
          <p:nvSpPr>
            <p:cNvPr id="36" name="TextBox 35"/>
            <p:cNvSpPr txBox="1"/>
            <p:nvPr/>
          </p:nvSpPr>
          <p:spPr>
            <a:xfrm>
              <a:off x="3356819" y="1139596"/>
              <a:ext cx="651252" cy="584776"/>
            </a:xfrm>
            <a:prstGeom prst="rect">
              <a:avLst/>
            </a:prstGeom>
            <a:noFill/>
          </p:spPr>
          <p:txBody>
            <a:bodyPr wrap="square" rtlCol="0">
              <a:spAutoFit/>
            </a:bodyPr>
            <a:lstStyle/>
            <a:p>
              <a:r>
                <a:rPr lang="en-US" sz="3200" dirty="0" smtClean="0"/>
                <a:t>v</a:t>
              </a:r>
              <a:r>
                <a:rPr lang="en-US" sz="3200" baseline="-25000" dirty="0"/>
                <a:t>2</a:t>
              </a:r>
            </a:p>
          </p:txBody>
        </p:sp>
      </p:grpSp>
    </p:spTree>
    <p:extLst>
      <p:ext uri="{BB962C8B-B14F-4D97-AF65-F5344CB8AC3E}">
        <p14:creationId xmlns:p14="http://schemas.microsoft.com/office/powerpoint/2010/main" val="32506836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9333" y="198480"/>
            <a:ext cx="9160934" cy="7807266"/>
          </a:xfrm>
          <a:prstGeom prst="rect">
            <a:avLst/>
          </a:prstGeom>
          <a:noFill/>
        </p:spPr>
        <p:txBody>
          <a:bodyPr wrap="square" rtlCol="0">
            <a:spAutoFit/>
          </a:bodyPr>
          <a:lstStyle/>
          <a:p>
            <a:r>
              <a:rPr lang="en-US" sz="3200" dirty="0" smtClean="0"/>
              <a:t>A free </a:t>
            </a:r>
            <a:r>
              <a:rPr lang="en-US" sz="3200" dirty="0" err="1" smtClean="0"/>
              <a:t>abelian</a:t>
            </a:r>
            <a:r>
              <a:rPr lang="en-US" sz="3200" dirty="0" smtClean="0"/>
              <a:t> group generated by the elements </a:t>
            </a:r>
          </a:p>
          <a:p>
            <a:r>
              <a:rPr lang="en-US" sz="3200" dirty="0" smtClean="0"/>
              <a:t>x</a:t>
            </a:r>
            <a:r>
              <a:rPr lang="en-US" sz="3200" baseline="-25000" dirty="0" smtClean="0"/>
              <a:t>1</a:t>
            </a:r>
            <a:r>
              <a:rPr lang="en-US" sz="3200" dirty="0" smtClean="0"/>
              <a:t>, x</a:t>
            </a:r>
            <a:r>
              <a:rPr lang="en-US" sz="3200" baseline="-25000" dirty="0" smtClean="0"/>
              <a:t>2</a:t>
            </a:r>
            <a:r>
              <a:rPr lang="en-US" sz="3200" dirty="0" smtClean="0"/>
              <a:t>, …, </a:t>
            </a:r>
            <a:r>
              <a:rPr lang="en-US" sz="3200" dirty="0" err="1" smtClean="0"/>
              <a:t>x</a:t>
            </a:r>
            <a:r>
              <a:rPr lang="en-US" sz="3200" baseline="-25000" dirty="0" err="1"/>
              <a:t>k</a:t>
            </a:r>
            <a:r>
              <a:rPr lang="en-US" sz="3200" dirty="0" smtClean="0"/>
              <a:t> consists of all elements of the form</a:t>
            </a:r>
          </a:p>
          <a:p>
            <a:endParaRPr lang="en-US" sz="800" dirty="0"/>
          </a:p>
          <a:p>
            <a:pPr algn="ctr"/>
            <a:r>
              <a:rPr lang="en-US" sz="3200" dirty="0" smtClean="0"/>
              <a:t>n</a:t>
            </a:r>
            <a:r>
              <a:rPr lang="en-US" sz="3200" baseline="-25000" dirty="0" smtClean="0"/>
              <a:t>1</a:t>
            </a:r>
            <a:r>
              <a:rPr lang="en-US" sz="3200" dirty="0" smtClean="0"/>
              <a:t>x</a:t>
            </a:r>
            <a:r>
              <a:rPr lang="en-US" sz="3200" baseline="-25000" dirty="0" smtClean="0"/>
              <a:t>1</a:t>
            </a:r>
            <a:r>
              <a:rPr lang="en-US" sz="3200" dirty="0" smtClean="0"/>
              <a:t> + n</a:t>
            </a:r>
            <a:r>
              <a:rPr lang="en-US" sz="3200" baseline="-25000" dirty="0" smtClean="0"/>
              <a:t>2</a:t>
            </a:r>
            <a:r>
              <a:rPr lang="en-US" sz="3200" dirty="0" smtClean="0"/>
              <a:t>x</a:t>
            </a:r>
            <a:r>
              <a:rPr lang="en-US" sz="3200" baseline="-25000" dirty="0" smtClean="0"/>
              <a:t>2</a:t>
            </a:r>
            <a:r>
              <a:rPr lang="en-US" sz="3200" dirty="0" smtClean="0"/>
              <a:t> + … + </a:t>
            </a:r>
            <a:r>
              <a:rPr lang="en-US" sz="3200" dirty="0" err="1" smtClean="0"/>
              <a:t>n</a:t>
            </a:r>
            <a:r>
              <a:rPr lang="en-US" sz="3200" baseline="-25000" dirty="0" err="1" smtClean="0"/>
              <a:t>k</a:t>
            </a:r>
            <a:r>
              <a:rPr lang="en-US" sz="3200" dirty="0" err="1" smtClean="0"/>
              <a:t>x</a:t>
            </a:r>
            <a:r>
              <a:rPr lang="en-US" sz="3200" baseline="-25000" dirty="0" err="1" smtClean="0"/>
              <a:t>k</a:t>
            </a:r>
            <a:endParaRPr lang="en-US" sz="3200" baseline="-25000" dirty="0" smtClean="0"/>
          </a:p>
          <a:p>
            <a:endParaRPr lang="en-US" sz="800" baseline="-25000" dirty="0" smtClean="0"/>
          </a:p>
          <a:p>
            <a:r>
              <a:rPr lang="en-US" sz="3200" dirty="0" smtClean="0"/>
              <a:t>where </a:t>
            </a:r>
            <a:r>
              <a:rPr lang="en-US" sz="3200" dirty="0" err="1" smtClean="0"/>
              <a:t>n</a:t>
            </a:r>
            <a:r>
              <a:rPr lang="en-US" sz="3200" baseline="-25000" dirty="0" err="1" smtClean="0"/>
              <a:t>i</a:t>
            </a:r>
            <a:r>
              <a:rPr lang="en-US" sz="3200" dirty="0" smtClean="0"/>
              <a:t> are integers.</a:t>
            </a:r>
          </a:p>
          <a:p>
            <a:endParaRPr lang="en-US" sz="3200" dirty="0"/>
          </a:p>
          <a:p>
            <a:r>
              <a:rPr lang="en-US" sz="3200" b="1" dirty="0" smtClean="0"/>
              <a:t>Z</a:t>
            </a:r>
            <a:r>
              <a:rPr lang="en-US" sz="3200" dirty="0" smtClean="0"/>
              <a:t> = The set of integers = { …, -2, -1, 0, 1, 2, …}</a:t>
            </a:r>
          </a:p>
          <a:p>
            <a:r>
              <a:rPr lang="en-US" sz="3200" dirty="0" smtClean="0"/>
              <a:t>   = the set of all whole numbers (positive, negative, 0)</a:t>
            </a:r>
          </a:p>
          <a:p>
            <a:endParaRPr lang="en-US" sz="3200" dirty="0" smtClean="0"/>
          </a:p>
          <a:p>
            <a:r>
              <a:rPr lang="en-US" sz="3200" dirty="0" smtClean="0"/>
              <a:t>Addition:</a:t>
            </a:r>
          </a:p>
          <a:p>
            <a:endParaRPr lang="en-US" sz="800" dirty="0"/>
          </a:p>
          <a:p>
            <a:r>
              <a:rPr lang="en-US" sz="3200" dirty="0" smtClean="0"/>
              <a:t>(n</a:t>
            </a:r>
            <a:r>
              <a:rPr lang="en-US" sz="3200" baseline="-25000" dirty="0" smtClean="0"/>
              <a:t>1</a:t>
            </a:r>
            <a:r>
              <a:rPr lang="en-US" sz="3200" dirty="0" smtClean="0"/>
              <a:t>x</a:t>
            </a:r>
            <a:r>
              <a:rPr lang="en-US" sz="3200" baseline="-25000" dirty="0" smtClean="0"/>
              <a:t>1</a:t>
            </a:r>
            <a:r>
              <a:rPr lang="en-US" sz="3200" dirty="0" smtClean="0"/>
              <a:t> </a:t>
            </a:r>
            <a:r>
              <a:rPr lang="en-US" sz="3200" dirty="0"/>
              <a:t>+ n</a:t>
            </a:r>
            <a:r>
              <a:rPr lang="en-US" sz="3200" baseline="-25000" dirty="0"/>
              <a:t>2</a:t>
            </a:r>
            <a:r>
              <a:rPr lang="en-US" sz="3200" dirty="0"/>
              <a:t>x</a:t>
            </a:r>
            <a:r>
              <a:rPr lang="en-US" sz="3200" baseline="-25000" dirty="0"/>
              <a:t>2</a:t>
            </a:r>
            <a:r>
              <a:rPr lang="en-US" sz="3200" dirty="0"/>
              <a:t> + … + </a:t>
            </a:r>
            <a:r>
              <a:rPr lang="en-US" sz="3200" dirty="0" err="1" smtClean="0"/>
              <a:t>n</a:t>
            </a:r>
            <a:r>
              <a:rPr lang="en-US" sz="3200" baseline="-25000" dirty="0" err="1" smtClean="0"/>
              <a:t>k</a:t>
            </a:r>
            <a:r>
              <a:rPr lang="en-US" sz="3200" dirty="0" err="1" smtClean="0"/>
              <a:t>x</a:t>
            </a:r>
            <a:r>
              <a:rPr lang="en-US" sz="3200" baseline="-25000" dirty="0" err="1" smtClean="0"/>
              <a:t>k</a:t>
            </a:r>
            <a:r>
              <a:rPr lang="en-US" sz="3200" dirty="0" smtClean="0"/>
              <a:t>) + (m</a:t>
            </a:r>
            <a:r>
              <a:rPr lang="en-US" sz="3200" baseline="-25000" dirty="0" smtClean="0"/>
              <a:t>1</a:t>
            </a:r>
            <a:r>
              <a:rPr lang="en-US" sz="3200" dirty="0" smtClean="0"/>
              <a:t>x</a:t>
            </a:r>
            <a:r>
              <a:rPr lang="en-US" sz="3200" baseline="-25000" dirty="0" smtClean="0"/>
              <a:t>1</a:t>
            </a:r>
            <a:r>
              <a:rPr lang="en-US" sz="3200" dirty="0" smtClean="0"/>
              <a:t> </a:t>
            </a:r>
            <a:r>
              <a:rPr lang="en-US" sz="3200" dirty="0"/>
              <a:t>+ </a:t>
            </a:r>
            <a:r>
              <a:rPr lang="en-US" sz="3200" dirty="0" smtClean="0"/>
              <a:t>m</a:t>
            </a:r>
            <a:r>
              <a:rPr lang="en-US" sz="3200" baseline="-25000" dirty="0" smtClean="0"/>
              <a:t>2</a:t>
            </a:r>
            <a:r>
              <a:rPr lang="en-US" sz="3200" dirty="0" smtClean="0"/>
              <a:t>x</a:t>
            </a:r>
            <a:r>
              <a:rPr lang="en-US" sz="3200" baseline="-25000" dirty="0" smtClean="0"/>
              <a:t>2</a:t>
            </a:r>
            <a:r>
              <a:rPr lang="en-US" sz="3200" dirty="0" smtClean="0"/>
              <a:t> </a:t>
            </a:r>
            <a:r>
              <a:rPr lang="en-US" sz="3200" dirty="0"/>
              <a:t>+ … + </a:t>
            </a:r>
            <a:r>
              <a:rPr lang="en-US" sz="3200" dirty="0" err="1"/>
              <a:t>m</a:t>
            </a:r>
            <a:r>
              <a:rPr lang="en-US" sz="3200" baseline="-25000" dirty="0" err="1" smtClean="0"/>
              <a:t>k</a:t>
            </a:r>
            <a:r>
              <a:rPr lang="en-US" sz="3200" dirty="0" err="1" smtClean="0"/>
              <a:t>x</a:t>
            </a:r>
            <a:r>
              <a:rPr lang="en-US" sz="3200" baseline="-25000" dirty="0" err="1" smtClean="0"/>
              <a:t>k</a:t>
            </a:r>
            <a:r>
              <a:rPr lang="en-US" sz="3200" dirty="0" smtClean="0"/>
              <a:t>)</a:t>
            </a:r>
          </a:p>
          <a:p>
            <a:r>
              <a:rPr lang="en-US" sz="3200" dirty="0" smtClean="0"/>
              <a:t> </a:t>
            </a:r>
            <a:endParaRPr lang="en-US" sz="800" baseline="-25000" dirty="0"/>
          </a:p>
          <a:p>
            <a:pPr algn="ctr"/>
            <a:r>
              <a:rPr lang="en-US" sz="3200" dirty="0" smtClean="0"/>
              <a:t>= (n</a:t>
            </a:r>
            <a:r>
              <a:rPr lang="en-US" sz="3200" baseline="-25000" dirty="0" smtClean="0"/>
              <a:t>1 </a:t>
            </a:r>
            <a:r>
              <a:rPr lang="en-US" sz="3200" dirty="0" smtClean="0"/>
              <a:t>+ m</a:t>
            </a:r>
            <a:r>
              <a:rPr lang="en-US" sz="3200" baseline="-25000" dirty="0"/>
              <a:t>1</a:t>
            </a:r>
            <a:r>
              <a:rPr lang="en-US" sz="3200" dirty="0" smtClean="0"/>
              <a:t>)</a:t>
            </a:r>
            <a:r>
              <a:rPr lang="en-US" sz="3200" baseline="-25000" dirty="0" smtClean="0"/>
              <a:t> </a:t>
            </a:r>
            <a:r>
              <a:rPr lang="en-US" sz="3200" dirty="0" smtClean="0"/>
              <a:t>x</a:t>
            </a:r>
            <a:r>
              <a:rPr lang="en-US" sz="3200" baseline="-25000" dirty="0" smtClean="0"/>
              <a:t>1</a:t>
            </a:r>
            <a:r>
              <a:rPr lang="en-US" sz="3200" dirty="0" smtClean="0"/>
              <a:t> </a:t>
            </a:r>
            <a:r>
              <a:rPr lang="en-US" sz="3200" dirty="0"/>
              <a:t>+ </a:t>
            </a:r>
            <a:r>
              <a:rPr lang="en-US" sz="3200" dirty="0" smtClean="0"/>
              <a:t>(n</a:t>
            </a:r>
            <a:r>
              <a:rPr lang="en-US" sz="3200" baseline="-25000" dirty="0" smtClean="0"/>
              <a:t>2 </a:t>
            </a:r>
            <a:r>
              <a:rPr lang="en-US" sz="3200" dirty="0" smtClean="0"/>
              <a:t>+ m</a:t>
            </a:r>
            <a:r>
              <a:rPr lang="en-US" sz="3200" baseline="-25000" dirty="0" smtClean="0"/>
              <a:t>2</a:t>
            </a:r>
            <a:r>
              <a:rPr lang="en-US" sz="3200" dirty="0" smtClean="0"/>
              <a:t>)x</a:t>
            </a:r>
            <a:r>
              <a:rPr lang="en-US" sz="3200" baseline="-25000" dirty="0" smtClean="0"/>
              <a:t>2</a:t>
            </a:r>
            <a:r>
              <a:rPr lang="en-US" sz="3200" dirty="0" smtClean="0"/>
              <a:t> </a:t>
            </a:r>
            <a:r>
              <a:rPr lang="en-US" sz="3200" dirty="0"/>
              <a:t>+ … + </a:t>
            </a:r>
            <a:r>
              <a:rPr lang="en-US" sz="3200" dirty="0" smtClean="0"/>
              <a:t>(</a:t>
            </a:r>
            <a:r>
              <a:rPr lang="en-US" sz="3200" dirty="0" err="1" smtClean="0"/>
              <a:t>n</a:t>
            </a:r>
            <a:r>
              <a:rPr lang="en-US" sz="3200" baseline="-25000" dirty="0" err="1" smtClean="0"/>
              <a:t>k</a:t>
            </a:r>
            <a:r>
              <a:rPr lang="en-US" sz="3200" baseline="-25000" dirty="0"/>
              <a:t> </a:t>
            </a:r>
            <a:r>
              <a:rPr lang="en-US" sz="3200" dirty="0"/>
              <a:t>+ </a:t>
            </a:r>
            <a:r>
              <a:rPr lang="en-US" sz="3200" dirty="0" err="1" smtClean="0"/>
              <a:t>m</a:t>
            </a:r>
            <a:r>
              <a:rPr lang="en-US" sz="3200" baseline="-25000" dirty="0" err="1" smtClean="0"/>
              <a:t>k</a:t>
            </a:r>
            <a:r>
              <a:rPr lang="en-US" sz="3200" dirty="0" smtClean="0"/>
              <a:t>)</a:t>
            </a:r>
            <a:r>
              <a:rPr lang="en-US" sz="3200" dirty="0" err="1" smtClean="0"/>
              <a:t>x</a:t>
            </a:r>
            <a:r>
              <a:rPr lang="en-US" sz="3200" baseline="-25000" dirty="0" err="1" smtClean="0"/>
              <a:t>k</a:t>
            </a:r>
            <a:endParaRPr lang="en-US" sz="3200" baseline="-25000" dirty="0"/>
          </a:p>
          <a:p>
            <a:endParaRPr lang="en-US" sz="3200" dirty="0" smtClean="0"/>
          </a:p>
          <a:p>
            <a:endParaRPr lang="en-US" sz="3200" dirty="0"/>
          </a:p>
          <a:p>
            <a:endParaRPr lang="en-US" sz="3200" dirty="0" smtClean="0"/>
          </a:p>
        </p:txBody>
      </p:sp>
    </p:spTree>
    <p:extLst>
      <p:ext uri="{BB962C8B-B14F-4D97-AF65-F5344CB8AC3E}">
        <p14:creationId xmlns:p14="http://schemas.microsoft.com/office/powerpoint/2010/main" val="13296710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9333" y="198480"/>
            <a:ext cx="9160934" cy="6403804"/>
          </a:xfrm>
          <a:prstGeom prst="rect">
            <a:avLst/>
          </a:prstGeom>
          <a:noFill/>
        </p:spPr>
        <p:txBody>
          <a:bodyPr wrap="square" rtlCol="0">
            <a:spAutoFit/>
          </a:bodyPr>
          <a:lstStyle/>
          <a:p>
            <a:r>
              <a:rPr lang="en-US" sz="3200" dirty="0" smtClean="0"/>
              <a:t>A free </a:t>
            </a:r>
            <a:r>
              <a:rPr lang="en-US" sz="3200" dirty="0" err="1" smtClean="0"/>
              <a:t>abelian</a:t>
            </a:r>
            <a:r>
              <a:rPr lang="en-US" sz="3200" dirty="0" smtClean="0"/>
              <a:t> group generated by the elements </a:t>
            </a:r>
          </a:p>
          <a:p>
            <a:r>
              <a:rPr lang="en-US" sz="3200" dirty="0" smtClean="0"/>
              <a:t>x</a:t>
            </a:r>
            <a:r>
              <a:rPr lang="en-US" sz="3200" baseline="-25000" dirty="0" smtClean="0"/>
              <a:t>1</a:t>
            </a:r>
            <a:r>
              <a:rPr lang="en-US" sz="3200" dirty="0" smtClean="0"/>
              <a:t>, x</a:t>
            </a:r>
            <a:r>
              <a:rPr lang="en-US" sz="3200" baseline="-25000" dirty="0" smtClean="0"/>
              <a:t>2</a:t>
            </a:r>
            <a:r>
              <a:rPr lang="en-US" sz="3200" dirty="0" smtClean="0"/>
              <a:t>, …, </a:t>
            </a:r>
            <a:r>
              <a:rPr lang="en-US" sz="3200" dirty="0" err="1" smtClean="0"/>
              <a:t>x</a:t>
            </a:r>
            <a:r>
              <a:rPr lang="en-US" sz="3200" baseline="-25000" dirty="0" err="1"/>
              <a:t>k</a:t>
            </a:r>
            <a:r>
              <a:rPr lang="en-US" sz="3200" dirty="0" smtClean="0"/>
              <a:t> consists of all elements of the form</a:t>
            </a:r>
          </a:p>
          <a:p>
            <a:endParaRPr lang="en-US" sz="800" dirty="0"/>
          </a:p>
          <a:p>
            <a:pPr algn="ctr"/>
            <a:r>
              <a:rPr lang="en-US" sz="3200" dirty="0" smtClean="0"/>
              <a:t>n</a:t>
            </a:r>
            <a:r>
              <a:rPr lang="en-US" sz="3200" baseline="-25000" dirty="0" smtClean="0"/>
              <a:t>1</a:t>
            </a:r>
            <a:r>
              <a:rPr lang="en-US" sz="3200" dirty="0" smtClean="0"/>
              <a:t>x</a:t>
            </a:r>
            <a:r>
              <a:rPr lang="en-US" sz="3200" baseline="-25000" dirty="0" smtClean="0"/>
              <a:t>1</a:t>
            </a:r>
            <a:r>
              <a:rPr lang="en-US" sz="3200" dirty="0" smtClean="0"/>
              <a:t> + n</a:t>
            </a:r>
            <a:r>
              <a:rPr lang="en-US" sz="3200" baseline="-25000" dirty="0" smtClean="0"/>
              <a:t>2</a:t>
            </a:r>
            <a:r>
              <a:rPr lang="en-US" sz="3200" dirty="0" smtClean="0"/>
              <a:t>x</a:t>
            </a:r>
            <a:r>
              <a:rPr lang="en-US" sz="3200" baseline="-25000" dirty="0" smtClean="0"/>
              <a:t>2</a:t>
            </a:r>
            <a:r>
              <a:rPr lang="en-US" sz="3200" dirty="0" smtClean="0"/>
              <a:t> + … + </a:t>
            </a:r>
            <a:r>
              <a:rPr lang="en-US" sz="3200" dirty="0" err="1" smtClean="0"/>
              <a:t>n</a:t>
            </a:r>
            <a:r>
              <a:rPr lang="en-US" sz="3200" baseline="-25000" dirty="0" err="1" smtClean="0"/>
              <a:t>k</a:t>
            </a:r>
            <a:r>
              <a:rPr lang="en-US" sz="3200" dirty="0" err="1" smtClean="0"/>
              <a:t>x</a:t>
            </a:r>
            <a:r>
              <a:rPr lang="en-US" sz="3200" baseline="-25000" dirty="0" err="1" smtClean="0"/>
              <a:t>k</a:t>
            </a:r>
            <a:endParaRPr lang="en-US" sz="3200" baseline="-25000" dirty="0" smtClean="0"/>
          </a:p>
          <a:p>
            <a:endParaRPr lang="en-US" sz="800" baseline="-25000" dirty="0" smtClean="0"/>
          </a:p>
          <a:p>
            <a:r>
              <a:rPr lang="en-US" sz="3200" dirty="0" smtClean="0"/>
              <a:t>where </a:t>
            </a:r>
            <a:r>
              <a:rPr lang="en-US" sz="3200" dirty="0" err="1" smtClean="0"/>
              <a:t>n</a:t>
            </a:r>
            <a:r>
              <a:rPr lang="en-US" sz="3200" baseline="-25000" dirty="0" err="1" smtClean="0"/>
              <a:t>i</a:t>
            </a:r>
            <a:r>
              <a:rPr lang="en-US" sz="3200" dirty="0" smtClean="0"/>
              <a:t> are integers.</a:t>
            </a:r>
          </a:p>
          <a:p>
            <a:endParaRPr lang="en-US" sz="800" dirty="0" smtClean="0"/>
          </a:p>
          <a:p>
            <a:r>
              <a:rPr lang="en-US" sz="3200" dirty="0" smtClean="0">
                <a:solidFill>
                  <a:srgbClr val="0000FF"/>
                </a:solidFill>
              </a:rPr>
              <a:t>                    Example:    </a:t>
            </a:r>
            <a:r>
              <a:rPr lang="en-US" sz="3200" b="1" dirty="0" smtClean="0">
                <a:solidFill>
                  <a:srgbClr val="0000FF"/>
                </a:solidFill>
              </a:rPr>
              <a:t>Z</a:t>
            </a:r>
            <a:r>
              <a:rPr lang="en-US" sz="3200" dirty="0">
                <a:solidFill>
                  <a:srgbClr val="0000FF"/>
                </a:solidFill>
              </a:rPr>
              <a:t>[</a:t>
            </a:r>
            <a:r>
              <a:rPr lang="en-US" sz="3200" dirty="0" smtClean="0">
                <a:solidFill>
                  <a:srgbClr val="0000FF"/>
                </a:solidFill>
              </a:rPr>
              <a:t>x</a:t>
            </a:r>
            <a:r>
              <a:rPr lang="en-US" sz="3200" baseline="-25000" dirty="0" smtClean="0">
                <a:solidFill>
                  <a:srgbClr val="0000FF"/>
                </a:solidFill>
              </a:rPr>
              <a:t>1</a:t>
            </a:r>
            <a:r>
              <a:rPr lang="en-US" sz="3200" dirty="0" smtClean="0">
                <a:solidFill>
                  <a:srgbClr val="0000FF"/>
                </a:solidFill>
              </a:rPr>
              <a:t>, x</a:t>
            </a:r>
            <a:r>
              <a:rPr lang="en-US" sz="3200" baseline="-25000" dirty="0" smtClean="0">
                <a:solidFill>
                  <a:srgbClr val="0000FF"/>
                </a:solidFill>
              </a:rPr>
              <a:t>2</a:t>
            </a:r>
            <a:r>
              <a:rPr lang="en-US" sz="3200" dirty="0" smtClean="0">
                <a:solidFill>
                  <a:srgbClr val="0000FF"/>
                </a:solidFill>
              </a:rPr>
              <a:t>]</a:t>
            </a:r>
            <a:endParaRPr lang="en-US" sz="1200" dirty="0" smtClean="0">
              <a:solidFill>
                <a:srgbClr val="0000FF"/>
              </a:solidFill>
            </a:endParaRPr>
          </a:p>
          <a:p>
            <a:pPr algn="ctr">
              <a:lnSpc>
                <a:spcPct val="200000"/>
              </a:lnSpc>
            </a:pPr>
            <a:r>
              <a:rPr lang="en-US" sz="3200" dirty="0" smtClean="0">
                <a:solidFill>
                  <a:srgbClr val="0000FF"/>
                </a:solidFill>
              </a:rPr>
              <a:t>4x</a:t>
            </a:r>
            <a:r>
              <a:rPr lang="en-US" sz="3200" baseline="-25000" dirty="0" smtClean="0">
                <a:solidFill>
                  <a:srgbClr val="0000FF"/>
                </a:solidFill>
              </a:rPr>
              <a:t>1</a:t>
            </a:r>
            <a:r>
              <a:rPr lang="en-US" sz="3200" dirty="0" smtClean="0">
                <a:solidFill>
                  <a:srgbClr val="0000FF"/>
                </a:solidFill>
              </a:rPr>
              <a:t> </a:t>
            </a:r>
            <a:r>
              <a:rPr lang="en-US" sz="3200" dirty="0">
                <a:solidFill>
                  <a:srgbClr val="0000FF"/>
                </a:solidFill>
              </a:rPr>
              <a:t>+ </a:t>
            </a:r>
            <a:r>
              <a:rPr lang="en-US" sz="3200" dirty="0" smtClean="0">
                <a:solidFill>
                  <a:srgbClr val="0000FF"/>
                </a:solidFill>
              </a:rPr>
              <a:t>2x</a:t>
            </a:r>
            <a:r>
              <a:rPr lang="en-US" sz="3200" baseline="-25000" dirty="0" smtClean="0">
                <a:solidFill>
                  <a:srgbClr val="0000FF"/>
                </a:solidFill>
              </a:rPr>
              <a:t>2</a:t>
            </a:r>
          </a:p>
          <a:p>
            <a:pPr algn="ctr">
              <a:lnSpc>
                <a:spcPct val="130000"/>
              </a:lnSpc>
            </a:pPr>
            <a:r>
              <a:rPr lang="en-US" sz="3200" dirty="0" smtClean="0">
                <a:solidFill>
                  <a:srgbClr val="0000FF"/>
                </a:solidFill>
              </a:rPr>
              <a:t>x</a:t>
            </a:r>
            <a:r>
              <a:rPr lang="en-US" sz="3200" baseline="-25000" dirty="0" smtClean="0">
                <a:solidFill>
                  <a:srgbClr val="0000FF"/>
                </a:solidFill>
              </a:rPr>
              <a:t>1</a:t>
            </a:r>
            <a:r>
              <a:rPr lang="en-US" sz="3200" dirty="0" smtClean="0">
                <a:solidFill>
                  <a:srgbClr val="0000FF"/>
                </a:solidFill>
              </a:rPr>
              <a:t> - 2x</a:t>
            </a:r>
            <a:r>
              <a:rPr lang="en-US" sz="3200" baseline="-25000" dirty="0" smtClean="0">
                <a:solidFill>
                  <a:srgbClr val="0000FF"/>
                </a:solidFill>
              </a:rPr>
              <a:t>2</a:t>
            </a:r>
          </a:p>
          <a:p>
            <a:pPr algn="ctr">
              <a:lnSpc>
                <a:spcPct val="130000"/>
              </a:lnSpc>
            </a:pPr>
            <a:r>
              <a:rPr lang="en-US" sz="3200" dirty="0" smtClean="0">
                <a:solidFill>
                  <a:srgbClr val="0000FF"/>
                </a:solidFill>
              </a:rPr>
              <a:t>-3x</a:t>
            </a:r>
            <a:r>
              <a:rPr lang="en-US" sz="3200" baseline="-25000" dirty="0" smtClean="0">
                <a:solidFill>
                  <a:srgbClr val="0000FF"/>
                </a:solidFill>
              </a:rPr>
              <a:t>1</a:t>
            </a:r>
            <a:r>
              <a:rPr lang="en-US" sz="3200" dirty="0" smtClean="0">
                <a:solidFill>
                  <a:srgbClr val="0000FF"/>
                </a:solidFill>
              </a:rPr>
              <a:t> </a:t>
            </a:r>
            <a:endParaRPr lang="en-US" sz="3200" baseline="-25000" dirty="0" smtClean="0">
              <a:solidFill>
                <a:srgbClr val="0000FF"/>
              </a:solidFill>
            </a:endParaRPr>
          </a:p>
          <a:p>
            <a:pPr algn="ctr">
              <a:lnSpc>
                <a:spcPct val="130000"/>
              </a:lnSpc>
            </a:pPr>
            <a:r>
              <a:rPr lang="en-US" sz="3200" dirty="0" smtClean="0">
                <a:solidFill>
                  <a:srgbClr val="0000FF"/>
                </a:solidFill>
              </a:rPr>
              <a:t>kx</a:t>
            </a:r>
            <a:r>
              <a:rPr lang="en-US" sz="3200" baseline="-25000" dirty="0" smtClean="0">
                <a:solidFill>
                  <a:srgbClr val="0000FF"/>
                </a:solidFill>
              </a:rPr>
              <a:t>1</a:t>
            </a:r>
            <a:r>
              <a:rPr lang="en-US" sz="3200" dirty="0" smtClean="0">
                <a:solidFill>
                  <a:srgbClr val="0000FF"/>
                </a:solidFill>
              </a:rPr>
              <a:t> </a:t>
            </a:r>
            <a:r>
              <a:rPr lang="en-US" sz="3200" dirty="0">
                <a:solidFill>
                  <a:srgbClr val="0000FF"/>
                </a:solidFill>
              </a:rPr>
              <a:t>+ n</a:t>
            </a:r>
            <a:r>
              <a:rPr lang="en-US" sz="3200" dirty="0" smtClean="0">
                <a:solidFill>
                  <a:srgbClr val="0000FF"/>
                </a:solidFill>
              </a:rPr>
              <a:t>x</a:t>
            </a:r>
            <a:r>
              <a:rPr lang="en-US" sz="3200" baseline="-25000" dirty="0" smtClean="0">
                <a:solidFill>
                  <a:srgbClr val="0000FF"/>
                </a:solidFill>
              </a:rPr>
              <a:t>2      </a:t>
            </a:r>
            <a:r>
              <a:rPr lang="en-US" sz="3200" dirty="0" smtClean="0">
                <a:solidFill>
                  <a:srgbClr val="0000FF"/>
                </a:solidFill>
              </a:rPr>
              <a:t> </a:t>
            </a:r>
            <a:endParaRPr lang="en-US" sz="3200" dirty="0">
              <a:solidFill>
                <a:srgbClr val="0000FF"/>
              </a:solidFill>
            </a:endParaRPr>
          </a:p>
          <a:p>
            <a:pPr>
              <a:lnSpc>
                <a:spcPct val="130000"/>
              </a:lnSpc>
            </a:pPr>
            <a:r>
              <a:rPr lang="en-US" sz="3200" b="1" dirty="0" smtClean="0"/>
              <a:t>Z</a:t>
            </a:r>
            <a:r>
              <a:rPr lang="en-US" sz="3200" dirty="0" smtClean="0"/>
              <a:t> = The set of integers = { …, -2, -1, 0, 1, 2, …}</a:t>
            </a:r>
          </a:p>
        </p:txBody>
      </p:sp>
    </p:spTree>
    <p:extLst>
      <p:ext uri="{BB962C8B-B14F-4D97-AF65-F5344CB8AC3E}">
        <p14:creationId xmlns:p14="http://schemas.microsoft.com/office/powerpoint/2010/main" val="11589125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9333" y="198480"/>
            <a:ext cx="9160934" cy="6403804"/>
          </a:xfrm>
          <a:prstGeom prst="rect">
            <a:avLst/>
          </a:prstGeom>
          <a:noFill/>
        </p:spPr>
        <p:txBody>
          <a:bodyPr wrap="square" rtlCol="0">
            <a:spAutoFit/>
          </a:bodyPr>
          <a:lstStyle/>
          <a:p>
            <a:r>
              <a:rPr lang="en-US" sz="3200" dirty="0" smtClean="0"/>
              <a:t>A free </a:t>
            </a:r>
            <a:r>
              <a:rPr lang="en-US" sz="3200" dirty="0" err="1" smtClean="0"/>
              <a:t>abelian</a:t>
            </a:r>
            <a:r>
              <a:rPr lang="en-US" sz="3200" dirty="0" smtClean="0"/>
              <a:t> group generated by the elements </a:t>
            </a:r>
          </a:p>
          <a:p>
            <a:r>
              <a:rPr lang="en-US" sz="3200" dirty="0" smtClean="0"/>
              <a:t>x</a:t>
            </a:r>
            <a:r>
              <a:rPr lang="en-US" sz="3200" baseline="-25000" dirty="0" smtClean="0"/>
              <a:t>1</a:t>
            </a:r>
            <a:r>
              <a:rPr lang="en-US" sz="3200" dirty="0" smtClean="0"/>
              <a:t>, x</a:t>
            </a:r>
            <a:r>
              <a:rPr lang="en-US" sz="3200" baseline="-25000" dirty="0" smtClean="0"/>
              <a:t>2</a:t>
            </a:r>
            <a:r>
              <a:rPr lang="en-US" sz="3200" dirty="0" smtClean="0"/>
              <a:t>, …, </a:t>
            </a:r>
            <a:r>
              <a:rPr lang="en-US" sz="3200" dirty="0" err="1" smtClean="0"/>
              <a:t>x</a:t>
            </a:r>
            <a:r>
              <a:rPr lang="en-US" sz="3200" baseline="-25000" dirty="0" err="1"/>
              <a:t>k</a:t>
            </a:r>
            <a:r>
              <a:rPr lang="en-US" sz="3200" dirty="0" smtClean="0"/>
              <a:t> consists of all elements of the form</a:t>
            </a:r>
          </a:p>
          <a:p>
            <a:endParaRPr lang="en-US" sz="800" dirty="0"/>
          </a:p>
          <a:p>
            <a:pPr algn="ctr"/>
            <a:r>
              <a:rPr lang="en-US" sz="3200" dirty="0" smtClean="0"/>
              <a:t>n</a:t>
            </a:r>
            <a:r>
              <a:rPr lang="en-US" sz="3200" baseline="-25000" dirty="0" smtClean="0"/>
              <a:t>1</a:t>
            </a:r>
            <a:r>
              <a:rPr lang="en-US" sz="3200" dirty="0" smtClean="0"/>
              <a:t>x</a:t>
            </a:r>
            <a:r>
              <a:rPr lang="en-US" sz="3200" baseline="-25000" dirty="0" smtClean="0"/>
              <a:t>1</a:t>
            </a:r>
            <a:r>
              <a:rPr lang="en-US" sz="3200" dirty="0" smtClean="0"/>
              <a:t> + n</a:t>
            </a:r>
            <a:r>
              <a:rPr lang="en-US" sz="3200" baseline="-25000" dirty="0" smtClean="0"/>
              <a:t>2</a:t>
            </a:r>
            <a:r>
              <a:rPr lang="en-US" sz="3200" dirty="0" smtClean="0"/>
              <a:t>x</a:t>
            </a:r>
            <a:r>
              <a:rPr lang="en-US" sz="3200" baseline="-25000" dirty="0" smtClean="0"/>
              <a:t>2</a:t>
            </a:r>
            <a:r>
              <a:rPr lang="en-US" sz="3200" dirty="0" smtClean="0"/>
              <a:t> + … + </a:t>
            </a:r>
            <a:r>
              <a:rPr lang="en-US" sz="3200" dirty="0" err="1" smtClean="0"/>
              <a:t>n</a:t>
            </a:r>
            <a:r>
              <a:rPr lang="en-US" sz="3200" baseline="-25000" dirty="0" err="1" smtClean="0"/>
              <a:t>k</a:t>
            </a:r>
            <a:r>
              <a:rPr lang="en-US" sz="3200" dirty="0" err="1" smtClean="0"/>
              <a:t>x</a:t>
            </a:r>
            <a:r>
              <a:rPr lang="en-US" sz="3200" baseline="-25000" dirty="0" err="1" smtClean="0"/>
              <a:t>k</a:t>
            </a:r>
            <a:endParaRPr lang="en-US" sz="3200" baseline="-25000" dirty="0" smtClean="0"/>
          </a:p>
          <a:p>
            <a:endParaRPr lang="en-US" sz="800" baseline="-25000" dirty="0" smtClean="0"/>
          </a:p>
          <a:p>
            <a:r>
              <a:rPr lang="en-US" sz="3200" dirty="0" smtClean="0"/>
              <a:t>where </a:t>
            </a:r>
            <a:r>
              <a:rPr lang="en-US" sz="3200" dirty="0" err="1" smtClean="0"/>
              <a:t>n</a:t>
            </a:r>
            <a:r>
              <a:rPr lang="en-US" sz="3200" baseline="-25000" dirty="0" err="1" smtClean="0"/>
              <a:t>i</a:t>
            </a:r>
            <a:r>
              <a:rPr lang="en-US" sz="3200" dirty="0" smtClean="0"/>
              <a:t> are integers.</a:t>
            </a:r>
          </a:p>
          <a:p>
            <a:endParaRPr lang="en-US" sz="800" dirty="0" smtClean="0"/>
          </a:p>
          <a:p>
            <a:r>
              <a:rPr lang="en-US" sz="3200" dirty="0" smtClean="0">
                <a:solidFill>
                  <a:srgbClr val="0000FF"/>
                </a:solidFill>
              </a:rPr>
              <a:t>                    Example:    </a:t>
            </a:r>
            <a:r>
              <a:rPr lang="en-US" sz="3200" b="1" dirty="0" smtClean="0">
                <a:solidFill>
                  <a:srgbClr val="0000FF"/>
                </a:solidFill>
              </a:rPr>
              <a:t>Z</a:t>
            </a:r>
            <a:r>
              <a:rPr lang="en-US" sz="3200" dirty="0">
                <a:solidFill>
                  <a:srgbClr val="0000FF"/>
                </a:solidFill>
              </a:rPr>
              <a:t>[</a:t>
            </a:r>
            <a:r>
              <a:rPr lang="en-US" sz="3200" dirty="0" smtClean="0">
                <a:solidFill>
                  <a:srgbClr val="0000FF"/>
                </a:solidFill>
              </a:rPr>
              <a:t>x</a:t>
            </a:r>
            <a:r>
              <a:rPr lang="en-US" sz="3200" baseline="-25000" dirty="0">
                <a:solidFill>
                  <a:srgbClr val="0000FF"/>
                </a:solidFill>
              </a:rPr>
              <a:t> </a:t>
            </a:r>
            <a:r>
              <a:rPr lang="en-US" sz="3200" dirty="0" smtClean="0">
                <a:solidFill>
                  <a:srgbClr val="0000FF"/>
                </a:solidFill>
              </a:rPr>
              <a:t> , x</a:t>
            </a:r>
            <a:r>
              <a:rPr lang="en-US" sz="3200" baseline="-25000" dirty="0">
                <a:solidFill>
                  <a:srgbClr val="0000FF"/>
                </a:solidFill>
              </a:rPr>
              <a:t> </a:t>
            </a:r>
            <a:r>
              <a:rPr lang="en-US" sz="3200" baseline="-25000" dirty="0" smtClean="0">
                <a:solidFill>
                  <a:srgbClr val="0000FF"/>
                </a:solidFill>
              </a:rPr>
              <a:t> </a:t>
            </a:r>
            <a:r>
              <a:rPr lang="en-US" sz="3200" dirty="0" smtClean="0">
                <a:solidFill>
                  <a:srgbClr val="0000FF"/>
                </a:solidFill>
              </a:rPr>
              <a:t> ]</a:t>
            </a:r>
            <a:endParaRPr lang="en-US" sz="1200" dirty="0" smtClean="0">
              <a:solidFill>
                <a:srgbClr val="0000FF"/>
              </a:solidFill>
            </a:endParaRPr>
          </a:p>
          <a:p>
            <a:pPr algn="ctr">
              <a:lnSpc>
                <a:spcPct val="200000"/>
              </a:lnSpc>
            </a:pPr>
            <a:r>
              <a:rPr lang="en-US" sz="3200" dirty="0" smtClean="0">
                <a:solidFill>
                  <a:srgbClr val="0000FF"/>
                </a:solidFill>
              </a:rPr>
              <a:t>4 ix </a:t>
            </a:r>
            <a:r>
              <a:rPr lang="en-US" sz="3200" dirty="0">
                <a:solidFill>
                  <a:srgbClr val="0000FF"/>
                </a:solidFill>
              </a:rPr>
              <a:t>+ </a:t>
            </a:r>
            <a:r>
              <a:rPr lang="en-US" sz="3200" dirty="0" smtClean="0">
                <a:solidFill>
                  <a:srgbClr val="0000FF"/>
                </a:solidFill>
              </a:rPr>
              <a:t>2   I</a:t>
            </a:r>
            <a:endParaRPr lang="en-US" sz="3200" baseline="-25000" dirty="0" smtClean="0">
              <a:solidFill>
                <a:srgbClr val="0000FF"/>
              </a:solidFill>
            </a:endParaRPr>
          </a:p>
          <a:p>
            <a:pPr algn="ctr">
              <a:lnSpc>
                <a:spcPct val="130000"/>
              </a:lnSpc>
            </a:pPr>
            <a:r>
              <a:rPr lang="en-US" sz="3200" dirty="0" smtClean="0">
                <a:solidFill>
                  <a:srgbClr val="0000FF"/>
                </a:solidFill>
              </a:rPr>
              <a:t>x  – 2   </a:t>
            </a:r>
            <a:r>
              <a:rPr lang="en-US" sz="3200" dirty="0" err="1" smtClean="0">
                <a:solidFill>
                  <a:srgbClr val="0000FF"/>
                </a:solidFill>
              </a:rPr>
              <a:t>i</a:t>
            </a:r>
            <a:endParaRPr lang="en-US" sz="3200" baseline="-25000" dirty="0" smtClean="0">
              <a:solidFill>
                <a:srgbClr val="0000FF"/>
              </a:solidFill>
            </a:endParaRPr>
          </a:p>
          <a:p>
            <a:pPr algn="ctr">
              <a:lnSpc>
                <a:spcPct val="130000"/>
              </a:lnSpc>
            </a:pPr>
            <a:r>
              <a:rPr lang="en-US" sz="3200" dirty="0" smtClean="0">
                <a:solidFill>
                  <a:srgbClr val="0000FF"/>
                </a:solidFill>
              </a:rPr>
              <a:t>-3  x </a:t>
            </a:r>
            <a:endParaRPr lang="en-US" sz="3200" baseline="-25000" dirty="0" smtClean="0">
              <a:solidFill>
                <a:srgbClr val="0000FF"/>
              </a:solidFill>
            </a:endParaRPr>
          </a:p>
          <a:p>
            <a:pPr algn="ctr">
              <a:lnSpc>
                <a:spcPct val="130000"/>
              </a:lnSpc>
            </a:pPr>
            <a:r>
              <a:rPr lang="en-US" sz="3200" dirty="0" smtClean="0">
                <a:solidFill>
                  <a:srgbClr val="0000FF"/>
                </a:solidFill>
              </a:rPr>
              <a:t>k     </a:t>
            </a:r>
            <a:r>
              <a:rPr lang="en-US" sz="3200" dirty="0">
                <a:solidFill>
                  <a:srgbClr val="0000FF"/>
                </a:solidFill>
              </a:rPr>
              <a:t>+ </a:t>
            </a:r>
            <a:r>
              <a:rPr lang="en-US" sz="3200" dirty="0" smtClean="0">
                <a:solidFill>
                  <a:srgbClr val="0000FF"/>
                </a:solidFill>
              </a:rPr>
              <a:t>n iii </a:t>
            </a:r>
            <a:r>
              <a:rPr lang="en-US" sz="3200" baseline="-25000" dirty="0" smtClean="0">
                <a:solidFill>
                  <a:srgbClr val="0000FF"/>
                </a:solidFill>
              </a:rPr>
              <a:t>      </a:t>
            </a:r>
            <a:r>
              <a:rPr lang="en-US" sz="3200" dirty="0" smtClean="0">
                <a:solidFill>
                  <a:srgbClr val="0000FF"/>
                </a:solidFill>
              </a:rPr>
              <a:t> </a:t>
            </a:r>
            <a:endParaRPr lang="en-US" sz="3200" dirty="0">
              <a:solidFill>
                <a:srgbClr val="0000FF"/>
              </a:solidFill>
            </a:endParaRPr>
          </a:p>
          <a:p>
            <a:pPr>
              <a:lnSpc>
                <a:spcPct val="130000"/>
              </a:lnSpc>
            </a:pPr>
            <a:r>
              <a:rPr lang="en-US" sz="3200" b="1" dirty="0" smtClean="0"/>
              <a:t>Z</a:t>
            </a:r>
            <a:r>
              <a:rPr lang="en-US" sz="3200" dirty="0" smtClean="0"/>
              <a:t> = The set of integers = { …, -2, -1, 0, 1, 2, …}</a:t>
            </a:r>
          </a:p>
        </p:txBody>
      </p:sp>
      <p:pic>
        <p:nvPicPr>
          <p:cNvPr id="3" name="Picture 2"/>
          <p:cNvPicPr>
            <a:picLocks noChangeAspect="1"/>
          </p:cNvPicPr>
          <p:nvPr/>
        </p:nvPicPr>
        <p:blipFill>
          <a:blip r:embed="rId3"/>
          <a:stretch>
            <a:fillRect/>
          </a:stretch>
        </p:blipFill>
        <p:spPr>
          <a:xfrm>
            <a:off x="4300071" y="2614705"/>
            <a:ext cx="328168" cy="383286"/>
          </a:xfrm>
          <a:prstGeom prst="rect">
            <a:avLst/>
          </a:prstGeom>
        </p:spPr>
      </p:pic>
      <p:pic>
        <p:nvPicPr>
          <p:cNvPr id="4" name="Picture 3"/>
          <p:cNvPicPr>
            <a:picLocks noChangeAspect="1"/>
          </p:cNvPicPr>
          <p:nvPr/>
        </p:nvPicPr>
        <p:blipFill>
          <a:blip r:embed="rId3"/>
          <a:stretch>
            <a:fillRect/>
          </a:stretch>
        </p:blipFill>
        <p:spPr>
          <a:xfrm>
            <a:off x="4246821" y="3474756"/>
            <a:ext cx="328168" cy="383286"/>
          </a:xfrm>
          <a:prstGeom prst="rect">
            <a:avLst/>
          </a:prstGeom>
        </p:spPr>
      </p:pic>
      <p:pic>
        <p:nvPicPr>
          <p:cNvPr id="5" name="Picture 4"/>
          <p:cNvPicPr>
            <a:picLocks noChangeAspect="1"/>
          </p:cNvPicPr>
          <p:nvPr/>
        </p:nvPicPr>
        <p:blipFill>
          <a:blip r:embed="rId3"/>
          <a:stretch>
            <a:fillRect/>
          </a:stretch>
        </p:blipFill>
        <p:spPr>
          <a:xfrm>
            <a:off x="4112352" y="4159622"/>
            <a:ext cx="328168" cy="383286"/>
          </a:xfrm>
          <a:prstGeom prst="rect">
            <a:avLst/>
          </a:prstGeom>
        </p:spPr>
      </p:pic>
      <p:pic>
        <p:nvPicPr>
          <p:cNvPr id="6" name="Picture 5"/>
          <p:cNvPicPr>
            <a:picLocks noChangeAspect="1"/>
          </p:cNvPicPr>
          <p:nvPr/>
        </p:nvPicPr>
        <p:blipFill>
          <a:blip r:embed="rId3"/>
          <a:stretch>
            <a:fillRect/>
          </a:stretch>
        </p:blipFill>
        <p:spPr>
          <a:xfrm>
            <a:off x="4768149" y="4751839"/>
            <a:ext cx="328168" cy="383286"/>
          </a:xfrm>
          <a:prstGeom prst="rect">
            <a:avLst/>
          </a:prstGeom>
        </p:spPr>
      </p:pic>
      <p:pic>
        <p:nvPicPr>
          <p:cNvPr id="7" name="Picture 6"/>
          <p:cNvPicPr>
            <a:picLocks noChangeAspect="1"/>
          </p:cNvPicPr>
          <p:nvPr/>
        </p:nvPicPr>
        <p:blipFill>
          <a:blip r:embed="rId3"/>
          <a:stretch>
            <a:fillRect/>
          </a:stretch>
        </p:blipFill>
        <p:spPr>
          <a:xfrm>
            <a:off x="4231880" y="5385331"/>
            <a:ext cx="328168" cy="383286"/>
          </a:xfrm>
          <a:prstGeom prst="rect">
            <a:avLst/>
          </a:prstGeom>
        </p:spPr>
      </p:pic>
      <p:pic>
        <p:nvPicPr>
          <p:cNvPr id="8" name="Picture 7"/>
          <p:cNvPicPr>
            <a:picLocks noChangeAspect="1"/>
          </p:cNvPicPr>
          <p:nvPr/>
        </p:nvPicPr>
        <p:blipFill>
          <a:blip r:embed="rId4"/>
          <a:stretch>
            <a:fillRect/>
          </a:stretch>
        </p:blipFill>
        <p:spPr>
          <a:xfrm>
            <a:off x="5171023" y="5384950"/>
            <a:ext cx="380001" cy="384048"/>
          </a:xfrm>
          <a:prstGeom prst="rect">
            <a:avLst/>
          </a:prstGeom>
        </p:spPr>
      </p:pic>
      <p:pic>
        <p:nvPicPr>
          <p:cNvPr id="9" name="Picture 8"/>
          <p:cNvPicPr>
            <a:picLocks noChangeAspect="1"/>
          </p:cNvPicPr>
          <p:nvPr/>
        </p:nvPicPr>
        <p:blipFill>
          <a:blip r:embed="rId4"/>
          <a:stretch>
            <a:fillRect/>
          </a:stretch>
        </p:blipFill>
        <p:spPr>
          <a:xfrm>
            <a:off x="5011069" y="4158860"/>
            <a:ext cx="380001" cy="384048"/>
          </a:xfrm>
          <a:prstGeom prst="rect">
            <a:avLst/>
          </a:prstGeom>
        </p:spPr>
      </p:pic>
      <p:pic>
        <p:nvPicPr>
          <p:cNvPr id="10" name="Picture 9"/>
          <p:cNvPicPr>
            <a:picLocks noChangeAspect="1"/>
          </p:cNvPicPr>
          <p:nvPr/>
        </p:nvPicPr>
        <p:blipFill>
          <a:blip r:embed="rId4"/>
          <a:stretch>
            <a:fillRect/>
          </a:stretch>
        </p:blipFill>
        <p:spPr>
          <a:xfrm>
            <a:off x="5195176" y="3474375"/>
            <a:ext cx="380001" cy="384048"/>
          </a:xfrm>
          <a:prstGeom prst="rect">
            <a:avLst/>
          </a:prstGeom>
        </p:spPr>
      </p:pic>
      <p:pic>
        <p:nvPicPr>
          <p:cNvPr id="11" name="Picture 10"/>
          <p:cNvPicPr>
            <a:picLocks noChangeAspect="1"/>
          </p:cNvPicPr>
          <p:nvPr/>
        </p:nvPicPr>
        <p:blipFill>
          <a:blip r:embed="rId4"/>
          <a:stretch>
            <a:fillRect/>
          </a:stretch>
        </p:blipFill>
        <p:spPr>
          <a:xfrm>
            <a:off x="4827914" y="2614705"/>
            <a:ext cx="380001" cy="384048"/>
          </a:xfrm>
          <a:prstGeom prst="rect">
            <a:avLst/>
          </a:prstGeom>
        </p:spPr>
      </p:pic>
    </p:spTree>
    <p:extLst>
      <p:ext uri="{BB962C8B-B14F-4D97-AF65-F5344CB8AC3E}">
        <p14:creationId xmlns:p14="http://schemas.microsoft.com/office/powerpoint/2010/main" val="27140743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9333" y="198480"/>
            <a:ext cx="9160934" cy="6403804"/>
          </a:xfrm>
          <a:prstGeom prst="rect">
            <a:avLst/>
          </a:prstGeom>
          <a:noFill/>
        </p:spPr>
        <p:txBody>
          <a:bodyPr wrap="square" rtlCol="0">
            <a:spAutoFit/>
          </a:bodyPr>
          <a:lstStyle/>
          <a:p>
            <a:r>
              <a:rPr lang="en-US" sz="3200" dirty="0" smtClean="0"/>
              <a:t>A free </a:t>
            </a:r>
            <a:r>
              <a:rPr lang="en-US" sz="3200" dirty="0" err="1" smtClean="0"/>
              <a:t>abelian</a:t>
            </a:r>
            <a:r>
              <a:rPr lang="en-US" sz="3200" dirty="0" smtClean="0"/>
              <a:t> group generated by the elements </a:t>
            </a:r>
          </a:p>
          <a:p>
            <a:r>
              <a:rPr lang="en-US" sz="3200" dirty="0" smtClean="0"/>
              <a:t>x</a:t>
            </a:r>
            <a:r>
              <a:rPr lang="en-US" sz="3200" baseline="-25000" dirty="0" smtClean="0"/>
              <a:t>1</a:t>
            </a:r>
            <a:r>
              <a:rPr lang="en-US" sz="3200" dirty="0" smtClean="0"/>
              <a:t>, x</a:t>
            </a:r>
            <a:r>
              <a:rPr lang="en-US" sz="3200" baseline="-25000" dirty="0" smtClean="0"/>
              <a:t>2</a:t>
            </a:r>
            <a:r>
              <a:rPr lang="en-US" sz="3200" dirty="0" smtClean="0"/>
              <a:t>, …, </a:t>
            </a:r>
            <a:r>
              <a:rPr lang="en-US" sz="3200" dirty="0" err="1" smtClean="0"/>
              <a:t>x</a:t>
            </a:r>
            <a:r>
              <a:rPr lang="en-US" sz="3200" baseline="-25000" dirty="0" err="1"/>
              <a:t>k</a:t>
            </a:r>
            <a:r>
              <a:rPr lang="en-US" sz="3200" dirty="0" smtClean="0"/>
              <a:t> consists of all elements of the form</a:t>
            </a:r>
          </a:p>
          <a:p>
            <a:endParaRPr lang="en-US" sz="800" dirty="0"/>
          </a:p>
          <a:p>
            <a:pPr algn="ctr"/>
            <a:r>
              <a:rPr lang="en-US" sz="3200" dirty="0" smtClean="0"/>
              <a:t>n</a:t>
            </a:r>
            <a:r>
              <a:rPr lang="en-US" sz="3200" baseline="-25000" dirty="0" smtClean="0"/>
              <a:t>1</a:t>
            </a:r>
            <a:r>
              <a:rPr lang="en-US" sz="3200" dirty="0" smtClean="0"/>
              <a:t>x</a:t>
            </a:r>
            <a:r>
              <a:rPr lang="en-US" sz="3200" baseline="-25000" dirty="0" smtClean="0"/>
              <a:t>1</a:t>
            </a:r>
            <a:r>
              <a:rPr lang="en-US" sz="3200" dirty="0" smtClean="0"/>
              <a:t> + n</a:t>
            </a:r>
            <a:r>
              <a:rPr lang="en-US" sz="3200" baseline="-25000" dirty="0" smtClean="0"/>
              <a:t>2</a:t>
            </a:r>
            <a:r>
              <a:rPr lang="en-US" sz="3200" dirty="0" smtClean="0"/>
              <a:t>x</a:t>
            </a:r>
            <a:r>
              <a:rPr lang="en-US" sz="3200" baseline="-25000" dirty="0" smtClean="0"/>
              <a:t>2</a:t>
            </a:r>
            <a:r>
              <a:rPr lang="en-US" sz="3200" dirty="0" smtClean="0"/>
              <a:t> + … + </a:t>
            </a:r>
            <a:r>
              <a:rPr lang="en-US" sz="3200" dirty="0" err="1" smtClean="0"/>
              <a:t>n</a:t>
            </a:r>
            <a:r>
              <a:rPr lang="en-US" sz="3200" baseline="-25000" dirty="0" err="1" smtClean="0"/>
              <a:t>k</a:t>
            </a:r>
            <a:r>
              <a:rPr lang="en-US" sz="3200" dirty="0" err="1" smtClean="0"/>
              <a:t>x</a:t>
            </a:r>
            <a:r>
              <a:rPr lang="en-US" sz="3200" baseline="-25000" dirty="0" err="1" smtClean="0"/>
              <a:t>k</a:t>
            </a:r>
            <a:endParaRPr lang="en-US" sz="3200" baseline="-25000" dirty="0" smtClean="0"/>
          </a:p>
          <a:p>
            <a:endParaRPr lang="en-US" sz="800" baseline="-25000" dirty="0" smtClean="0"/>
          </a:p>
          <a:p>
            <a:r>
              <a:rPr lang="en-US" sz="3200" dirty="0" smtClean="0"/>
              <a:t>where </a:t>
            </a:r>
            <a:r>
              <a:rPr lang="en-US" sz="3200" dirty="0" err="1" smtClean="0"/>
              <a:t>n</a:t>
            </a:r>
            <a:r>
              <a:rPr lang="en-US" sz="3200" baseline="-25000" dirty="0" err="1" smtClean="0"/>
              <a:t>i</a:t>
            </a:r>
            <a:r>
              <a:rPr lang="en-US" sz="3200" dirty="0" smtClean="0"/>
              <a:t> are integers.</a:t>
            </a:r>
          </a:p>
          <a:p>
            <a:endParaRPr lang="en-US" sz="800" dirty="0" smtClean="0"/>
          </a:p>
          <a:p>
            <a:r>
              <a:rPr lang="en-US" sz="3200" dirty="0" smtClean="0">
                <a:solidFill>
                  <a:srgbClr val="0000FF"/>
                </a:solidFill>
              </a:rPr>
              <a:t>                    Example:    </a:t>
            </a:r>
            <a:r>
              <a:rPr lang="en-US" sz="3200" b="1" dirty="0" smtClean="0">
                <a:solidFill>
                  <a:srgbClr val="0000FF"/>
                </a:solidFill>
              </a:rPr>
              <a:t>Z</a:t>
            </a:r>
            <a:r>
              <a:rPr lang="en-US" sz="3200" dirty="0">
                <a:solidFill>
                  <a:srgbClr val="0000FF"/>
                </a:solidFill>
              </a:rPr>
              <a:t>[</a:t>
            </a:r>
            <a:r>
              <a:rPr lang="en-US" sz="3200" dirty="0" smtClean="0">
                <a:solidFill>
                  <a:srgbClr val="0000FF"/>
                </a:solidFill>
              </a:rPr>
              <a:t>x</a:t>
            </a:r>
            <a:r>
              <a:rPr lang="en-US" sz="3200" baseline="-25000" dirty="0" smtClean="0">
                <a:solidFill>
                  <a:srgbClr val="0000FF"/>
                </a:solidFill>
              </a:rPr>
              <a:t>1</a:t>
            </a:r>
            <a:r>
              <a:rPr lang="en-US" sz="3200" dirty="0" smtClean="0">
                <a:solidFill>
                  <a:srgbClr val="0000FF"/>
                </a:solidFill>
              </a:rPr>
              <a:t>, x</a:t>
            </a:r>
            <a:r>
              <a:rPr lang="en-US" sz="3200" baseline="-25000" dirty="0" smtClean="0">
                <a:solidFill>
                  <a:srgbClr val="0000FF"/>
                </a:solidFill>
              </a:rPr>
              <a:t>2</a:t>
            </a:r>
            <a:r>
              <a:rPr lang="en-US" sz="3200" dirty="0" smtClean="0">
                <a:solidFill>
                  <a:srgbClr val="0000FF"/>
                </a:solidFill>
              </a:rPr>
              <a:t>]</a:t>
            </a:r>
            <a:endParaRPr lang="en-US" sz="1200" dirty="0" smtClean="0">
              <a:solidFill>
                <a:srgbClr val="0000FF"/>
              </a:solidFill>
            </a:endParaRPr>
          </a:p>
          <a:p>
            <a:pPr algn="ctr">
              <a:lnSpc>
                <a:spcPct val="200000"/>
              </a:lnSpc>
            </a:pPr>
            <a:r>
              <a:rPr lang="en-US" sz="3200" dirty="0" smtClean="0">
                <a:solidFill>
                  <a:srgbClr val="0000FF"/>
                </a:solidFill>
              </a:rPr>
              <a:t>4x</a:t>
            </a:r>
            <a:r>
              <a:rPr lang="en-US" sz="3200" baseline="-25000" dirty="0" smtClean="0">
                <a:solidFill>
                  <a:srgbClr val="0000FF"/>
                </a:solidFill>
              </a:rPr>
              <a:t>1</a:t>
            </a:r>
            <a:r>
              <a:rPr lang="en-US" sz="3200" dirty="0" smtClean="0">
                <a:solidFill>
                  <a:srgbClr val="0000FF"/>
                </a:solidFill>
              </a:rPr>
              <a:t> </a:t>
            </a:r>
            <a:r>
              <a:rPr lang="en-US" sz="3200" dirty="0">
                <a:solidFill>
                  <a:srgbClr val="0000FF"/>
                </a:solidFill>
              </a:rPr>
              <a:t>+ </a:t>
            </a:r>
            <a:r>
              <a:rPr lang="en-US" sz="3200" dirty="0" smtClean="0">
                <a:solidFill>
                  <a:srgbClr val="0000FF"/>
                </a:solidFill>
              </a:rPr>
              <a:t>2x</a:t>
            </a:r>
            <a:r>
              <a:rPr lang="en-US" sz="3200" baseline="-25000" dirty="0" smtClean="0">
                <a:solidFill>
                  <a:srgbClr val="0000FF"/>
                </a:solidFill>
              </a:rPr>
              <a:t>2</a:t>
            </a:r>
          </a:p>
          <a:p>
            <a:pPr algn="ctr">
              <a:lnSpc>
                <a:spcPct val="130000"/>
              </a:lnSpc>
            </a:pPr>
            <a:r>
              <a:rPr lang="en-US" sz="3200" dirty="0" smtClean="0">
                <a:solidFill>
                  <a:srgbClr val="0000FF"/>
                </a:solidFill>
              </a:rPr>
              <a:t>x</a:t>
            </a:r>
            <a:r>
              <a:rPr lang="en-US" sz="3200" baseline="-25000" dirty="0" smtClean="0">
                <a:solidFill>
                  <a:srgbClr val="0000FF"/>
                </a:solidFill>
              </a:rPr>
              <a:t>1</a:t>
            </a:r>
            <a:r>
              <a:rPr lang="en-US" sz="3200" dirty="0" smtClean="0">
                <a:solidFill>
                  <a:srgbClr val="0000FF"/>
                </a:solidFill>
              </a:rPr>
              <a:t> - 2x</a:t>
            </a:r>
            <a:r>
              <a:rPr lang="en-US" sz="3200" baseline="-25000" dirty="0" smtClean="0">
                <a:solidFill>
                  <a:srgbClr val="0000FF"/>
                </a:solidFill>
              </a:rPr>
              <a:t>2</a:t>
            </a:r>
          </a:p>
          <a:p>
            <a:pPr algn="ctr">
              <a:lnSpc>
                <a:spcPct val="130000"/>
              </a:lnSpc>
            </a:pPr>
            <a:r>
              <a:rPr lang="en-US" sz="3200" dirty="0" smtClean="0">
                <a:solidFill>
                  <a:srgbClr val="0000FF"/>
                </a:solidFill>
              </a:rPr>
              <a:t>-3x</a:t>
            </a:r>
            <a:r>
              <a:rPr lang="en-US" sz="3200" baseline="-25000" dirty="0" smtClean="0">
                <a:solidFill>
                  <a:srgbClr val="0000FF"/>
                </a:solidFill>
              </a:rPr>
              <a:t>1</a:t>
            </a:r>
            <a:r>
              <a:rPr lang="en-US" sz="3200" dirty="0" smtClean="0">
                <a:solidFill>
                  <a:srgbClr val="0000FF"/>
                </a:solidFill>
              </a:rPr>
              <a:t> </a:t>
            </a:r>
            <a:endParaRPr lang="en-US" sz="3200" baseline="-25000" dirty="0" smtClean="0">
              <a:solidFill>
                <a:srgbClr val="0000FF"/>
              </a:solidFill>
            </a:endParaRPr>
          </a:p>
          <a:p>
            <a:pPr algn="ctr">
              <a:lnSpc>
                <a:spcPct val="130000"/>
              </a:lnSpc>
            </a:pPr>
            <a:r>
              <a:rPr lang="en-US" sz="3200" dirty="0" smtClean="0">
                <a:solidFill>
                  <a:srgbClr val="0000FF"/>
                </a:solidFill>
              </a:rPr>
              <a:t>kx</a:t>
            </a:r>
            <a:r>
              <a:rPr lang="en-US" sz="3200" baseline="-25000" dirty="0" smtClean="0">
                <a:solidFill>
                  <a:srgbClr val="0000FF"/>
                </a:solidFill>
              </a:rPr>
              <a:t>1</a:t>
            </a:r>
            <a:r>
              <a:rPr lang="en-US" sz="3200" dirty="0" smtClean="0">
                <a:solidFill>
                  <a:srgbClr val="0000FF"/>
                </a:solidFill>
              </a:rPr>
              <a:t> </a:t>
            </a:r>
            <a:r>
              <a:rPr lang="en-US" sz="3200" dirty="0">
                <a:solidFill>
                  <a:srgbClr val="0000FF"/>
                </a:solidFill>
              </a:rPr>
              <a:t>+ n</a:t>
            </a:r>
            <a:r>
              <a:rPr lang="en-US" sz="3200" dirty="0" smtClean="0">
                <a:solidFill>
                  <a:srgbClr val="0000FF"/>
                </a:solidFill>
              </a:rPr>
              <a:t>x</a:t>
            </a:r>
            <a:r>
              <a:rPr lang="en-US" sz="3200" baseline="-25000" dirty="0" smtClean="0">
                <a:solidFill>
                  <a:srgbClr val="0000FF"/>
                </a:solidFill>
              </a:rPr>
              <a:t>2      </a:t>
            </a:r>
            <a:r>
              <a:rPr lang="en-US" sz="3200" dirty="0" smtClean="0">
                <a:solidFill>
                  <a:srgbClr val="0000FF"/>
                </a:solidFill>
              </a:rPr>
              <a:t> </a:t>
            </a:r>
            <a:endParaRPr lang="en-US" sz="3200" dirty="0">
              <a:solidFill>
                <a:srgbClr val="0000FF"/>
              </a:solidFill>
            </a:endParaRPr>
          </a:p>
          <a:p>
            <a:pPr>
              <a:lnSpc>
                <a:spcPct val="130000"/>
              </a:lnSpc>
            </a:pPr>
            <a:r>
              <a:rPr lang="en-US" sz="3200" b="1" dirty="0" smtClean="0"/>
              <a:t>Z</a:t>
            </a:r>
            <a:r>
              <a:rPr lang="en-US" sz="3200" dirty="0" smtClean="0"/>
              <a:t> = The set of integers = { …, -2, -1, 0, 1, 2, …}</a:t>
            </a:r>
          </a:p>
        </p:txBody>
      </p:sp>
    </p:spTree>
    <p:extLst>
      <p:ext uri="{BB962C8B-B14F-4D97-AF65-F5344CB8AC3E}">
        <p14:creationId xmlns:p14="http://schemas.microsoft.com/office/powerpoint/2010/main" val="271407439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6057" y="316624"/>
            <a:ext cx="9160934" cy="7109639"/>
          </a:xfrm>
          <a:prstGeom prst="rect">
            <a:avLst/>
          </a:prstGeom>
          <a:noFill/>
        </p:spPr>
        <p:txBody>
          <a:bodyPr wrap="square" rtlCol="0">
            <a:spAutoFit/>
          </a:bodyPr>
          <a:lstStyle/>
          <a:p>
            <a:r>
              <a:rPr lang="en-US" sz="3200" dirty="0" smtClean="0"/>
              <a:t>Addition:</a:t>
            </a:r>
          </a:p>
          <a:p>
            <a:endParaRPr lang="en-US" sz="800" dirty="0"/>
          </a:p>
          <a:p>
            <a:r>
              <a:rPr lang="en-US" sz="3200" dirty="0" smtClean="0"/>
              <a:t>(n</a:t>
            </a:r>
            <a:r>
              <a:rPr lang="en-US" sz="3200" baseline="-25000" dirty="0" smtClean="0"/>
              <a:t>1</a:t>
            </a:r>
            <a:r>
              <a:rPr lang="en-US" sz="3200" dirty="0" smtClean="0"/>
              <a:t>x</a:t>
            </a:r>
            <a:r>
              <a:rPr lang="en-US" sz="3200" baseline="-25000" dirty="0" smtClean="0"/>
              <a:t>1</a:t>
            </a:r>
            <a:r>
              <a:rPr lang="en-US" sz="3200" dirty="0" smtClean="0"/>
              <a:t> </a:t>
            </a:r>
            <a:r>
              <a:rPr lang="en-US" sz="3200" dirty="0"/>
              <a:t>+ n</a:t>
            </a:r>
            <a:r>
              <a:rPr lang="en-US" sz="3200" baseline="-25000" dirty="0"/>
              <a:t>2</a:t>
            </a:r>
            <a:r>
              <a:rPr lang="en-US" sz="3200" dirty="0"/>
              <a:t>x</a:t>
            </a:r>
            <a:r>
              <a:rPr lang="en-US" sz="3200" baseline="-25000" dirty="0"/>
              <a:t>2</a:t>
            </a:r>
            <a:r>
              <a:rPr lang="en-US" sz="3200" dirty="0"/>
              <a:t> + … + </a:t>
            </a:r>
            <a:r>
              <a:rPr lang="en-US" sz="3200" dirty="0" err="1" smtClean="0"/>
              <a:t>n</a:t>
            </a:r>
            <a:r>
              <a:rPr lang="en-US" sz="3200" baseline="-25000" dirty="0" err="1" smtClean="0"/>
              <a:t>k</a:t>
            </a:r>
            <a:r>
              <a:rPr lang="en-US" sz="3200" dirty="0" err="1" smtClean="0"/>
              <a:t>x</a:t>
            </a:r>
            <a:r>
              <a:rPr lang="en-US" sz="3200" baseline="-25000" dirty="0" err="1" smtClean="0"/>
              <a:t>k</a:t>
            </a:r>
            <a:r>
              <a:rPr lang="en-US" sz="3200" dirty="0" smtClean="0"/>
              <a:t>) + (m</a:t>
            </a:r>
            <a:r>
              <a:rPr lang="en-US" sz="3200" baseline="-25000" dirty="0" smtClean="0"/>
              <a:t>1</a:t>
            </a:r>
            <a:r>
              <a:rPr lang="en-US" sz="3200" dirty="0" smtClean="0"/>
              <a:t>x</a:t>
            </a:r>
            <a:r>
              <a:rPr lang="en-US" sz="3200" baseline="-25000" dirty="0" smtClean="0"/>
              <a:t>1</a:t>
            </a:r>
            <a:r>
              <a:rPr lang="en-US" sz="3200" dirty="0" smtClean="0"/>
              <a:t> </a:t>
            </a:r>
            <a:r>
              <a:rPr lang="en-US" sz="3200" dirty="0"/>
              <a:t>+ </a:t>
            </a:r>
            <a:r>
              <a:rPr lang="en-US" sz="3200" dirty="0" smtClean="0"/>
              <a:t>m</a:t>
            </a:r>
            <a:r>
              <a:rPr lang="en-US" sz="3200" baseline="-25000" dirty="0" smtClean="0"/>
              <a:t>2</a:t>
            </a:r>
            <a:r>
              <a:rPr lang="en-US" sz="3200" dirty="0" smtClean="0"/>
              <a:t>x</a:t>
            </a:r>
            <a:r>
              <a:rPr lang="en-US" sz="3200" baseline="-25000" dirty="0" smtClean="0"/>
              <a:t>2</a:t>
            </a:r>
            <a:r>
              <a:rPr lang="en-US" sz="3200" dirty="0" smtClean="0"/>
              <a:t> </a:t>
            </a:r>
            <a:r>
              <a:rPr lang="en-US" sz="3200" dirty="0"/>
              <a:t>+ … + </a:t>
            </a:r>
            <a:r>
              <a:rPr lang="en-US" sz="3200" dirty="0" err="1"/>
              <a:t>m</a:t>
            </a:r>
            <a:r>
              <a:rPr lang="en-US" sz="3200" baseline="-25000" dirty="0" err="1" smtClean="0"/>
              <a:t>k</a:t>
            </a:r>
            <a:r>
              <a:rPr lang="en-US" sz="3200" dirty="0" err="1" smtClean="0"/>
              <a:t>x</a:t>
            </a:r>
            <a:r>
              <a:rPr lang="en-US" sz="3200" baseline="-25000" dirty="0" err="1" smtClean="0"/>
              <a:t>k</a:t>
            </a:r>
            <a:r>
              <a:rPr lang="en-US" sz="3200" dirty="0" smtClean="0"/>
              <a:t>)</a:t>
            </a:r>
          </a:p>
          <a:p>
            <a:r>
              <a:rPr lang="en-US" sz="3200" dirty="0" smtClean="0"/>
              <a:t> </a:t>
            </a:r>
            <a:endParaRPr lang="en-US" sz="800" baseline="-25000" dirty="0"/>
          </a:p>
          <a:p>
            <a:pPr algn="ctr"/>
            <a:r>
              <a:rPr lang="en-US" sz="3200" dirty="0" smtClean="0"/>
              <a:t>= (n</a:t>
            </a:r>
            <a:r>
              <a:rPr lang="en-US" sz="3200" baseline="-25000" dirty="0" smtClean="0"/>
              <a:t>1 </a:t>
            </a:r>
            <a:r>
              <a:rPr lang="en-US" sz="3200" dirty="0" smtClean="0"/>
              <a:t>+ m</a:t>
            </a:r>
            <a:r>
              <a:rPr lang="en-US" sz="3200" baseline="-25000" dirty="0"/>
              <a:t>1</a:t>
            </a:r>
            <a:r>
              <a:rPr lang="en-US" sz="3200" dirty="0" smtClean="0"/>
              <a:t>)</a:t>
            </a:r>
            <a:r>
              <a:rPr lang="en-US" sz="3200" baseline="-25000" dirty="0" smtClean="0"/>
              <a:t> </a:t>
            </a:r>
            <a:r>
              <a:rPr lang="en-US" sz="3200" dirty="0" smtClean="0"/>
              <a:t>x</a:t>
            </a:r>
            <a:r>
              <a:rPr lang="en-US" sz="3200" baseline="-25000" dirty="0" smtClean="0"/>
              <a:t>1</a:t>
            </a:r>
            <a:r>
              <a:rPr lang="en-US" sz="3200" dirty="0" smtClean="0"/>
              <a:t> </a:t>
            </a:r>
            <a:r>
              <a:rPr lang="en-US" sz="3200" dirty="0"/>
              <a:t>+ </a:t>
            </a:r>
            <a:r>
              <a:rPr lang="en-US" sz="3200" dirty="0" smtClean="0"/>
              <a:t>(n</a:t>
            </a:r>
            <a:r>
              <a:rPr lang="en-US" sz="3200" baseline="-25000" dirty="0" smtClean="0"/>
              <a:t>2 </a:t>
            </a:r>
            <a:r>
              <a:rPr lang="en-US" sz="3200" dirty="0" smtClean="0"/>
              <a:t>+ m</a:t>
            </a:r>
            <a:r>
              <a:rPr lang="en-US" sz="3200" baseline="-25000" dirty="0" smtClean="0"/>
              <a:t>2</a:t>
            </a:r>
            <a:r>
              <a:rPr lang="en-US" sz="3200" dirty="0" smtClean="0"/>
              <a:t>)x</a:t>
            </a:r>
            <a:r>
              <a:rPr lang="en-US" sz="3200" baseline="-25000" dirty="0" smtClean="0"/>
              <a:t>2</a:t>
            </a:r>
            <a:r>
              <a:rPr lang="en-US" sz="3200" dirty="0" smtClean="0"/>
              <a:t> </a:t>
            </a:r>
            <a:r>
              <a:rPr lang="en-US" sz="3200" dirty="0"/>
              <a:t>+ … + </a:t>
            </a:r>
            <a:r>
              <a:rPr lang="en-US" sz="3200" dirty="0" smtClean="0"/>
              <a:t>(</a:t>
            </a:r>
            <a:r>
              <a:rPr lang="en-US" sz="3200" dirty="0" err="1" smtClean="0"/>
              <a:t>n</a:t>
            </a:r>
            <a:r>
              <a:rPr lang="en-US" sz="3200" baseline="-25000" dirty="0" err="1" smtClean="0"/>
              <a:t>k</a:t>
            </a:r>
            <a:r>
              <a:rPr lang="en-US" sz="3200" baseline="-25000" dirty="0"/>
              <a:t> </a:t>
            </a:r>
            <a:r>
              <a:rPr lang="en-US" sz="3200" dirty="0"/>
              <a:t>+ </a:t>
            </a:r>
            <a:r>
              <a:rPr lang="en-US" sz="3200" dirty="0" err="1" smtClean="0"/>
              <a:t>m</a:t>
            </a:r>
            <a:r>
              <a:rPr lang="en-US" sz="3200" baseline="-25000" dirty="0" err="1" smtClean="0"/>
              <a:t>k</a:t>
            </a:r>
            <a:r>
              <a:rPr lang="en-US" sz="3200" dirty="0" smtClean="0"/>
              <a:t>)</a:t>
            </a:r>
            <a:r>
              <a:rPr lang="en-US" sz="3200" dirty="0" err="1" smtClean="0"/>
              <a:t>x</a:t>
            </a:r>
            <a:r>
              <a:rPr lang="en-US" sz="3200" baseline="-25000" dirty="0" err="1" smtClean="0"/>
              <a:t>k</a:t>
            </a:r>
            <a:endParaRPr lang="en-US" sz="3200" baseline="-25000" dirty="0" smtClean="0"/>
          </a:p>
          <a:p>
            <a:pPr algn="ctr"/>
            <a:endParaRPr lang="en-US" sz="3200" baseline="-25000" dirty="0"/>
          </a:p>
          <a:p>
            <a:r>
              <a:rPr lang="en-US" sz="3200" dirty="0">
                <a:solidFill>
                  <a:srgbClr val="0000FF"/>
                </a:solidFill>
              </a:rPr>
              <a:t>Example:    </a:t>
            </a:r>
            <a:r>
              <a:rPr lang="en-US" sz="3200" b="1" dirty="0">
                <a:solidFill>
                  <a:srgbClr val="0000FF"/>
                </a:solidFill>
              </a:rPr>
              <a:t>Z</a:t>
            </a:r>
            <a:r>
              <a:rPr lang="en-US" sz="3200" dirty="0">
                <a:solidFill>
                  <a:srgbClr val="0000FF"/>
                </a:solidFill>
              </a:rPr>
              <a:t>[x</a:t>
            </a:r>
            <a:r>
              <a:rPr lang="en-US" sz="3200" baseline="-25000" dirty="0">
                <a:solidFill>
                  <a:srgbClr val="0000FF"/>
                </a:solidFill>
              </a:rPr>
              <a:t>1</a:t>
            </a:r>
            <a:r>
              <a:rPr lang="en-US" sz="3200" dirty="0">
                <a:solidFill>
                  <a:srgbClr val="0000FF"/>
                </a:solidFill>
              </a:rPr>
              <a:t>, x</a:t>
            </a:r>
            <a:r>
              <a:rPr lang="en-US" sz="3200" baseline="-25000" dirty="0">
                <a:solidFill>
                  <a:srgbClr val="0000FF"/>
                </a:solidFill>
              </a:rPr>
              <a:t>2</a:t>
            </a:r>
            <a:r>
              <a:rPr lang="en-US" sz="3200" dirty="0" smtClean="0">
                <a:solidFill>
                  <a:srgbClr val="0000FF"/>
                </a:solidFill>
              </a:rPr>
              <a:t>]</a:t>
            </a:r>
            <a:endParaRPr lang="en-US" sz="1200" dirty="0" smtClean="0">
              <a:solidFill>
                <a:srgbClr val="0000FF"/>
              </a:solidFill>
            </a:endParaRPr>
          </a:p>
          <a:p>
            <a:pPr algn="ctr">
              <a:lnSpc>
                <a:spcPct val="200000"/>
              </a:lnSpc>
            </a:pPr>
            <a:r>
              <a:rPr lang="en-US" sz="3200" dirty="0" smtClean="0">
                <a:solidFill>
                  <a:srgbClr val="0000FF"/>
                </a:solidFill>
              </a:rPr>
              <a:t>(4x</a:t>
            </a:r>
            <a:r>
              <a:rPr lang="en-US" sz="3200" baseline="-25000" dirty="0" smtClean="0">
                <a:solidFill>
                  <a:srgbClr val="0000FF"/>
                </a:solidFill>
              </a:rPr>
              <a:t>1</a:t>
            </a:r>
            <a:r>
              <a:rPr lang="en-US" sz="3200" dirty="0" smtClean="0">
                <a:solidFill>
                  <a:srgbClr val="0000FF"/>
                </a:solidFill>
              </a:rPr>
              <a:t> + 2x</a:t>
            </a:r>
            <a:r>
              <a:rPr lang="en-US" sz="3200" baseline="-25000" dirty="0" smtClean="0">
                <a:solidFill>
                  <a:srgbClr val="0000FF"/>
                </a:solidFill>
              </a:rPr>
              <a:t>2</a:t>
            </a:r>
            <a:r>
              <a:rPr lang="en-US" sz="3200" dirty="0" smtClean="0">
                <a:solidFill>
                  <a:srgbClr val="0000FF"/>
                </a:solidFill>
              </a:rPr>
              <a:t>) + (3x</a:t>
            </a:r>
            <a:r>
              <a:rPr lang="en-US" sz="3200" baseline="-25000" dirty="0" smtClean="0">
                <a:solidFill>
                  <a:srgbClr val="0000FF"/>
                </a:solidFill>
              </a:rPr>
              <a:t>1</a:t>
            </a:r>
            <a:r>
              <a:rPr lang="en-US" sz="3200" dirty="0" smtClean="0">
                <a:solidFill>
                  <a:srgbClr val="0000FF"/>
                </a:solidFill>
              </a:rPr>
              <a:t> + x</a:t>
            </a:r>
            <a:r>
              <a:rPr lang="en-US" sz="3200" baseline="-25000" dirty="0" smtClean="0">
                <a:solidFill>
                  <a:srgbClr val="0000FF"/>
                </a:solidFill>
              </a:rPr>
              <a:t>2</a:t>
            </a:r>
            <a:r>
              <a:rPr lang="en-US" sz="3200" dirty="0" smtClean="0">
                <a:solidFill>
                  <a:srgbClr val="0000FF"/>
                </a:solidFill>
              </a:rPr>
              <a:t>) = </a:t>
            </a:r>
            <a:r>
              <a:rPr lang="en-US" sz="3200" baseline="-25000" dirty="0" smtClean="0">
                <a:solidFill>
                  <a:srgbClr val="0000FF"/>
                </a:solidFill>
              </a:rPr>
              <a:t> </a:t>
            </a:r>
            <a:r>
              <a:rPr lang="en-US" sz="3200" dirty="0" smtClean="0">
                <a:solidFill>
                  <a:srgbClr val="0000FF"/>
                </a:solidFill>
              </a:rPr>
              <a:t>7x</a:t>
            </a:r>
            <a:r>
              <a:rPr lang="en-US" sz="3200" baseline="-25000" dirty="0" smtClean="0">
                <a:solidFill>
                  <a:srgbClr val="0000FF"/>
                </a:solidFill>
              </a:rPr>
              <a:t>1</a:t>
            </a:r>
            <a:r>
              <a:rPr lang="en-US" sz="3200" dirty="0" smtClean="0">
                <a:solidFill>
                  <a:srgbClr val="0000FF"/>
                </a:solidFill>
              </a:rPr>
              <a:t> </a:t>
            </a:r>
            <a:r>
              <a:rPr lang="en-US" sz="3200" dirty="0">
                <a:solidFill>
                  <a:srgbClr val="0000FF"/>
                </a:solidFill>
              </a:rPr>
              <a:t>+ 3</a:t>
            </a:r>
            <a:r>
              <a:rPr lang="en-US" sz="3200" dirty="0" smtClean="0">
                <a:solidFill>
                  <a:srgbClr val="0000FF"/>
                </a:solidFill>
              </a:rPr>
              <a:t>x</a:t>
            </a:r>
            <a:r>
              <a:rPr lang="en-US" sz="3200" baseline="-25000" dirty="0" smtClean="0">
                <a:solidFill>
                  <a:srgbClr val="0000FF"/>
                </a:solidFill>
              </a:rPr>
              <a:t>2</a:t>
            </a:r>
          </a:p>
          <a:p>
            <a:pPr algn="ctr">
              <a:lnSpc>
                <a:spcPct val="200000"/>
              </a:lnSpc>
            </a:pPr>
            <a:r>
              <a:rPr lang="en-US" sz="3200" dirty="0">
                <a:solidFill>
                  <a:srgbClr val="0000FF"/>
                </a:solidFill>
              </a:rPr>
              <a:t>(4x</a:t>
            </a:r>
            <a:r>
              <a:rPr lang="en-US" sz="3200" baseline="-25000" dirty="0">
                <a:solidFill>
                  <a:srgbClr val="0000FF"/>
                </a:solidFill>
              </a:rPr>
              <a:t>1</a:t>
            </a:r>
            <a:r>
              <a:rPr lang="en-US" sz="3200" dirty="0">
                <a:solidFill>
                  <a:srgbClr val="0000FF"/>
                </a:solidFill>
              </a:rPr>
              <a:t> + 2x</a:t>
            </a:r>
            <a:r>
              <a:rPr lang="en-US" sz="3200" baseline="-25000" dirty="0">
                <a:solidFill>
                  <a:srgbClr val="0000FF"/>
                </a:solidFill>
              </a:rPr>
              <a:t>2</a:t>
            </a:r>
            <a:r>
              <a:rPr lang="en-US" sz="3200" dirty="0">
                <a:solidFill>
                  <a:srgbClr val="0000FF"/>
                </a:solidFill>
              </a:rPr>
              <a:t>) + (x</a:t>
            </a:r>
            <a:r>
              <a:rPr lang="en-US" sz="3200" baseline="-25000" dirty="0">
                <a:solidFill>
                  <a:srgbClr val="0000FF"/>
                </a:solidFill>
              </a:rPr>
              <a:t>1</a:t>
            </a:r>
            <a:r>
              <a:rPr lang="en-US" sz="3200" dirty="0">
                <a:solidFill>
                  <a:srgbClr val="0000FF"/>
                </a:solidFill>
              </a:rPr>
              <a:t> - 2x</a:t>
            </a:r>
            <a:r>
              <a:rPr lang="en-US" sz="3200" baseline="-25000" dirty="0">
                <a:solidFill>
                  <a:srgbClr val="0000FF"/>
                </a:solidFill>
              </a:rPr>
              <a:t>2</a:t>
            </a:r>
            <a:r>
              <a:rPr lang="en-US" sz="3200" dirty="0">
                <a:solidFill>
                  <a:srgbClr val="0000FF"/>
                </a:solidFill>
              </a:rPr>
              <a:t>) = </a:t>
            </a:r>
            <a:r>
              <a:rPr lang="en-US" sz="3200" baseline="-25000" dirty="0">
                <a:solidFill>
                  <a:srgbClr val="0000FF"/>
                </a:solidFill>
              </a:rPr>
              <a:t> </a:t>
            </a:r>
            <a:r>
              <a:rPr lang="en-US" sz="3200" dirty="0" smtClean="0">
                <a:solidFill>
                  <a:srgbClr val="0000FF"/>
                </a:solidFill>
              </a:rPr>
              <a:t>5x</a:t>
            </a:r>
            <a:r>
              <a:rPr lang="en-US" sz="3200" baseline="-25000" dirty="0" smtClean="0">
                <a:solidFill>
                  <a:srgbClr val="0000FF"/>
                </a:solidFill>
              </a:rPr>
              <a:t>1 </a:t>
            </a:r>
            <a:endParaRPr lang="en-US" sz="3200" baseline="-25000" dirty="0"/>
          </a:p>
          <a:p>
            <a:pPr algn="ctr">
              <a:lnSpc>
                <a:spcPct val="200000"/>
              </a:lnSpc>
            </a:pPr>
            <a:r>
              <a:rPr lang="en-US" sz="3200" baseline="-25000" dirty="0" smtClean="0">
                <a:solidFill>
                  <a:srgbClr val="0000FF"/>
                </a:solidFill>
              </a:rPr>
              <a:t> </a:t>
            </a:r>
            <a:endParaRPr lang="en-US" sz="3200" baseline="-25000" dirty="0"/>
          </a:p>
          <a:p>
            <a:endParaRPr lang="en-US" sz="3200" dirty="0" smtClean="0"/>
          </a:p>
          <a:p>
            <a:endParaRPr lang="en-US" sz="3200" dirty="0"/>
          </a:p>
          <a:p>
            <a:endParaRPr lang="en-US" sz="3200" dirty="0" smtClean="0"/>
          </a:p>
        </p:txBody>
      </p:sp>
    </p:spTree>
    <p:extLst>
      <p:ext uri="{BB962C8B-B14F-4D97-AF65-F5344CB8AC3E}">
        <p14:creationId xmlns:p14="http://schemas.microsoft.com/office/powerpoint/2010/main" val="6434140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6057" y="316624"/>
            <a:ext cx="9160934" cy="7109639"/>
          </a:xfrm>
          <a:prstGeom prst="rect">
            <a:avLst/>
          </a:prstGeom>
          <a:noFill/>
        </p:spPr>
        <p:txBody>
          <a:bodyPr wrap="square" rtlCol="0">
            <a:spAutoFit/>
          </a:bodyPr>
          <a:lstStyle/>
          <a:p>
            <a:r>
              <a:rPr lang="en-US" sz="3200" dirty="0" smtClean="0"/>
              <a:t>Addition:</a:t>
            </a:r>
          </a:p>
          <a:p>
            <a:endParaRPr lang="en-US" sz="800" dirty="0"/>
          </a:p>
          <a:p>
            <a:r>
              <a:rPr lang="en-US" sz="3200" dirty="0" smtClean="0"/>
              <a:t>(n</a:t>
            </a:r>
            <a:r>
              <a:rPr lang="en-US" sz="3200" baseline="-25000" dirty="0" smtClean="0"/>
              <a:t>1</a:t>
            </a:r>
            <a:r>
              <a:rPr lang="en-US" sz="3200" dirty="0" smtClean="0"/>
              <a:t>x</a:t>
            </a:r>
            <a:r>
              <a:rPr lang="en-US" sz="3200" baseline="-25000" dirty="0" smtClean="0"/>
              <a:t>1</a:t>
            </a:r>
            <a:r>
              <a:rPr lang="en-US" sz="3200" dirty="0" smtClean="0"/>
              <a:t> </a:t>
            </a:r>
            <a:r>
              <a:rPr lang="en-US" sz="3200" dirty="0"/>
              <a:t>+ n</a:t>
            </a:r>
            <a:r>
              <a:rPr lang="en-US" sz="3200" baseline="-25000" dirty="0"/>
              <a:t>2</a:t>
            </a:r>
            <a:r>
              <a:rPr lang="en-US" sz="3200" dirty="0"/>
              <a:t>x</a:t>
            </a:r>
            <a:r>
              <a:rPr lang="en-US" sz="3200" baseline="-25000" dirty="0"/>
              <a:t>2</a:t>
            </a:r>
            <a:r>
              <a:rPr lang="en-US" sz="3200" dirty="0"/>
              <a:t> + … + </a:t>
            </a:r>
            <a:r>
              <a:rPr lang="en-US" sz="3200" dirty="0" err="1" smtClean="0"/>
              <a:t>n</a:t>
            </a:r>
            <a:r>
              <a:rPr lang="en-US" sz="3200" baseline="-25000" dirty="0" err="1" smtClean="0"/>
              <a:t>k</a:t>
            </a:r>
            <a:r>
              <a:rPr lang="en-US" sz="3200" dirty="0" err="1" smtClean="0"/>
              <a:t>x</a:t>
            </a:r>
            <a:r>
              <a:rPr lang="en-US" sz="3200" baseline="-25000" dirty="0" err="1" smtClean="0"/>
              <a:t>k</a:t>
            </a:r>
            <a:r>
              <a:rPr lang="en-US" sz="3200" dirty="0" smtClean="0"/>
              <a:t>) + (m</a:t>
            </a:r>
            <a:r>
              <a:rPr lang="en-US" sz="3200" baseline="-25000" dirty="0" smtClean="0"/>
              <a:t>1</a:t>
            </a:r>
            <a:r>
              <a:rPr lang="en-US" sz="3200" dirty="0" smtClean="0"/>
              <a:t>x</a:t>
            </a:r>
            <a:r>
              <a:rPr lang="en-US" sz="3200" baseline="-25000" dirty="0" smtClean="0"/>
              <a:t>1</a:t>
            </a:r>
            <a:r>
              <a:rPr lang="en-US" sz="3200" dirty="0" smtClean="0"/>
              <a:t> </a:t>
            </a:r>
            <a:r>
              <a:rPr lang="en-US" sz="3200" dirty="0"/>
              <a:t>+ </a:t>
            </a:r>
            <a:r>
              <a:rPr lang="en-US" sz="3200" dirty="0" smtClean="0"/>
              <a:t>m</a:t>
            </a:r>
            <a:r>
              <a:rPr lang="en-US" sz="3200" baseline="-25000" dirty="0" smtClean="0"/>
              <a:t>2</a:t>
            </a:r>
            <a:r>
              <a:rPr lang="en-US" sz="3200" dirty="0" smtClean="0"/>
              <a:t>x</a:t>
            </a:r>
            <a:r>
              <a:rPr lang="en-US" sz="3200" baseline="-25000" dirty="0" smtClean="0"/>
              <a:t>2</a:t>
            </a:r>
            <a:r>
              <a:rPr lang="en-US" sz="3200" dirty="0" smtClean="0"/>
              <a:t> </a:t>
            </a:r>
            <a:r>
              <a:rPr lang="en-US" sz="3200" dirty="0"/>
              <a:t>+ … + </a:t>
            </a:r>
            <a:r>
              <a:rPr lang="en-US" sz="3200" dirty="0" err="1"/>
              <a:t>m</a:t>
            </a:r>
            <a:r>
              <a:rPr lang="en-US" sz="3200" baseline="-25000" dirty="0" err="1" smtClean="0"/>
              <a:t>k</a:t>
            </a:r>
            <a:r>
              <a:rPr lang="en-US" sz="3200" dirty="0" err="1" smtClean="0"/>
              <a:t>x</a:t>
            </a:r>
            <a:r>
              <a:rPr lang="en-US" sz="3200" baseline="-25000" dirty="0" err="1" smtClean="0"/>
              <a:t>k</a:t>
            </a:r>
            <a:r>
              <a:rPr lang="en-US" sz="3200" dirty="0" smtClean="0"/>
              <a:t>)</a:t>
            </a:r>
          </a:p>
          <a:p>
            <a:r>
              <a:rPr lang="en-US" sz="3200" dirty="0" smtClean="0"/>
              <a:t> </a:t>
            </a:r>
            <a:endParaRPr lang="en-US" sz="800" baseline="-25000" dirty="0"/>
          </a:p>
          <a:p>
            <a:pPr algn="ctr"/>
            <a:r>
              <a:rPr lang="en-US" sz="3200" dirty="0" smtClean="0"/>
              <a:t>= (n</a:t>
            </a:r>
            <a:r>
              <a:rPr lang="en-US" sz="3200" baseline="-25000" dirty="0" smtClean="0"/>
              <a:t>1 </a:t>
            </a:r>
            <a:r>
              <a:rPr lang="en-US" sz="3200" dirty="0" smtClean="0"/>
              <a:t>+ m</a:t>
            </a:r>
            <a:r>
              <a:rPr lang="en-US" sz="3200" baseline="-25000" dirty="0"/>
              <a:t>1</a:t>
            </a:r>
            <a:r>
              <a:rPr lang="en-US" sz="3200" dirty="0" smtClean="0"/>
              <a:t>)</a:t>
            </a:r>
            <a:r>
              <a:rPr lang="en-US" sz="3200" baseline="-25000" dirty="0" smtClean="0"/>
              <a:t> </a:t>
            </a:r>
            <a:r>
              <a:rPr lang="en-US" sz="3200" dirty="0" smtClean="0"/>
              <a:t>x</a:t>
            </a:r>
            <a:r>
              <a:rPr lang="en-US" sz="3200" baseline="-25000" dirty="0" smtClean="0"/>
              <a:t>1</a:t>
            </a:r>
            <a:r>
              <a:rPr lang="en-US" sz="3200" dirty="0" smtClean="0"/>
              <a:t> </a:t>
            </a:r>
            <a:r>
              <a:rPr lang="en-US" sz="3200" dirty="0"/>
              <a:t>+ </a:t>
            </a:r>
            <a:r>
              <a:rPr lang="en-US" sz="3200" dirty="0" smtClean="0"/>
              <a:t>(n</a:t>
            </a:r>
            <a:r>
              <a:rPr lang="en-US" sz="3200" baseline="-25000" dirty="0" smtClean="0"/>
              <a:t>2 </a:t>
            </a:r>
            <a:r>
              <a:rPr lang="en-US" sz="3200" dirty="0" smtClean="0"/>
              <a:t>+ m</a:t>
            </a:r>
            <a:r>
              <a:rPr lang="en-US" sz="3200" baseline="-25000" dirty="0" smtClean="0"/>
              <a:t>2</a:t>
            </a:r>
            <a:r>
              <a:rPr lang="en-US" sz="3200" dirty="0" smtClean="0"/>
              <a:t>)x</a:t>
            </a:r>
            <a:r>
              <a:rPr lang="en-US" sz="3200" baseline="-25000" dirty="0" smtClean="0"/>
              <a:t>2</a:t>
            </a:r>
            <a:r>
              <a:rPr lang="en-US" sz="3200" dirty="0" smtClean="0"/>
              <a:t> </a:t>
            </a:r>
            <a:r>
              <a:rPr lang="en-US" sz="3200" dirty="0"/>
              <a:t>+ … + </a:t>
            </a:r>
            <a:r>
              <a:rPr lang="en-US" sz="3200" dirty="0" smtClean="0"/>
              <a:t>(</a:t>
            </a:r>
            <a:r>
              <a:rPr lang="en-US" sz="3200" dirty="0" err="1" smtClean="0"/>
              <a:t>n</a:t>
            </a:r>
            <a:r>
              <a:rPr lang="en-US" sz="3200" baseline="-25000" dirty="0" err="1" smtClean="0"/>
              <a:t>k</a:t>
            </a:r>
            <a:r>
              <a:rPr lang="en-US" sz="3200" baseline="-25000" dirty="0"/>
              <a:t> </a:t>
            </a:r>
            <a:r>
              <a:rPr lang="en-US" sz="3200" dirty="0"/>
              <a:t>+ </a:t>
            </a:r>
            <a:r>
              <a:rPr lang="en-US" sz="3200" dirty="0" err="1" smtClean="0"/>
              <a:t>m</a:t>
            </a:r>
            <a:r>
              <a:rPr lang="en-US" sz="3200" baseline="-25000" dirty="0" err="1" smtClean="0"/>
              <a:t>k</a:t>
            </a:r>
            <a:r>
              <a:rPr lang="en-US" sz="3200" dirty="0" smtClean="0"/>
              <a:t>)</a:t>
            </a:r>
            <a:r>
              <a:rPr lang="en-US" sz="3200" dirty="0" err="1" smtClean="0"/>
              <a:t>x</a:t>
            </a:r>
            <a:r>
              <a:rPr lang="en-US" sz="3200" baseline="-25000" dirty="0" err="1" smtClean="0"/>
              <a:t>k</a:t>
            </a:r>
            <a:endParaRPr lang="en-US" sz="3200" baseline="-25000" dirty="0" smtClean="0"/>
          </a:p>
          <a:p>
            <a:pPr algn="ctr"/>
            <a:endParaRPr lang="en-US" sz="3200" baseline="-25000" dirty="0"/>
          </a:p>
          <a:p>
            <a:r>
              <a:rPr lang="en-US" sz="3200" dirty="0">
                <a:solidFill>
                  <a:srgbClr val="0000FF"/>
                </a:solidFill>
              </a:rPr>
              <a:t>Example:    </a:t>
            </a:r>
            <a:r>
              <a:rPr lang="en-US" sz="3200" b="1" dirty="0" smtClean="0">
                <a:solidFill>
                  <a:srgbClr val="0000FF"/>
                </a:solidFill>
              </a:rPr>
              <a:t>Z</a:t>
            </a:r>
            <a:r>
              <a:rPr lang="en-US" sz="3200" dirty="0" smtClean="0">
                <a:solidFill>
                  <a:srgbClr val="0000FF"/>
                </a:solidFill>
              </a:rPr>
              <a:t>[x</a:t>
            </a:r>
            <a:r>
              <a:rPr lang="en-US" sz="3200" baseline="-25000" dirty="0">
                <a:solidFill>
                  <a:srgbClr val="0000FF"/>
                </a:solidFill>
              </a:rPr>
              <a:t> </a:t>
            </a:r>
            <a:r>
              <a:rPr lang="en-US" sz="3200" dirty="0" smtClean="0">
                <a:solidFill>
                  <a:srgbClr val="0000FF"/>
                </a:solidFill>
              </a:rPr>
              <a:t>  , </a:t>
            </a:r>
            <a:r>
              <a:rPr lang="en-US" sz="3200" dirty="0">
                <a:solidFill>
                  <a:srgbClr val="0000FF"/>
                </a:solidFill>
              </a:rPr>
              <a:t>x</a:t>
            </a:r>
            <a:r>
              <a:rPr lang="en-US" sz="3200" baseline="-25000" dirty="0">
                <a:solidFill>
                  <a:srgbClr val="0000FF"/>
                </a:solidFill>
              </a:rPr>
              <a:t>2</a:t>
            </a:r>
            <a:r>
              <a:rPr lang="en-US" sz="3200" dirty="0" smtClean="0">
                <a:solidFill>
                  <a:srgbClr val="0000FF"/>
                </a:solidFill>
              </a:rPr>
              <a:t>]</a:t>
            </a:r>
            <a:endParaRPr lang="en-US" sz="1200" dirty="0" smtClean="0">
              <a:solidFill>
                <a:srgbClr val="0000FF"/>
              </a:solidFill>
            </a:endParaRPr>
          </a:p>
          <a:p>
            <a:pPr algn="ctr">
              <a:lnSpc>
                <a:spcPct val="200000"/>
              </a:lnSpc>
            </a:pPr>
            <a:r>
              <a:rPr lang="en-US" sz="3200" dirty="0" smtClean="0">
                <a:solidFill>
                  <a:srgbClr val="0000FF"/>
                </a:solidFill>
              </a:rPr>
              <a:t>(4x</a:t>
            </a:r>
            <a:r>
              <a:rPr lang="en-US" sz="3200" baseline="-25000" dirty="0">
                <a:solidFill>
                  <a:srgbClr val="0000FF"/>
                </a:solidFill>
              </a:rPr>
              <a:t> </a:t>
            </a:r>
            <a:r>
              <a:rPr lang="en-US" sz="3200" dirty="0" smtClean="0">
                <a:solidFill>
                  <a:srgbClr val="0000FF"/>
                </a:solidFill>
              </a:rPr>
              <a:t> + 2x</a:t>
            </a:r>
            <a:r>
              <a:rPr lang="en-US" sz="3200" baseline="-25000" dirty="0" smtClean="0">
                <a:solidFill>
                  <a:srgbClr val="0000FF"/>
                </a:solidFill>
              </a:rPr>
              <a:t>2</a:t>
            </a:r>
            <a:r>
              <a:rPr lang="en-US" sz="3200" dirty="0" smtClean="0">
                <a:solidFill>
                  <a:srgbClr val="0000FF"/>
                </a:solidFill>
              </a:rPr>
              <a:t>) + (3 x  + x</a:t>
            </a:r>
            <a:r>
              <a:rPr lang="en-US" sz="3200" baseline="-25000" dirty="0" smtClean="0">
                <a:solidFill>
                  <a:srgbClr val="0000FF"/>
                </a:solidFill>
              </a:rPr>
              <a:t>2</a:t>
            </a:r>
            <a:r>
              <a:rPr lang="en-US" sz="3200" dirty="0" smtClean="0">
                <a:solidFill>
                  <a:srgbClr val="0000FF"/>
                </a:solidFill>
              </a:rPr>
              <a:t>) = </a:t>
            </a:r>
            <a:r>
              <a:rPr lang="en-US" sz="3200" baseline="-25000" dirty="0" smtClean="0">
                <a:solidFill>
                  <a:srgbClr val="0000FF"/>
                </a:solidFill>
              </a:rPr>
              <a:t> </a:t>
            </a:r>
            <a:r>
              <a:rPr lang="en-US" sz="3200" dirty="0" smtClean="0">
                <a:solidFill>
                  <a:srgbClr val="0000FF"/>
                </a:solidFill>
              </a:rPr>
              <a:t>7 x  </a:t>
            </a:r>
            <a:r>
              <a:rPr lang="en-US" sz="3200" dirty="0">
                <a:solidFill>
                  <a:srgbClr val="0000FF"/>
                </a:solidFill>
              </a:rPr>
              <a:t>+ 3</a:t>
            </a:r>
            <a:r>
              <a:rPr lang="en-US" sz="3200" dirty="0" smtClean="0">
                <a:solidFill>
                  <a:srgbClr val="0000FF"/>
                </a:solidFill>
              </a:rPr>
              <a:t>x</a:t>
            </a:r>
            <a:r>
              <a:rPr lang="en-US" sz="3200" baseline="-25000" dirty="0" smtClean="0">
                <a:solidFill>
                  <a:srgbClr val="0000FF"/>
                </a:solidFill>
              </a:rPr>
              <a:t>2</a:t>
            </a:r>
          </a:p>
          <a:p>
            <a:pPr algn="ctr">
              <a:lnSpc>
                <a:spcPct val="200000"/>
              </a:lnSpc>
            </a:pPr>
            <a:r>
              <a:rPr lang="en-US" sz="3200" dirty="0">
                <a:solidFill>
                  <a:srgbClr val="0000FF"/>
                </a:solidFill>
              </a:rPr>
              <a:t>(4x</a:t>
            </a:r>
            <a:r>
              <a:rPr lang="en-US" sz="3200" baseline="-25000" dirty="0">
                <a:solidFill>
                  <a:srgbClr val="0000FF"/>
                </a:solidFill>
              </a:rPr>
              <a:t>1</a:t>
            </a:r>
            <a:r>
              <a:rPr lang="en-US" sz="3200" dirty="0">
                <a:solidFill>
                  <a:srgbClr val="0000FF"/>
                </a:solidFill>
              </a:rPr>
              <a:t> + 2x</a:t>
            </a:r>
            <a:r>
              <a:rPr lang="en-US" sz="3200" baseline="-25000" dirty="0">
                <a:solidFill>
                  <a:srgbClr val="0000FF"/>
                </a:solidFill>
              </a:rPr>
              <a:t>2</a:t>
            </a:r>
            <a:r>
              <a:rPr lang="en-US" sz="3200" dirty="0">
                <a:solidFill>
                  <a:srgbClr val="0000FF"/>
                </a:solidFill>
              </a:rPr>
              <a:t>) + (x</a:t>
            </a:r>
            <a:r>
              <a:rPr lang="en-US" sz="3200" baseline="-25000" dirty="0">
                <a:solidFill>
                  <a:srgbClr val="0000FF"/>
                </a:solidFill>
              </a:rPr>
              <a:t>1</a:t>
            </a:r>
            <a:r>
              <a:rPr lang="en-US" sz="3200" dirty="0">
                <a:solidFill>
                  <a:srgbClr val="0000FF"/>
                </a:solidFill>
              </a:rPr>
              <a:t> - 2x</a:t>
            </a:r>
            <a:r>
              <a:rPr lang="en-US" sz="3200" baseline="-25000" dirty="0">
                <a:solidFill>
                  <a:srgbClr val="0000FF"/>
                </a:solidFill>
              </a:rPr>
              <a:t>2</a:t>
            </a:r>
            <a:r>
              <a:rPr lang="en-US" sz="3200" dirty="0">
                <a:solidFill>
                  <a:srgbClr val="0000FF"/>
                </a:solidFill>
              </a:rPr>
              <a:t>) = </a:t>
            </a:r>
            <a:r>
              <a:rPr lang="en-US" sz="3200" baseline="-25000" dirty="0">
                <a:solidFill>
                  <a:srgbClr val="0000FF"/>
                </a:solidFill>
              </a:rPr>
              <a:t> </a:t>
            </a:r>
            <a:r>
              <a:rPr lang="en-US" sz="3200" dirty="0" smtClean="0">
                <a:solidFill>
                  <a:srgbClr val="0000FF"/>
                </a:solidFill>
              </a:rPr>
              <a:t>5x</a:t>
            </a:r>
            <a:r>
              <a:rPr lang="en-US" sz="3200" baseline="-25000" dirty="0" smtClean="0">
                <a:solidFill>
                  <a:srgbClr val="0000FF"/>
                </a:solidFill>
              </a:rPr>
              <a:t>1 </a:t>
            </a:r>
            <a:endParaRPr lang="en-US" sz="3200" baseline="-25000" dirty="0"/>
          </a:p>
          <a:p>
            <a:pPr algn="ctr">
              <a:lnSpc>
                <a:spcPct val="200000"/>
              </a:lnSpc>
            </a:pPr>
            <a:r>
              <a:rPr lang="en-US" sz="3200" baseline="-25000" dirty="0" smtClean="0">
                <a:solidFill>
                  <a:srgbClr val="0000FF"/>
                </a:solidFill>
              </a:rPr>
              <a:t> </a:t>
            </a:r>
            <a:endParaRPr lang="en-US" sz="3200" baseline="-25000" dirty="0"/>
          </a:p>
          <a:p>
            <a:endParaRPr lang="en-US" sz="3200" dirty="0" smtClean="0"/>
          </a:p>
          <a:p>
            <a:endParaRPr lang="en-US" sz="3200" dirty="0"/>
          </a:p>
          <a:p>
            <a:endParaRPr lang="en-US" sz="3200" dirty="0" smtClean="0"/>
          </a:p>
        </p:txBody>
      </p:sp>
      <p:pic>
        <p:nvPicPr>
          <p:cNvPr id="3" name="Picture 2"/>
          <p:cNvPicPr>
            <a:picLocks noChangeAspect="1"/>
          </p:cNvPicPr>
          <p:nvPr/>
        </p:nvPicPr>
        <p:blipFill>
          <a:blip r:embed="rId3"/>
          <a:stretch>
            <a:fillRect/>
          </a:stretch>
        </p:blipFill>
        <p:spPr>
          <a:xfrm>
            <a:off x="2572869" y="3661328"/>
            <a:ext cx="328168" cy="383286"/>
          </a:xfrm>
          <a:prstGeom prst="rect">
            <a:avLst/>
          </a:prstGeom>
        </p:spPr>
      </p:pic>
      <p:pic>
        <p:nvPicPr>
          <p:cNvPr id="4" name="Picture 3"/>
          <p:cNvPicPr>
            <a:picLocks noChangeAspect="1"/>
          </p:cNvPicPr>
          <p:nvPr/>
        </p:nvPicPr>
        <p:blipFill>
          <a:blip r:embed="rId3"/>
          <a:stretch>
            <a:fillRect/>
          </a:stretch>
        </p:blipFill>
        <p:spPr>
          <a:xfrm>
            <a:off x="2679086" y="2825437"/>
            <a:ext cx="328168" cy="383286"/>
          </a:xfrm>
          <a:prstGeom prst="rect">
            <a:avLst/>
          </a:prstGeom>
        </p:spPr>
      </p:pic>
      <p:pic>
        <p:nvPicPr>
          <p:cNvPr id="5" name="Picture 4"/>
          <p:cNvPicPr>
            <a:picLocks noChangeAspect="1"/>
          </p:cNvPicPr>
          <p:nvPr/>
        </p:nvPicPr>
        <p:blipFill>
          <a:blip r:embed="rId3"/>
          <a:stretch>
            <a:fillRect/>
          </a:stretch>
        </p:blipFill>
        <p:spPr>
          <a:xfrm>
            <a:off x="4591412" y="3661328"/>
            <a:ext cx="328168" cy="383286"/>
          </a:xfrm>
          <a:prstGeom prst="rect">
            <a:avLst/>
          </a:prstGeom>
        </p:spPr>
      </p:pic>
      <p:pic>
        <p:nvPicPr>
          <p:cNvPr id="6" name="Picture 5"/>
          <p:cNvPicPr>
            <a:picLocks noChangeAspect="1"/>
          </p:cNvPicPr>
          <p:nvPr/>
        </p:nvPicPr>
        <p:blipFill>
          <a:blip r:embed="rId3"/>
          <a:stretch>
            <a:fillRect/>
          </a:stretch>
        </p:blipFill>
        <p:spPr>
          <a:xfrm>
            <a:off x="6419812" y="3661328"/>
            <a:ext cx="328168" cy="383286"/>
          </a:xfrm>
          <a:prstGeom prst="rect">
            <a:avLst/>
          </a:prstGeom>
        </p:spPr>
      </p:pic>
    </p:spTree>
    <p:extLst>
      <p:ext uri="{BB962C8B-B14F-4D97-AF65-F5344CB8AC3E}">
        <p14:creationId xmlns:p14="http://schemas.microsoft.com/office/powerpoint/2010/main" val="123345443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3200" dirty="0"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10776</TotalTime>
  <Words>3086</Words>
  <Application>Microsoft Office PowerPoint</Application>
  <PresentationFormat>On-screen Show (4:3)</PresentationFormat>
  <Paragraphs>472</Paragraphs>
  <Slides>31</Slides>
  <Notes>31</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 Darcy</dc:creator>
  <cp:lastModifiedBy>Isabel K Darcy</cp:lastModifiedBy>
  <cp:revision>152</cp:revision>
  <dcterms:created xsi:type="dcterms:W3CDTF">2013-07-21T14:20:07Z</dcterms:created>
  <dcterms:modified xsi:type="dcterms:W3CDTF">2013-08-06T19:32:57Z</dcterms:modified>
</cp:coreProperties>
</file>