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handoutMasterIdLst>
    <p:handoutMasterId r:id="rId42"/>
  </p:handoutMasterIdLst>
  <p:sldIdLst>
    <p:sldId id="257" r:id="rId3"/>
    <p:sldId id="258" r:id="rId4"/>
    <p:sldId id="291" r:id="rId5"/>
    <p:sldId id="259" r:id="rId6"/>
    <p:sldId id="261" r:id="rId7"/>
    <p:sldId id="260" r:id="rId8"/>
    <p:sldId id="299" r:id="rId9"/>
    <p:sldId id="323" r:id="rId10"/>
    <p:sldId id="322" r:id="rId11"/>
    <p:sldId id="321" r:id="rId12"/>
    <p:sldId id="320" r:id="rId13"/>
    <p:sldId id="300" r:id="rId14"/>
    <p:sldId id="295" r:id="rId15"/>
    <p:sldId id="296" r:id="rId16"/>
    <p:sldId id="297" r:id="rId17"/>
    <p:sldId id="333" r:id="rId18"/>
    <p:sldId id="334" r:id="rId19"/>
    <p:sldId id="325" r:id="rId20"/>
    <p:sldId id="330" r:id="rId21"/>
    <p:sldId id="301" r:id="rId22"/>
    <p:sldId id="328" r:id="rId23"/>
    <p:sldId id="331" r:id="rId24"/>
    <p:sldId id="262" r:id="rId25"/>
    <p:sldId id="332" r:id="rId26"/>
    <p:sldId id="265" r:id="rId27"/>
    <p:sldId id="327" r:id="rId28"/>
    <p:sldId id="329" r:id="rId29"/>
    <p:sldId id="319" r:id="rId30"/>
    <p:sldId id="303" r:id="rId31"/>
    <p:sldId id="263" r:id="rId32"/>
    <p:sldId id="315" r:id="rId33"/>
    <p:sldId id="314" r:id="rId34"/>
    <p:sldId id="316" r:id="rId35"/>
    <p:sldId id="313" r:id="rId36"/>
    <p:sldId id="312" r:id="rId37"/>
    <p:sldId id="310" r:id="rId38"/>
    <p:sldId id="311" r:id="rId39"/>
    <p:sldId id="317" r:id="rId40"/>
    <p:sldId id="318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8D6DB5"/>
    <a:srgbClr val="80DF36"/>
    <a:srgbClr val="94FF41"/>
    <a:srgbClr val="D00000"/>
    <a:srgbClr val="B10000"/>
    <a:srgbClr val="001800"/>
    <a:srgbClr val="000C00"/>
    <a:srgbClr val="890000"/>
    <a:srgbClr val="7700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489" autoAdjust="0"/>
  </p:normalViewPr>
  <p:slideViewPr>
    <p:cSldViewPr snapToObjects="1">
      <p:cViewPr varScale="1">
        <p:scale>
          <a:sx n="74" d="100"/>
          <a:sy n="74" d="100"/>
        </p:scale>
        <p:origin x="-960" y="-96"/>
      </p:cViewPr>
      <p:guideLst>
        <p:guide orient="horz" pos="3767"/>
        <p:guide pos="4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94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764562-C642-EC42-9A1B-7AE2809E87ED}" type="datetimeFigureOut">
              <a:rPr lang="en-US" smtClean="0"/>
              <a:t>8/4/2013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08BEAA-269A-7B40-A904-8067028DA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06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00E8B-F92C-E443-A2D0-289C688E158F}" type="datetimeFigureOut">
              <a:rPr lang="en-US" smtClean="0"/>
              <a:t>8/4/2013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D2D56-6508-F345-BABD-D2DB239A0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652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00E8B-F92C-E443-A2D0-289C688E158F}" type="datetimeFigureOut">
              <a:rPr lang="en-US" smtClean="0"/>
              <a:t>8/4/2013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D2D56-6508-F345-BABD-D2DB239A0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35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00E8B-F92C-E443-A2D0-289C688E158F}" type="datetimeFigureOut">
              <a:rPr lang="en-US" smtClean="0"/>
              <a:t>8/4/2013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D2D56-6508-F345-BABD-D2DB239A0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12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E1100E8B-F92C-E443-A2D0-289C688E158F}" type="datetimeFigureOut">
              <a:rPr lang="en-US" smtClean="0"/>
              <a:t>8/4/2013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D2D56-6508-F345-BABD-D2DB239A0D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00E8B-F92C-E443-A2D0-289C688E158F}" type="datetimeFigureOut">
              <a:rPr lang="en-US" smtClean="0"/>
              <a:t>8/4/2013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D2D56-6508-F345-BABD-D2DB239A0DE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00E8B-F92C-E443-A2D0-289C688E158F}" type="datetimeFigureOut">
              <a:rPr lang="en-US" smtClean="0"/>
              <a:t>8/4/2013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D2D56-6508-F345-BABD-D2DB239A0DE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00E8B-F92C-E443-A2D0-289C688E158F}" type="datetimeFigureOut">
              <a:rPr lang="en-US" smtClean="0"/>
              <a:t>8/4/2013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D2D56-6508-F345-BABD-D2DB239A0DE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00E8B-F92C-E443-A2D0-289C688E158F}" type="datetimeFigureOut">
              <a:rPr lang="en-US" smtClean="0"/>
              <a:t>8/4/2013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D2D56-6508-F345-BABD-D2DB239A0D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00E8B-F92C-E443-A2D0-289C688E158F}" type="datetimeFigureOut">
              <a:rPr lang="en-US" smtClean="0"/>
              <a:t>8/4/2013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D2D56-6508-F345-BABD-D2DB239A0DE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00E8B-F92C-E443-A2D0-289C688E158F}" type="datetimeFigureOut">
              <a:rPr lang="en-US" smtClean="0"/>
              <a:t>8/4/2013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D2D56-6508-F345-BABD-D2DB239A0D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00E8B-F92C-E443-A2D0-289C688E158F}" type="datetimeFigureOut">
              <a:rPr lang="en-US" smtClean="0"/>
              <a:t>8/4/2013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D2D56-6508-F345-BABD-D2DB239A0DE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00E8B-F92C-E443-A2D0-289C688E158F}" type="datetimeFigureOut">
              <a:rPr lang="en-US" smtClean="0"/>
              <a:t>8/4/2013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D2D56-6508-F345-BABD-D2DB239A0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859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00E8B-F92C-E443-A2D0-289C688E158F}" type="datetimeFigureOut">
              <a:rPr lang="en-US" smtClean="0"/>
              <a:t>8/4/2013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D2D56-6508-F345-BABD-D2DB239A0D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00E8B-F92C-E443-A2D0-289C688E158F}" type="datetimeFigureOut">
              <a:rPr lang="en-US" smtClean="0"/>
              <a:t>8/4/2013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D2D56-6508-F345-BABD-D2DB239A0D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00E8B-F92C-E443-A2D0-289C688E158F}" type="datetimeFigureOut">
              <a:rPr lang="en-US" smtClean="0"/>
              <a:t>8/4/2013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D2D56-6508-F345-BABD-D2DB239A0D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00E8B-F92C-E443-A2D0-289C688E158F}" type="datetimeFigureOut">
              <a:rPr lang="en-US" smtClean="0"/>
              <a:t>8/4/2013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D2D56-6508-F345-BABD-D2DB239A0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7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00E8B-F92C-E443-A2D0-289C688E158F}" type="datetimeFigureOut">
              <a:rPr lang="en-US" smtClean="0"/>
              <a:t>8/4/2013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D2D56-6508-F345-BABD-D2DB239A0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28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00E8B-F92C-E443-A2D0-289C688E158F}" type="datetimeFigureOut">
              <a:rPr lang="en-US" smtClean="0"/>
              <a:t>8/4/2013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D2D56-6508-F345-BABD-D2DB239A0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249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00E8B-F92C-E443-A2D0-289C688E158F}" type="datetimeFigureOut">
              <a:rPr lang="en-US" smtClean="0"/>
              <a:t>8/4/2013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D2D56-6508-F345-BABD-D2DB239A0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625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00E8B-F92C-E443-A2D0-289C688E158F}" type="datetimeFigureOut">
              <a:rPr lang="en-US" smtClean="0"/>
              <a:t>8/4/2013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D2D56-6508-F345-BABD-D2DB239A0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063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00E8B-F92C-E443-A2D0-289C688E158F}" type="datetimeFigureOut">
              <a:rPr lang="en-US" smtClean="0"/>
              <a:t>8/4/2013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D2D56-6508-F345-BABD-D2DB239A0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07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00E8B-F92C-E443-A2D0-289C688E158F}" type="datetimeFigureOut">
              <a:rPr lang="en-US" smtClean="0"/>
              <a:t>8/4/2013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D2D56-6508-F345-BABD-D2DB239A0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04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00E8B-F92C-E443-A2D0-289C688E158F}" type="datetimeFigureOut">
              <a:rPr lang="en-US" smtClean="0"/>
              <a:t>8/4/2013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D2D56-6508-F345-BABD-D2DB239A0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4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E1100E8B-F92C-E443-A2D0-289C688E158F}" type="datetimeFigureOut">
              <a:rPr lang="en-US" smtClean="0"/>
              <a:t>8/4/2013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130D2D56-6508-F345-BABD-D2DB239A0DE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52400"/>
            <a:ext cx="88392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00FF"/>
                </a:solidFill>
              </a:rPr>
              <a:t>Lecture 1:  The Euler characteristic</a:t>
            </a:r>
            <a:endParaRPr lang="en-US" sz="2400" dirty="0" smtClean="0">
              <a:solidFill>
                <a:srgbClr val="0000FF"/>
              </a:solidFill>
            </a:endParaRPr>
          </a:p>
          <a:p>
            <a:endParaRPr lang="en-US" sz="2400" dirty="0">
              <a:solidFill>
                <a:srgbClr val="0000FF"/>
              </a:solidFill>
            </a:endParaRPr>
          </a:p>
          <a:p>
            <a:r>
              <a:rPr lang="en-US" sz="2400" dirty="0" smtClean="0"/>
              <a:t>of a series of preparatory lectures for the Fall 2013 online course MATH:7450 (22M:305) Topics in Topology: Scientific and Engineering Applications of Algebraic Topology</a:t>
            </a:r>
          </a:p>
          <a:p>
            <a:endParaRPr lang="en-US" sz="2400" dirty="0"/>
          </a:p>
          <a:p>
            <a:r>
              <a:rPr lang="en-US" sz="2400" dirty="0" smtClean="0"/>
              <a:t>Target Audience: Anyone interested in </a:t>
            </a:r>
            <a:r>
              <a:rPr lang="en-US" sz="2400" b="1" dirty="0" smtClean="0">
                <a:solidFill>
                  <a:srgbClr val="B10000"/>
                </a:solidFill>
              </a:rPr>
              <a:t>topological data analysis </a:t>
            </a:r>
            <a:r>
              <a:rPr lang="en-US" sz="2400" dirty="0" smtClean="0"/>
              <a:t>including graduate students, faculty, industrial researchers in bioinformatics, biology, computer science, cosmology, engineering, imaging, mathematics, neurology, physics, statistics, etc.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52400" y="4495800"/>
            <a:ext cx="8991600" cy="2286000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20000"/>
              </a:lnSpc>
              <a:buFontTx/>
              <a:buNone/>
            </a:pPr>
            <a:r>
              <a:rPr lang="en-US" sz="5100" dirty="0" smtClean="0">
                <a:solidFill>
                  <a:srgbClr val="0000FF"/>
                </a:solidFill>
              </a:rPr>
              <a:t> </a:t>
            </a:r>
            <a:r>
              <a:rPr lang="en-US" sz="5900" dirty="0" smtClean="0">
                <a:solidFill>
                  <a:srgbClr val="0000FF"/>
                </a:solidFill>
              </a:rPr>
              <a:t>Isabel </a:t>
            </a:r>
            <a:r>
              <a:rPr lang="en-US" sz="5900" dirty="0">
                <a:solidFill>
                  <a:srgbClr val="0000FF"/>
                </a:solidFill>
              </a:rPr>
              <a:t>K. Darcy</a:t>
            </a:r>
          </a:p>
          <a:p>
            <a:pPr marL="0" indent="0">
              <a:lnSpc>
                <a:spcPct val="120000"/>
              </a:lnSpc>
              <a:buFontTx/>
              <a:buNone/>
            </a:pPr>
            <a:r>
              <a:rPr lang="en-US" sz="4400" dirty="0" smtClean="0">
                <a:solidFill>
                  <a:srgbClr val="0000FF"/>
                </a:solidFill>
              </a:rPr>
              <a:t> Mathematics Department/Applied Mathematical &amp; Computational Sciences </a:t>
            </a:r>
            <a:endParaRPr lang="en-US" sz="4400" dirty="0">
              <a:solidFill>
                <a:srgbClr val="0000FF"/>
              </a:solidFill>
            </a:endParaRPr>
          </a:p>
          <a:p>
            <a:pPr marL="0" indent="0">
              <a:lnSpc>
                <a:spcPct val="120000"/>
              </a:lnSpc>
              <a:buFontTx/>
              <a:buNone/>
            </a:pPr>
            <a:r>
              <a:rPr lang="en-US" sz="4400" dirty="0" smtClean="0">
                <a:solidFill>
                  <a:srgbClr val="0000FF"/>
                </a:solidFill>
              </a:rPr>
              <a:t> University </a:t>
            </a:r>
            <a:r>
              <a:rPr lang="en-US" sz="4400" dirty="0">
                <a:solidFill>
                  <a:srgbClr val="0000FF"/>
                </a:solidFill>
              </a:rPr>
              <a:t>of </a:t>
            </a:r>
            <a:r>
              <a:rPr lang="en-US" sz="4400" dirty="0" smtClean="0">
                <a:solidFill>
                  <a:srgbClr val="0000FF"/>
                </a:solidFill>
              </a:rPr>
              <a:t>Iowa</a:t>
            </a:r>
          </a:p>
          <a:p>
            <a:pPr marL="0" indent="0">
              <a:lnSpc>
                <a:spcPct val="120000"/>
              </a:lnSpc>
              <a:buFontTx/>
              <a:buNone/>
            </a:pPr>
            <a:endParaRPr lang="en-US" sz="1400" dirty="0">
              <a:solidFill>
                <a:srgbClr val="0000FF"/>
              </a:solidFill>
            </a:endParaRPr>
          </a:p>
          <a:p>
            <a:pPr marL="0" indent="0">
              <a:lnSpc>
                <a:spcPct val="120000"/>
              </a:lnSpc>
              <a:buFontTx/>
              <a:buNone/>
            </a:pPr>
            <a:r>
              <a:rPr lang="en-US" sz="5900" dirty="0">
                <a:solidFill>
                  <a:srgbClr val="D00000"/>
                </a:solidFill>
              </a:rPr>
              <a:t>http://</a:t>
            </a:r>
            <a:r>
              <a:rPr lang="en-US" sz="5900" dirty="0" err="1">
                <a:solidFill>
                  <a:srgbClr val="D00000"/>
                </a:solidFill>
              </a:rPr>
              <a:t>www.math.uiowa.edu</a:t>
            </a:r>
            <a:r>
              <a:rPr lang="en-US" sz="5900" dirty="0">
                <a:solidFill>
                  <a:srgbClr val="D00000"/>
                </a:solidFill>
              </a:rPr>
              <a:t>/~</a:t>
            </a:r>
            <a:r>
              <a:rPr lang="en-US" sz="5900" dirty="0" err="1" smtClean="0">
                <a:solidFill>
                  <a:srgbClr val="D00000"/>
                </a:solidFill>
              </a:rPr>
              <a:t>idarcy</a:t>
            </a:r>
            <a:r>
              <a:rPr lang="en-US" sz="5900" dirty="0" smtClean="0">
                <a:solidFill>
                  <a:srgbClr val="D00000"/>
                </a:solidFill>
              </a:rPr>
              <a:t>/</a:t>
            </a:r>
            <a:r>
              <a:rPr lang="en-US" sz="5900" dirty="0" err="1" smtClean="0">
                <a:solidFill>
                  <a:srgbClr val="D00000"/>
                </a:solidFill>
              </a:rPr>
              <a:t>AppliedTopology.html</a:t>
            </a:r>
            <a:r>
              <a:rPr lang="en-US" sz="5900" dirty="0" smtClean="0">
                <a:solidFill>
                  <a:srgbClr val="D00000"/>
                </a:solidFill>
              </a:rPr>
              <a:t> </a:t>
            </a:r>
            <a:endParaRPr lang="en-US" sz="5900" dirty="0">
              <a:solidFill>
                <a:srgbClr val="D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2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57200" y="192470"/>
            <a:ext cx="3108960" cy="2759202"/>
            <a:chOff x="2819400" y="4632960"/>
            <a:chExt cx="1219200" cy="1082040"/>
          </a:xfrm>
        </p:grpSpPr>
        <p:sp>
          <p:nvSpPr>
            <p:cNvPr id="12" name="Isosceles Triangle 11"/>
            <p:cNvSpPr/>
            <p:nvPr/>
          </p:nvSpPr>
          <p:spPr>
            <a:xfrm>
              <a:off x="2926080" y="4724400"/>
              <a:ext cx="1066800" cy="923544"/>
            </a:xfrm>
            <a:prstGeom prst="triangle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819400" y="5532120"/>
              <a:ext cx="1219200" cy="182880"/>
              <a:chOff x="2971800" y="2819400"/>
              <a:chExt cx="1021080" cy="182880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2971800" y="2819400"/>
                <a:ext cx="153162" cy="18288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3839718" y="2819400"/>
                <a:ext cx="153162" cy="18288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Oval 15"/>
            <p:cNvSpPr/>
            <p:nvPr/>
          </p:nvSpPr>
          <p:spPr>
            <a:xfrm>
              <a:off x="3364992" y="463296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Isosceles Triangle 30"/>
          <p:cNvSpPr/>
          <p:nvPr/>
        </p:nvSpPr>
        <p:spPr>
          <a:xfrm>
            <a:off x="5285994" y="410399"/>
            <a:ext cx="2720340" cy="2355037"/>
          </a:xfrm>
          <a:prstGeom prst="triangle">
            <a:avLst/>
          </a:prstGeom>
          <a:solidFill>
            <a:schemeClr val="tx2">
              <a:lumMod val="40000"/>
              <a:lumOff val="60000"/>
            </a:schemeClr>
          </a:solidFill>
          <a:ln w="1270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9BBB59"/>
                </a:solidFill>
              </a:ln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99160" y="2844224"/>
            <a:ext cx="220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3 vertices, </a:t>
            </a:r>
          </a:p>
          <a:p>
            <a:pPr algn="ctr"/>
            <a:r>
              <a:rPr lang="en-US" sz="3200" dirty="0"/>
              <a:t>3</a:t>
            </a:r>
            <a:r>
              <a:rPr lang="en-US" sz="3200" dirty="0" smtClean="0"/>
              <a:t> edges, </a:t>
            </a:r>
          </a:p>
          <a:p>
            <a:pPr algn="ctr"/>
            <a:r>
              <a:rPr lang="en-US" sz="3200" dirty="0" smtClean="0"/>
              <a:t>1 face.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623560" y="2844224"/>
            <a:ext cx="220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6 vertices, </a:t>
            </a:r>
          </a:p>
          <a:p>
            <a:pPr algn="ctr"/>
            <a:r>
              <a:rPr lang="en-US" sz="3200" dirty="0"/>
              <a:t>9</a:t>
            </a:r>
            <a:r>
              <a:rPr lang="en-US" sz="3200" dirty="0" smtClean="0"/>
              <a:t> edges, </a:t>
            </a:r>
          </a:p>
          <a:p>
            <a:pPr algn="ctr"/>
            <a:r>
              <a:rPr lang="en-US" sz="3200" dirty="0"/>
              <a:t>4</a:t>
            </a:r>
            <a:r>
              <a:rPr lang="en-US" sz="3200" dirty="0" smtClean="0"/>
              <a:t> faces.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65376" y="5739824"/>
            <a:ext cx="522122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D00000"/>
                </a:solidFill>
              </a:rPr>
              <a:t>Note:  3 – 3 + 1 = </a:t>
            </a:r>
            <a:r>
              <a:rPr lang="en-US" sz="3200" b="1" dirty="0" smtClean="0">
                <a:solidFill>
                  <a:srgbClr val="D00000"/>
                </a:solidFill>
              </a:rPr>
              <a:t>1</a:t>
            </a:r>
            <a:r>
              <a:rPr lang="en-US" sz="3200" dirty="0" smtClean="0">
                <a:solidFill>
                  <a:srgbClr val="D00000"/>
                </a:solidFill>
              </a:rPr>
              <a:t> = 6 – 9 + 4 </a:t>
            </a:r>
          </a:p>
        </p:txBody>
      </p:sp>
      <p:sp>
        <p:nvSpPr>
          <p:cNvPr id="29" name="Isosceles Triangle 28"/>
          <p:cNvSpPr>
            <a:spLocks noChangeAspect="1"/>
          </p:cNvSpPr>
          <p:nvPr/>
        </p:nvSpPr>
        <p:spPr>
          <a:xfrm rot="10800000">
            <a:off x="6019190" y="1578850"/>
            <a:ext cx="1305764" cy="1130418"/>
          </a:xfrm>
          <a:prstGeom prst="triangle">
            <a:avLst/>
          </a:prstGeom>
          <a:solidFill>
            <a:schemeClr val="tx2">
              <a:lumMod val="40000"/>
              <a:lumOff val="60000"/>
            </a:schemeClr>
          </a:solidFill>
          <a:ln w="127000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9BBB59"/>
                </a:solidFill>
              </a:ln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5285232" y="2743200"/>
            <a:ext cx="1316736" cy="0"/>
          </a:xfrm>
          <a:prstGeom prst="line">
            <a:avLst/>
          </a:prstGeom>
          <a:ln w="12382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324954" y="1578850"/>
            <a:ext cx="628040" cy="1126874"/>
          </a:xfrm>
          <a:prstGeom prst="line">
            <a:avLst/>
          </a:prstGeom>
          <a:ln w="12382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5013960" y="2470085"/>
            <a:ext cx="466344" cy="466344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9BBB59"/>
                </a:solidFill>
              </a:ln>
            </a:endParaRPr>
          </a:p>
        </p:txBody>
      </p:sp>
      <p:sp>
        <p:nvSpPr>
          <p:cNvPr id="36" name="Oval 35"/>
          <p:cNvSpPr/>
          <p:nvPr/>
        </p:nvSpPr>
        <p:spPr>
          <a:xfrm>
            <a:off x="6438900" y="2508947"/>
            <a:ext cx="466344" cy="466344"/>
          </a:xfrm>
          <a:prstGeom prst="ellipse">
            <a:avLst/>
          </a:prstGeom>
          <a:solidFill>
            <a:srgbClr val="8D6DB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9BBB59"/>
                </a:solidFill>
              </a:ln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5971032" y="425642"/>
            <a:ext cx="658368" cy="1153208"/>
          </a:xfrm>
          <a:prstGeom prst="line">
            <a:avLst/>
          </a:prstGeom>
          <a:ln w="12382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5713476" y="1343087"/>
            <a:ext cx="466344" cy="466344"/>
          </a:xfrm>
          <a:prstGeom prst="ellipse">
            <a:avLst/>
          </a:prstGeom>
          <a:solidFill>
            <a:srgbClr val="8D6DB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9BBB59"/>
                </a:solidFill>
              </a:ln>
            </a:endParaRPr>
          </a:p>
        </p:txBody>
      </p:sp>
      <p:sp>
        <p:nvSpPr>
          <p:cNvPr id="33" name="Oval 32"/>
          <p:cNvSpPr/>
          <p:nvPr/>
        </p:nvSpPr>
        <p:spPr>
          <a:xfrm>
            <a:off x="6405220" y="177227"/>
            <a:ext cx="466344" cy="466344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9BBB59"/>
                </a:solidFill>
              </a:ln>
            </a:endParaRPr>
          </a:p>
        </p:txBody>
      </p:sp>
      <p:sp>
        <p:nvSpPr>
          <p:cNvPr id="38" name="Oval 37"/>
          <p:cNvSpPr/>
          <p:nvPr/>
        </p:nvSpPr>
        <p:spPr>
          <a:xfrm>
            <a:off x="7073646" y="1343087"/>
            <a:ext cx="466344" cy="466344"/>
          </a:xfrm>
          <a:prstGeom prst="ellipse">
            <a:avLst/>
          </a:prstGeom>
          <a:solidFill>
            <a:srgbClr val="8D6DB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9BBB59"/>
                </a:solidFill>
              </a:ln>
            </a:endParaRPr>
          </a:p>
        </p:txBody>
      </p:sp>
      <p:sp>
        <p:nvSpPr>
          <p:cNvPr id="35" name="Oval 34"/>
          <p:cNvSpPr/>
          <p:nvPr/>
        </p:nvSpPr>
        <p:spPr>
          <a:xfrm>
            <a:off x="7656576" y="2470085"/>
            <a:ext cx="466344" cy="466344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9BBB59"/>
                </a:solidFill>
              </a:ln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04800" y="4413884"/>
            <a:ext cx="43830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</a:t>
            </a:r>
            <a:r>
              <a:rPr lang="en-US" sz="3200" dirty="0" smtClean="0"/>
              <a:t>  = |V| – |E| + |F| =</a:t>
            </a:r>
            <a:r>
              <a:rPr lang="en-US" sz="3200" dirty="0"/>
              <a:t> </a:t>
            </a:r>
            <a:endParaRPr lang="en-US" sz="3200" dirty="0" smtClean="0"/>
          </a:p>
          <a:p>
            <a:r>
              <a:rPr lang="en-US" sz="3200" dirty="0"/>
              <a:t> </a:t>
            </a:r>
            <a:r>
              <a:rPr lang="en-US" sz="3200" dirty="0" smtClean="0"/>
              <a:t>        3   –   3   +   1  = 1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968240" y="4357806"/>
            <a:ext cx="4023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</a:t>
            </a:r>
            <a:r>
              <a:rPr lang="en-US" sz="3200" dirty="0" smtClean="0"/>
              <a:t>  = |V| – |E| + |F| =</a:t>
            </a:r>
            <a:r>
              <a:rPr lang="en-US" sz="3200" dirty="0"/>
              <a:t> </a:t>
            </a:r>
            <a:endParaRPr lang="en-US" sz="3200" dirty="0" smtClean="0"/>
          </a:p>
          <a:p>
            <a:r>
              <a:rPr lang="en-US" sz="3200" dirty="0"/>
              <a:t> </a:t>
            </a:r>
            <a:r>
              <a:rPr lang="en-US" sz="3200" dirty="0" smtClean="0"/>
              <a:t>        6   –   9   +   4  = 1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381000" y="4648200"/>
            <a:ext cx="201168" cy="228600"/>
            <a:chOff x="4200143" y="4105656"/>
            <a:chExt cx="591313" cy="448056"/>
          </a:xfrm>
        </p:grpSpPr>
        <p:cxnSp>
          <p:nvCxnSpPr>
            <p:cNvPr id="50" name="Curved Connector 49"/>
            <p:cNvCxnSpPr/>
            <p:nvPr/>
          </p:nvCxnSpPr>
          <p:spPr>
            <a:xfrm rot="10800000">
              <a:off x="4200144" y="4105656"/>
              <a:ext cx="591312" cy="448056"/>
            </a:xfrm>
            <a:prstGeom prst="curvedConnector3">
              <a:avLst/>
            </a:prstGeom>
            <a:ln w="412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4200143" y="4105656"/>
              <a:ext cx="591313" cy="448056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5056632" y="4572000"/>
            <a:ext cx="201168" cy="228600"/>
            <a:chOff x="4200143" y="4105656"/>
            <a:chExt cx="591313" cy="448056"/>
          </a:xfrm>
        </p:grpSpPr>
        <p:cxnSp>
          <p:nvCxnSpPr>
            <p:cNvPr id="53" name="Curved Connector 52"/>
            <p:cNvCxnSpPr/>
            <p:nvPr/>
          </p:nvCxnSpPr>
          <p:spPr>
            <a:xfrm rot="10800000">
              <a:off x="4200144" y="4105656"/>
              <a:ext cx="591312" cy="448056"/>
            </a:xfrm>
            <a:prstGeom prst="curvedConnector3">
              <a:avLst/>
            </a:prstGeom>
            <a:ln w="412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4200143" y="4105656"/>
              <a:ext cx="591313" cy="448056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6804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57200" y="192470"/>
            <a:ext cx="3108960" cy="2759202"/>
            <a:chOff x="2819400" y="4632960"/>
            <a:chExt cx="1219200" cy="1082040"/>
          </a:xfrm>
        </p:grpSpPr>
        <p:sp>
          <p:nvSpPr>
            <p:cNvPr id="12" name="Isosceles Triangle 11"/>
            <p:cNvSpPr/>
            <p:nvPr/>
          </p:nvSpPr>
          <p:spPr>
            <a:xfrm>
              <a:off x="2926080" y="4724400"/>
              <a:ext cx="1066800" cy="923544"/>
            </a:xfrm>
            <a:prstGeom prst="triangle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819400" y="5532120"/>
              <a:ext cx="1219200" cy="182880"/>
              <a:chOff x="2971800" y="2819400"/>
              <a:chExt cx="1021080" cy="182880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2971800" y="2819400"/>
                <a:ext cx="153162" cy="18288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3839718" y="2819400"/>
                <a:ext cx="153162" cy="18288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Oval 15"/>
            <p:cNvSpPr/>
            <p:nvPr/>
          </p:nvSpPr>
          <p:spPr>
            <a:xfrm>
              <a:off x="3364992" y="463296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Isosceles Triangle 30"/>
          <p:cNvSpPr/>
          <p:nvPr/>
        </p:nvSpPr>
        <p:spPr>
          <a:xfrm>
            <a:off x="5285994" y="410399"/>
            <a:ext cx="2720340" cy="2355037"/>
          </a:xfrm>
          <a:prstGeom prst="triangle">
            <a:avLst/>
          </a:prstGeom>
          <a:solidFill>
            <a:schemeClr val="tx2">
              <a:lumMod val="40000"/>
              <a:lumOff val="60000"/>
            </a:schemeClr>
          </a:solidFill>
          <a:ln w="1270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9BBB59"/>
                </a:solidFill>
              </a:ln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99160" y="2844224"/>
            <a:ext cx="220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3 vertices, </a:t>
            </a:r>
          </a:p>
          <a:p>
            <a:pPr algn="ctr"/>
            <a:r>
              <a:rPr lang="en-US" sz="3200" dirty="0"/>
              <a:t>3</a:t>
            </a:r>
            <a:r>
              <a:rPr lang="en-US" sz="3200" dirty="0" smtClean="0"/>
              <a:t> edges, </a:t>
            </a:r>
          </a:p>
          <a:p>
            <a:pPr algn="ctr"/>
            <a:r>
              <a:rPr lang="en-US" sz="3200" dirty="0" smtClean="0"/>
              <a:t>1 face.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623560" y="2844224"/>
            <a:ext cx="220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6 vertices, </a:t>
            </a:r>
          </a:p>
          <a:p>
            <a:pPr algn="ctr"/>
            <a:r>
              <a:rPr lang="en-US" sz="3200" dirty="0"/>
              <a:t>9</a:t>
            </a:r>
            <a:r>
              <a:rPr lang="en-US" sz="3200" dirty="0" smtClean="0"/>
              <a:t> edges, </a:t>
            </a:r>
          </a:p>
          <a:p>
            <a:pPr algn="ctr"/>
            <a:r>
              <a:rPr lang="en-US" sz="3200" dirty="0"/>
              <a:t>4</a:t>
            </a:r>
            <a:r>
              <a:rPr lang="en-US" sz="3200" dirty="0" smtClean="0"/>
              <a:t> faces.</a:t>
            </a:r>
          </a:p>
        </p:txBody>
      </p:sp>
      <p:sp>
        <p:nvSpPr>
          <p:cNvPr id="4" name="Isosceles Triangle 3"/>
          <p:cNvSpPr/>
          <p:nvPr/>
        </p:nvSpPr>
        <p:spPr>
          <a:xfrm>
            <a:off x="5367528" y="1654164"/>
            <a:ext cx="1234440" cy="1051560"/>
          </a:xfrm>
          <a:prstGeom prst="triangle">
            <a:avLst/>
          </a:prstGeom>
          <a:solidFill>
            <a:srgbClr val="C6D9F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865376" y="5739824"/>
            <a:ext cx="522122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D00000"/>
                </a:solidFill>
              </a:rPr>
              <a:t>Note:  3 – 3 + 1 = </a:t>
            </a:r>
            <a:r>
              <a:rPr lang="en-US" sz="3200" b="1" dirty="0" smtClean="0">
                <a:solidFill>
                  <a:srgbClr val="D00000"/>
                </a:solidFill>
              </a:rPr>
              <a:t>1</a:t>
            </a:r>
            <a:r>
              <a:rPr lang="en-US" sz="3200" dirty="0" smtClean="0">
                <a:solidFill>
                  <a:srgbClr val="D00000"/>
                </a:solidFill>
              </a:rPr>
              <a:t> = 6 – 9 + 4 </a:t>
            </a:r>
          </a:p>
        </p:txBody>
      </p:sp>
      <p:sp>
        <p:nvSpPr>
          <p:cNvPr id="25" name="Isosceles Triangle 24"/>
          <p:cNvSpPr/>
          <p:nvPr/>
        </p:nvSpPr>
        <p:spPr>
          <a:xfrm>
            <a:off x="6700266" y="1676400"/>
            <a:ext cx="1252728" cy="1051560"/>
          </a:xfrm>
          <a:prstGeom prst="triangle">
            <a:avLst/>
          </a:prstGeom>
          <a:solidFill>
            <a:srgbClr val="C6D9F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/>
          <p:cNvSpPr/>
          <p:nvPr/>
        </p:nvSpPr>
        <p:spPr>
          <a:xfrm>
            <a:off x="6053328" y="502920"/>
            <a:ext cx="1161288" cy="1005840"/>
          </a:xfrm>
          <a:prstGeom prst="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/>
          <p:cNvSpPr>
            <a:spLocks noChangeAspect="1"/>
          </p:cNvSpPr>
          <p:nvPr/>
        </p:nvSpPr>
        <p:spPr>
          <a:xfrm rot="10800000">
            <a:off x="6019190" y="1578850"/>
            <a:ext cx="1305764" cy="1130418"/>
          </a:xfrm>
          <a:prstGeom prst="triangle">
            <a:avLst/>
          </a:prstGeom>
          <a:solidFill>
            <a:schemeClr val="tx2">
              <a:lumMod val="40000"/>
              <a:lumOff val="60000"/>
            </a:schemeClr>
          </a:solidFill>
          <a:ln w="127000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9BBB59"/>
                </a:solidFill>
              </a:ln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5285232" y="2743200"/>
            <a:ext cx="1316736" cy="0"/>
          </a:xfrm>
          <a:prstGeom prst="line">
            <a:avLst/>
          </a:prstGeom>
          <a:ln w="12382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324954" y="1578850"/>
            <a:ext cx="628040" cy="1126874"/>
          </a:xfrm>
          <a:prstGeom prst="line">
            <a:avLst/>
          </a:prstGeom>
          <a:ln w="12382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5013960" y="2470085"/>
            <a:ext cx="466344" cy="466344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9BBB59"/>
                </a:solidFill>
              </a:ln>
            </a:endParaRPr>
          </a:p>
        </p:txBody>
      </p:sp>
      <p:sp>
        <p:nvSpPr>
          <p:cNvPr id="36" name="Oval 35"/>
          <p:cNvSpPr/>
          <p:nvPr/>
        </p:nvSpPr>
        <p:spPr>
          <a:xfrm>
            <a:off x="6438900" y="2508947"/>
            <a:ext cx="466344" cy="466344"/>
          </a:xfrm>
          <a:prstGeom prst="ellipse">
            <a:avLst/>
          </a:prstGeom>
          <a:solidFill>
            <a:srgbClr val="8D6DB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9BBB59"/>
                </a:solidFill>
              </a:ln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5943600" y="425642"/>
            <a:ext cx="658368" cy="1153208"/>
          </a:xfrm>
          <a:prstGeom prst="line">
            <a:avLst/>
          </a:prstGeom>
          <a:ln w="12382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5713476" y="1343087"/>
            <a:ext cx="466344" cy="466344"/>
          </a:xfrm>
          <a:prstGeom prst="ellipse">
            <a:avLst/>
          </a:prstGeom>
          <a:solidFill>
            <a:srgbClr val="8D6DB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9BBB59"/>
                </a:solidFill>
              </a:ln>
            </a:endParaRPr>
          </a:p>
        </p:txBody>
      </p:sp>
      <p:sp>
        <p:nvSpPr>
          <p:cNvPr id="33" name="Oval 32"/>
          <p:cNvSpPr/>
          <p:nvPr/>
        </p:nvSpPr>
        <p:spPr>
          <a:xfrm>
            <a:off x="6405220" y="177227"/>
            <a:ext cx="466344" cy="466344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9BBB59"/>
                </a:solidFill>
              </a:ln>
            </a:endParaRPr>
          </a:p>
        </p:txBody>
      </p:sp>
      <p:sp>
        <p:nvSpPr>
          <p:cNvPr id="38" name="Oval 37"/>
          <p:cNvSpPr/>
          <p:nvPr/>
        </p:nvSpPr>
        <p:spPr>
          <a:xfrm>
            <a:off x="7073646" y="1343087"/>
            <a:ext cx="466344" cy="466344"/>
          </a:xfrm>
          <a:prstGeom prst="ellipse">
            <a:avLst/>
          </a:prstGeom>
          <a:solidFill>
            <a:srgbClr val="8D6DB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9BBB59"/>
                </a:solidFill>
              </a:ln>
            </a:endParaRPr>
          </a:p>
        </p:txBody>
      </p:sp>
      <p:sp>
        <p:nvSpPr>
          <p:cNvPr id="35" name="Oval 34"/>
          <p:cNvSpPr/>
          <p:nvPr/>
        </p:nvSpPr>
        <p:spPr>
          <a:xfrm>
            <a:off x="7656576" y="2470085"/>
            <a:ext cx="466344" cy="466344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9BBB59"/>
                </a:solidFill>
              </a:ln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4800" y="4413884"/>
            <a:ext cx="43830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</a:t>
            </a:r>
            <a:r>
              <a:rPr lang="en-US" sz="3200" dirty="0" smtClean="0"/>
              <a:t>  = |V| – |E| + |F| =</a:t>
            </a:r>
            <a:r>
              <a:rPr lang="en-US" sz="3200" dirty="0"/>
              <a:t> </a:t>
            </a:r>
            <a:endParaRPr lang="en-US" sz="3200" dirty="0" smtClean="0"/>
          </a:p>
          <a:p>
            <a:r>
              <a:rPr lang="en-US" sz="3200" dirty="0"/>
              <a:t> </a:t>
            </a:r>
            <a:r>
              <a:rPr lang="en-US" sz="3200" dirty="0" smtClean="0"/>
              <a:t>        3   –   3   +   1  = 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968240" y="4357806"/>
            <a:ext cx="4023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</a:t>
            </a:r>
            <a:r>
              <a:rPr lang="en-US" sz="3200" dirty="0" smtClean="0"/>
              <a:t>  = |V| – |E| + |F| =</a:t>
            </a:r>
            <a:r>
              <a:rPr lang="en-US" sz="3200" dirty="0"/>
              <a:t> </a:t>
            </a:r>
            <a:endParaRPr lang="en-US" sz="3200" dirty="0" smtClean="0"/>
          </a:p>
          <a:p>
            <a:r>
              <a:rPr lang="en-US" sz="3200" dirty="0"/>
              <a:t> </a:t>
            </a:r>
            <a:r>
              <a:rPr lang="en-US" sz="3200" dirty="0" smtClean="0"/>
              <a:t>        6   –   9   +   4  = 1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381000" y="4648200"/>
            <a:ext cx="201168" cy="228600"/>
            <a:chOff x="4200143" y="4105656"/>
            <a:chExt cx="591313" cy="448056"/>
          </a:xfrm>
        </p:grpSpPr>
        <p:cxnSp>
          <p:nvCxnSpPr>
            <p:cNvPr id="45" name="Curved Connector 44"/>
            <p:cNvCxnSpPr/>
            <p:nvPr/>
          </p:nvCxnSpPr>
          <p:spPr>
            <a:xfrm rot="10800000">
              <a:off x="4200144" y="4105656"/>
              <a:ext cx="591312" cy="448056"/>
            </a:xfrm>
            <a:prstGeom prst="curvedConnector3">
              <a:avLst/>
            </a:prstGeom>
            <a:ln w="412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4200143" y="4105656"/>
              <a:ext cx="591313" cy="448056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5056632" y="4572000"/>
            <a:ext cx="201168" cy="228600"/>
            <a:chOff x="4200143" y="4105656"/>
            <a:chExt cx="591313" cy="448056"/>
          </a:xfrm>
        </p:grpSpPr>
        <p:cxnSp>
          <p:nvCxnSpPr>
            <p:cNvPr id="48" name="Curved Connector 47"/>
            <p:cNvCxnSpPr/>
            <p:nvPr/>
          </p:nvCxnSpPr>
          <p:spPr>
            <a:xfrm rot="10800000">
              <a:off x="4200144" y="4105656"/>
              <a:ext cx="591312" cy="448056"/>
            </a:xfrm>
            <a:prstGeom prst="curvedConnector3">
              <a:avLst/>
            </a:prstGeom>
            <a:ln w="412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4200143" y="4105656"/>
              <a:ext cx="591313" cy="448056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020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304800" y="228600"/>
            <a:ext cx="2895600" cy="2569846"/>
            <a:chOff x="2819400" y="4632960"/>
            <a:chExt cx="1219200" cy="1082040"/>
          </a:xfrm>
        </p:grpSpPr>
        <p:sp>
          <p:nvSpPr>
            <p:cNvPr id="12" name="Isosceles Triangle 11"/>
            <p:cNvSpPr/>
            <p:nvPr/>
          </p:nvSpPr>
          <p:spPr>
            <a:xfrm>
              <a:off x="2926080" y="4724400"/>
              <a:ext cx="1066800" cy="923544"/>
            </a:xfrm>
            <a:prstGeom prst="triangle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819400" y="5532120"/>
              <a:ext cx="1219200" cy="182880"/>
              <a:chOff x="2971800" y="2819400"/>
              <a:chExt cx="1021080" cy="182880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2971800" y="2819400"/>
                <a:ext cx="153162" cy="18288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3839718" y="2819400"/>
                <a:ext cx="153162" cy="18288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</p:grpSp>
        <p:sp>
          <p:nvSpPr>
            <p:cNvPr id="16" name="Oval 15"/>
            <p:cNvSpPr/>
            <p:nvPr/>
          </p:nvSpPr>
          <p:spPr>
            <a:xfrm>
              <a:off x="3364992" y="463296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5830704" y="228599"/>
            <a:ext cx="2856096" cy="2620889"/>
            <a:chOff x="5105400" y="213360"/>
            <a:chExt cx="3657600" cy="3291840"/>
          </a:xfrm>
        </p:grpSpPr>
        <p:grpSp>
          <p:nvGrpSpPr>
            <p:cNvPr id="30" name="Group 29"/>
            <p:cNvGrpSpPr>
              <a:grpSpLocks noChangeAspect="1"/>
            </p:cNvGrpSpPr>
            <p:nvPr/>
          </p:nvGrpSpPr>
          <p:grpSpPr>
            <a:xfrm>
              <a:off x="5105400" y="213360"/>
              <a:ext cx="3657600" cy="3246120"/>
              <a:chOff x="2819400" y="4632960"/>
              <a:chExt cx="1219200" cy="1082040"/>
            </a:xfrm>
          </p:grpSpPr>
          <p:sp>
            <p:nvSpPr>
              <p:cNvPr id="31" name="Isosceles Triangle 30"/>
              <p:cNvSpPr/>
              <p:nvPr/>
            </p:nvSpPr>
            <p:spPr>
              <a:xfrm>
                <a:off x="2926080" y="4724400"/>
                <a:ext cx="1066800" cy="923544"/>
              </a:xfrm>
              <a:prstGeom prst="triangl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grpSp>
            <p:nvGrpSpPr>
              <p:cNvPr id="32" name="Group 31"/>
              <p:cNvGrpSpPr/>
              <p:nvPr/>
            </p:nvGrpSpPr>
            <p:grpSpPr>
              <a:xfrm>
                <a:off x="2819400" y="5532120"/>
                <a:ext cx="1219200" cy="182880"/>
                <a:chOff x="2971800" y="2819400"/>
                <a:chExt cx="1021080" cy="182880"/>
              </a:xfrm>
            </p:grpSpPr>
            <p:sp>
              <p:nvSpPr>
                <p:cNvPr id="34" name="Oval 33"/>
                <p:cNvSpPr/>
                <p:nvPr/>
              </p:nvSpPr>
              <p:spPr>
                <a:xfrm>
                  <a:off x="2971800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3839718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/>
                </a:p>
              </p:txBody>
            </p:sp>
          </p:grpSp>
          <p:sp>
            <p:nvSpPr>
              <p:cNvPr id="33" name="Oval 32"/>
              <p:cNvSpPr/>
              <p:nvPr/>
            </p:nvSpPr>
            <p:spPr>
              <a:xfrm>
                <a:off x="3364992" y="4632960"/>
                <a:ext cx="182880" cy="18288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</p:grpSp>
        <p:sp>
          <p:nvSpPr>
            <p:cNvPr id="29" name="Isosceles Triangle 28"/>
            <p:cNvSpPr>
              <a:spLocks noChangeAspect="1"/>
            </p:cNvSpPr>
            <p:nvPr/>
          </p:nvSpPr>
          <p:spPr>
            <a:xfrm rot="10800000">
              <a:off x="6288024" y="1862328"/>
              <a:ext cx="1536193" cy="1329903"/>
            </a:xfrm>
            <a:prstGeom prst="triangle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36" name="Oval 35"/>
            <p:cNvSpPr/>
            <p:nvPr/>
          </p:nvSpPr>
          <p:spPr>
            <a:xfrm>
              <a:off x="6781800" y="2956560"/>
              <a:ext cx="548640" cy="54864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37" name="Oval 36"/>
            <p:cNvSpPr/>
            <p:nvPr/>
          </p:nvSpPr>
          <p:spPr>
            <a:xfrm>
              <a:off x="5928360" y="1584960"/>
              <a:ext cx="548640" cy="54864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38" name="Oval 37"/>
            <p:cNvSpPr/>
            <p:nvPr/>
          </p:nvSpPr>
          <p:spPr>
            <a:xfrm>
              <a:off x="7528560" y="1584960"/>
              <a:ext cx="548640" cy="54864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57200" y="2743200"/>
            <a:ext cx="2743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</a:t>
            </a:r>
            <a:r>
              <a:rPr lang="en-US" sz="3200" dirty="0" smtClean="0"/>
              <a:t> = 3 – 3 + 1 = 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06904" y="2743200"/>
            <a:ext cx="285609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</a:t>
            </a:r>
            <a:r>
              <a:rPr lang="en-US" sz="3200" dirty="0" smtClean="0"/>
              <a:t>  = 6 – 9 + 4 = 1</a:t>
            </a:r>
          </a:p>
        </p:txBody>
      </p:sp>
      <p:sp>
        <p:nvSpPr>
          <p:cNvPr id="48" name="Isosceles Triangle 47"/>
          <p:cNvSpPr/>
          <p:nvPr/>
        </p:nvSpPr>
        <p:spPr>
          <a:xfrm rot="18000000">
            <a:off x="4893008" y="4081367"/>
            <a:ext cx="1190817" cy="1030907"/>
          </a:xfrm>
          <a:prstGeom prst="triangle">
            <a:avLst/>
          </a:prstGeom>
          <a:solidFill>
            <a:srgbClr val="C6D9F1"/>
          </a:solidFill>
          <a:ln w="1270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1" name="Oval 50"/>
          <p:cNvSpPr/>
          <p:nvPr/>
        </p:nvSpPr>
        <p:spPr>
          <a:xfrm rot="18000000">
            <a:off x="5502959" y="5269240"/>
            <a:ext cx="204140" cy="20414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0" name="Oval 49"/>
          <p:cNvSpPr/>
          <p:nvPr/>
        </p:nvSpPr>
        <p:spPr>
          <a:xfrm rot="18000000">
            <a:off x="4938248" y="4239972"/>
            <a:ext cx="204140" cy="20414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42" name="Isosceles Triangle 41"/>
          <p:cNvSpPr/>
          <p:nvPr/>
        </p:nvSpPr>
        <p:spPr>
          <a:xfrm>
            <a:off x="3459353" y="3322320"/>
            <a:ext cx="2266950" cy="2001012"/>
          </a:xfrm>
          <a:prstGeom prst="triangle">
            <a:avLst/>
          </a:prstGeom>
          <a:solidFill>
            <a:schemeClr val="tx2">
              <a:lumMod val="40000"/>
              <a:lumOff val="60000"/>
            </a:schemeClr>
          </a:solidFill>
          <a:ln w="1270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44" name="Oval 43"/>
          <p:cNvSpPr/>
          <p:nvPr/>
        </p:nvSpPr>
        <p:spPr>
          <a:xfrm>
            <a:off x="4392041" y="3124200"/>
            <a:ext cx="388620" cy="39624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6" name="Isosceles Triangle 25"/>
          <p:cNvSpPr>
            <a:spLocks noChangeAspect="1"/>
          </p:cNvSpPr>
          <p:nvPr/>
        </p:nvSpPr>
        <p:spPr>
          <a:xfrm rot="10800000">
            <a:off x="4070350" y="4315121"/>
            <a:ext cx="1088137" cy="960486"/>
          </a:xfrm>
          <a:prstGeom prst="triangle">
            <a:avLst/>
          </a:prstGeom>
          <a:solidFill>
            <a:schemeClr val="tx2">
              <a:lumMod val="40000"/>
              <a:lumOff val="60000"/>
            </a:schemeClr>
          </a:solidFill>
          <a:ln w="1270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7" name="Oval 26"/>
          <p:cNvSpPr/>
          <p:nvPr/>
        </p:nvSpPr>
        <p:spPr>
          <a:xfrm>
            <a:off x="4420108" y="5105400"/>
            <a:ext cx="388620" cy="39624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8" name="Oval 27"/>
          <p:cNvSpPr/>
          <p:nvPr/>
        </p:nvSpPr>
        <p:spPr>
          <a:xfrm>
            <a:off x="3815588" y="4114800"/>
            <a:ext cx="388620" cy="39624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3" name="TextBox 52"/>
          <p:cNvSpPr txBox="1"/>
          <p:nvPr/>
        </p:nvSpPr>
        <p:spPr>
          <a:xfrm>
            <a:off x="3461258" y="5410200"/>
            <a:ext cx="309194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</a:t>
            </a:r>
            <a:r>
              <a:rPr lang="en-US" sz="3200" dirty="0" smtClean="0"/>
              <a:t>  = 7 – 11 + 5 = 1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H="1">
            <a:off x="5248536" y="4332982"/>
            <a:ext cx="832076" cy="0"/>
          </a:xfrm>
          <a:prstGeom prst="line">
            <a:avLst/>
          </a:prstGeom>
          <a:ln w="12382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5726303" y="4332982"/>
            <a:ext cx="539496" cy="942626"/>
          </a:xfrm>
          <a:prstGeom prst="line">
            <a:avLst/>
          </a:prstGeom>
          <a:ln w="12382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3232658" y="5072380"/>
            <a:ext cx="388620" cy="39624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46" name="Oval 45"/>
          <p:cNvSpPr/>
          <p:nvPr/>
        </p:nvSpPr>
        <p:spPr>
          <a:xfrm>
            <a:off x="5434838" y="5072380"/>
            <a:ext cx="388620" cy="39624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41" name="Oval 40"/>
          <p:cNvSpPr/>
          <p:nvPr/>
        </p:nvSpPr>
        <p:spPr>
          <a:xfrm>
            <a:off x="4949063" y="4114800"/>
            <a:ext cx="388620" cy="39624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2" name="Oval 51"/>
          <p:cNvSpPr/>
          <p:nvPr/>
        </p:nvSpPr>
        <p:spPr>
          <a:xfrm rot="18000000">
            <a:off x="6000359" y="4157039"/>
            <a:ext cx="365760" cy="365760"/>
          </a:xfrm>
          <a:prstGeom prst="ellipse">
            <a:avLst/>
          </a:prstGeom>
          <a:solidFill>
            <a:srgbClr val="8D6DB5"/>
          </a:solidFill>
          <a:ln>
            <a:solidFill>
              <a:srgbClr val="8D6DB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grpSp>
        <p:nvGrpSpPr>
          <p:cNvPr id="9" name="Group 8"/>
          <p:cNvGrpSpPr/>
          <p:nvPr/>
        </p:nvGrpSpPr>
        <p:grpSpPr>
          <a:xfrm>
            <a:off x="173736" y="6334780"/>
            <a:ext cx="2874264" cy="523220"/>
            <a:chOff x="173736" y="6334780"/>
            <a:chExt cx="2874264" cy="523220"/>
          </a:xfrm>
        </p:grpSpPr>
        <p:sp>
          <p:nvSpPr>
            <p:cNvPr id="55" name="Rectangle 54"/>
            <p:cNvSpPr/>
            <p:nvPr/>
          </p:nvSpPr>
          <p:spPr>
            <a:xfrm>
              <a:off x="222537" y="6334780"/>
              <a:ext cx="282546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/>
                <a:t> </a:t>
              </a:r>
              <a:r>
                <a:rPr lang="en-US" sz="2800" dirty="0" smtClean="0"/>
                <a:t> = |V| – |E| + |F| </a:t>
              </a:r>
              <a:endParaRPr lang="en-US" sz="2800" dirty="0"/>
            </a:p>
          </p:txBody>
        </p:sp>
        <p:grpSp>
          <p:nvGrpSpPr>
            <p:cNvPr id="56" name="Group 55"/>
            <p:cNvGrpSpPr>
              <a:grpSpLocks noChangeAspect="1"/>
            </p:cNvGrpSpPr>
            <p:nvPr/>
          </p:nvGrpSpPr>
          <p:grpSpPr>
            <a:xfrm>
              <a:off x="173736" y="6565392"/>
              <a:ext cx="150868" cy="171450"/>
              <a:chOff x="4200143" y="4105656"/>
              <a:chExt cx="591313" cy="448056"/>
            </a:xfrm>
          </p:grpSpPr>
          <p:cxnSp>
            <p:nvCxnSpPr>
              <p:cNvPr id="57" name="Curved Connector 56"/>
              <p:cNvCxnSpPr/>
              <p:nvPr/>
            </p:nvCxnSpPr>
            <p:spPr>
              <a:xfrm rot="10800000">
                <a:off x="4200144" y="4105656"/>
                <a:ext cx="591312" cy="448056"/>
              </a:xfrm>
              <a:prstGeom prst="curvedConnector3">
                <a:avLst/>
              </a:prstGeom>
              <a:ln w="317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flipV="1">
                <a:off x="4200143" y="4105656"/>
                <a:ext cx="591313" cy="448056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9" name="Group 58"/>
          <p:cNvGrpSpPr/>
          <p:nvPr/>
        </p:nvGrpSpPr>
        <p:grpSpPr>
          <a:xfrm>
            <a:off x="457200" y="2971800"/>
            <a:ext cx="201168" cy="228600"/>
            <a:chOff x="4200143" y="4105656"/>
            <a:chExt cx="591313" cy="448056"/>
          </a:xfrm>
        </p:grpSpPr>
        <p:cxnSp>
          <p:nvCxnSpPr>
            <p:cNvPr id="60" name="Curved Connector 59"/>
            <p:cNvCxnSpPr/>
            <p:nvPr/>
          </p:nvCxnSpPr>
          <p:spPr>
            <a:xfrm rot="10800000">
              <a:off x="4200144" y="4105656"/>
              <a:ext cx="591312" cy="448056"/>
            </a:xfrm>
            <a:prstGeom prst="curvedConnector3">
              <a:avLst/>
            </a:prstGeom>
            <a:ln w="412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4200143" y="4105656"/>
              <a:ext cx="591313" cy="448056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6019824" y="2971800"/>
            <a:ext cx="201168" cy="228600"/>
            <a:chOff x="4200143" y="4105656"/>
            <a:chExt cx="591313" cy="448056"/>
          </a:xfrm>
        </p:grpSpPr>
        <p:cxnSp>
          <p:nvCxnSpPr>
            <p:cNvPr id="63" name="Curved Connector 62"/>
            <p:cNvCxnSpPr/>
            <p:nvPr/>
          </p:nvCxnSpPr>
          <p:spPr>
            <a:xfrm rot="10800000">
              <a:off x="4200144" y="4105656"/>
              <a:ext cx="591312" cy="448056"/>
            </a:xfrm>
            <a:prstGeom prst="curvedConnector3">
              <a:avLst/>
            </a:prstGeom>
            <a:ln w="412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V="1">
              <a:off x="4200143" y="4105656"/>
              <a:ext cx="591313" cy="448056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/>
          <p:cNvGrpSpPr/>
          <p:nvPr/>
        </p:nvGrpSpPr>
        <p:grpSpPr>
          <a:xfrm>
            <a:off x="3461258" y="5638800"/>
            <a:ext cx="201168" cy="228600"/>
            <a:chOff x="4200143" y="4105656"/>
            <a:chExt cx="591313" cy="448056"/>
          </a:xfrm>
        </p:grpSpPr>
        <p:cxnSp>
          <p:nvCxnSpPr>
            <p:cNvPr id="66" name="Curved Connector 65"/>
            <p:cNvCxnSpPr/>
            <p:nvPr/>
          </p:nvCxnSpPr>
          <p:spPr>
            <a:xfrm rot="10800000">
              <a:off x="4200144" y="4105656"/>
              <a:ext cx="591312" cy="448056"/>
            </a:xfrm>
            <a:prstGeom prst="curvedConnector3">
              <a:avLst/>
            </a:prstGeom>
            <a:ln w="412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V="1">
              <a:off x="4200143" y="4105656"/>
              <a:ext cx="591313" cy="448056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965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304800" y="228600"/>
            <a:ext cx="2895600" cy="2569846"/>
            <a:chOff x="2819400" y="4632960"/>
            <a:chExt cx="1219200" cy="1082040"/>
          </a:xfrm>
        </p:grpSpPr>
        <p:sp>
          <p:nvSpPr>
            <p:cNvPr id="12" name="Isosceles Triangle 11"/>
            <p:cNvSpPr/>
            <p:nvPr/>
          </p:nvSpPr>
          <p:spPr>
            <a:xfrm>
              <a:off x="2926080" y="4724400"/>
              <a:ext cx="1066800" cy="923544"/>
            </a:xfrm>
            <a:prstGeom prst="triangle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819400" y="5532120"/>
              <a:ext cx="1219200" cy="182880"/>
              <a:chOff x="2971800" y="2819400"/>
              <a:chExt cx="1021080" cy="182880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2971800" y="2819400"/>
                <a:ext cx="153162" cy="18288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3839718" y="2819400"/>
                <a:ext cx="153162" cy="18288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</p:grpSp>
        <p:sp>
          <p:nvSpPr>
            <p:cNvPr id="16" name="Oval 15"/>
            <p:cNvSpPr/>
            <p:nvPr/>
          </p:nvSpPr>
          <p:spPr>
            <a:xfrm>
              <a:off x="3364992" y="463296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5830704" y="228599"/>
            <a:ext cx="2856096" cy="2620889"/>
            <a:chOff x="5105400" y="213360"/>
            <a:chExt cx="3657600" cy="3291840"/>
          </a:xfrm>
        </p:grpSpPr>
        <p:grpSp>
          <p:nvGrpSpPr>
            <p:cNvPr id="30" name="Group 29"/>
            <p:cNvGrpSpPr>
              <a:grpSpLocks noChangeAspect="1"/>
            </p:cNvGrpSpPr>
            <p:nvPr/>
          </p:nvGrpSpPr>
          <p:grpSpPr>
            <a:xfrm>
              <a:off x="5105400" y="213360"/>
              <a:ext cx="3657600" cy="3246120"/>
              <a:chOff x="2819400" y="4632960"/>
              <a:chExt cx="1219200" cy="1082040"/>
            </a:xfrm>
          </p:grpSpPr>
          <p:sp>
            <p:nvSpPr>
              <p:cNvPr id="31" name="Isosceles Triangle 30"/>
              <p:cNvSpPr/>
              <p:nvPr/>
            </p:nvSpPr>
            <p:spPr>
              <a:xfrm>
                <a:off x="2926080" y="4724400"/>
                <a:ext cx="1066800" cy="923544"/>
              </a:xfrm>
              <a:prstGeom prst="triangl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grpSp>
            <p:nvGrpSpPr>
              <p:cNvPr id="32" name="Group 31"/>
              <p:cNvGrpSpPr/>
              <p:nvPr/>
            </p:nvGrpSpPr>
            <p:grpSpPr>
              <a:xfrm>
                <a:off x="2819400" y="5532120"/>
                <a:ext cx="1219200" cy="182880"/>
                <a:chOff x="2971800" y="2819400"/>
                <a:chExt cx="1021080" cy="182880"/>
              </a:xfrm>
            </p:grpSpPr>
            <p:sp>
              <p:nvSpPr>
                <p:cNvPr id="34" name="Oval 33"/>
                <p:cNvSpPr/>
                <p:nvPr/>
              </p:nvSpPr>
              <p:spPr>
                <a:xfrm>
                  <a:off x="2971800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3839718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/>
                </a:p>
              </p:txBody>
            </p:sp>
          </p:grpSp>
          <p:sp>
            <p:nvSpPr>
              <p:cNvPr id="33" name="Oval 32"/>
              <p:cNvSpPr/>
              <p:nvPr/>
            </p:nvSpPr>
            <p:spPr>
              <a:xfrm>
                <a:off x="3364992" y="4632960"/>
                <a:ext cx="182880" cy="18288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</p:grpSp>
        <p:sp>
          <p:nvSpPr>
            <p:cNvPr id="29" name="Isosceles Triangle 28"/>
            <p:cNvSpPr>
              <a:spLocks noChangeAspect="1"/>
            </p:cNvSpPr>
            <p:nvPr/>
          </p:nvSpPr>
          <p:spPr>
            <a:xfrm rot="10800000">
              <a:off x="6288024" y="1862328"/>
              <a:ext cx="1536193" cy="1329903"/>
            </a:xfrm>
            <a:prstGeom prst="triangle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36" name="Oval 35"/>
            <p:cNvSpPr/>
            <p:nvPr/>
          </p:nvSpPr>
          <p:spPr>
            <a:xfrm>
              <a:off x="6781800" y="2956560"/>
              <a:ext cx="548640" cy="54864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37" name="Oval 36"/>
            <p:cNvSpPr/>
            <p:nvPr/>
          </p:nvSpPr>
          <p:spPr>
            <a:xfrm>
              <a:off x="5928360" y="1584960"/>
              <a:ext cx="548640" cy="54864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38" name="Oval 37"/>
            <p:cNvSpPr/>
            <p:nvPr/>
          </p:nvSpPr>
          <p:spPr>
            <a:xfrm>
              <a:off x="7528560" y="1584960"/>
              <a:ext cx="548640" cy="54864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232658" y="3124200"/>
            <a:ext cx="2918904" cy="2377440"/>
            <a:chOff x="3429000" y="3489960"/>
            <a:chExt cx="2918904" cy="2377440"/>
          </a:xfrm>
        </p:grpSpPr>
        <p:grpSp>
          <p:nvGrpSpPr>
            <p:cNvPr id="47" name="Group 46"/>
            <p:cNvGrpSpPr>
              <a:grpSpLocks noChangeAspect="1"/>
            </p:cNvGrpSpPr>
            <p:nvPr/>
          </p:nvGrpSpPr>
          <p:grpSpPr>
            <a:xfrm rot="18000000">
              <a:off x="4977428" y="4318820"/>
              <a:ext cx="1467265" cy="1273686"/>
              <a:chOff x="2819401" y="4632960"/>
              <a:chExt cx="1314458" cy="1141039"/>
            </a:xfrm>
          </p:grpSpPr>
          <p:sp>
            <p:nvSpPr>
              <p:cNvPr id="48" name="Isosceles Triangle 47"/>
              <p:cNvSpPr/>
              <p:nvPr/>
            </p:nvSpPr>
            <p:spPr>
              <a:xfrm>
                <a:off x="2926082" y="4724400"/>
                <a:ext cx="1066800" cy="923544"/>
              </a:xfrm>
              <a:prstGeom prst="triangl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grpSp>
            <p:nvGrpSpPr>
              <p:cNvPr id="49" name="Group 48"/>
              <p:cNvGrpSpPr/>
              <p:nvPr/>
            </p:nvGrpSpPr>
            <p:grpSpPr>
              <a:xfrm>
                <a:off x="2819401" y="5446331"/>
                <a:ext cx="1314458" cy="327668"/>
                <a:chOff x="2971800" y="2733612"/>
                <a:chExt cx="1100858" cy="327668"/>
              </a:xfrm>
            </p:grpSpPr>
            <p:sp>
              <p:nvSpPr>
                <p:cNvPr id="51" name="Oval 50"/>
                <p:cNvSpPr/>
                <p:nvPr/>
              </p:nvSpPr>
              <p:spPr>
                <a:xfrm>
                  <a:off x="2971800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/>
                </a:p>
              </p:txBody>
            </p:sp>
            <p:sp>
              <p:nvSpPr>
                <p:cNvPr id="52" name="Oval 51"/>
                <p:cNvSpPr/>
                <p:nvPr/>
              </p:nvSpPr>
              <p:spPr>
                <a:xfrm>
                  <a:off x="3798236" y="2733612"/>
                  <a:ext cx="274422" cy="327668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/>
                </a:p>
              </p:txBody>
            </p:sp>
          </p:grpSp>
          <p:sp>
            <p:nvSpPr>
              <p:cNvPr id="50" name="Oval 49"/>
              <p:cNvSpPr/>
              <p:nvPr/>
            </p:nvSpPr>
            <p:spPr>
              <a:xfrm>
                <a:off x="3364992" y="4632960"/>
                <a:ext cx="182880" cy="18288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3429000" y="3489960"/>
              <a:ext cx="2590800" cy="2377440"/>
              <a:chOff x="5105400" y="213360"/>
              <a:chExt cx="3657600" cy="3291840"/>
            </a:xfrm>
          </p:grpSpPr>
          <p:grpSp>
            <p:nvGrpSpPr>
              <p:cNvPr id="25" name="Group 24"/>
              <p:cNvGrpSpPr>
                <a:grpSpLocks noChangeAspect="1"/>
              </p:cNvGrpSpPr>
              <p:nvPr/>
            </p:nvGrpSpPr>
            <p:grpSpPr>
              <a:xfrm>
                <a:off x="5105400" y="213360"/>
                <a:ext cx="3657600" cy="3246120"/>
                <a:chOff x="2819400" y="4632960"/>
                <a:chExt cx="1219200" cy="1082040"/>
              </a:xfrm>
            </p:grpSpPr>
            <p:sp>
              <p:nvSpPr>
                <p:cNvPr id="42" name="Isosceles Triangle 41"/>
                <p:cNvSpPr/>
                <p:nvPr/>
              </p:nvSpPr>
              <p:spPr>
                <a:xfrm>
                  <a:off x="2926080" y="4724400"/>
                  <a:ext cx="1066800" cy="923544"/>
                </a:xfrm>
                <a:prstGeom prst="triangl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12700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/>
                </a:p>
              </p:txBody>
            </p:sp>
            <p:grpSp>
              <p:nvGrpSpPr>
                <p:cNvPr id="43" name="Group 42"/>
                <p:cNvGrpSpPr/>
                <p:nvPr/>
              </p:nvGrpSpPr>
              <p:grpSpPr>
                <a:xfrm>
                  <a:off x="2819400" y="5532120"/>
                  <a:ext cx="1219200" cy="182880"/>
                  <a:chOff x="2971800" y="2819400"/>
                  <a:chExt cx="1021080" cy="182880"/>
                </a:xfrm>
              </p:grpSpPr>
              <p:sp>
                <p:nvSpPr>
                  <p:cNvPr id="45" name="Oval 44"/>
                  <p:cNvSpPr/>
                  <p:nvPr/>
                </p:nvSpPr>
                <p:spPr>
                  <a:xfrm>
                    <a:off x="2971800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/>
                  </a:p>
                </p:txBody>
              </p:sp>
              <p:sp>
                <p:nvSpPr>
                  <p:cNvPr id="46" name="Oval 45"/>
                  <p:cNvSpPr/>
                  <p:nvPr/>
                </p:nvSpPr>
                <p:spPr>
                  <a:xfrm>
                    <a:off x="3839718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/>
                  </a:p>
                </p:txBody>
              </p:sp>
            </p:grpSp>
            <p:sp>
              <p:nvSpPr>
                <p:cNvPr id="44" name="Oval 43"/>
                <p:cNvSpPr/>
                <p:nvPr/>
              </p:nvSpPr>
              <p:spPr>
                <a:xfrm>
                  <a:off x="3364992" y="4632960"/>
                  <a:ext cx="182880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/>
                </a:p>
              </p:txBody>
            </p:sp>
          </p:grpSp>
          <p:sp>
            <p:nvSpPr>
              <p:cNvPr id="26" name="Isosceles Triangle 25"/>
              <p:cNvSpPr>
                <a:spLocks noChangeAspect="1"/>
              </p:cNvSpPr>
              <p:nvPr/>
            </p:nvSpPr>
            <p:spPr>
              <a:xfrm rot="10800000">
                <a:off x="6288024" y="1862328"/>
                <a:ext cx="1536193" cy="1329904"/>
              </a:xfrm>
              <a:prstGeom prst="triangl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6781800" y="2956560"/>
                <a:ext cx="548640" cy="54864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928360" y="1584960"/>
                <a:ext cx="548640" cy="54864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7528560" y="1584960"/>
                <a:ext cx="548640" cy="54864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</p:grpSp>
      </p:grpSp>
      <p:sp>
        <p:nvSpPr>
          <p:cNvPr id="55" name="Rectangle 54"/>
          <p:cNvSpPr/>
          <p:nvPr/>
        </p:nvSpPr>
        <p:spPr>
          <a:xfrm>
            <a:off x="222537" y="6334780"/>
            <a:ext cx="28254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 </a:t>
            </a:r>
            <a:r>
              <a:rPr lang="en-US" sz="2800" dirty="0" smtClean="0"/>
              <a:t> = |V| – |E| + |F| </a:t>
            </a:r>
            <a:endParaRPr lang="en-US" sz="2800" dirty="0"/>
          </a:p>
        </p:txBody>
      </p:sp>
      <p:grpSp>
        <p:nvGrpSpPr>
          <p:cNvPr id="56" name="Group 55"/>
          <p:cNvGrpSpPr>
            <a:grpSpLocks noChangeAspect="1"/>
          </p:cNvGrpSpPr>
          <p:nvPr/>
        </p:nvGrpSpPr>
        <p:grpSpPr>
          <a:xfrm>
            <a:off x="173736" y="6565392"/>
            <a:ext cx="150868" cy="171450"/>
            <a:chOff x="4200143" y="4105656"/>
            <a:chExt cx="591313" cy="448056"/>
          </a:xfrm>
        </p:grpSpPr>
        <p:cxnSp>
          <p:nvCxnSpPr>
            <p:cNvPr id="57" name="Curved Connector 56"/>
            <p:cNvCxnSpPr/>
            <p:nvPr/>
          </p:nvCxnSpPr>
          <p:spPr>
            <a:xfrm rot="10800000">
              <a:off x="4200144" y="4105656"/>
              <a:ext cx="591312" cy="448056"/>
            </a:xfrm>
            <a:prstGeom prst="curvedConnector3">
              <a:avLst/>
            </a:prstGeom>
            <a:ln w="317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4200143" y="4105656"/>
              <a:ext cx="591313" cy="448056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8"/>
          <p:cNvSpPr txBox="1"/>
          <p:nvPr/>
        </p:nvSpPr>
        <p:spPr>
          <a:xfrm>
            <a:off x="457200" y="2743200"/>
            <a:ext cx="2743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</a:t>
            </a:r>
            <a:r>
              <a:rPr lang="en-US" sz="3200" dirty="0" smtClean="0"/>
              <a:t> = 3 – 3 + 1 = 1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457200" y="2971800"/>
            <a:ext cx="201168" cy="228600"/>
            <a:chOff x="4200143" y="4105656"/>
            <a:chExt cx="591313" cy="448056"/>
          </a:xfrm>
        </p:grpSpPr>
        <p:cxnSp>
          <p:nvCxnSpPr>
            <p:cNvPr id="61" name="Curved Connector 60"/>
            <p:cNvCxnSpPr/>
            <p:nvPr/>
          </p:nvCxnSpPr>
          <p:spPr>
            <a:xfrm rot="10800000">
              <a:off x="4200144" y="4105656"/>
              <a:ext cx="591312" cy="448056"/>
            </a:xfrm>
            <a:prstGeom prst="curvedConnector3">
              <a:avLst/>
            </a:prstGeom>
            <a:ln w="412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V="1">
              <a:off x="4200143" y="4105656"/>
              <a:ext cx="591313" cy="448056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Box 62"/>
          <p:cNvSpPr txBox="1"/>
          <p:nvPr/>
        </p:nvSpPr>
        <p:spPr>
          <a:xfrm>
            <a:off x="5906904" y="2743200"/>
            <a:ext cx="285609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</a:t>
            </a:r>
            <a:r>
              <a:rPr lang="en-US" sz="3200" dirty="0" smtClean="0"/>
              <a:t>  = 6 – 9 + 4 = 1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6019824" y="2971800"/>
            <a:ext cx="201168" cy="228600"/>
            <a:chOff x="4200143" y="4105656"/>
            <a:chExt cx="591313" cy="448056"/>
          </a:xfrm>
        </p:grpSpPr>
        <p:cxnSp>
          <p:nvCxnSpPr>
            <p:cNvPr id="65" name="Curved Connector 64"/>
            <p:cNvCxnSpPr/>
            <p:nvPr/>
          </p:nvCxnSpPr>
          <p:spPr>
            <a:xfrm rot="10800000">
              <a:off x="4200144" y="4105656"/>
              <a:ext cx="591312" cy="448056"/>
            </a:xfrm>
            <a:prstGeom prst="curvedConnector3">
              <a:avLst/>
            </a:prstGeom>
            <a:ln w="412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4200143" y="4105656"/>
              <a:ext cx="591313" cy="448056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Oval 66"/>
          <p:cNvSpPr/>
          <p:nvPr/>
        </p:nvSpPr>
        <p:spPr>
          <a:xfrm rot="18000000">
            <a:off x="5502959" y="5269240"/>
            <a:ext cx="204140" cy="20414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8" name="TextBox 67"/>
          <p:cNvSpPr txBox="1"/>
          <p:nvPr/>
        </p:nvSpPr>
        <p:spPr>
          <a:xfrm>
            <a:off x="3461258" y="5410200"/>
            <a:ext cx="309194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</a:t>
            </a:r>
            <a:r>
              <a:rPr lang="en-US" sz="3200" dirty="0" smtClean="0"/>
              <a:t>  = 7 – 11 + 5 = 1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3461258" y="5638800"/>
            <a:ext cx="201168" cy="228600"/>
            <a:chOff x="4200143" y="4105656"/>
            <a:chExt cx="591313" cy="448056"/>
          </a:xfrm>
        </p:grpSpPr>
        <p:cxnSp>
          <p:nvCxnSpPr>
            <p:cNvPr id="70" name="Curved Connector 69"/>
            <p:cNvCxnSpPr/>
            <p:nvPr/>
          </p:nvCxnSpPr>
          <p:spPr>
            <a:xfrm rot="10800000">
              <a:off x="4200144" y="4105656"/>
              <a:ext cx="591312" cy="448056"/>
            </a:xfrm>
            <a:prstGeom prst="curvedConnector3">
              <a:avLst/>
            </a:prstGeom>
            <a:ln w="412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V="1">
              <a:off x="4200143" y="4105656"/>
              <a:ext cx="591313" cy="448056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4813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WordArt 2"/>
          <p:cNvSpPr>
            <a:spLocks noChangeArrowheads="1" noChangeShapeType="1" noTextEdit="1"/>
          </p:cNvSpPr>
          <p:nvPr/>
        </p:nvSpPr>
        <p:spPr bwMode="auto">
          <a:xfrm>
            <a:off x="2209800" y="381000"/>
            <a:ext cx="4800600" cy="154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Geometry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304800" y="3048000"/>
            <a:ext cx="1828800" cy="1828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9" name="Oval 5"/>
          <p:cNvSpPr>
            <a:spLocks noChangeArrowheads="1"/>
          </p:cNvSpPr>
          <p:nvPr/>
        </p:nvSpPr>
        <p:spPr bwMode="auto">
          <a:xfrm>
            <a:off x="3810000" y="2895600"/>
            <a:ext cx="1905000" cy="1981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0" name="Freeform 6"/>
          <p:cNvSpPr>
            <a:spLocks/>
          </p:cNvSpPr>
          <p:nvPr/>
        </p:nvSpPr>
        <p:spPr bwMode="auto">
          <a:xfrm>
            <a:off x="7010400" y="2819400"/>
            <a:ext cx="1905000" cy="2057400"/>
          </a:xfrm>
          <a:custGeom>
            <a:avLst/>
            <a:gdLst>
              <a:gd name="T0" fmla="*/ 0 w 1200"/>
              <a:gd name="T1" fmla="*/ 1296 h 1296"/>
              <a:gd name="T2" fmla="*/ 576 w 1200"/>
              <a:gd name="T3" fmla="*/ 0 h 1296"/>
              <a:gd name="T4" fmla="*/ 1200 w 1200"/>
              <a:gd name="T5" fmla="*/ 1296 h 1296"/>
              <a:gd name="T6" fmla="*/ 0 w 1200"/>
              <a:gd name="T7" fmla="*/ 1296 h 1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00" h="1296">
                <a:moveTo>
                  <a:pt x="0" y="1296"/>
                </a:moveTo>
                <a:lnTo>
                  <a:pt x="576" y="0"/>
                </a:lnTo>
                <a:lnTo>
                  <a:pt x="1200" y="1296"/>
                </a:lnTo>
                <a:lnTo>
                  <a:pt x="0" y="129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2514600" y="3124200"/>
            <a:ext cx="9144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dirty="0">
                <a:solidFill>
                  <a:srgbClr val="660066"/>
                </a:solidFill>
              </a:rPr>
              <a:t>=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6096000" y="3124200"/>
            <a:ext cx="9144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dirty="0">
                <a:solidFill>
                  <a:srgbClr val="660066"/>
                </a:solidFill>
              </a:rPr>
              <a:t>=</a:t>
            </a:r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 flipH="1">
            <a:off x="2743200" y="3733800"/>
            <a:ext cx="381000" cy="609600"/>
          </a:xfrm>
          <a:prstGeom prst="line">
            <a:avLst/>
          </a:prstGeom>
          <a:noFill/>
          <a:ln w="76200">
            <a:solidFill>
              <a:srgbClr val="66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 flipH="1">
            <a:off x="6324600" y="3733800"/>
            <a:ext cx="381000" cy="609600"/>
          </a:xfrm>
          <a:prstGeom prst="line">
            <a:avLst/>
          </a:prstGeom>
          <a:noFill/>
          <a:ln w="76200">
            <a:solidFill>
              <a:srgbClr val="66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52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WordArt 1026"/>
          <p:cNvSpPr>
            <a:spLocks noChangeArrowheads="1" noChangeShapeType="1" noTextEdit="1"/>
          </p:cNvSpPr>
          <p:nvPr/>
        </p:nvSpPr>
        <p:spPr bwMode="auto">
          <a:xfrm>
            <a:off x="2209800" y="381000"/>
            <a:ext cx="4800600" cy="154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Topology</a:t>
            </a:r>
          </a:p>
        </p:txBody>
      </p:sp>
      <p:grpSp>
        <p:nvGrpSpPr>
          <p:cNvPr id="17411" name="Group 1027"/>
          <p:cNvGrpSpPr>
            <a:grpSpLocks/>
          </p:cNvGrpSpPr>
          <p:nvPr/>
        </p:nvGrpSpPr>
        <p:grpSpPr bwMode="auto">
          <a:xfrm>
            <a:off x="304800" y="2895600"/>
            <a:ext cx="8610600" cy="2057400"/>
            <a:chOff x="192" y="1584"/>
            <a:chExt cx="5424" cy="1296"/>
          </a:xfrm>
        </p:grpSpPr>
        <p:sp>
          <p:nvSpPr>
            <p:cNvPr id="17412" name="Rectangle 1028"/>
            <p:cNvSpPr>
              <a:spLocks noChangeArrowheads="1"/>
            </p:cNvSpPr>
            <p:nvPr/>
          </p:nvSpPr>
          <p:spPr bwMode="auto">
            <a:xfrm>
              <a:off x="192" y="1728"/>
              <a:ext cx="1152" cy="115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13" name="Oval 1029"/>
            <p:cNvSpPr>
              <a:spLocks noChangeArrowheads="1"/>
            </p:cNvSpPr>
            <p:nvPr/>
          </p:nvSpPr>
          <p:spPr bwMode="auto">
            <a:xfrm>
              <a:off x="2400" y="1632"/>
              <a:ext cx="1200" cy="12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14" name="Freeform 1030"/>
            <p:cNvSpPr>
              <a:spLocks/>
            </p:cNvSpPr>
            <p:nvPr/>
          </p:nvSpPr>
          <p:spPr bwMode="auto">
            <a:xfrm>
              <a:off x="4416" y="1584"/>
              <a:ext cx="1200" cy="1296"/>
            </a:xfrm>
            <a:custGeom>
              <a:avLst/>
              <a:gdLst>
                <a:gd name="T0" fmla="*/ 0 w 1200"/>
                <a:gd name="T1" fmla="*/ 1296 h 1296"/>
                <a:gd name="T2" fmla="*/ 576 w 1200"/>
                <a:gd name="T3" fmla="*/ 0 h 1296"/>
                <a:gd name="T4" fmla="*/ 1200 w 1200"/>
                <a:gd name="T5" fmla="*/ 1296 h 1296"/>
                <a:gd name="T6" fmla="*/ 0 w 1200"/>
                <a:gd name="T7" fmla="*/ 1296 h 1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296">
                  <a:moveTo>
                    <a:pt x="0" y="1296"/>
                  </a:moveTo>
                  <a:lnTo>
                    <a:pt x="576" y="0"/>
                  </a:lnTo>
                  <a:lnTo>
                    <a:pt x="1200" y="1296"/>
                  </a:lnTo>
                  <a:lnTo>
                    <a:pt x="0" y="12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5" name="Text Box 1031"/>
            <p:cNvSpPr txBox="1">
              <a:spLocks noChangeArrowheads="1"/>
            </p:cNvSpPr>
            <p:nvPr/>
          </p:nvSpPr>
          <p:spPr bwMode="auto">
            <a:xfrm>
              <a:off x="1584" y="1776"/>
              <a:ext cx="576" cy="9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9600" dirty="0">
                  <a:solidFill>
                    <a:srgbClr val="660066"/>
                  </a:solidFill>
                </a:rPr>
                <a:t>=</a:t>
              </a:r>
            </a:p>
          </p:txBody>
        </p:sp>
        <p:sp>
          <p:nvSpPr>
            <p:cNvPr id="17416" name="Text Box 1032"/>
            <p:cNvSpPr txBox="1">
              <a:spLocks noChangeArrowheads="1"/>
            </p:cNvSpPr>
            <p:nvPr/>
          </p:nvSpPr>
          <p:spPr bwMode="auto">
            <a:xfrm>
              <a:off x="3840" y="1776"/>
              <a:ext cx="576" cy="9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9600" dirty="0">
                  <a:solidFill>
                    <a:srgbClr val="660066"/>
                  </a:solidFill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153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Mug and Torus morph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114800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600" y="609600"/>
            <a:ext cx="647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Video Insert illustrating topology</a:t>
            </a:r>
          </a:p>
          <a:p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295400" y="4953000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Note a coffee cup is topologically equivalent to a donut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0" t="22540" r="43031" b="40331"/>
          <a:stretch/>
        </p:blipFill>
        <p:spPr bwMode="auto">
          <a:xfrm>
            <a:off x="3151031" y="1563495"/>
            <a:ext cx="2926080" cy="25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62600" y="6095929"/>
            <a:ext cx="32003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g</a:t>
            </a:r>
            <a:r>
              <a:rPr lang="en-US" sz="1400" dirty="0" smtClean="0"/>
              <a:t>if from https</a:t>
            </a:r>
            <a:r>
              <a:rPr lang="en-US" sz="1400" dirty="0"/>
              <a:t>://en.wikipedia.org/wiki</a:t>
            </a:r>
            <a:r>
              <a:rPr lang="en-US" sz="1400" dirty="0" smtClean="0"/>
              <a:t>/</a:t>
            </a:r>
          </a:p>
          <a:p>
            <a:r>
              <a:rPr lang="en-US" sz="1400" dirty="0" smtClean="0"/>
              <a:t>File:Mug_and_Torus_morph.gif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1616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WordArt 1026"/>
          <p:cNvSpPr>
            <a:spLocks noChangeArrowheads="1" noChangeShapeType="1" noTextEdit="1"/>
          </p:cNvSpPr>
          <p:nvPr/>
        </p:nvSpPr>
        <p:spPr bwMode="auto">
          <a:xfrm>
            <a:off x="2209800" y="381000"/>
            <a:ext cx="4800600" cy="154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Topology</a:t>
            </a:r>
          </a:p>
        </p:txBody>
      </p:sp>
      <p:grpSp>
        <p:nvGrpSpPr>
          <p:cNvPr id="17411" name="Group 1027"/>
          <p:cNvGrpSpPr>
            <a:grpSpLocks/>
          </p:cNvGrpSpPr>
          <p:nvPr/>
        </p:nvGrpSpPr>
        <p:grpSpPr bwMode="auto">
          <a:xfrm>
            <a:off x="304800" y="2895600"/>
            <a:ext cx="8610600" cy="2057400"/>
            <a:chOff x="192" y="1584"/>
            <a:chExt cx="5424" cy="1296"/>
          </a:xfrm>
        </p:grpSpPr>
        <p:sp>
          <p:nvSpPr>
            <p:cNvPr id="17412" name="Rectangle 1028"/>
            <p:cNvSpPr>
              <a:spLocks noChangeArrowheads="1"/>
            </p:cNvSpPr>
            <p:nvPr/>
          </p:nvSpPr>
          <p:spPr bwMode="auto">
            <a:xfrm>
              <a:off x="192" y="1728"/>
              <a:ext cx="1152" cy="115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13" name="Oval 1029"/>
            <p:cNvSpPr>
              <a:spLocks noChangeArrowheads="1"/>
            </p:cNvSpPr>
            <p:nvPr/>
          </p:nvSpPr>
          <p:spPr bwMode="auto">
            <a:xfrm>
              <a:off x="2400" y="1632"/>
              <a:ext cx="1200" cy="12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14" name="Freeform 1030"/>
            <p:cNvSpPr>
              <a:spLocks/>
            </p:cNvSpPr>
            <p:nvPr/>
          </p:nvSpPr>
          <p:spPr bwMode="auto">
            <a:xfrm>
              <a:off x="4416" y="1584"/>
              <a:ext cx="1200" cy="1296"/>
            </a:xfrm>
            <a:custGeom>
              <a:avLst/>
              <a:gdLst>
                <a:gd name="T0" fmla="*/ 0 w 1200"/>
                <a:gd name="T1" fmla="*/ 1296 h 1296"/>
                <a:gd name="T2" fmla="*/ 576 w 1200"/>
                <a:gd name="T3" fmla="*/ 0 h 1296"/>
                <a:gd name="T4" fmla="*/ 1200 w 1200"/>
                <a:gd name="T5" fmla="*/ 1296 h 1296"/>
                <a:gd name="T6" fmla="*/ 0 w 1200"/>
                <a:gd name="T7" fmla="*/ 1296 h 1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296">
                  <a:moveTo>
                    <a:pt x="0" y="1296"/>
                  </a:moveTo>
                  <a:lnTo>
                    <a:pt x="576" y="0"/>
                  </a:lnTo>
                  <a:lnTo>
                    <a:pt x="1200" y="1296"/>
                  </a:lnTo>
                  <a:lnTo>
                    <a:pt x="0" y="12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5" name="Text Box 1031"/>
            <p:cNvSpPr txBox="1">
              <a:spLocks noChangeArrowheads="1"/>
            </p:cNvSpPr>
            <p:nvPr/>
          </p:nvSpPr>
          <p:spPr bwMode="auto">
            <a:xfrm>
              <a:off x="1584" y="1776"/>
              <a:ext cx="576" cy="9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9600" dirty="0">
                  <a:solidFill>
                    <a:srgbClr val="660066"/>
                  </a:solidFill>
                </a:rPr>
                <a:t>=</a:t>
              </a:r>
            </a:p>
          </p:txBody>
        </p:sp>
        <p:sp>
          <p:nvSpPr>
            <p:cNvPr id="17416" name="Text Box 1032"/>
            <p:cNvSpPr txBox="1">
              <a:spLocks noChangeArrowheads="1"/>
            </p:cNvSpPr>
            <p:nvPr/>
          </p:nvSpPr>
          <p:spPr bwMode="auto">
            <a:xfrm>
              <a:off x="3840" y="1776"/>
              <a:ext cx="576" cy="9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9600" dirty="0">
                  <a:solidFill>
                    <a:srgbClr val="660066"/>
                  </a:solidFill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616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304800" y="228600"/>
            <a:ext cx="2895600" cy="2569846"/>
            <a:chOff x="2819400" y="4632960"/>
            <a:chExt cx="1219200" cy="1082040"/>
          </a:xfrm>
        </p:grpSpPr>
        <p:sp>
          <p:nvSpPr>
            <p:cNvPr id="12" name="Isosceles Triangle 11"/>
            <p:cNvSpPr/>
            <p:nvPr/>
          </p:nvSpPr>
          <p:spPr>
            <a:xfrm>
              <a:off x="2926080" y="4724400"/>
              <a:ext cx="1066800" cy="923544"/>
            </a:xfrm>
            <a:prstGeom prst="triangle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819400" y="5532120"/>
              <a:ext cx="1219200" cy="182880"/>
              <a:chOff x="2971800" y="2819400"/>
              <a:chExt cx="1021080" cy="182880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2971800" y="2819400"/>
                <a:ext cx="153162" cy="18288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3839718" y="2819400"/>
                <a:ext cx="153162" cy="18288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</p:grpSp>
        <p:sp>
          <p:nvSpPr>
            <p:cNvPr id="16" name="Oval 15"/>
            <p:cNvSpPr/>
            <p:nvPr/>
          </p:nvSpPr>
          <p:spPr>
            <a:xfrm>
              <a:off x="3364992" y="463296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5830704" y="228599"/>
            <a:ext cx="2856096" cy="2620889"/>
            <a:chOff x="5105400" y="213360"/>
            <a:chExt cx="3657600" cy="3291840"/>
          </a:xfrm>
        </p:grpSpPr>
        <p:grpSp>
          <p:nvGrpSpPr>
            <p:cNvPr id="30" name="Group 29"/>
            <p:cNvGrpSpPr>
              <a:grpSpLocks noChangeAspect="1"/>
            </p:cNvGrpSpPr>
            <p:nvPr/>
          </p:nvGrpSpPr>
          <p:grpSpPr>
            <a:xfrm>
              <a:off x="5105400" y="213360"/>
              <a:ext cx="3657600" cy="3246120"/>
              <a:chOff x="2819400" y="4632960"/>
              <a:chExt cx="1219200" cy="1082040"/>
            </a:xfrm>
          </p:grpSpPr>
          <p:sp>
            <p:nvSpPr>
              <p:cNvPr id="31" name="Isosceles Triangle 30"/>
              <p:cNvSpPr/>
              <p:nvPr/>
            </p:nvSpPr>
            <p:spPr>
              <a:xfrm>
                <a:off x="2926080" y="4724400"/>
                <a:ext cx="1066800" cy="923544"/>
              </a:xfrm>
              <a:prstGeom prst="triangl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grpSp>
            <p:nvGrpSpPr>
              <p:cNvPr id="32" name="Group 31"/>
              <p:cNvGrpSpPr/>
              <p:nvPr/>
            </p:nvGrpSpPr>
            <p:grpSpPr>
              <a:xfrm>
                <a:off x="2819400" y="5532120"/>
                <a:ext cx="1219200" cy="182880"/>
                <a:chOff x="2971800" y="2819400"/>
                <a:chExt cx="1021080" cy="182880"/>
              </a:xfrm>
            </p:grpSpPr>
            <p:sp>
              <p:nvSpPr>
                <p:cNvPr id="34" name="Oval 33"/>
                <p:cNvSpPr/>
                <p:nvPr/>
              </p:nvSpPr>
              <p:spPr>
                <a:xfrm>
                  <a:off x="2971800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3839718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/>
                </a:p>
              </p:txBody>
            </p:sp>
          </p:grpSp>
          <p:sp>
            <p:nvSpPr>
              <p:cNvPr id="33" name="Oval 32"/>
              <p:cNvSpPr/>
              <p:nvPr/>
            </p:nvSpPr>
            <p:spPr>
              <a:xfrm>
                <a:off x="3364992" y="4632960"/>
                <a:ext cx="182880" cy="18288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</p:grpSp>
        <p:sp>
          <p:nvSpPr>
            <p:cNvPr id="29" name="Isosceles Triangle 28"/>
            <p:cNvSpPr>
              <a:spLocks noChangeAspect="1"/>
            </p:cNvSpPr>
            <p:nvPr/>
          </p:nvSpPr>
          <p:spPr>
            <a:xfrm rot="10800000">
              <a:off x="6288024" y="1862328"/>
              <a:ext cx="1536193" cy="1329903"/>
            </a:xfrm>
            <a:prstGeom prst="triangle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36" name="Oval 35"/>
            <p:cNvSpPr/>
            <p:nvPr/>
          </p:nvSpPr>
          <p:spPr>
            <a:xfrm>
              <a:off x="6781800" y="2956560"/>
              <a:ext cx="548640" cy="54864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37" name="Oval 36"/>
            <p:cNvSpPr/>
            <p:nvPr/>
          </p:nvSpPr>
          <p:spPr>
            <a:xfrm>
              <a:off x="5928360" y="1584960"/>
              <a:ext cx="548640" cy="54864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38" name="Oval 37"/>
            <p:cNvSpPr/>
            <p:nvPr/>
          </p:nvSpPr>
          <p:spPr>
            <a:xfrm>
              <a:off x="7528560" y="1584960"/>
              <a:ext cx="548640" cy="54864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232658" y="3200400"/>
            <a:ext cx="2918904" cy="2377440"/>
            <a:chOff x="3429000" y="3489960"/>
            <a:chExt cx="2918904" cy="2377440"/>
          </a:xfrm>
        </p:grpSpPr>
        <p:grpSp>
          <p:nvGrpSpPr>
            <p:cNvPr id="47" name="Group 46"/>
            <p:cNvGrpSpPr>
              <a:grpSpLocks noChangeAspect="1"/>
            </p:cNvGrpSpPr>
            <p:nvPr/>
          </p:nvGrpSpPr>
          <p:grpSpPr>
            <a:xfrm rot="18000000">
              <a:off x="4977428" y="4318820"/>
              <a:ext cx="1467265" cy="1273686"/>
              <a:chOff x="2819401" y="4632960"/>
              <a:chExt cx="1314458" cy="1141039"/>
            </a:xfrm>
          </p:grpSpPr>
          <p:sp>
            <p:nvSpPr>
              <p:cNvPr id="48" name="Isosceles Triangle 47"/>
              <p:cNvSpPr/>
              <p:nvPr/>
            </p:nvSpPr>
            <p:spPr>
              <a:xfrm>
                <a:off x="2926082" y="4724400"/>
                <a:ext cx="1066800" cy="923544"/>
              </a:xfrm>
              <a:prstGeom prst="triangl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grpSp>
            <p:nvGrpSpPr>
              <p:cNvPr id="49" name="Group 48"/>
              <p:cNvGrpSpPr/>
              <p:nvPr/>
            </p:nvGrpSpPr>
            <p:grpSpPr>
              <a:xfrm>
                <a:off x="2819401" y="5446331"/>
                <a:ext cx="1314458" cy="327668"/>
                <a:chOff x="2971800" y="2733612"/>
                <a:chExt cx="1100858" cy="327668"/>
              </a:xfrm>
            </p:grpSpPr>
            <p:sp>
              <p:nvSpPr>
                <p:cNvPr id="51" name="Oval 50"/>
                <p:cNvSpPr/>
                <p:nvPr/>
              </p:nvSpPr>
              <p:spPr>
                <a:xfrm>
                  <a:off x="2971800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/>
                </a:p>
              </p:txBody>
            </p:sp>
            <p:sp>
              <p:nvSpPr>
                <p:cNvPr id="52" name="Oval 51"/>
                <p:cNvSpPr/>
                <p:nvPr/>
              </p:nvSpPr>
              <p:spPr>
                <a:xfrm>
                  <a:off x="3798236" y="2733612"/>
                  <a:ext cx="274422" cy="327668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/>
                </a:p>
              </p:txBody>
            </p:sp>
          </p:grpSp>
          <p:sp>
            <p:nvSpPr>
              <p:cNvPr id="50" name="Oval 49"/>
              <p:cNvSpPr/>
              <p:nvPr/>
            </p:nvSpPr>
            <p:spPr>
              <a:xfrm>
                <a:off x="3364992" y="4632960"/>
                <a:ext cx="182880" cy="18288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3429000" y="3489960"/>
              <a:ext cx="2590800" cy="2377440"/>
              <a:chOff x="5105400" y="213360"/>
              <a:chExt cx="3657600" cy="3291840"/>
            </a:xfrm>
          </p:grpSpPr>
          <p:grpSp>
            <p:nvGrpSpPr>
              <p:cNvPr id="25" name="Group 24"/>
              <p:cNvGrpSpPr>
                <a:grpSpLocks noChangeAspect="1"/>
              </p:cNvGrpSpPr>
              <p:nvPr/>
            </p:nvGrpSpPr>
            <p:grpSpPr>
              <a:xfrm>
                <a:off x="5105400" y="213360"/>
                <a:ext cx="3657600" cy="3246120"/>
                <a:chOff x="2819400" y="4632960"/>
                <a:chExt cx="1219200" cy="1082040"/>
              </a:xfrm>
            </p:grpSpPr>
            <p:sp>
              <p:nvSpPr>
                <p:cNvPr id="42" name="Isosceles Triangle 41"/>
                <p:cNvSpPr/>
                <p:nvPr/>
              </p:nvSpPr>
              <p:spPr>
                <a:xfrm>
                  <a:off x="2926080" y="4724400"/>
                  <a:ext cx="1066800" cy="923544"/>
                </a:xfrm>
                <a:prstGeom prst="triangl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12700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/>
                </a:p>
              </p:txBody>
            </p:sp>
            <p:grpSp>
              <p:nvGrpSpPr>
                <p:cNvPr id="43" name="Group 42"/>
                <p:cNvGrpSpPr/>
                <p:nvPr/>
              </p:nvGrpSpPr>
              <p:grpSpPr>
                <a:xfrm>
                  <a:off x="2819400" y="5532120"/>
                  <a:ext cx="1219200" cy="182880"/>
                  <a:chOff x="2971800" y="2819400"/>
                  <a:chExt cx="1021080" cy="182880"/>
                </a:xfrm>
              </p:grpSpPr>
              <p:sp>
                <p:nvSpPr>
                  <p:cNvPr id="45" name="Oval 44"/>
                  <p:cNvSpPr/>
                  <p:nvPr/>
                </p:nvSpPr>
                <p:spPr>
                  <a:xfrm>
                    <a:off x="2971800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/>
                  </a:p>
                </p:txBody>
              </p:sp>
              <p:sp>
                <p:nvSpPr>
                  <p:cNvPr id="46" name="Oval 45"/>
                  <p:cNvSpPr/>
                  <p:nvPr/>
                </p:nvSpPr>
                <p:spPr>
                  <a:xfrm>
                    <a:off x="3839718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/>
                  </a:p>
                </p:txBody>
              </p:sp>
            </p:grpSp>
            <p:sp>
              <p:nvSpPr>
                <p:cNvPr id="44" name="Oval 43"/>
                <p:cNvSpPr/>
                <p:nvPr/>
              </p:nvSpPr>
              <p:spPr>
                <a:xfrm>
                  <a:off x="3364992" y="4632960"/>
                  <a:ext cx="182880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/>
                </a:p>
              </p:txBody>
            </p:sp>
          </p:grpSp>
          <p:sp>
            <p:nvSpPr>
              <p:cNvPr id="26" name="Isosceles Triangle 25"/>
              <p:cNvSpPr>
                <a:spLocks noChangeAspect="1"/>
              </p:cNvSpPr>
              <p:nvPr/>
            </p:nvSpPr>
            <p:spPr>
              <a:xfrm rot="10800000">
                <a:off x="6288024" y="1862328"/>
                <a:ext cx="1536193" cy="1329904"/>
              </a:xfrm>
              <a:prstGeom prst="triangl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6781800" y="2956560"/>
                <a:ext cx="548640" cy="54864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928360" y="1584960"/>
                <a:ext cx="548640" cy="54864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7528560" y="1584960"/>
                <a:ext cx="548640" cy="54864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</p:grpSp>
      </p:grpSp>
      <p:sp>
        <p:nvSpPr>
          <p:cNvPr id="55" name="Rectangle 54"/>
          <p:cNvSpPr/>
          <p:nvPr/>
        </p:nvSpPr>
        <p:spPr>
          <a:xfrm>
            <a:off x="222537" y="6334780"/>
            <a:ext cx="28254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 </a:t>
            </a:r>
            <a:r>
              <a:rPr lang="en-US" sz="2800" dirty="0" smtClean="0"/>
              <a:t> = |V| – |E| + |F| </a:t>
            </a:r>
            <a:endParaRPr lang="en-US" sz="2800" dirty="0"/>
          </a:p>
        </p:txBody>
      </p:sp>
      <p:grpSp>
        <p:nvGrpSpPr>
          <p:cNvPr id="56" name="Group 55"/>
          <p:cNvGrpSpPr>
            <a:grpSpLocks noChangeAspect="1"/>
          </p:cNvGrpSpPr>
          <p:nvPr/>
        </p:nvGrpSpPr>
        <p:grpSpPr>
          <a:xfrm>
            <a:off x="173736" y="6565392"/>
            <a:ext cx="150868" cy="171450"/>
            <a:chOff x="4200143" y="4105656"/>
            <a:chExt cx="591313" cy="448056"/>
          </a:xfrm>
        </p:grpSpPr>
        <p:cxnSp>
          <p:nvCxnSpPr>
            <p:cNvPr id="57" name="Curved Connector 56"/>
            <p:cNvCxnSpPr/>
            <p:nvPr/>
          </p:nvCxnSpPr>
          <p:spPr>
            <a:xfrm rot="10800000">
              <a:off x="4200144" y="4105656"/>
              <a:ext cx="591312" cy="448056"/>
            </a:xfrm>
            <a:prstGeom prst="curvedConnector3">
              <a:avLst/>
            </a:prstGeom>
            <a:ln w="317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4200143" y="4105656"/>
              <a:ext cx="591313" cy="448056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Box 62"/>
          <p:cNvSpPr txBox="1"/>
          <p:nvPr/>
        </p:nvSpPr>
        <p:spPr>
          <a:xfrm>
            <a:off x="457200" y="2743200"/>
            <a:ext cx="2743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</a:t>
            </a:r>
            <a:r>
              <a:rPr lang="en-US" sz="3200" dirty="0" smtClean="0"/>
              <a:t> = 3 – 3 + 1 = 1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457200" y="2971800"/>
            <a:ext cx="201168" cy="228600"/>
            <a:chOff x="4200143" y="4105656"/>
            <a:chExt cx="591313" cy="448056"/>
          </a:xfrm>
        </p:grpSpPr>
        <p:cxnSp>
          <p:nvCxnSpPr>
            <p:cNvPr id="65" name="Curved Connector 64"/>
            <p:cNvCxnSpPr/>
            <p:nvPr/>
          </p:nvCxnSpPr>
          <p:spPr>
            <a:xfrm rot="10800000">
              <a:off x="4200144" y="4105656"/>
              <a:ext cx="591312" cy="448056"/>
            </a:xfrm>
            <a:prstGeom prst="curvedConnector3">
              <a:avLst/>
            </a:prstGeom>
            <a:ln w="412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4200143" y="4105656"/>
              <a:ext cx="591313" cy="448056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66"/>
          <p:cNvSpPr txBox="1"/>
          <p:nvPr/>
        </p:nvSpPr>
        <p:spPr>
          <a:xfrm>
            <a:off x="5906904" y="2743200"/>
            <a:ext cx="285609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</a:t>
            </a:r>
            <a:r>
              <a:rPr lang="en-US" sz="3200" dirty="0" smtClean="0"/>
              <a:t>  = 6 – 9 + 4 = 1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6019824" y="2971800"/>
            <a:ext cx="201168" cy="228600"/>
            <a:chOff x="4200143" y="4105656"/>
            <a:chExt cx="591313" cy="448056"/>
          </a:xfrm>
        </p:grpSpPr>
        <p:cxnSp>
          <p:nvCxnSpPr>
            <p:cNvPr id="69" name="Curved Connector 68"/>
            <p:cNvCxnSpPr/>
            <p:nvPr/>
          </p:nvCxnSpPr>
          <p:spPr>
            <a:xfrm rot="10800000">
              <a:off x="4200144" y="4105656"/>
              <a:ext cx="591312" cy="448056"/>
            </a:xfrm>
            <a:prstGeom prst="curvedConnector3">
              <a:avLst/>
            </a:prstGeom>
            <a:ln w="412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4200143" y="4105656"/>
              <a:ext cx="591313" cy="448056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xtBox 71"/>
          <p:cNvSpPr txBox="1"/>
          <p:nvPr/>
        </p:nvSpPr>
        <p:spPr>
          <a:xfrm>
            <a:off x="3461258" y="5410200"/>
            <a:ext cx="309194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</a:t>
            </a:r>
            <a:r>
              <a:rPr lang="en-US" sz="3200" dirty="0" smtClean="0"/>
              <a:t>  = 7 – 11 + 5 = 1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3461258" y="5638800"/>
            <a:ext cx="201168" cy="228600"/>
            <a:chOff x="4200143" y="4105656"/>
            <a:chExt cx="591313" cy="448056"/>
          </a:xfrm>
        </p:grpSpPr>
        <p:cxnSp>
          <p:nvCxnSpPr>
            <p:cNvPr id="74" name="Curved Connector 73"/>
            <p:cNvCxnSpPr/>
            <p:nvPr/>
          </p:nvCxnSpPr>
          <p:spPr>
            <a:xfrm rot="10800000">
              <a:off x="4200144" y="4105656"/>
              <a:ext cx="591312" cy="448056"/>
            </a:xfrm>
            <a:prstGeom prst="curvedConnector3">
              <a:avLst/>
            </a:prstGeom>
            <a:ln w="412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V="1">
              <a:off x="4200143" y="4105656"/>
              <a:ext cx="591313" cy="448056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562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-381000"/>
            <a:ext cx="8839200" cy="3657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47800" y="609600"/>
            <a:ext cx="64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FF00"/>
                </a:solidFill>
              </a:rPr>
              <a:t>The Euler characteristic is a topological invariant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3090208"/>
            <a:ext cx="838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That means that if two objects are topologically the same, they have the same Euler characteristic.</a:t>
            </a:r>
          </a:p>
        </p:txBody>
      </p:sp>
    </p:spTree>
    <p:extLst>
      <p:ext uri="{BB962C8B-B14F-4D97-AF65-F5344CB8AC3E}">
        <p14:creationId xmlns:p14="http://schemas.microsoft.com/office/powerpoint/2010/main" val="207318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4612" y="763250"/>
            <a:ext cx="4502565" cy="1446550"/>
          </a:xfrm>
          <a:prstGeom prst="rect">
            <a:avLst/>
          </a:prstGeom>
          <a:solidFill>
            <a:srgbClr val="0018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Counting</a:t>
            </a:r>
            <a:endParaRPr lang="en-US" sz="8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1" name="Picture 10" descr="2013-06-29 10.31.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2118"/>
            <a:ext cx="4517388" cy="3388041"/>
          </a:xfrm>
          <a:prstGeom prst="rect">
            <a:avLst/>
          </a:prstGeom>
        </p:spPr>
      </p:pic>
      <p:pic>
        <p:nvPicPr>
          <p:cNvPr id="14" name="Picture 13" descr="2013-06-29 10.30.1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" r="3948"/>
          <a:stretch/>
        </p:blipFill>
        <p:spPr>
          <a:xfrm>
            <a:off x="4736592" y="33299"/>
            <a:ext cx="4407408" cy="3440117"/>
          </a:xfrm>
          <a:prstGeom prst="rect">
            <a:avLst/>
          </a:prstGeom>
        </p:spPr>
      </p:pic>
      <p:pic>
        <p:nvPicPr>
          <p:cNvPr id="15" name="Picture 14" descr="2013-06-01 12.18.2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920" y="3520440"/>
            <a:ext cx="4450080" cy="333756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608352" y="-152400"/>
            <a:ext cx="5356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5966829"/>
            <a:ext cx="5356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50180" y="5715000"/>
            <a:ext cx="5356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848600" y="3505200"/>
            <a:ext cx="4446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175347" y="5540514"/>
            <a:ext cx="4446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38800" y="5997714"/>
            <a:ext cx="4446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693920" y="5237652"/>
            <a:ext cx="4446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82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osceles Triangle 11"/>
          <p:cNvSpPr/>
          <p:nvPr/>
        </p:nvSpPr>
        <p:spPr>
          <a:xfrm>
            <a:off x="558165" y="445770"/>
            <a:ext cx="2533650" cy="2193418"/>
          </a:xfrm>
          <a:prstGeom prst="triangle">
            <a:avLst/>
          </a:prstGeom>
          <a:solidFill>
            <a:schemeClr val="tx2">
              <a:lumMod val="40000"/>
              <a:lumOff val="60000"/>
            </a:schemeClr>
          </a:solidFill>
          <a:ln w="1270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6080612" y="447006"/>
            <a:ext cx="2499084" cy="2219992"/>
            <a:chOff x="5425440" y="487680"/>
            <a:chExt cx="3200400" cy="2788313"/>
          </a:xfrm>
        </p:grpSpPr>
        <p:sp>
          <p:nvSpPr>
            <p:cNvPr id="31" name="Isosceles Triangle 30"/>
            <p:cNvSpPr/>
            <p:nvPr/>
          </p:nvSpPr>
          <p:spPr>
            <a:xfrm>
              <a:off x="5425440" y="487680"/>
              <a:ext cx="3200400" cy="2770632"/>
            </a:xfrm>
            <a:prstGeom prst="triangle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29" name="Isosceles Triangle 28"/>
            <p:cNvSpPr>
              <a:spLocks noChangeAspect="1"/>
            </p:cNvSpPr>
            <p:nvPr/>
          </p:nvSpPr>
          <p:spPr>
            <a:xfrm rot="10800000">
              <a:off x="6225818" y="1866196"/>
              <a:ext cx="1628483" cy="1409797"/>
            </a:xfrm>
            <a:prstGeom prst="triangle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524000" y="2667000"/>
            <a:ext cx="152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= 1</a:t>
            </a:r>
          </a:p>
        </p:txBody>
      </p:sp>
      <p:sp>
        <p:nvSpPr>
          <p:cNvPr id="48" name="Isosceles Triangle 47"/>
          <p:cNvSpPr/>
          <p:nvPr/>
        </p:nvSpPr>
        <p:spPr>
          <a:xfrm rot="18000000">
            <a:off x="4985091" y="4220313"/>
            <a:ext cx="1190817" cy="1030907"/>
          </a:xfrm>
          <a:prstGeom prst="triangle">
            <a:avLst/>
          </a:prstGeom>
          <a:solidFill>
            <a:schemeClr val="tx2">
              <a:lumMod val="40000"/>
              <a:lumOff val="60000"/>
            </a:schemeClr>
          </a:solidFill>
          <a:ln w="1270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0" name="Oval 49"/>
          <p:cNvSpPr/>
          <p:nvPr/>
        </p:nvSpPr>
        <p:spPr>
          <a:xfrm rot="18000000">
            <a:off x="4938249" y="4422850"/>
            <a:ext cx="204140" cy="20414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42" name="Isosceles Triangle 41"/>
          <p:cNvSpPr/>
          <p:nvPr/>
        </p:nvSpPr>
        <p:spPr>
          <a:xfrm>
            <a:off x="3459353" y="3505200"/>
            <a:ext cx="2266950" cy="2001012"/>
          </a:xfrm>
          <a:prstGeom prst="triangle">
            <a:avLst/>
          </a:prstGeom>
          <a:solidFill>
            <a:schemeClr val="tx2">
              <a:lumMod val="40000"/>
              <a:lumOff val="60000"/>
            </a:schemeClr>
          </a:solidFill>
          <a:ln w="1270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grpSp>
        <p:nvGrpSpPr>
          <p:cNvPr id="59" name="Group 58"/>
          <p:cNvGrpSpPr/>
          <p:nvPr/>
        </p:nvGrpSpPr>
        <p:grpSpPr>
          <a:xfrm>
            <a:off x="1447800" y="2895600"/>
            <a:ext cx="201168" cy="228600"/>
            <a:chOff x="4200143" y="4105656"/>
            <a:chExt cx="591313" cy="448056"/>
          </a:xfrm>
        </p:grpSpPr>
        <p:cxnSp>
          <p:nvCxnSpPr>
            <p:cNvPr id="60" name="Curved Connector 59"/>
            <p:cNvCxnSpPr/>
            <p:nvPr/>
          </p:nvCxnSpPr>
          <p:spPr>
            <a:xfrm rot="10800000">
              <a:off x="4200144" y="4105656"/>
              <a:ext cx="591312" cy="448056"/>
            </a:xfrm>
            <a:prstGeom prst="curvedConnector3">
              <a:avLst/>
            </a:prstGeom>
            <a:ln w="412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4200143" y="4105656"/>
              <a:ext cx="591313" cy="448056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7010400" y="2667000"/>
            <a:ext cx="990600" cy="584776"/>
            <a:chOff x="7010400" y="2667000"/>
            <a:chExt cx="990600" cy="584776"/>
          </a:xfrm>
        </p:grpSpPr>
        <p:sp>
          <p:nvSpPr>
            <p:cNvPr id="62" name="TextBox 61"/>
            <p:cNvSpPr txBox="1"/>
            <p:nvPr/>
          </p:nvSpPr>
          <p:spPr>
            <a:xfrm>
              <a:off x="7086600" y="2667000"/>
              <a:ext cx="9144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 = 1</a:t>
              </a: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7010400" y="2895600"/>
              <a:ext cx="201168" cy="228600"/>
              <a:chOff x="4200143" y="4105656"/>
              <a:chExt cx="591313" cy="448056"/>
            </a:xfrm>
          </p:grpSpPr>
          <p:cxnSp>
            <p:nvCxnSpPr>
              <p:cNvPr id="64" name="Curved Connector 63"/>
              <p:cNvCxnSpPr/>
              <p:nvPr/>
            </p:nvCxnSpPr>
            <p:spPr>
              <a:xfrm rot="10800000">
                <a:off x="4200144" y="4105656"/>
                <a:ext cx="591312" cy="448056"/>
              </a:xfrm>
              <a:prstGeom prst="curvedConnector3">
                <a:avLst/>
              </a:prstGeom>
              <a:ln w="412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flipV="1">
                <a:off x="4200143" y="4105656"/>
                <a:ext cx="591313" cy="448056"/>
              </a:xfrm>
              <a:prstGeom prst="line">
                <a:avLst/>
              </a:prstGeom>
              <a:ln w="412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6" name="TextBox 65"/>
          <p:cNvSpPr txBox="1"/>
          <p:nvPr/>
        </p:nvSpPr>
        <p:spPr>
          <a:xfrm>
            <a:off x="4419600" y="5435024"/>
            <a:ext cx="152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= 1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4343400" y="5663624"/>
            <a:ext cx="201168" cy="228600"/>
            <a:chOff x="4200143" y="4105656"/>
            <a:chExt cx="591313" cy="448056"/>
          </a:xfrm>
        </p:grpSpPr>
        <p:cxnSp>
          <p:nvCxnSpPr>
            <p:cNvPr id="68" name="Curved Connector 67"/>
            <p:cNvCxnSpPr/>
            <p:nvPr/>
          </p:nvCxnSpPr>
          <p:spPr>
            <a:xfrm rot="10800000">
              <a:off x="4200144" y="4105656"/>
              <a:ext cx="591312" cy="448056"/>
            </a:xfrm>
            <a:prstGeom prst="curvedConnector3">
              <a:avLst/>
            </a:prstGeom>
            <a:ln w="412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4200143" y="4105656"/>
              <a:ext cx="591313" cy="448056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5611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osceles Triangle 11"/>
          <p:cNvSpPr/>
          <p:nvPr/>
        </p:nvSpPr>
        <p:spPr>
          <a:xfrm>
            <a:off x="558165" y="304800"/>
            <a:ext cx="2533650" cy="2193418"/>
          </a:xfrm>
          <a:prstGeom prst="triangle">
            <a:avLst/>
          </a:prstGeom>
          <a:solidFill>
            <a:schemeClr val="tx2">
              <a:lumMod val="40000"/>
              <a:lumOff val="60000"/>
            </a:schemeClr>
          </a:solidFill>
          <a:ln w="1270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5730516" y="306036"/>
            <a:ext cx="2499084" cy="2219992"/>
            <a:chOff x="5425440" y="487680"/>
            <a:chExt cx="3200400" cy="2788313"/>
          </a:xfrm>
        </p:grpSpPr>
        <p:sp>
          <p:nvSpPr>
            <p:cNvPr id="31" name="Isosceles Triangle 30"/>
            <p:cNvSpPr/>
            <p:nvPr/>
          </p:nvSpPr>
          <p:spPr>
            <a:xfrm>
              <a:off x="5425440" y="487680"/>
              <a:ext cx="3200400" cy="2770632"/>
            </a:xfrm>
            <a:prstGeom prst="triangle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29" name="Isosceles Triangle 28"/>
            <p:cNvSpPr>
              <a:spLocks noChangeAspect="1"/>
            </p:cNvSpPr>
            <p:nvPr/>
          </p:nvSpPr>
          <p:spPr>
            <a:xfrm rot="10800000">
              <a:off x="6225818" y="1866196"/>
              <a:ext cx="1628483" cy="1409797"/>
            </a:xfrm>
            <a:prstGeom prst="triangle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sp>
        <p:nvSpPr>
          <p:cNvPr id="48" name="Isosceles Triangle 47"/>
          <p:cNvSpPr/>
          <p:nvPr/>
        </p:nvSpPr>
        <p:spPr>
          <a:xfrm rot="18000000">
            <a:off x="2287738" y="4307943"/>
            <a:ext cx="1190817" cy="1030907"/>
          </a:xfrm>
          <a:prstGeom prst="triangle">
            <a:avLst/>
          </a:prstGeom>
          <a:solidFill>
            <a:schemeClr val="tx2">
              <a:lumMod val="40000"/>
              <a:lumOff val="60000"/>
            </a:schemeClr>
          </a:solidFill>
          <a:ln w="1270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0" name="Oval 49"/>
          <p:cNvSpPr/>
          <p:nvPr/>
        </p:nvSpPr>
        <p:spPr>
          <a:xfrm rot="18000000">
            <a:off x="2240896" y="4510480"/>
            <a:ext cx="204140" cy="20414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42" name="Isosceles Triangle 41"/>
          <p:cNvSpPr/>
          <p:nvPr/>
        </p:nvSpPr>
        <p:spPr>
          <a:xfrm>
            <a:off x="762000" y="3592830"/>
            <a:ext cx="2266950" cy="2001012"/>
          </a:xfrm>
          <a:prstGeom prst="triangle">
            <a:avLst/>
          </a:prstGeom>
          <a:solidFill>
            <a:schemeClr val="tx2">
              <a:lumMod val="40000"/>
              <a:lumOff val="60000"/>
            </a:schemeClr>
          </a:solidFill>
          <a:ln w="1270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" name="Oval 2"/>
          <p:cNvSpPr/>
          <p:nvPr/>
        </p:nvSpPr>
        <p:spPr>
          <a:xfrm>
            <a:off x="5951358" y="3516630"/>
            <a:ext cx="2057400" cy="21336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524000" y="2514600"/>
            <a:ext cx="152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= 1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447800" y="2743200"/>
            <a:ext cx="201168" cy="228600"/>
            <a:chOff x="4200143" y="4105656"/>
            <a:chExt cx="591313" cy="448056"/>
          </a:xfrm>
        </p:grpSpPr>
        <p:cxnSp>
          <p:nvCxnSpPr>
            <p:cNvPr id="16" name="Curved Connector 15"/>
            <p:cNvCxnSpPr/>
            <p:nvPr/>
          </p:nvCxnSpPr>
          <p:spPr>
            <a:xfrm rot="10800000">
              <a:off x="4200144" y="4105656"/>
              <a:ext cx="591312" cy="448056"/>
            </a:xfrm>
            <a:prstGeom prst="curvedConnector3">
              <a:avLst/>
            </a:prstGeom>
            <a:ln w="412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4200143" y="4105656"/>
              <a:ext cx="591313" cy="448056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6629400" y="2514600"/>
            <a:ext cx="1600200" cy="584776"/>
            <a:chOff x="6629400" y="2514600"/>
            <a:chExt cx="1600200" cy="584776"/>
          </a:xfrm>
        </p:grpSpPr>
        <p:sp>
          <p:nvSpPr>
            <p:cNvPr id="18" name="TextBox 17"/>
            <p:cNvSpPr txBox="1"/>
            <p:nvPr/>
          </p:nvSpPr>
          <p:spPr>
            <a:xfrm>
              <a:off x="6705600" y="2514600"/>
              <a:ext cx="15240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 = 1</a:t>
              </a: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6629400" y="2743200"/>
              <a:ext cx="201168" cy="228600"/>
              <a:chOff x="4200143" y="4105656"/>
              <a:chExt cx="591313" cy="448056"/>
            </a:xfrm>
          </p:grpSpPr>
          <p:cxnSp>
            <p:nvCxnSpPr>
              <p:cNvPr id="20" name="Curved Connector 19"/>
              <p:cNvCxnSpPr/>
              <p:nvPr/>
            </p:nvCxnSpPr>
            <p:spPr>
              <a:xfrm rot="10800000">
                <a:off x="4200144" y="4105656"/>
                <a:ext cx="591312" cy="448056"/>
              </a:xfrm>
              <a:prstGeom prst="curvedConnector3">
                <a:avLst/>
              </a:prstGeom>
              <a:ln w="412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4200143" y="4105656"/>
                <a:ext cx="591313" cy="448056"/>
              </a:xfrm>
              <a:prstGeom prst="line">
                <a:avLst/>
              </a:prstGeom>
              <a:ln w="412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TextBox 22"/>
          <p:cNvSpPr txBox="1"/>
          <p:nvPr/>
        </p:nvSpPr>
        <p:spPr>
          <a:xfrm>
            <a:off x="1524000" y="5587424"/>
            <a:ext cx="152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= 1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447800" y="5816024"/>
            <a:ext cx="201168" cy="228600"/>
            <a:chOff x="4200143" y="4105656"/>
            <a:chExt cx="591313" cy="448056"/>
          </a:xfrm>
        </p:grpSpPr>
        <p:cxnSp>
          <p:nvCxnSpPr>
            <p:cNvPr id="25" name="Curved Connector 24"/>
            <p:cNvCxnSpPr/>
            <p:nvPr/>
          </p:nvCxnSpPr>
          <p:spPr>
            <a:xfrm rot="10800000">
              <a:off x="4200144" y="4105656"/>
              <a:ext cx="591312" cy="448056"/>
            </a:xfrm>
            <a:prstGeom prst="curvedConnector3">
              <a:avLst/>
            </a:prstGeom>
            <a:ln w="412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4200143" y="4105656"/>
              <a:ext cx="591313" cy="448056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6629400" y="5587424"/>
            <a:ext cx="1600200" cy="584776"/>
            <a:chOff x="6629400" y="5587424"/>
            <a:chExt cx="1600200" cy="584776"/>
          </a:xfrm>
        </p:grpSpPr>
        <p:sp>
          <p:nvSpPr>
            <p:cNvPr id="27" name="TextBox 26"/>
            <p:cNvSpPr txBox="1"/>
            <p:nvPr/>
          </p:nvSpPr>
          <p:spPr>
            <a:xfrm>
              <a:off x="6705600" y="5587424"/>
              <a:ext cx="15240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 = 1</a:t>
              </a: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6629400" y="5816024"/>
              <a:ext cx="201168" cy="228600"/>
              <a:chOff x="4200143" y="4105656"/>
              <a:chExt cx="591313" cy="448056"/>
            </a:xfrm>
          </p:grpSpPr>
          <p:cxnSp>
            <p:nvCxnSpPr>
              <p:cNvPr id="30" name="Curved Connector 29"/>
              <p:cNvCxnSpPr/>
              <p:nvPr/>
            </p:nvCxnSpPr>
            <p:spPr>
              <a:xfrm rot="10800000">
                <a:off x="4200144" y="4105656"/>
                <a:ext cx="591312" cy="448056"/>
              </a:xfrm>
              <a:prstGeom prst="curvedConnector3">
                <a:avLst/>
              </a:prstGeom>
              <a:ln w="412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V="1">
                <a:off x="4200143" y="4105656"/>
                <a:ext cx="591313" cy="448056"/>
              </a:xfrm>
              <a:prstGeom prst="line">
                <a:avLst/>
              </a:prstGeom>
              <a:ln w="412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41270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2400" y="-457200"/>
            <a:ext cx="8839200" cy="3657600"/>
            <a:chOff x="152400" y="-381000"/>
            <a:chExt cx="8839200" cy="36576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" y="-381000"/>
              <a:ext cx="8839200" cy="36576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447800" y="609600"/>
              <a:ext cx="6400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smtClean="0">
                  <a:solidFill>
                    <a:srgbClr val="FFFF00"/>
                  </a:solidFill>
                </a:rPr>
                <a:t>The Euler characteristic is a topological invariant 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62000" y="2590800"/>
            <a:ext cx="838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That means that if two objects are topologically the same, they have the same Euler characteristic.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124200" y="4487410"/>
            <a:ext cx="2241048" cy="2294390"/>
            <a:chOff x="3550152" y="4487410"/>
            <a:chExt cx="2241048" cy="2294390"/>
          </a:xfrm>
        </p:grpSpPr>
        <p:sp>
          <p:nvSpPr>
            <p:cNvPr id="6" name="Isosceles Triangle 5"/>
            <p:cNvSpPr/>
            <p:nvPr/>
          </p:nvSpPr>
          <p:spPr>
            <a:xfrm>
              <a:off x="3550152" y="4487410"/>
              <a:ext cx="2241048" cy="1736218"/>
            </a:xfrm>
            <a:prstGeom prst="triangle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211187" y="6197024"/>
              <a:ext cx="15240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 = 1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4134987" y="6425624"/>
              <a:ext cx="201168" cy="228600"/>
              <a:chOff x="4200143" y="4105656"/>
              <a:chExt cx="591313" cy="448056"/>
            </a:xfrm>
          </p:grpSpPr>
          <p:cxnSp>
            <p:nvCxnSpPr>
              <p:cNvPr id="9" name="Curved Connector 8"/>
              <p:cNvCxnSpPr/>
              <p:nvPr/>
            </p:nvCxnSpPr>
            <p:spPr>
              <a:xfrm rot="10800000">
                <a:off x="4200144" y="4105656"/>
                <a:ext cx="591312" cy="448056"/>
              </a:xfrm>
              <a:prstGeom prst="curvedConnector3">
                <a:avLst/>
              </a:prstGeom>
              <a:ln w="412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V="1">
                <a:off x="4200143" y="4105656"/>
                <a:ext cx="591313" cy="448056"/>
              </a:xfrm>
              <a:prstGeom prst="line">
                <a:avLst/>
              </a:prstGeom>
              <a:ln w="412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" name="Group 16"/>
          <p:cNvGrpSpPr/>
          <p:nvPr/>
        </p:nvGrpSpPr>
        <p:grpSpPr>
          <a:xfrm>
            <a:off x="6179958" y="4419600"/>
            <a:ext cx="2125842" cy="2350770"/>
            <a:chOff x="6103758" y="3821430"/>
            <a:chExt cx="2125842" cy="2350770"/>
          </a:xfrm>
        </p:grpSpPr>
        <p:sp>
          <p:nvSpPr>
            <p:cNvPr id="11" name="Oval 10"/>
            <p:cNvSpPr/>
            <p:nvPr/>
          </p:nvSpPr>
          <p:spPr>
            <a:xfrm>
              <a:off x="6103758" y="3821430"/>
              <a:ext cx="1821042" cy="1828800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6629400" y="5587424"/>
              <a:ext cx="1600200" cy="584776"/>
              <a:chOff x="6629400" y="5587424"/>
              <a:chExt cx="1600200" cy="584776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6705600" y="5587424"/>
                <a:ext cx="152400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 = 1</a:t>
                </a:r>
              </a:p>
            </p:txBody>
          </p:sp>
          <p:grpSp>
            <p:nvGrpSpPr>
              <p:cNvPr id="14" name="Group 13"/>
              <p:cNvGrpSpPr/>
              <p:nvPr/>
            </p:nvGrpSpPr>
            <p:grpSpPr>
              <a:xfrm>
                <a:off x="6629400" y="5816024"/>
                <a:ext cx="201168" cy="228600"/>
                <a:chOff x="4200143" y="4105656"/>
                <a:chExt cx="591313" cy="448056"/>
              </a:xfrm>
            </p:grpSpPr>
            <p:cxnSp>
              <p:nvCxnSpPr>
                <p:cNvPr id="15" name="Curved Connector 14"/>
                <p:cNvCxnSpPr/>
                <p:nvPr/>
              </p:nvCxnSpPr>
              <p:spPr>
                <a:xfrm rot="10800000">
                  <a:off x="4200144" y="4105656"/>
                  <a:ext cx="591312" cy="448056"/>
                </a:xfrm>
                <a:prstGeom prst="curvedConnector3">
                  <a:avLst/>
                </a:prstGeom>
                <a:ln w="412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 flipV="1">
                  <a:off x="4200143" y="4105656"/>
                  <a:ext cx="591313" cy="448056"/>
                </a:xfrm>
                <a:prstGeom prst="line">
                  <a:avLst/>
                </a:prstGeom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8" name="TextBox 17"/>
          <p:cNvSpPr txBox="1"/>
          <p:nvPr/>
        </p:nvSpPr>
        <p:spPr>
          <a:xfrm>
            <a:off x="1219200" y="5257800"/>
            <a:ext cx="2057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400029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" y="76200"/>
            <a:ext cx="251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Euler characteristic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590800" y="76200"/>
            <a:ext cx="0" cy="6629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52400" y="1147465"/>
            <a:ext cx="8991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43000" y="1487269"/>
            <a:ext cx="533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2</a:t>
            </a:r>
          </a:p>
          <a:p>
            <a:endParaRPr lang="en-US" sz="4800" dirty="0"/>
          </a:p>
          <a:p>
            <a:r>
              <a:rPr lang="en-US" sz="3600" dirty="0" smtClean="0"/>
              <a:t>1</a:t>
            </a: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7620000" y="1264920"/>
            <a:ext cx="1171135" cy="1173480"/>
            <a:chOff x="5867400" y="2438400"/>
            <a:chExt cx="1524000" cy="1676400"/>
          </a:xfrm>
        </p:grpSpPr>
        <p:sp>
          <p:nvSpPr>
            <p:cNvPr id="10" name="Oval 9"/>
            <p:cNvSpPr/>
            <p:nvPr/>
          </p:nvSpPr>
          <p:spPr>
            <a:xfrm>
              <a:off x="5867400" y="2438400"/>
              <a:ext cx="1524000" cy="1676400"/>
            </a:xfrm>
            <a:prstGeom prst="ellipse">
              <a:avLst/>
            </a:prstGeom>
            <a:solidFill>
              <a:srgbClr val="94FF41"/>
            </a:solidFill>
            <a:ln>
              <a:solidFill>
                <a:srgbClr val="80DF3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67400" y="3048000"/>
              <a:ext cx="1524000" cy="457200"/>
            </a:xfrm>
            <a:prstGeom prst="ellipse">
              <a:avLst/>
            </a:prstGeom>
            <a:gradFill flip="none" rotWithShape="1">
              <a:gsLst>
                <a:gs pos="0">
                  <a:srgbClr val="94FF41"/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solidFill>
                <a:srgbClr val="80DF3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" name="Straight Connector 14"/>
          <p:cNvCxnSpPr/>
          <p:nvPr/>
        </p:nvCxnSpPr>
        <p:spPr>
          <a:xfrm>
            <a:off x="152400" y="2590800"/>
            <a:ext cx="8991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743200" y="1219200"/>
            <a:ext cx="480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sphere </a:t>
            </a:r>
          </a:p>
          <a:p>
            <a:r>
              <a:rPr lang="en-US" sz="3600" dirty="0" smtClean="0"/>
              <a:t>  = { x in R</a:t>
            </a:r>
            <a:r>
              <a:rPr lang="en-US" sz="3600" baseline="30000" dirty="0" smtClean="0"/>
              <a:t>3</a:t>
            </a:r>
            <a:r>
              <a:rPr lang="en-US" sz="3600" dirty="0" smtClean="0"/>
              <a:t> :  ||x || = 1 }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7582310" y="5989320"/>
            <a:ext cx="1219200" cy="182880"/>
            <a:chOff x="2438400" y="3354492"/>
            <a:chExt cx="1219200" cy="182880"/>
          </a:xfrm>
        </p:grpSpPr>
        <p:cxnSp>
          <p:nvCxnSpPr>
            <p:cNvPr id="18" name="Straight Connector 17"/>
            <p:cNvCxnSpPr/>
            <p:nvPr/>
          </p:nvCxnSpPr>
          <p:spPr>
            <a:xfrm flipV="1">
              <a:off x="2565779" y="3430692"/>
              <a:ext cx="928048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2438400" y="3354492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474720" y="3354492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Oval 20"/>
          <p:cNvSpPr/>
          <p:nvPr/>
        </p:nvSpPr>
        <p:spPr>
          <a:xfrm>
            <a:off x="7696200" y="4267200"/>
            <a:ext cx="990600" cy="990600"/>
          </a:xfrm>
          <a:prstGeom prst="ellipse">
            <a:avLst/>
          </a:prstGeom>
          <a:solidFill>
            <a:srgbClr val="D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743200" y="2609671"/>
            <a:ext cx="48006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ball </a:t>
            </a:r>
          </a:p>
          <a:p>
            <a:r>
              <a:rPr lang="en-US" sz="3600" dirty="0" smtClean="0"/>
              <a:t>  = { x in R</a:t>
            </a:r>
            <a:r>
              <a:rPr lang="en-US" sz="3600" baseline="30000" dirty="0"/>
              <a:t>3</a:t>
            </a:r>
            <a:r>
              <a:rPr lang="en-US" sz="3600" dirty="0" smtClean="0"/>
              <a:t> :  ||x || ≤ 1 }</a:t>
            </a:r>
          </a:p>
          <a:p>
            <a:endParaRPr lang="en-US" sz="1200" dirty="0"/>
          </a:p>
          <a:p>
            <a:r>
              <a:rPr lang="en-US" sz="3600" dirty="0" smtClean="0"/>
              <a:t>disk </a:t>
            </a:r>
          </a:p>
          <a:p>
            <a:r>
              <a:rPr lang="en-US" sz="3600" dirty="0" smtClean="0"/>
              <a:t>  = { x in R</a:t>
            </a:r>
            <a:r>
              <a:rPr lang="en-US" sz="3600" baseline="30000" dirty="0"/>
              <a:t>2</a:t>
            </a:r>
            <a:r>
              <a:rPr lang="en-US" sz="3600" dirty="0" smtClean="0"/>
              <a:t> :  ||x || ≤ 1 }</a:t>
            </a:r>
          </a:p>
          <a:p>
            <a:endParaRPr lang="en-US" sz="1200" dirty="0" smtClean="0"/>
          </a:p>
          <a:p>
            <a:r>
              <a:rPr lang="en-US" sz="3600" dirty="0" smtClean="0"/>
              <a:t>closed interval</a:t>
            </a:r>
          </a:p>
          <a:p>
            <a:r>
              <a:rPr lang="en-US" sz="3600" dirty="0" smtClean="0"/>
              <a:t>  = { x in R :  ||x || ≤ 1 }</a:t>
            </a:r>
          </a:p>
          <a:p>
            <a:endParaRPr lang="en-US" sz="3600" dirty="0" smtClean="0"/>
          </a:p>
        </p:txBody>
      </p:sp>
      <p:grpSp>
        <p:nvGrpSpPr>
          <p:cNvPr id="41" name="Group 40"/>
          <p:cNvGrpSpPr>
            <a:grpSpLocks noChangeAspect="1"/>
          </p:cNvGrpSpPr>
          <p:nvPr/>
        </p:nvGrpSpPr>
        <p:grpSpPr>
          <a:xfrm>
            <a:off x="7669750" y="2743205"/>
            <a:ext cx="1017050" cy="1020928"/>
            <a:chOff x="7530730" y="2743200"/>
            <a:chExt cx="1184204" cy="1173480"/>
          </a:xfrm>
        </p:grpSpPr>
        <p:sp>
          <p:nvSpPr>
            <p:cNvPr id="30" name="Oval 29"/>
            <p:cNvSpPr/>
            <p:nvPr/>
          </p:nvSpPr>
          <p:spPr>
            <a:xfrm>
              <a:off x="7543799" y="2743200"/>
              <a:ext cx="1171135" cy="117348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7530730" y="3283887"/>
              <a:ext cx="1180285" cy="142374"/>
            </a:xfrm>
            <a:custGeom>
              <a:avLst/>
              <a:gdLst>
                <a:gd name="connsiteX0" fmla="*/ 0 w 1180285"/>
                <a:gd name="connsiteY0" fmla="*/ 0 h 205260"/>
                <a:gd name="connsiteX1" fmla="*/ 590143 w 1180285"/>
                <a:gd name="connsiteY1" fmla="*/ 205243 h 205260"/>
                <a:gd name="connsiteX2" fmla="*/ 1180285 w 1180285"/>
                <a:gd name="connsiteY2" fmla="*/ 12828 h 205260"/>
                <a:gd name="connsiteX3" fmla="*/ 1180285 w 1180285"/>
                <a:gd name="connsiteY3" fmla="*/ 12828 h 205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0285" h="205260">
                  <a:moveTo>
                    <a:pt x="0" y="0"/>
                  </a:moveTo>
                  <a:cubicBezTo>
                    <a:pt x="196714" y="101552"/>
                    <a:pt x="393429" y="203105"/>
                    <a:pt x="590143" y="205243"/>
                  </a:cubicBezTo>
                  <a:cubicBezTo>
                    <a:pt x="786857" y="207381"/>
                    <a:pt x="1180285" y="12828"/>
                    <a:pt x="1180285" y="12828"/>
                  </a:cubicBezTo>
                  <a:lnTo>
                    <a:pt x="1180285" y="12828"/>
                  </a:lnTo>
                </a:path>
              </a:pathLst>
            </a:custGeom>
            <a:ln w="254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 w="19050" cmpd="sng">
                  <a:solidFill>
                    <a:schemeClr val="tx1"/>
                  </a:solidFill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82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2400" y="-457200"/>
            <a:ext cx="8839200" cy="3657600"/>
            <a:chOff x="152400" y="-381000"/>
            <a:chExt cx="8839200" cy="36576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" y="-381000"/>
              <a:ext cx="8839200" cy="36576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447800" y="609600"/>
              <a:ext cx="6400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smtClean="0">
                  <a:solidFill>
                    <a:srgbClr val="FFFF00"/>
                  </a:solidFill>
                </a:rPr>
                <a:t>The Euler characteristic is a topological invariant 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62000" y="2590800"/>
            <a:ext cx="83820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That means that if two objects are topologically the same, they have the same Euler characteristic.</a:t>
            </a:r>
          </a:p>
          <a:p>
            <a:endParaRPr lang="en-US" sz="1200" smtClean="0"/>
          </a:p>
          <a:p>
            <a:r>
              <a:rPr lang="en-US" sz="4000" smtClean="0"/>
              <a:t>But objects with the same Euler characteristic need not be topologically equivalent.</a:t>
            </a:r>
            <a:endParaRPr lang="en-US" sz="4000" dirty="0" smtClean="0"/>
          </a:p>
        </p:txBody>
      </p:sp>
      <p:sp>
        <p:nvSpPr>
          <p:cNvPr id="21" name="Oval 20"/>
          <p:cNvSpPr/>
          <p:nvPr/>
        </p:nvSpPr>
        <p:spPr>
          <a:xfrm>
            <a:off x="3581400" y="5562600"/>
            <a:ext cx="990600" cy="990600"/>
          </a:xfrm>
          <a:prstGeom prst="ellipse">
            <a:avLst/>
          </a:prstGeom>
          <a:solidFill>
            <a:srgbClr val="D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5715000" y="5989320"/>
            <a:ext cx="1219200" cy="182880"/>
            <a:chOff x="2438400" y="3354492"/>
            <a:chExt cx="1219200" cy="182880"/>
          </a:xfrm>
        </p:grpSpPr>
        <p:cxnSp>
          <p:nvCxnSpPr>
            <p:cNvPr id="23" name="Straight Connector 22"/>
            <p:cNvCxnSpPr/>
            <p:nvPr/>
          </p:nvCxnSpPr>
          <p:spPr>
            <a:xfrm flipV="1">
              <a:off x="2565779" y="3430692"/>
              <a:ext cx="928048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/>
            <p:cNvSpPr/>
            <p:nvPr/>
          </p:nvSpPr>
          <p:spPr>
            <a:xfrm>
              <a:off x="2438400" y="3354492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3474720" y="3354492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Oval 25"/>
          <p:cNvSpPr/>
          <p:nvPr/>
        </p:nvSpPr>
        <p:spPr>
          <a:xfrm>
            <a:off x="7894320" y="5989320"/>
            <a:ext cx="182880" cy="18288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876800" y="5569803"/>
            <a:ext cx="83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≠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162800" y="5562600"/>
            <a:ext cx="83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≠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6019800" y="6044624"/>
            <a:ext cx="990600" cy="584776"/>
            <a:chOff x="7010400" y="2667000"/>
            <a:chExt cx="990600" cy="584776"/>
          </a:xfrm>
        </p:grpSpPr>
        <p:sp>
          <p:nvSpPr>
            <p:cNvPr id="30" name="TextBox 29"/>
            <p:cNvSpPr txBox="1"/>
            <p:nvPr/>
          </p:nvSpPr>
          <p:spPr>
            <a:xfrm>
              <a:off x="7086600" y="2667000"/>
              <a:ext cx="9144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 = 1</a:t>
              </a: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7010400" y="2895600"/>
              <a:ext cx="201168" cy="228600"/>
              <a:chOff x="4200143" y="4105656"/>
              <a:chExt cx="591313" cy="448056"/>
            </a:xfrm>
          </p:grpSpPr>
          <p:cxnSp>
            <p:nvCxnSpPr>
              <p:cNvPr id="32" name="Curved Connector 31"/>
              <p:cNvCxnSpPr/>
              <p:nvPr/>
            </p:nvCxnSpPr>
            <p:spPr>
              <a:xfrm rot="10800000">
                <a:off x="4200144" y="4105656"/>
                <a:ext cx="591312" cy="448056"/>
              </a:xfrm>
              <a:prstGeom prst="curvedConnector3">
                <a:avLst/>
              </a:prstGeom>
              <a:ln w="412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V="1">
                <a:off x="4200143" y="4105656"/>
                <a:ext cx="591313" cy="448056"/>
              </a:xfrm>
              <a:prstGeom prst="line">
                <a:avLst/>
              </a:prstGeom>
              <a:ln w="412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5610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5410200" y="3124200"/>
            <a:ext cx="2705100" cy="2743200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486400" y="3200400"/>
            <a:ext cx="2574354" cy="2598882"/>
          </a:xfrm>
          <a:prstGeom prst="ellipse">
            <a:avLst/>
          </a:prstGeom>
          <a:solidFill>
            <a:schemeClr val="bg1"/>
          </a:solidFill>
          <a:ln w="508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>
            <a:spLocks noChangeAspect="1"/>
          </p:cNvSpPr>
          <p:nvPr/>
        </p:nvSpPr>
        <p:spPr>
          <a:xfrm>
            <a:off x="1066800" y="3124200"/>
            <a:ext cx="2743200" cy="2743200"/>
          </a:xfrm>
          <a:prstGeom prst="ellipse">
            <a:avLst/>
          </a:prstGeom>
          <a:solidFill>
            <a:srgbClr val="D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019800" y="3707295"/>
            <a:ext cx="1528970" cy="155050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286000" y="4325112"/>
            <a:ext cx="228600" cy="228600"/>
          </a:xfrm>
          <a:prstGeom prst="ellipse">
            <a:avLst/>
          </a:prstGeom>
          <a:solidFill>
            <a:srgbClr val="D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" y="0"/>
            <a:ext cx="88011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Let </a:t>
            </a:r>
            <a:r>
              <a:rPr lang="en-US" sz="3200" i="1" dirty="0" smtClean="0"/>
              <a:t>R</a:t>
            </a:r>
            <a:r>
              <a:rPr lang="en-US" sz="3200" dirty="0" smtClean="0"/>
              <a:t> be a subset of </a:t>
            </a:r>
            <a:r>
              <a:rPr lang="en-US" sz="3200" i="1" dirty="0" smtClean="0"/>
              <a:t>X</a:t>
            </a:r>
          </a:p>
          <a:p>
            <a:r>
              <a:rPr lang="en-US" sz="3200" dirty="0" smtClean="0"/>
              <a:t>A </a:t>
            </a:r>
            <a:r>
              <a:rPr lang="en-US" sz="3200" i="1" dirty="0" smtClean="0"/>
              <a:t>deformation retrac</a:t>
            </a:r>
            <a:r>
              <a:rPr lang="en-US" sz="3200" dirty="0" smtClean="0"/>
              <a:t>t of </a:t>
            </a:r>
            <a:r>
              <a:rPr lang="en-US" sz="3200" i="1" dirty="0" smtClean="0"/>
              <a:t>X</a:t>
            </a:r>
            <a:r>
              <a:rPr lang="en-US" sz="3200" dirty="0" smtClean="0"/>
              <a:t> onto </a:t>
            </a:r>
            <a:r>
              <a:rPr lang="en-US" sz="3200" i="1" dirty="0" smtClean="0"/>
              <a:t>R</a:t>
            </a:r>
            <a:r>
              <a:rPr lang="en-US" sz="3200" dirty="0" smtClean="0"/>
              <a:t> is a continuous map  </a:t>
            </a:r>
            <a:r>
              <a:rPr lang="en-US" sz="3200" i="1" dirty="0" smtClean="0"/>
              <a:t>F</a:t>
            </a:r>
            <a:r>
              <a:rPr lang="en-US" sz="3200" dirty="0" smtClean="0"/>
              <a:t>: </a:t>
            </a:r>
            <a:r>
              <a:rPr lang="en-US" sz="3200" i="1" dirty="0" smtClean="0"/>
              <a:t>X</a:t>
            </a:r>
            <a:r>
              <a:rPr lang="en-US" sz="3200" dirty="0" smtClean="0"/>
              <a:t> × [0, 1] </a:t>
            </a:r>
            <a:r>
              <a:rPr lang="en-US" sz="3200" dirty="0" smtClean="0">
                <a:sym typeface="Wingdings"/>
              </a:rPr>
              <a:t> </a:t>
            </a:r>
            <a:r>
              <a:rPr lang="en-US" sz="3200" i="1" dirty="0" smtClean="0">
                <a:sym typeface="Wingdings"/>
              </a:rPr>
              <a:t>X</a:t>
            </a:r>
            <a:r>
              <a:rPr lang="en-US" sz="3200" dirty="0" smtClean="0">
                <a:sym typeface="Wingdings"/>
              </a:rPr>
              <a:t>, </a:t>
            </a:r>
            <a:r>
              <a:rPr lang="en-US" sz="3200" i="1" dirty="0" smtClean="0">
                <a:sym typeface="Wingdings"/>
              </a:rPr>
              <a:t>F</a:t>
            </a:r>
            <a:r>
              <a:rPr lang="en-US" sz="3200" dirty="0" smtClean="0">
                <a:sym typeface="Wingdings"/>
              </a:rPr>
              <a:t>(</a:t>
            </a:r>
            <a:r>
              <a:rPr lang="en-US" sz="3200" i="1" dirty="0" smtClean="0">
                <a:sym typeface="Wingdings"/>
              </a:rPr>
              <a:t>x, t</a:t>
            </a:r>
            <a:r>
              <a:rPr lang="en-US" sz="3200" dirty="0" smtClean="0">
                <a:sym typeface="Wingdings"/>
              </a:rPr>
              <a:t>) = </a:t>
            </a:r>
            <a:r>
              <a:rPr lang="en-US" sz="3200" i="1" dirty="0" err="1" smtClean="0">
                <a:sym typeface="Wingdings"/>
              </a:rPr>
              <a:t>f</a:t>
            </a:r>
            <a:r>
              <a:rPr lang="en-US" sz="3200" i="1" baseline="-25000" dirty="0" err="1" smtClean="0">
                <a:sym typeface="Wingdings"/>
              </a:rPr>
              <a:t>t</a:t>
            </a:r>
            <a:r>
              <a:rPr lang="en-US" sz="3200" dirty="0" smtClean="0">
                <a:sym typeface="Wingdings"/>
              </a:rPr>
              <a:t>(</a:t>
            </a:r>
            <a:r>
              <a:rPr lang="en-US" sz="3200" i="1" dirty="0" smtClean="0">
                <a:sym typeface="Wingdings"/>
              </a:rPr>
              <a:t>x</a:t>
            </a:r>
            <a:r>
              <a:rPr lang="en-US" sz="3200" dirty="0" smtClean="0">
                <a:sym typeface="Wingdings"/>
              </a:rPr>
              <a:t>) such that </a:t>
            </a:r>
          </a:p>
          <a:p>
            <a:r>
              <a:rPr lang="en-US" sz="3200" i="1" dirty="0">
                <a:sym typeface="Wingdings"/>
              </a:rPr>
              <a:t> </a:t>
            </a:r>
            <a:r>
              <a:rPr lang="en-US" sz="3200" i="1" dirty="0" smtClean="0">
                <a:sym typeface="Wingdings"/>
              </a:rPr>
              <a:t>                 f</a:t>
            </a:r>
            <a:r>
              <a:rPr lang="en-US" sz="3200" i="1" baseline="-25000" dirty="0" smtClean="0">
                <a:sym typeface="Wingdings"/>
              </a:rPr>
              <a:t>0</a:t>
            </a:r>
            <a:r>
              <a:rPr lang="en-US" sz="3200" dirty="0" smtClean="0">
                <a:sym typeface="Wingdings"/>
              </a:rPr>
              <a:t> is the identity map, </a:t>
            </a:r>
          </a:p>
          <a:p>
            <a:r>
              <a:rPr lang="en-US" sz="3200" dirty="0">
                <a:sym typeface="Wingdings"/>
              </a:rPr>
              <a:t> </a:t>
            </a:r>
            <a:r>
              <a:rPr lang="en-US" sz="3200" dirty="0" smtClean="0">
                <a:sym typeface="Wingdings"/>
              </a:rPr>
              <a:t>                 </a:t>
            </a:r>
            <a:r>
              <a:rPr lang="en-US" sz="3200" i="1" dirty="0" smtClean="0">
                <a:sym typeface="Wingdings"/>
              </a:rPr>
              <a:t>f</a:t>
            </a:r>
            <a:r>
              <a:rPr lang="en-US" sz="3200" i="1" baseline="-25000" dirty="0" smtClean="0">
                <a:sym typeface="Wingdings"/>
              </a:rPr>
              <a:t>1</a:t>
            </a:r>
            <a:r>
              <a:rPr lang="en-US" sz="3200" dirty="0" smtClean="0">
                <a:sym typeface="Wingdings"/>
              </a:rPr>
              <a:t>(</a:t>
            </a:r>
            <a:r>
              <a:rPr lang="en-US" sz="3200" i="1" dirty="0" smtClean="0">
                <a:sym typeface="Wingdings"/>
              </a:rPr>
              <a:t>X</a:t>
            </a:r>
            <a:r>
              <a:rPr lang="en-US" sz="3200" dirty="0" smtClean="0">
                <a:sym typeface="Wingdings"/>
              </a:rPr>
              <a:t>) = </a:t>
            </a:r>
            <a:r>
              <a:rPr lang="en-US" sz="3200" i="1" dirty="0" smtClean="0">
                <a:sym typeface="Wingdings"/>
              </a:rPr>
              <a:t>R</a:t>
            </a:r>
            <a:r>
              <a:rPr lang="en-US" sz="3200" dirty="0" smtClean="0">
                <a:sym typeface="Wingdings"/>
              </a:rPr>
              <a:t>, and </a:t>
            </a:r>
          </a:p>
          <a:p>
            <a:r>
              <a:rPr lang="en-US" sz="3200" dirty="0">
                <a:sym typeface="Wingdings"/>
              </a:rPr>
              <a:t> </a:t>
            </a:r>
            <a:r>
              <a:rPr lang="en-US" sz="3200" dirty="0" smtClean="0">
                <a:sym typeface="Wingdings"/>
              </a:rPr>
              <a:t>                 </a:t>
            </a:r>
            <a:r>
              <a:rPr lang="en-US" sz="3200" i="1" dirty="0" err="1" smtClean="0">
                <a:sym typeface="Wingdings"/>
              </a:rPr>
              <a:t>f</a:t>
            </a:r>
            <a:r>
              <a:rPr lang="en-US" sz="3200" i="1" baseline="-25000" dirty="0" err="1" smtClean="0">
                <a:sym typeface="Wingdings"/>
              </a:rPr>
              <a:t>t</a:t>
            </a:r>
            <a:r>
              <a:rPr lang="en-US" sz="3200" dirty="0" smtClean="0">
                <a:sym typeface="Wingdings"/>
              </a:rPr>
              <a:t>(</a:t>
            </a:r>
            <a:r>
              <a:rPr lang="en-US" sz="3200" i="1" dirty="0" smtClean="0">
                <a:sym typeface="Wingdings"/>
              </a:rPr>
              <a:t>r</a:t>
            </a:r>
            <a:r>
              <a:rPr lang="en-US" sz="3200" dirty="0" smtClean="0">
                <a:sym typeface="Wingdings"/>
              </a:rPr>
              <a:t>) =</a:t>
            </a:r>
            <a:r>
              <a:rPr lang="en-US" sz="3200" i="1" dirty="0" smtClean="0">
                <a:sym typeface="Wingdings"/>
              </a:rPr>
              <a:t> r</a:t>
            </a:r>
            <a:r>
              <a:rPr lang="en-US" sz="3200" dirty="0" smtClean="0">
                <a:sym typeface="Wingdings"/>
              </a:rPr>
              <a:t> for all </a:t>
            </a:r>
            <a:r>
              <a:rPr lang="en-US" sz="3200" i="1" dirty="0" smtClean="0">
                <a:sym typeface="Wingdings"/>
              </a:rPr>
              <a:t>r</a:t>
            </a:r>
            <a:r>
              <a:rPr lang="en-US" sz="3200" dirty="0" smtClean="0">
                <a:sym typeface="Wingdings"/>
              </a:rPr>
              <a:t> in </a:t>
            </a:r>
            <a:r>
              <a:rPr lang="en-US" sz="3200" i="1" dirty="0" smtClean="0">
                <a:sym typeface="Wingdings"/>
              </a:rPr>
              <a:t>R</a:t>
            </a:r>
            <a:r>
              <a:rPr lang="en-US" sz="3200" dirty="0" smtClean="0">
                <a:sym typeface="Wingdings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4800" y="5867400"/>
            <a:ext cx="88011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If R is a deformation retract of X, then  </a:t>
            </a:r>
            <a:r>
              <a:rPr lang="en-US" sz="3200" dirty="0"/>
              <a:t> </a:t>
            </a:r>
            <a:r>
              <a:rPr lang="en-US" sz="3200" dirty="0" smtClean="0"/>
              <a:t> (R) = </a:t>
            </a:r>
            <a:r>
              <a:rPr lang="en-US" sz="3200" dirty="0"/>
              <a:t> </a:t>
            </a:r>
            <a:r>
              <a:rPr lang="en-US" sz="3200" dirty="0" smtClean="0"/>
              <a:t>  (X).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771132" y="6107752"/>
            <a:ext cx="201168" cy="228600"/>
            <a:chOff x="4200143" y="4105656"/>
            <a:chExt cx="591313" cy="448056"/>
          </a:xfrm>
        </p:grpSpPr>
        <p:cxnSp>
          <p:nvCxnSpPr>
            <p:cNvPr id="16" name="Curved Connector 15"/>
            <p:cNvCxnSpPr/>
            <p:nvPr/>
          </p:nvCxnSpPr>
          <p:spPr>
            <a:xfrm rot="10800000">
              <a:off x="4200144" y="4105656"/>
              <a:ext cx="591312" cy="448056"/>
            </a:xfrm>
            <a:prstGeom prst="curvedConnector3">
              <a:avLst/>
            </a:prstGeom>
            <a:ln w="412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4200143" y="4105656"/>
              <a:ext cx="591313" cy="448056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7886700" y="6107752"/>
            <a:ext cx="201168" cy="228600"/>
            <a:chOff x="4200143" y="4105656"/>
            <a:chExt cx="591313" cy="448056"/>
          </a:xfrm>
        </p:grpSpPr>
        <p:cxnSp>
          <p:nvCxnSpPr>
            <p:cNvPr id="22" name="Curved Connector 21"/>
            <p:cNvCxnSpPr/>
            <p:nvPr/>
          </p:nvCxnSpPr>
          <p:spPr>
            <a:xfrm rot="10800000">
              <a:off x="4200144" y="4105656"/>
              <a:ext cx="591312" cy="448056"/>
            </a:xfrm>
            <a:prstGeom prst="curvedConnector3">
              <a:avLst/>
            </a:prstGeom>
            <a:ln w="412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4200143" y="4105656"/>
              <a:ext cx="591313" cy="448056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582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5410200" y="3429000"/>
            <a:ext cx="2705100" cy="2743200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486400" y="3505200"/>
            <a:ext cx="2574354" cy="2598882"/>
          </a:xfrm>
          <a:prstGeom prst="ellipse">
            <a:avLst/>
          </a:prstGeom>
          <a:solidFill>
            <a:schemeClr val="bg1"/>
          </a:solidFill>
          <a:ln w="508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>
            <a:spLocks noChangeAspect="1"/>
          </p:cNvSpPr>
          <p:nvPr/>
        </p:nvSpPr>
        <p:spPr>
          <a:xfrm>
            <a:off x="1066800" y="3429000"/>
            <a:ext cx="2743200" cy="2743200"/>
          </a:xfrm>
          <a:prstGeom prst="ellipse">
            <a:avLst/>
          </a:prstGeom>
          <a:solidFill>
            <a:srgbClr val="D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019800" y="4012095"/>
            <a:ext cx="1528970" cy="155050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324100" y="4686300"/>
            <a:ext cx="228600" cy="228600"/>
          </a:xfrm>
          <a:prstGeom prst="ellipse">
            <a:avLst/>
          </a:prstGeom>
          <a:solidFill>
            <a:srgbClr val="D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" y="-76200"/>
            <a:ext cx="88011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Let </a:t>
            </a:r>
            <a:r>
              <a:rPr lang="en-US" sz="3600" i="1" dirty="0" smtClean="0"/>
              <a:t>R</a:t>
            </a:r>
            <a:r>
              <a:rPr lang="en-US" sz="3600" dirty="0" smtClean="0"/>
              <a:t> be a subset of </a:t>
            </a:r>
            <a:r>
              <a:rPr lang="en-US" sz="3600" i="1" dirty="0" smtClean="0"/>
              <a:t>X</a:t>
            </a:r>
          </a:p>
          <a:p>
            <a:r>
              <a:rPr lang="en-US" sz="3600" dirty="0" smtClean="0"/>
              <a:t>A </a:t>
            </a:r>
            <a:r>
              <a:rPr lang="en-US" sz="3600" i="1" dirty="0" smtClean="0"/>
              <a:t>deformation retrac</a:t>
            </a:r>
            <a:r>
              <a:rPr lang="en-US" sz="3600" dirty="0" smtClean="0"/>
              <a:t>t of </a:t>
            </a:r>
            <a:r>
              <a:rPr lang="en-US" sz="3600" i="1" dirty="0" smtClean="0"/>
              <a:t>X</a:t>
            </a:r>
            <a:r>
              <a:rPr lang="en-US" sz="3600" dirty="0" smtClean="0"/>
              <a:t> onto </a:t>
            </a:r>
            <a:r>
              <a:rPr lang="en-US" sz="3600" i="1" dirty="0" smtClean="0"/>
              <a:t>R</a:t>
            </a:r>
            <a:r>
              <a:rPr lang="en-US" sz="3600" dirty="0" smtClean="0"/>
              <a:t> is a continuous map  </a:t>
            </a:r>
            <a:r>
              <a:rPr lang="en-US" sz="3600" i="1" dirty="0" smtClean="0"/>
              <a:t>F</a:t>
            </a:r>
            <a:r>
              <a:rPr lang="en-US" sz="3600" dirty="0" smtClean="0"/>
              <a:t>: </a:t>
            </a:r>
            <a:r>
              <a:rPr lang="en-US" sz="3600" i="1" dirty="0" smtClean="0"/>
              <a:t>X</a:t>
            </a:r>
            <a:r>
              <a:rPr lang="en-US" sz="3600" dirty="0" smtClean="0"/>
              <a:t> × [0, 1] </a:t>
            </a:r>
            <a:r>
              <a:rPr lang="en-US" sz="3600" dirty="0" smtClean="0">
                <a:sym typeface="Wingdings"/>
              </a:rPr>
              <a:t> </a:t>
            </a:r>
            <a:r>
              <a:rPr lang="en-US" sz="3600" i="1" dirty="0" smtClean="0">
                <a:sym typeface="Wingdings"/>
              </a:rPr>
              <a:t>X</a:t>
            </a:r>
            <a:r>
              <a:rPr lang="en-US" sz="3600" dirty="0" smtClean="0">
                <a:sym typeface="Wingdings"/>
              </a:rPr>
              <a:t>, </a:t>
            </a:r>
            <a:r>
              <a:rPr lang="en-US" sz="3600" i="1" dirty="0" smtClean="0">
                <a:sym typeface="Wingdings"/>
              </a:rPr>
              <a:t>F</a:t>
            </a:r>
            <a:r>
              <a:rPr lang="en-US" sz="3600" dirty="0" smtClean="0">
                <a:sym typeface="Wingdings"/>
              </a:rPr>
              <a:t>(</a:t>
            </a:r>
            <a:r>
              <a:rPr lang="en-US" sz="3600" i="1" dirty="0" smtClean="0">
                <a:sym typeface="Wingdings"/>
              </a:rPr>
              <a:t>x, t</a:t>
            </a:r>
            <a:r>
              <a:rPr lang="en-US" sz="3600" dirty="0" smtClean="0">
                <a:sym typeface="Wingdings"/>
              </a:rPr>
              <a:t>) = </a:t>
            </a:r>
            <a:r>
              <a:rPr lang="en-US" sz="3600" i="1" dirty="0" err="1" smtClean="0">
                <a:sym typeface="Wingdings"/>
              </a:rPr>
              <a:t>f</a:t>
            </a:r>
            <a:r>
              <a:rPr lang="en-US" sz="3600" i="1" baseline="-25000" dirty="0" err="1" smtClean="0">
                <a:sym typeface="Wingdings"/>
              </a:rPr>
              <a:t>t</a:t>
            </a:r>
            <a:r>
              <a:rPr lang="en-US" sz="3600" dirty="0" smtClean="0">
                <a:sym typeface="Wingdings"/>
              </a:rPr>
              <a:t>(</a:t>
            </a:r>
            <a:r>
              <a:rPr lang="en-US" sz="3600" i="1" dirty="0" smtClean="0">
                <a:sym typeface="Wingdings"/>
              </a:rPr>
              <a:t>x</a:t>
            </a:r>
            <a:r>
              <a:rPr lang="en-US" sz="3600" dirty="0" smtClean="0">
                <a:sym typeface="Wingdings"/>
              </a:rPr>
              <a:t>) such that </a:t>
            </a:r>
            <a:r>
              <a:rPr lang="en-US" sz="3600" i="1" dirty="0" smtClean="0">
                <a:sym typeface="Wingdings"/>
              </a:rPr>
              <a:t>f</a:t>
            </a:r>
            <a:r>
              <a:rPr lang="en-US" sz="3600" i="1" baseline="-25000" dirty="0" smtClean="0">
                <a:sym typeface="Wingdings"/>
              </a:rPr>
              <a:t>0</a:t>
            </a:r>
            <a:r>
              <a:rPr lang="en-US" sz="3600" dirty="0" smtClean="0">
                <a:sym typeface="Wingdings"/>
              </a:rPr>
              <a:t> is the identity map, </a:t>
            </a:r>
          </a:p>
          <a:p>
            <a:r>
              <a:rPr lang="en-US" sz="3600" dirty="0">
                <a:sym typeface="Wingdings"/>
              </a:rPr>
              <a:t> </a:t>
            </a:r>
            <a:r>
              <a:rPr lang="en-US" sz="3600" dirty="0" smtClean="0">
                <a:sym typeface="Wingdings"/>
              </a:rPr>
              <a:t>                 </a:t>
            </a:r>
            <a:r>
              <a:rPr lang="en-US" sz="3600" i="1" dirty="0" smtClean="0">
                <a:sym typeface="Wingdings"/>
              </a:rPr>
              <a:t>f</a:t>
            </a:r>
            <a:r>
              <a:rPr lang="en-US" sz="3600" i="1" baseline="-25000" dirty="0" smtClean="0">
                <a:sym typeface="Wingdings"/>
              </a:rPr>
              <a:t>1</a:t>
            </a:r>
            <a:r>
              <a:rPr lang="en-US" sz="3600" dirty="0" smtClean="0">
                <a:sym typeface="Wingdings"/>
              </a:rPr>
              <a:t>(</a:t>
            </a:r>
            <a:r>
              <a:rPr lang="en-US" sz="3600" i="1" dirty="0" smtClean="0">
                <a:sym typeface="Wingdings"/>
              </a:rPr>
              <a:t>X</a:t>
            </a:r>
            <a:r>
              <a:rPr lang="en-US" sz="3600" dirty="0" smtClean="0">
                <a:sym typeface="Wingdings"/>
              </a:rPr>
              <a:t>) = </a:t>
            </a:r>
            <a:r>
              <a:rPr lang="en-US" sz="3600" i="1" dirty="0" smtClean="0">
                <a:sym typeface="Wingdings"/>
              </a:rPr>
              <a:t>R</a:t>
            </a:r>
            <a:r>
              <a:rPr lang="en-US" sz="3600" dirty="0" smtClean="0">
                <a:sym typeface="Wingdings"/>
              </a:rPr>
              <a:t>, and </a:t>
            </a:r>
          </a:p>
          <a:p>
            <a:r>
              <a:rPr lang="en-US" sz="3600" dirty="0">
                <a:sym typeface="Wingdings"/>
              </a:rPr>
              <a:t> </a:t>
            </a:r>
            <a:r>
              <a:rPr lang="en-US" sz="3600" dirty="0" smtClean="0">
                <a:sym typeface="Wingdings"/>
              </a:rPr>
              <a:t>                 </a:t>
            </a:r>
            <a:r>
              <a:rPr lang="en-US" sz="3600" i="1" dirty="0" err="1" smtClean="0">
                <a:sym typeface="Wingdings"/>
              </a:rPr>
              <a:t>f</a:t>
            </a:r>
            <a:r>
              <a:rPr lang="en-US" sz="3600" i="1" baseline="-25000" dirty="0" err="1" smtClean="0">
                <a:sym typeface="Wingdings"/>
              </a:rPr>
              <a:t>t</a:t>
            </a:r>
            <a:r>
              <a:rPr lang="en-US" sz="3600" dirty="0" smtClean="0">
                <a:sym typeface="Wingdings"/>
              </a:rPr>
              <a:t>(</a:t>
            </a:r>
            <a:r>
              <a:rPr lang="en-US" sz="3600" i="1" dirty="0" smtClean="0">
                <a:sym typeface="Wingdings"/>
              </a:rPr>
              <a:t>r</a:t>
            </a:r>
            <a:r>
              <a:rPr lang="en-US" sz="3600" dirty="0" smtClean="0">
                <a:sym typeface="Wingdings"/>
              </a:rPr>
              <a:t>) =</a:t>
            </a:r>
            <a:r>
              <a:rPr lang="en-US" sz="3600" i="1" dirty="0" smtClean="0">
                <a:sym typeface="Wingdings"/>
              </a:rPr>
              <a:t> r</a:t>
            </a:r>
            <a:r>
              <a:rPr lang="en-US" sz="3600" dirty="0" smtClean="0">
                <a:sym typeface="Wingdings"/>
              </a:rPr>
              <a:t> for all </a:t>
            </a:r>
            <a:r>
              <a:rPr lang="en-US" sz="3600" i="1" dirty="0" smtClean="0">
                <a:sym typeface="Wingdings"/>
              </a:rPr>
              <a:t>r</a:t>
            </a:r>
            <a:r>
              <a:rPr lang="en-US" sz="3600" dirty="0" smtClean="0">
                <a:sym typeface="Wingdings"/>
              </a:rPr>
              <a:t> in </a:t>
            </a:r>
            <a:r>
              <a:rPr lang="en-US" sz="3600" i="1" dirty="0" smtClean="0">
                <a:sym typeface="Wingdings"/>
              </a:rPr>
              <a:t>R</a:t>
            </a:r>
            <a:r>
              <a:rPr lang="en-US" sz="3600" dirty="0" smtClean="0">
                <a:sym typeface="Wingdings"/>
              </a:rPr>
              <a:t>.</a:t>
            </a:r>
          </a:p>
          <a:p>
            <a:endParaRPr lang="en-US" sz="2400" dirty="0" smtClean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438400" y="3581400"/>
            <a:ext cx="0" cy="685800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219200" y="4800600"/>
            <a:ext cx="685800" cy="0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600200" y="3962400"/>
            <a:ext cx="457200" cy="495300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895600" y="4038600"/>
            <a:ext cx="457200" cy="419100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664208" y="5145087"/>
            <a:ext cx="411480" cy="411480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2743200" y="5113908"/>
            <a:ext cx="457200" cy="473838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048000" y="4800600"/>
            <a:ext cx="685800" cy="0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438400" y="5257800"/>
            <a:ext cx="0" cy="685800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6781800" y="3657600"/>
            <a:ext cx="0" cy="685800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5562600" y="4876800"/>
            <a:ext cx="685800" cy="0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5943600" y="4038600"/>
            <a:ext cx="457200" cy="495300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7239000" y="4114800"/>
            <a:ext cx="457200" cy="419100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6007608" y="5221287"/>
            <a:ext cx="411480" cy="411480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7086600" y="5190108"/>
            <a:ext cx="457200" cy="473838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7239000" y="4876800"/>
            <a:ext cx="685800" cy="0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6781800" y="5334000"/>
            <a:ext cx="0" cy="685800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304800" y="6120824"/>
            <a:ext cx="8801100" cy="584776"/>
            <a:chOff x="304800" y="5816024"/>
            <a:chExt cx="8801100" cy="584776"/>
          </a:xfrm>
        </p:grpSpPr>
        <p:sp>
          <p:nvSpPr>
            <p:cNvPr id="25" name="TextBox 24"/>
            <p:cNvSpPr txBox="1"/>
            <p:nvPr/>
          </p:nvSpPr>
          <p:spPr>
            <a:xfrm>
              <a:off x="304800" y="5816024"/>
              <a:ext cx="88011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If R is a deformation retract of X, then  </a:t>
              </a:r>
              <a:r>
                <a:rPr lang="en-US" sz="3200" dirty="0"/>
                <a:t> </a:t>
              </a:r>
              <a:r>
                <a:rPr lang="en-US" sz="3200" dirty="0" smtClean="0"/>
                <a:t> (R) = </a:t>
              </a:r>
              <a:r>
                <a:rPr lang="en-US" sz="3200" dirty="0"/>
                <a:t> </a:t>
              </a:r>
              <a:r>
                <a:rPr lang="en-US" sz="3200" dirty="0" smtClean="0"/>
                <a:t>  (X).</a:t>
              </a: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6771132" y="6056376"/>
              <a:ext cx="201168" cy="228600"/>
              <a:chOff x="4200143" y="4105656"/>
              <a:chExt cx="591313" cy="448056"/>
            </a:xfrm>
          </p:grpSpPr>
          <p:cxnSp>
            <p:nvCxnSpPr>
              <p:cNvPr id="27" name="Curved Connector 26"/>
              <p:cNvCxnSpPr/>
              <p:nvPr/>
            </p:nvCxnSpPr>
            <p:spPr>
              <a:xfrm rot="10800000">
                <a:off x="4200144" y="4105656"/>
                <a:ext cx="591312" cy="448056"/>
              </a:xfrm>
              <a:prstGeom prst="curvedConnector3">
                <a:avLst/>
              </a:prstGeom>
              <a:ln w="412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V="1">
                <a:off x="4200143" y="4105656"/>
                <a:ext cx="591313" cy="448056"/>
              </a:xfrm>
              <a:prstGeom prst="line">
                <a:avLst/>
              </a:prstGeom>
              <a:ln w="412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/>
            <p:cNvGrpSpPr/>
            <p:nvPr/>
          </p:nvGrpSpPr>
          <p:grpSpPr>
            <a:xfrm>
              <a:off x="7886700" y="6056376"/>
              <a:ext cx="201168" cy="228600"/>
              <a:chOff x="4200143" y="4105656"/>
              <a:chExt cx="591313" cy="448056"/>
            </a:xfrm>
          </p:grpSpPr>
          <p:cxnSp>
            <p:nvCxnSpPr>
              <p:cNvPr id="30" name="Curved Connector 29"/>
              <p:cNvCxnSpPr/>
              <p:nvPr/>
            </p:nvCxnSpPr>
            <p:spPr>
              <a:xfrm rot="10800000">
                <a:off x="4200144" y="4105656"/>
                <a:ext cx="591312" cy="448056"/>
              </a:xfrm>
              <a:prstGeom prst="curvedConnector3">
                <a:avLst/>
              </a:prstGeom>
              <a:ln w="412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V="1">
                <a:off x="4200143" y="4105656"/>
                <a:ext cx="591313" cy="448056"/>
              </a:xfrm>
              <a:prstGeom prst="line">
                <a:avLst/>
              </a:prstGeom>
              <a:ln w="412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25801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" y="76200"/>
            <a:ext cx="251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Euler characteristic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590800" y="76200"/>
            <a:ext cx="0" cy="6629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52400" y="1147465"/>
            <a:ext cx="8991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43000" y="1487269"/>
            <a:ext cx="6858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0</a:t>
            </a:r>
          </a:p>
          <a:p>
            <a:endParaRPr lang="en-US" sz="3600" dirty="0"/>
          </a:p>
          <a:p>
            <a:endParaRPr lang="en-US" sz="3600" dirty="0" smtClean="0"/>
          </a:p>
          <a:p>
            <a:endParaRPr lang="en-US" sz="3600" dirty="0" smtClean="0"/>
          </a:p>
          <a:p>
            <a:endParaRPr lang="en-US" sz="4800" dirty="0"/>
          </a:p>
          <a:p>
            <a:endParaRPr lang="en-US" sz="3600" dirty="0" smtClean="0"/>
          </a:p>
        </p:txBody>
      </p:sp>
      <p:sp>
        <p:nvSpPr>
          <p:cNvPr id="16" name="Rectangle 15"/>
          <p:cNvSpPr/>
          <p:nvPr/>
        </p:nvSpPr>
        <p:spPr>
          <a:xfrm>
            <a:off x="2743200" y="1066800"/>
            <a:ext cx="4800600" cy="5632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S</a:t>
            </a:r>
            <a:r>
              <a:rPr lang="en-US" sz="3600" baseline="30000" dirty="0" smtClean="0"/>
              <a:t>1</a:t>
            </a:r>
            <a:r>
              <a:rPr lang="en-US" sz="3600" dirty="0" smtClean="0"/>
              <a:t> = circle </a:t>
            </a:r>
          </a:p>
          <a:p>
            <a:r>
              <a:rPr lang="en-US" sz="3600" dirty="0" smtClean="0"/>
              <a:t>  = { x in R</a:t>
            </a:r>
            <a:r>
              <a:rPr lang="en-US" sz="3600" baseline="30000" dirty="0"/>
              <a:t>2</a:t>
            </a:r>
            <a:r>
              <a:rPr lang="en-US" sz="3600" dirty="0" smtClean="0"/>
              <a:t> :  ||x || = 1 }</a:t>
            </a:r>
            <a:endParaRPr lang="en-US" sz="2400" dirty="0"/>
          </a:p>
          <a:p>
            <a:endParaRPr lang="en-US" sz="3600" dirty="0" smtClean="0"/>
          </a:p>
          <a:p>
            <a:r>
              <a:rPr lang="en-US" sz="3600" dirty="0" smtClean="0"/>
              <a:t>Annulus</a:t>
            </a:r>
          </a:p>
          <a:p>
            <a:endParaRPr lang="en-US" sz="3600" dirty="0"/>
          </a:p>
          <a:p>
            <a:r>
              <a:rPr lang="en-US" sz="3600" dirty="0" smtClean="0"/>
              <a:t>Mobius band</a:t>
            </a:r>
          </a:p>
          <a:p>
            <a:endParaRPr lang="en-US" sz="3600" dirty="0" smtClean="0"/>
          </a:p>
          <a:p>
            <a:r>
              <a:rPr lang="en-US" sz="3600" dirty="0" smtClean="0"/>
              <a:t>Solid torus = S</a:t>
            </a:r>
            <a:r>
              <a:rPr lang="en-US" sz="3600" baseline="30000" dirty="0" smtClean="0"/>
              <a:t>1</a:t>
            </a:r>
            <a:r>
              <a:rPr lang="en-US" sz="3600" dirty="0" smtClean="0"/>
              <a:t> x disk</a:t>
            </a:r>
          </a:p>
          <a:p>
            <a:endParaRPr lang="en-US" sz="3600" dirty="0" smtClean="0"/>
          </a:p>
          <a:p>
            <a:r>
              <a:rPr lang="en-US" sz="3600" dirty="0" smtClean="0"/>
              <a:t>Torus = S</a:t>
            </a:r>
            <a:r>
              <a:rPr lang="en-US" sz="3600" baseline="30000" dirty="0" smtClean="0"/>
              <a:t>1</a:t>
            </a:r>
            <a:r>
              <a:rPr lang="en-US" sz="3600" dirty="0" smtClean="0"/>
              <a:t> x S</a:t>
            </a:r>
            <a:r>
              <a:rPr lang="en-US" sz="3600" baseline="30000" dirty="0" smtClean="0"/>
              <a:t>1</a:t>
            </a:r>
            <a:r>
              <a:rPr lang="en-US" sz="3600" dirty="0" smtClean="0"/>
              <a:t> </a:t>
            </a:r>
          </a:p>
        </p:txBody>
      </p:sp>
      <p:sp>
        <p:nvSpPr>
          <p:cNvPr id="22" name="Oval 21"/>
          <p:cNvSpPr/>
          <p:nvPr/>
        </p:nvSpPr>
        <p:spPr>
          <a:xfrm>
            <a:off x="7772400" y="1295400"/>
            <a:ext cx="990600" cy="990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550" y="5469480"/>
            <a:ext cx="1828800" cy="12070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3581400"/>
            <a:ext cx="1733550" cy="1371600"/>
          </a:xfrm>
          <a:prstGeom prst="rect">
            <a:avLst/>
          </a:prstGeom>
        </p:spPr>
      </p:pic>
      <p:sp>
        <p:nvSpPr>
          <p:cNvPr id="9" name="Donut 8"/>
          <p:cNvSpPr/>
          <p:nvPr/>
        </p:nvSpPr>
        <p:spPr>
          <a:xfrm>
            <a:off x="4648200" y="2438400"/>
            <a:ext cx="1143000" cy="1143000"/>
          </a:xfrm>
          <a:prstGeom prst="donu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19600" y="6576001"/>
            <a:ext cx="4724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Mobius band and  torus images from https</a:t>
            </a:r>
            <a:r>
              <a:rPr lang="en-US" sz="1000" dirty="0"/>
              <a:t>://en.wikipedia.org/wiki/Euler_characteristic</a:t>
            </a:r>
          </a:p>
        </p:txBody>
      </p:sp>
    </p:spTree>
    <p:extLst>
      <p:ext uri="{BB962C8B-B14F-4D97-AF65-F5344CB8AC3E}">
        <p14:creationId xmlns:p14="http://schemas.microsoft.com/office/powerpoint/2010/main" val="226859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val 52"/>
          <p:cNvSpPr/>
          <p:nvPr/>
        </p:nvSpPr>
        <p:spPr>
          <a:xfrm>
            <a:off x="7452360" y="2871216"/>
            <a:ext cx="777240" cy="692025"/>
          </a:xfrm>
          <a:prstGeom prst="ellipse">
            <a:avLst/>
          </a:prstGeom>
          <a:noFill/>
          <a:ln w="6350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647688" y="2862072"/>
            <a:ext cx="777240" cy="692025"/>
          </a:xfrm>
          <a:prstGeom prst="ellipse">
            <a:avLst/>
          </a:prstGeom>
          <a:noFill/>
          <a:ln w="6350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966198" y="4110482"/>
            <a:ext cx="1751330" cy="19149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366175">
            <a:off x="6560101" y="812941"/>
            <a:ext cx="1517672" cy="1914906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152400" y="4114800"/>
            <a:ext cx="8991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6200" y="76200"/>
            <a:ext cx="251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Euler characteristic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590800" y="76200"/>
            <a:ext cx="0" cy="6629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52400" y="1147465"/>
            <a:ext cx="8991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43000" y="1509891"/>
            <a:ext cx="685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-1</a:t>
            </a:r>
          </a:p>
          <a:p>
            <a:endParaRPr lang="en-US" sz="3600" dirty="0"/>
          </a:p>
          <a:p>
            <a:endParaRPr lang="en-US" sz="3600" dirty="0" smtClean="0"/>
          </a:p>
          <a:p>
            <a:endParaRPr lang="en-US" sz="3600" dirty="0"/>
          </a:p>
          <a:p>
            <a:endParaRPr lang="en-US" sz="3600" dirty="0" smtClean="0"/>
          </a:p>
          <a:p>
            <a:endParaRPr lang="en-US" sz="2400" dirty="0"/>
          </a:p>
          <a:p>
            <a:r>
              <a:rPr lang="en-US" sz="3600" dirty="0" smtClean="0"/>
              <a:t>-2</a:t>
            </a:r>
          </a:p>
          <a:p>
            <a:endParaRPr lang="en-US" sz="4800" dirty="0"/>
          </a:p>
          <a:p>
            <a:endParaRPr lang="en-US" sz="3600" dirty="0" smtClean="0"/>
          </a:p>
        </p:txBody>
      </p:sp>
      <p:sp>
        <p:nvSpPr>
          <p:cNvPr id="16" name="Rectangle 15"/>
          <p:cNvSpPr/>
          <p:nvPr/>
        </p:nvSpPr>
        <p:spPr>
          <a:xfrm>
            <a:off x="2743200" y="1443097"/>
            <a:ext cx="4800600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Solid double torus</a:t>
            </a:r>
          </a:p>
          <a:p>
            <a:endParaRPr lang="en-US" sz="3600" dirty="0"/>
          </a:p>
          <a:p>
            <a:endParaRPr lang="en-US" sz="1600" dirty="0" smtClean="0"/>
          </a:p>
          <a:p>
            <a:r>
              <a:rPr lang="en-US" sz="3600" dirty="0" smtClean="0"/>
              <a:t> The graph:</a:t>
            </a:r>
          </a:p>
          <a:p>
            <a:endParaRPr lang="en-US" sz="3600" dirty="0" smtClean="0"/>
          </a:p>
          <a:p>
            <a:endParaRPr lang="en-US" sz="1200" dirty="0"/>
          </a:p>
          <a:p>
            <a:endParaRPr lang="en-US" sz="1100" dirty="0" smtClean="0"/>
          </a:p>
          <a:p>
            <a:r>
              <a:rPr lang="en-US" sz="3600" dirty="0" smtClean="0"/>
              <a:t>Double torus = </a:t>
            </a:r>
          </a:p>
          <a:p>
            <a:r>
              <a:rPr lang="en-US" sz="3600" dirty="0" smtClean="0"/>
              <a:t>      genus 2 torus =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        boundary of solid      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         double torus</a:t>
            </a:r>
            <a:endParaRPr lang="en-US" sz="3600" dirty="0"/>
          </a:p>
        </p:txBody>
      </p:sp>
      <p:sp>
        <p:nvSpPr>
          <p:cNvPr id="50" name="Oval 49"/>
          <p:cNvSpPr/>
          <p:nvPr/>
        </p:nvSpPr>
        <p:spPr>
          <a:xfrm rot="16200000">
            <a:off x="8118619" y="3112165"/>
            <a:ext cx="171259" cy="18288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 rot="16200000">
            <a:off x="7332245" y="3112165"/>
            <a:ext cx="171259" cy="18288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 rot="16200000">
            <a:off x="6574251" y="3112165"/>
            <a:ext cx="171259" cy="18288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029200" y="6588204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/>
              <a:t>Genus n tori images from https</a:t>
            </a:r>
            <a:r>
              <a:rPr lang="en-US" sz="1000" dirty="0"/>
              <a:t>://en.wikipedia.org/wiki/Euler_characteristic</a:t>
            </a:r>
          </a:p>
        </p:txBody>
      </p:sp>
    </p:spTree>
    <p:extLst>
      <p:ext uri="{BB962C8B-B14F-4D97-AF65-F5344CB8AC3E}">
        <p14:creationId xmlns:p14="http://schemas.microsoft.com/office/powerpoint/2010/main" val="301429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" y="76200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      Euler                2-dimensional </a:t>
            </a:r>
            <a:r>
              <a:rPr lang="en-US" sz="3200" dirty="0" err="1" smtClean="0"/>
              <a:t>orientable</a:t>
            </a:r>
            <a:r>
              <a:rPr lang="en-US" sz="3200" dirty="0" smtClean="0"/>
              <a:t> surface characteristic                   without boundary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590800" y="76200"/>
            <a:ext cx="0" cy="6629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52400" y="1147465"/>
            <a:ext cx="8991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66800" y="1487269"/>
            <a:ext cx="6858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2</a:t>
            </a:r>
          </a:p>
          <a:p>
            <a:endParaRPr lang="en-US" sz="3600" dirty="0"/>
          </a:p>
          <a:p>
            <a:endParaRPr lang="en-US" sz="1200" dirty="0" smtClean="0"/>
          </a:p>
          <a:p>
            <a:r>
              <a:rPr lang="en-US" sz="3600" dirty="0" smtClean="0"/>
              <a:t> 0</a:t>
            </a:r>
          </a:p>
          <a:p>
            <a:endParaRPr lang="en-US" sz="3600" dirty="0"/>
          </a:p>
          <a:p>
            <a:endParaRPr lang="en-US" sz="1200" dirty="0" smtClean="0"/>
          </a:p>
          <a:p>
            <a:r>
              <a:rPr lang="en-US" sz="3600" dirty="0" smtClean="0"/>
              <a:t>-2</a:t>
            </a:r>
          </a:p>
          <a:p>
            <a:endParaRPr lang="en-US" sz="3600" dirty="0"/>
          </a:p>
          <a:p>
            <a:endParaRPr lang="en-US" sz="2800" dirty="0" smtClean="0"/>
          </a:p>
          <a:p>
            <a:r>
              <a:rPr lang="en-US" sz="3600" dirty="0" smtClean="0"/>
              <a:t>-4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971800" y="1371600"/>
            <a:ext cx="48006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sphere</a:t>
            </a:r>
          </a:p>
          <a:p>
            <a:endParaRPr lang="en-US" sz="3600" dirty="0"/>
          </a:p>
          <a:p>
            <a:endParaRPr lang="en-US" sz="1200" dirty="0" smtClean="0"/>
          </a:p>
          <a:p>
            <a:r>
              <a:rPr lang="en-US" sz="3600" dirty="0" smtClean="0"/>
              <a:t>S</a:t>
            </a:r>
            <a:r>
              <a:rPr lang="en-US" sz="3600" baseline="30000" dirty="0" smtClean="0"/>
              <a:t>1</a:t>
            </a:r>
            <a:r>
              <a:rPr lang="en-US" sz="3600" dirty="0" smtClean="0"/>
              <a:t> x S</a:t>
            </a:r>
            <a:r>
              <a:rPr lang="en-US" sz="3600" baseline="30000" dirty="0" smtClean="0"/>
              <a:t>1</a:t>
            </a:r>
            <a:r>
              <a:rPr lang="en-US" sz="3600" dirty="0" smtClean="0"/>
              <a:t> = torus</a:t>
            </a:r>
          </a:p>
          <a:p>
            <a:endParaRPr lang="en-US" sz="3600" dirty="0"/>
          </a:p>
          <a:p>
            <a:endParaRPr lang="en-US" sz="2000" dirty="0" smtClean="0"/>
          </a:p>
          <a:p>
            <a:r>
              <a:rPr lang="en-US" sz="3600" dirty="0" smtClean="0"/>
              <a:t>genus 2 torus</a:t>
            </a:r>
          </a:p>
          <a:p>
            <a:endParaRPr lang="en-US" sz="3600" dirty="0"/>
          </a:p>
          <a:p>
            <a:endParaRPr lang="en-US" sz="2400" dirty="0" smtClean="0"/>
          </a:p>
          <a:p>
            <a:r>
              <a:rPr lang="en-US" sz="3600" dirty="0" smtClean="0"/>
              <a:t>genus 3 torus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116479">
            <a:off x="6589433" y="3576853"/>
            <a:ext cx="1631690" cy="1784091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152400" y="2362200"/>
            <a:ext cx="8991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4876647" y="1293263"/>
            <a:ext cx="990753" cy="992737"/>
            <a:chOff x="5867400" y="2393952"/>
            <a:chExt cx="1524000" cy="1676400"/>
          </a:xfrm>
        </p:grpSpPr>
        <p:sp>
          <p:nvSpPr>
            <p:cNvPr id="13" name="Oval 12"/>
            <p:cNvSpPr/>
            <p:nvPr/>
          </p:nvSpPr>
          <p:spPr>
            <a:xfrm>
              <a:off x="5867400" y="2393952"/>
              <a:ext cx="1524000" cy="1676400"/>
            </a:xfrm>
            <a:prstGeom prst="ellipse">
              <a:avLst/>
            </a:prstGeom>
            <a:solidFill>
              <a:srgbClr val="94FF41"/>
            </a:solidFill>
            <a:ln>
              <a:solidFill>
                <a:srgbClr val="80DF3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5867400" y="3037333"/>
              <a:ext cx="1524000" cy="457199"/>
            </a:xfrm>
            <a:prstGeom prst="ellipse">
              <a:avLst/>
            </a:prstGeom>
            <a:gradFill flip="none" rotWithShape="1">
              <a:gsLst>
                <a:gs pos="0">
                  <a:srgbClr val="94FF41"/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solidFill>
                <a:srgbClr val="80DF3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7" name="Straight Connector 16"/>
          <p:cNvCxnSpPr/>
          <p:nvPr/>
        </p:nvCxnSpPr>
        <p:spPr>
          <a:xfrm>
            <a:off x="152400" y="3733800"/>
            <a:ext cx="8991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2438400"/>
            <a:ext cx="1828800" cy="12070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5181600"/>
            <a:ext cx="2239264" cy="1574800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152400" y="5181600"/>
            <a:ext cx="8991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5105400" y="66879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/>
              <a:t>Genus n tori images from https</a:t>
            </a:r>
            <a:r>
              <a:rPr lang="en-US" sz="1000" dirty="0"/>
              <a:t>://en.wikipedia.org/wiki/Euler_characteristic</a:t>
            </a:r>
          </a:p>
        </p:txBody>
      </p:sp>
    </p:spTree>
    <p:extLst>
      <p:ext uri="{BB962C8B-B14F-4D97-AF65-F5344CB8AC3E}">
        <p14:creationId xmlns:p14="http://schemas.microsoft.com/office/powerpoint/2010/main" val="344681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0162" y="1853624"/>
            <a:ext cx="171683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v</a:t>
            </a:r>
            <a:r>
              <a:rPr lang="en-US" sz="3200" dirty="0" smtClean="0"/>
              <a:t>ertex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961812" y="3225224"/>
            <a:ext cx="19337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</a:t>
            </a:r>
            <a:r>
              <a:rPr lang="en-US" sz="3200" dirty="0" smtClean="0"/>
              <a:t>dge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5856" y="4724400"/>
            <a:ext cx="20059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  <a:r>
              <a:rPr lang="en-US" sz="3200" dirty="0" smtClean="0"/>
              <a:t>ace</a:t>
            </a:r>
          </a:p>
        </p:txBody>
      </p:sp>
      <p:sp>
        <p:nvSpPr>
          <p:cNvPr id="8" name="Oval 7"/>
          <p:cNvSpPr/>
          <p:nvPr/>
        </p:nvSpPr>
        <p:spPr>
          <a:xfrm>
            <a:off x="2859838" y="2133600"/>
            <a:ext cx="182880" cy="18288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2326438" y="4632960"/>
            <a:ext cx="1219200" cy="1082040"/>
            <a:chOff x="2819400" y="4632960"/>
            <a:chExt cx="1219200" cy="1082040"/>
          </a:xfrm>
        </p:grpSpPr>
        <p:sp>
          <p:nvSpPr>
            <p:cNvPr id="18" name="Isosceles Triangle 17"/>
            <p:cNvSpPr/>
            <p:nvPr/>
          </p:nvSpPr>
          <p:spPr>
            <a:xfrm>
              <a:off x="2926080" y="4724400"/>
              <a:ext cx="1066800" cy="923544"/>
            </a:xfrm>
            <a:prstGeom prst="triangl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/>
            <p:cNvCxnSpPr/>
            <p:nvPr/>
          </p:nvCxnSpPr>
          <p:spPr>
            <a:xfrm rot="3600000" flipV="1">
              <a:off x="3246120" y="5166360"/>
              <a:ext cx="928048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8000000" flipV="1">
              <a:off x="2732964" y="5160743"/>
              <a:ext cx="928048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/>
            <p:cNvGrpSpPr/>
            <p:nvPr/>
          </p:nvGrpSpPr>
          <p:grpSpPr>
            <a:xfrm>
              <a:off x="2819400" y="5532120"/>
              <a:ext cx="1219200" cy="182880"/>
              <a:chOff x="2971800" y="2819400"/>
              <a:chExt cx="1021080" cy="182880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 flipV="1">
                <a:off x="3078480" y="2926080"/>
                <a:ext cx="777240" cy="0"/>
              </a:xfrm>
              <a:prstGeom prst="line">
                <a:avLst/>
              </a:prstGeom>
              <a:ln w="635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val 14"/>
              <p:cNvSpPr/>
              <p:nvPr/>
            </p:nvSpPr>
            <p:spPr>
              <a:xfrm>
                <a:off x="2971800" y="2819400"/>
                <a:ext cx="153162" cy="18288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3839718" y="2819400"/>
                <a:ext cx="153162" cy="18288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Oval 10"/>
            <p:cNvSpPr/>
            <p:nvPr/>
          </p:nvSpPr>
          <p:spPr>
            <a:xfrm>
              <a:off x="3364992" y="463296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326438" y="3506892"/>
            <a:ext cx="1219200" cy="182880"/>
            <a:chOff x="2438400" y="3354492"/>
            <a:chExt cx="1219200" cy="182880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2565779" y="3430692"/>
              <a:ext cx="928048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2438400" y="3354492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3474720" y="3354492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5662873" y="1847088"/>
            <a:ext cx="2261927" cy="2115312"/>
            <a:chOff x="5358073" y="2624328"/>
            <a:chExt cx="2261927" cy="2115312"/>
          </a:xfrm>
        </p:grpSpPr>
        <p:grpSp>
          <p:nvGrpSpPr>
            <p:cNvPr id="30" name="Group 29"/>
            <p:cNvGrpSpPr/>
            <p:nvPr/>
          </p:nvGrpSpPr>
          <p:grpSpPr>
            <a:xfrm rot="10800000">
              <a:off x="6400800" y="3657600"/>
              <a:ext cx="1219200" cy="1082040"/>
              <a:chOff x="2819400" y="4632960"/>
              <a:chExt cx="1219200" cy="1082040"/>
            </a:xfrm>
            <a:effectLst/>
          </p:grpSpPr>
          <p:sp>
            <p:nvSpPr>
              <p:cNvPr id="31" name="Isosceles Triangle 30"/>
              <p:cNvSpPr/>
              <p:nvPr/>
            </p:nvSpPr>
            <p:spPr>
              <a:xfrm>
                <a:off x="2926080" y="4724400"/>
                <a:ext cx="1066800" cy="923544"/>
              </a:xfrm>
              <a:prstGeom prst="triangl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 rot="3600000" flipV="1">
                <a:off x="3246120" y="5166360"/>
                <a:ext cx="928048" cy="0"/>
              </a:xfrm>
              <a:prstGeom prst="line">
                <a:avLst/>
              </a:prstGeom>
              <a:ln w="635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rot="18000000" flipV="1">
                <a:off x="2732964" y="5160743"/>
                <a:ext cx="928048" cy="0"/>
              </a:xfrm>
              <a:prstGeom prst="line">
                <a:avLst/>
              </a:prstGeom>
              <a:ln w="635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4" name="Group 33"/>
              <p:cNvGrpSpPr/>
              <p:nvPr/>
            </p:nvGrpSpPr>
            <p:grpSpPr>
              <a:xfrm>
                <a:off x="2819400" y="5532120"/>
                <a:ext cx="1219200" cy="182880"/>
                <a:chOff x="2971800" y="2819400"/>
                <a:chExt cx="1021080" cy="18288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 flipV="1">
                  <a:off x="3078480" y="2895600"/>
                  <a:ext cx="777240" cy="0"/>
                </a:xfrm>
                <a:prstGeom prst="line">
                  <a:avLst/>
                </a:prstGeom>
                <a:ln w="63500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Oval 36"/>
                <p:cNvSpPr/>
                <p:nvPr/>
              </p:nvSpPr>
              <p:spPr>
                <a:xfrm>
                  <a:off x="2971800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3839718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" name="Oval 34"/>
              <p:cNvSpPr/>
              <p:nvPr/>
            </p:nvSpPr>
            <p:spPr>
              <a:xfrm>
                <a:off x="3364992" y="4632960"/>
                <a:ext cx="182880" cy="18288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6400800" y="2761488"/>
              <a:ext cx="1219200" cy="1082040"/>
              <a:chOff x="2819400" y="4632960"/>
              <a:chExt cx="1219200" cy="1082040"/>
            </a:xfrm>
          </p:grpSpPr>
          <p:sp>
            <p:nvSpPr>
              <p:cNvPr id="40" name="Isosceles Triangle 39"/>
              <p:cNvSpPr/>
              <p:nvPr/>
            </p:nvSpPr>
            <p:spPr>
              <a:xfrm>
                <a:off x="2895600" y="4724400"/>
                <a:ext cx="1066800" cy="923544"/>
              </a:xfrm>
              <a:prstGeom prst="triangl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3" name="Group 42"/>
              <p:cNvGrpSpPr/>
              <p:nvPr/>
            </p:nvGrpSpPr>
            <p:grpSpPr>
              <a:xfrm>
                <a:off x="2819400" y="5532120"/>
                <a:ext cx="1219200" cy="182880"/>
                <a:chOff x="2971800" y="2819400"/>
                <a:chExt cx="1021080" cy="182880"/>
              </a:xfrm>
            </p:grpSpPr>
            <p:sp>
              <p:nvSpPr>
                <p:cNvPr id="46" name="Oval 45"/>
                <p:cNvSpPr/>
                <p:nvPr/>
              </p:nvSpPr>
              <p:spPr>
                <a:xfrm>
                  <a:off x="2971800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Oval 46"/>
                <p:cNvSpPr/>
                <p:nvPr/>
              </p:nvSpPr>
              <p:spPr>
                <a:xfrm>
                  <a:off x="3839718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4" name="Oval 43"/>
              <p:cNvSpPr/>
              <p:nvPr/>
            </p:nvSpPr>
            <p:spPr>
              <a:xfrm>
                <a:off x="3364992" y="4632960"/>
                <a:ext cx="182880" cy="18288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5358073" y="3659714"/>
              <a:ext cx="1219200" cy="182880"/>
              <a:chOff x="2438400" y="3354492"/>
              <a:chExt cx="1219200" cy="182880"/>
            </a:xfrm>
          </p:grpSpPr>
          <p:cxnSp>
            <p:nvCxnSpPr>
              <p:cNvPr id="51" name="Straight Connector 50"/>
              <p:cNvCxnSpPr/>
              <p:nvPr/>
            </p:nvCxnSpPr>
            <p:spPr>
              <a:xfrm flipV="1">
                <a:off x="2565779" y="3430692"/>
                <a:ext cx="928048" cy="0"/>
              </a:xfrm>
              <a:prstGeom prst="line">
                <a:avLst/>
              </a:prstGeom>
              <a:ln w="635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Oval 51"/>
              <p:cNvSpPr/>
              <p:nvPr/>
            </p:nvSpPr>
            <p:spPr>
              <a:xfrm>
                <a:off x="2438400" y="3354492"/>
                <a:ext cx="182880" cy="18288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3474720" y="3354492"/>
                <a:ext cx="182880" cy="18288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 rot="5400000">
              <a:off x="4839913" y="3142488"/>
              <a:ext cx="1219200" cy="182880"/>
              <a:chOff x="2438400" y="3354492"/>
              <a:chExt cx="1219200" cy="182880"/>
            </a:xfrm>
          </p:grpSpPr>
          <p:cxnSp>
            <p:nvCxnSpPr>
              <p:cNvPr id="55" name="Straight Connector 54"/>
              <p:cNvCxnSpPr/>
              <p:nvPr/>
            </p:nvCxnSpPr>
            <p:spPr>
              <a:xfrm flipV="1">
                <a:off x="2565779" y="3438797"/>
                <a:ext cx="928048" cy="0"/>
              </a:xfrm>
              <a:prstGeom prst="line">
                <a:avLst/>
              </a:prstGeom>
              <a:ln w="635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Oval 55"/>
              <p:cNvSpPr/>
              <p:nvPr/>
            </p:nvSpPr>
            <p:spPr>
              <a:xfrm>
                <a:off x="2438400" y="3354492"/>
                <a:ext cx="182880" cy="18288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3474720" y="3354492"/>
                <a:ext cx="182880" cy="18288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5859890" y="3657600"/>
              <a:ext cx="1219200" cy="1082040"/>
              <a:chOff x="2819400" y="4632960"/>
              <a:chExt cx="1219200" cy="1082040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8000000" flipV="1">
                <a:off x="2732964" y="5160743"/>
                <a:ext cx="928048" cy="0"/>
              </a:xfrm>
              <a:prstGeom prst="line">
                <a:avLst/>
              </a:prstGeom>
              <a:ln w="635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2" name="Group 61"/>
              <p:cNvGrpSpPr/>
              <p:nvPr/>
            </p:nvGrpSpPr>
            <p:grpSpPr>
              <a:xfrm>
                <a:off x="2819400" y="5532120"/>
                <a:ext cx="1219200" cy="182880"/>
                <a:chOff x="2971800" y="2819400"/>
                <a:chExt cx="1021080" cy="182880"/>
              </a:xfrm>
            </p:grpSpPr>
            <p:cxnSp>
              <p:nvCxnSpPr>
                <p:cNvPr id="64" name="Straight Connector 63"/>
                <p:cNvCxnSpPr/>
                <p:nvPr/>
              </p:nvCxnSpPr>
              <p:spPr>
                <a:xfrm flipV="1">
                  <a:off x="3078480" y="2895600"/>
                  <a:ext cx="777240" cy="0"/>
                </a:xfrm>
                <a:prstGeom prst="line">
                  <a:avLst/>
                </a:prstGeom>
                <a:ln w="63500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5" name="Oval 64"/>
                <p:cNvSpPr/>
                <p:nvPr/>
              </p:nvSpPr>
              <p:spPr>
                <a:xfrm>
                  <a:off x="2971800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>
                  <a:off x="3839718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3" name="Oval 62"/>
              <p:cNvSpPr/>
              <p:nvPr/>
            </p:nvSpPr>
            <p:spPr>
              <a:xfrm>
                <a:off x="3364992" y="4632960"/>
                <a:ext cx="182880" cy="18288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7" name="TextBox 66"/>
          <p:cNvSpPr txBox="1"/>
          <p:nvPr/>
        </p:nvSpPr>
        <p:spPr>
          <a:xfrm>
            <a:off x="5990048" y="838200"/>
            <a:ext cx="18585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Example: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943600" y="4343400"/>
            <a:ext cx="1905000" cy="1709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200" dirty="0" smtClean="0"/>
              <a:t>7 vertices, </a:t>
            </a:r>
          </a:p>
          <a:p>
            <a:pPr algn="ctr">
              <a:lnSpc>
                <a:spcPct val="110000"/>
              </a:lnSpc>
            </a:pPr>
            <a:r>
              <a:rPr lang="en-US" sz="3200" dirty="0" smtClean="0"/>
              <a:t>9 edges, </a:t>
            </a:r>
          </a:p>
          <a:p>
            <a:pPr algn="ctr">
              <a:lnSpc>
                <a:spcPct val="110000"/>
              </a:lnSpc>
            </a:pPr>
            <a:r>
              <a:rPr lang="en-US" sz="3200" dirty="0" smtClean="0"/>
              <a:t>2 faces.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685800" y="838200"/>
            <a:ext cx="3276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We wish to count:</a:t>
            </a:r>
          </a:p>
        </p:txBody>
      </p:sp>
      <p:sp>
        <p:nvSpPr>
          <p:cNvPr id="72" name="Frame 71"/>
          <p:cNvSpPr/>
          <p:nvPr/>
        </p:nvSpPr>
        <p:spPr>
          <a:xfrm>
            <a:off x="0" y="0"/>
            <a:ext cx="4572000" cy="6858000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3" name="Frame 72"/>
          <p:cNvSpPr/>
          <p:nvPr/>
        </p:nvSpPr>
        <p:spPr>
          <a:xfrm>
            <a:off x="4572000" y="0"/>
            <a:ext cx="4572000" cy="6858000"/>
          </a:xfrm>
          <a:prstGeom prst="fram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2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6" name="Straight Connector 165"/>
          <p:cNvCxnSpPr>
            <a:stCxn id="159" idx="2"/>
          </p:cNvCxnSpPr>
          <p:nvPr/>
        </p:nvCxnSpPr>
        <p:spPr>
          <a:xfrm>
            <a:off x="7871039" y="4893409"/>
            <a:ext cx="677009" cy="22860"/>
          </a:xfrm>
          <a:prstGeom prst="line">
            <a:avLst/>
          </a:prstGeom>
          <a:ln w="635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04800" y="150673"/>
            <a:ext cx="86106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Graphs:  Identifying Trees</a:t>
            </a:r>
          </a:p>
          <a:p>
            <a:endParaRPr lang="en-US" sz="1600" dirty="0"/>
          </a:p>
          <a:p>
            <a:r>
              <a:rPr lang="en-US" sz="3600" dirty="0" err="1" smtClean="0"/>
              <a:t>Defn</a:t>
            </a:r>
            <a:r>
              <a:rPr lang="en-US" sz="3600" dirty="0" smtClean="0"/>
              <a:t>: A </a:t>
            </a:r>
            <a:r>
              <a:rPr lang="en-US" sz="3600" i="1" dirty="0" smtClean="0"/>
              <a:t>tree</a:t>
            </a:r>
            <a:r>
              <a:rPr lang="en-US" sz="3600" dirty="0" smtClean="0"/>
              <a:t> is a connected graph that does not contain a cycle  </a:t>
            </a:r>
          </a:p>
        </p:txBody>
      </p:sp>
      <p:grpSp>
        <p:nvGrpSpPr>
          <p:cNvPr id="127" name="Group 126"/>
          <p:cNvGrpSpPr/>
          <p:nvPr/>
        </p:nvGrpSpPr>
        <p:grpSpPr>
          <a:xfrm>
            <a:off x="533400" y="2249269"/>
            <a:ext cx="1775881" cy="2735580"/>
            <a:chOff x="859536" y="1981200"/>
            <a:chExt cx="1775881" cy="2735580"/>
          </a:xfrm>
        </p:grpSpPr>
        <p:cxnSp>
          <p:nvCxnSpPr>
            <p:cNvPr id="122" name="Straight Connector 121"/>
            <p:cNvCxnSpPr/>
            <p:nvPr/>
          </p:nvCxnSpPr>
          <p:spPr>
            <a:xfrm rot="5400000" flipV="1">
              <a:off x="2132320" y="4154806"/>
              <a:ext cx="842011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rot="14400000" flipV="1">
              <a:off x="1825388" y="3255743"/>
              <a:ext cx="928048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6" name="Group 95"/>
            <p:cNvGrpSpPr/>
            <p:nvPr/>
          </p:nvGrpSpPr>
          <p:grpSpPr>
            <a:xfrm rot="5400000">
              <a:off x="1604362" y="2366361"/>
              <a:ext cx="875596" cy="182881"/>
              <a:chOff x="2565779" y="3354492"/>
              <a:chExt cx="1091821" cy="182880"/>
            </a:xfrm>
          </p:grpSpPr>
          <p:cxnSp>
            <p:nvCxnSpPr>
              <p:cNvPr id="97" name="Straight Connector 96"/>
              <p:cNvCxnSpPr/>
              <p:nvPr/>
            </p:nvCxnSpPr>
            <p:spPr>
              <a:xfrm flipV="1">
                <a:off x="2565779" y="3430692"/>
                <a:ext cx="928048" cy="0"/>
              </a:xfrm>
              <a:prstGeom prst="line">
                <a:avLst/>
              </a:prstGeom>
              <a:ln w="635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Oval 98"/>
              <p:cNvSpPr/>
              <p:nvPr/>
            </p:nvSpPr>
            <p:spPr>
              <a:xfrm>
                <a:off x="3474720" y="3354492"/>
                <a:ext cx="182880" cy="18288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1" name="Straight Connector 100"/>
            <p:cNvCxnSpPr/>
            <p:nvPr/>
          </p:nvCxnSpPr>
          <p:spPr>
            <a:xfrm rot="18000000" flipV="1">
              <a:off x="1329781" y="3255743"/>
              <a:ext cx="928048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Oval 105"/>
            <p:cNvSpPr/>
            <p:nvPr/>
          </p:nvSpPr>
          <p:spPr>
            <a:xfrm>
              <a:off x="2452537" y="362712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1956264" y="272796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8" name="Straight Connector 117"/>
            <p:cNvCxnSpPr/>
            <p:nvPr/>
          </p:nvCxnSpPr>
          <p:spPr>
            <a:xfrm rot="5400000" flipV="1">
              <a:off x="1088500" y="4168425"/>
              <a:ext cx="779561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4400000" flipV="1">
              <a:off x="1268707" y="4170143"/>
              <a:ext cx="928048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rot="18000000" flipV="1">
              <a:off x="773100" y="4170143"/>
              <a:ext cx="928048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Oval 113"/>
            <p:cNvSpPr/>
            <p:nvPr/>
          </p:nvSpPr>
          <p:spPr>
            <a:xfrm>
              <a:off x="859536" y="453390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1895856" y="453390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1956264" y="198120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1388364" y="453390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2452537" y="453390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1388364" y="362712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3581400" y="2249269"/>
            <a:ext cx="1775881" cy="2735580"/>
            <a:chOff x="859536" y="1981200"/>
            <a:chExt cx="1775881" cy="2735580"/>
          </a:xfrm>
        </p:grpSpPr>
        <p:cxnSp>
          <p:nvCxnSpPr>
            <p:cNvPr id="129" name="Straight Connector 128"/>
            <p:cNvCxnSpPr/>
            <p:nvPr/>
          </p:nvCxnSpPr>
          <p:spPr>
            <a:xfrm rot="5400000" flipV="1">
              <a:off x="2132320" y="4154806"/>
              <a:ext cx="842011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rot="14400000" flipV="1">
              <a:off x="1825388" y="3255743"/>
              <a:ext cx="928048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1" name="Group 130"/>
            <p:cNvGrpSpPr/>
            <p:nvPr/>
          </p:nvGrpSpPr>
          <p:grpSpPr>
            <a:xfrm rot="5400000">
              <a:off x="1604362" y="2366361"/>
              <a:ext cx="875596" cy="182881"/>
              <a:chOff x="2565779" y="3354492"/>
              <a:chExt cx="1091821" cy="182880"/>
            </a:xfrm>
          </p:grpSpPr>
          <p:cxnSp>
            <p:nvCxnSpPr>
              <p:cNvPr id="145" name="Straight Connector 144"/>
              <p:cNvCxnSpPr/>
              <p:nvPr/>
            </p:nvCxnSpPr>
            <p:spPr>
              <a:xfrm flipV="1">
                <a:off x="2565779" y="3430692"/>
                <a:ext cx="928048" cy="0"/>
              </a:xfrm>
              <a:prstGeom prst="line">
                <a:avLst/>
              </a:prstGeom>
              <a:ln w="635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6" name="Oval 145"/>
              <p:cNvSpPr/>
              <p:nvPr/>
            </p:nvSpPr>
            <p:spPr>
              <a:xfrm>
                <a:off x="3474720" y="3354492"/>
                <a:ext cx="182880" cy="18288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2" name="Straight Connector 131"/>
            <p:cNvCxnSpPr/>
            <p:nvPr/>
          </p:nvCxnSpPr>
          <p:spPr>
            <a:xfrm rot="18000000" flipV="1">
              <a:off x="1329781" y="3255743"/>
              <a:ext cx="928048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flipV="1">
              <a:off x="1543596" y="3703320"/>
              <a:ext cx="928048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Oval 133"/>
            <p:cNvSpPr/>
            <p:nvPr/>
          </p:nvSpPr>
          <p:spPr>
            <a:xfrm>
              <a:off x="2452537" y="362712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1956264" y="272796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6" name="Straight Connector 135"/>
            <p:cNvCxnSpPr/>
            <p:nvPr/>
          </p:nvCxnSpPr>
          <p:spPr>
            <a:xfrm rot="5400000" flipV="1">
              <a:off x="1088500" y="4168425"/>
              <a:ext cx="779561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rot="14400000" flipV="1">
              <a:off x="1268707" y="4170143"/>
              <a:ext cx="928048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 rot="18000000" flipV="1">
              <a:off x="773100" y="4170143"/>
              <a:ext cx="928048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Oval 138"/>
            <p:cNvSpPr/>
            <p:nvPr/>
          </p:nvSpPr>
          <p:spPr>
            <a:xfrm>
              <a:off x="859536" y="453390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1895856" y="453390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1956264" y="198120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1388364" y="453390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2452537" y="453390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1388364" y="362712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6834719" y="2249269"/>
            <a:ext cx="1775881" cy="2735580"/>
            <a:chOff x="859536" y="1981200"/>
            <a:chExt cx="1775881" cy="2735580"/>
          </a:xfrm>
        </p:grpSpPr>
        <p:cxnSp>
          <p:nvCxnSpPr>
            <p:cNvPr id="148" name="Straight Connector 147"/>
            <p:cNvCxnSpPr/>
            <p:nvPr/>
          </p:nvCxnSpPr>
          <p:spPr>
            <a:xfrm rot="5400000" flipV="1">
              <a:off x="2132320" y="4154806"/>
              <a:ext cx="842011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 rot="14400000" flipV="1">
              <a:off x="1825388" y="3255743"/>
              <a:ext cx="928048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0" name="Group 149"/>
            <p:cNvGrpSpPr/>
            <p:nvPr/>
          </p:nvGrpSpPr>
          <p:grpSpPr>
            <a:xfrm rot="5400000">
              <a:off x="1604362" y="2366361"/>
              <a:ext cx="875596" cy="182881"/>
              <a:chOff x="2565779" y="3354492"/>
              <a:chExt cx="1091821" cy="182880"/>
            </a:xfrm>
          </p:grpSpPr>
          <p:cxnSp>
            <p:nvCxnSpPr>
              <p:cNvPr id="164" name="Straight Connector 163"/>
              <p:cNvCxnSpPr/>
              <p:nvPr/>
            </p:nvCxnSpPr>
            <p:spPr>
              <a:xfrm flipV="1">
                <a:off x="2565779" y="3430692"/>
                <a:ext cx="928048" cy="0"/>
              </a:xfrm>
              <a:prstGeom prst="line">
                <a:avLst/>
              </a:prstGeom>
              <a:ln w="635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Oval 164"/>
              <p:cNvSpPr/>
              <p:nvPr/>
            </p:nvSpPr>
            <p:spPr>
              <a:xfrm>
                <a:off x="3474720" y="3354492"/>
                <a:ext cx="182880" cy="18288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51" name="Straight Connector 150"/>
            <p:cNvCxnSpPr/>
            <p:nvPr/>
          </p:nvCxnSpPr>
          <p:spPr>
            <a:xfrm rot="18000000" flipV="1">
              <a:off x="1329781" y="3255743"/>
              <a:ext cx="928048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 flipV="1">
              <a:off x="1543596" y="3703320"/>
              <a:ext cx="928048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Oval 152"/>
            <p:cNvSpPr/>
            <p:nvPr/>
          </p:nvSpPr>
          <p:spPr>
            <a:xfrm>
              <a:off x="2452537" y="362712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1956264" y="272796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5" name="Straight Connector 154"/>
            <p:cNvCxnSpPr/>
            <p:nvPr/>
          </p:nvCxnSpPr>
          <p:spPr>
            <a:xfrm rot="5400000" flipV="1">
              <a:off x="1088500" y="4168425"/>
              <a:ext cx="779561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 rot="14400000" flipV="1">
              <a:off x="1268707" y="4170143"/>
              <a:ext cx="928048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 rot="18000000" flipV="1">
              <a:off x="773100" y="4170143"/>
              <a:ext cx="928048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Oval 157"/>
            <p:cNvSpPr/>
            <p:nvPr/>
          </p:nvSpPr>
          <p:spPr>
            <a:xfrm>
              <a:off x="859536" y="453390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1895856" y="453390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1956264" y="198120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1388364" y="453390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2452537" y="453390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1388364" y="362712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9" name="TextBox 168"/>
          <p:cNvSpPr txBox="1"/>
          <p:nvPr/>
        </p:nvSpPr>
        <p:spPr>
          <a:xfrm>
            <a:off x="381000" y="5297269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</a:t>
            </a:r>
            <a:r>
              <a:rPr lang="en-US" sz="3600" dirty="0" smtClean="0"/>
              <a:t> = 8 – 7 = 1        </a:t>
            </a:r>
            <a:r>
              <a:rPr lang="en-US" sz="3600" dirty="0"/>
              <a:t> </a:t>
            </a:r>
            <a:r>
              <a:rPr lang="en-US" sz="3600" dirty="0" smtClean="0"/>
              <a:t>  = 8 – 8 = 0            = 8 – 9 = -1 </a:t>
            </a:r>
          </a:p>
        </p:txBody>
      </p:sp>
      <p:grpSp>
        <p:nvGrpSpPr>
          <p:cNvPr id="173" name="Group 172"/>
          <p:cNvGrpSpPr/>
          <p:nvPr/>
        </p:nvGrpSpPr>
        <p:grpSpPr>
          <a:xfrm>
            <a:off x="381000" y="5562600"/>
            <a:ext cx="201168" cy="228600"/>
            <a:chOff x="4200143" y="4105656"/>
            <a:chExt cx="591313" cy="448056"/>
          </a:xfrm>
        </p:grpSpPr>
        <p:cxnSp>
          <p:nvCxnSpPr>
            <p:cNvPr id="174" name="Curved Connector 173"/>
            <p:cNvCxnSpPr/>
            <p:nvPr/>
          </p:nvCxnSpPr>
          <p:spPr>
            <a:xfrm rot="10800000">
              <a:off x="4200144" y="4105656"/>
              <a:ext cx="591312" cy="448056"/>
            </a:xfrm>
            <a:prstGeom prst="curvedConnector3">
              <a:avLst/>
            </a:prstGeom>
            <a:ln w="412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 flipV="1">
              <a:off x="4200143" y="4105656"/>
              <a:ext cx="591313" cy="448056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6" name="Group 175"/>
          <p:cNvGrpSpPr/>
          <p:nvPr/>
        </p:nvGrpSpPr>
        <p:grpSpPr>
          <a:xfrm>
            <a:off x="3456432" y="5562600"/>
            <a:ext cx="201168" cy="228600"/>
            <a:chOff x="4200143" y="4105656"/>
            <a:chExt cx="591313" cy="448056"/>
          </a:xfrm>
        </p:grpSpPr>
        <p:cxnSp>
          <p:nvCxnSpPr>
            <p:cNvPr id="177" name="Curved Connector 176"/>
            <p:cNvCxnSpPr/>
            <p:nvPr/>
          </p:nvCxnSpPr>
          <p:spPr>
            <a:xfrm rot="10800000">
              <a:off x="4200144" y="4105656"/>
              <a:ext cx="591312" cy="448056"/>
            </a:xfrm>
            <a:prstGeom prst="curvedConnector3">
              <a:avLst/>
            </a:prstGeom>
            <a:ln w="412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flipV="1">
              <a:off x="4200143" y="4105656"/>
              <a:ext cx="591313" cy="448056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9" name="Group 178"/>
          <p:cNvGrpSpPr/>
          <p:nvPr/>
        </p:nvGrpSpPr>
        <p:grpSpPr>
          <a:xfrm>
            <a:off x="6580632" y="5562600"/>
            <a:ext cx="201168" cy="228600"/>
            <a:chOff x="4200143" y="4105656"/>
            <a:chExt cx="591313" cy="448056"/>
          </a:xfrm>
        </p:grpSpPr>
        <p:cxnSp>
          <p:nvCxnSpPr>
            <p:cNvPr id="180" name="Curved Connector 179"/>
            <p:cNvCxnSpPr/>
            <p:nvPr/>
          </p:nvCxnSpPr>
          <p:spPr>
            <a:xfrm rot="10800000">
              <a:off x="4200144" y="4105656"/>
              <a:ext cx="591312" cy="448056"/>
            </a:xfrm>
            <a:prstGeom prst="curvedConnector3">
              <a:avLst/>
            </a:prstGeom>
            <a:ln w="412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flipV="1">
              <a:off x="4200143" y="4105656"/>
              <a:ext cx="591313" cy="448056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582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496902" y="1205039"/>
            <a:ext cx="188425" cy="929640"/>
            <a:chOff x="1950719" y="1981200"/>
            <a:chExt cx="188425" cy="929640"/>
          </a:xfrm>
        </p:grpSpPr>
        <p:sp>
          <p:nvSpPr>
            <p:cNvPr id="19" name="Oval 18"/>
            <p:cNvSpPr/>
            <p:nvPr/>
          </p:nvSpPr>
          <p:spPr>
            <a:xfrm rot="5400000">
              <a:off x="1968829" y="2730822"/>
              <a:ext cx="146662" cy="182881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956264" y="272796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956264" y="198120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429000" y="4343400"/>
            <a:ext cx="1256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  = 2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49936" y="86380"/>
            <a:ext cx="2874264" cy="523220"/>
            <a:chOff x="173736" y="6334780"/>
            <a:chExt cx="2874264" cy="523220"/>
          </a:xfrm>
        </p:grpSpPr>
        <p:sp>
          <p:nvSpPr>
            <p:cNvPr id="12" name="Rectangle 11"/>
            <p:cNvSpPr/>
            <p:nvPr/>
          </p:nvSpPr>
          <p:spPr>
            <a:xfrm>
              <a:off x="222537" y="6334780"/>
              <a:ext cx="282546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/>
                <a:t> </a:t>
              </a:r>
              <a:r>
                <a:rPr lang="en-US" sz="2800" dirty="0" smtClean="0"/>
                <a:t> = |V| – |E| + |F| </a:t>
              </a:r>
              <a:endParaRPr lang="en-US" sz="2800" dirty="0"/>
            </a:p>
          </p:txBody>
        </p:sp>
        <p:grpSp>
          <p:nvGrpSpPr>
            <p:cNvPr id="13" name="Group 12"/>
            <p:cNvGrpSpPr>
              <a:grpSpLocks noChangeAspect="1"/>
            </p:cNvGrpSpPr>
            <p:nvPr/>
          </p:nvGrpSpPr>
          <p:grpSpPr>
            <a:xfrm>
              <a:off x="173736" y="6565392"/>
              <a:ext cx="150868" cy="171450"/>
              <a:chOff x="4200143" y="4105656"/>
              <a:chExt cx="591313" cy="448056"/>
            </a:xfrm>
          </p:grpSpPr>
          <p:cxnSp>
            <p:nvCxnSpPr>
              <p:cNvPr id="15" name="Curved Connector 14"/>
              <p:cNvCxnSpPr/>
              <p:nvPr/>
            </p:nvCxnSpPr>
            <p:spPr>
              <a:xfrm rot="10800000">
                <a:off x="4200144" y="4105656"/>
                <a:ext cx="591312" cy="448056"/>
              </a:xfrm>
              <a:prstGeom prst="curvedConnector3">
                <a:avLst/>
              </a:prstGeom>
              <a:ln w="317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4200143" y="4105656"/>
                <a:ext cx="591313" cy="448056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" name="Group 16"/>
          <p:cNvGrpSpPr/>
          <p:nvPr/>
        </p:nvGrpSpPr>
        <p:grpSpPr>
          <a:xfrm>
            <a:off x="3456432" y="4628656"/>
            <a:ext cx="201168" cy="228600"/>
            <a:chOff x="4200143" y="4105656"/>
            <a:chExt cx="591313" cy="448056"/>
          </a:xfrm>
        </p:grpSpPr>
        <p:cxnSp>
          <p:nvCxnSpPr>
            <p:cNvPr id="21" name="Curved Connector 20"/>
            <p:cNvCxnSpPr/>
            <p:nvPr/>
          </p:nvCxnSpPr>
          <p:spPr>
            <a:xfrm rot="10800000">
              <a:off x="4200144" y="4105656"/>
              <a:ext cx="591312" cy="448056"/>
            </a:xfrm>
            <a:prstGeom prst="curvedConnector3">
              <a:avLst/>
            </a:prstGeom>
            <a:ln w="412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4200143" y="4105656"/>
              <a:ext cx="591313" cy="448056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0654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496902" y="1205039"/>
            <a:ext cx="188425" cy="929640"/>
            <a:chOff x="1950719" y="1981200"/>
            <a:chExt cx="188425" cy="929640"/>
          </a:xfrm>
        </p:grpSpPr>
        <p:grpSp>
          <p:nvGrpSpPr>
            <p:cNvPr id="5" name="Group 4"/>
            <p:cNvGrpSpPr/>
            <p:nvPr/>
          </p:nvGrpSpPr>
          <p:grpSpPr>
            <a:xfrm rot="5400000">
              <a:off x="1604362" y="2366361"/>
              <a:ext cx="875596" cy="182881"/>
              <a:chOff x="2565779" y="3354492"/>
              <a:chExt cx="1091821" cy="182880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 flipV="1">
                <a:off x="2565779" y="3430692"/>
                <a:ext cx="928048" cy="0"/>
              </a:xfrm>
              <a:prstGeom prst="line">
                <a:avLst/>
              </a:prstGeom>
              <a:ln w="635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/>
              <p:cNvSpPr/>
              <p:nvPr/>
            </p:nvSpPr>
            <p:spPr>
              <a:xfrm>
                <a:off x="3474720" y="3354492"/>
                <a:ext cx="182880" cy="18288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Oval 7"/>
            <p:cNvSpPr/>
            <p:nvPr/>
          </p:nvSpPr>
          <p:spPr>
            <a:xfrm>
              <a:off x="1956264" y="272796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956264" y="198120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49936" y="86380"/>
            <a:ext cx="2874264" cy="523220"/>
            <a:chOff x="173736" y="6334780"/>
            <a:chExt cx="2874264" cy="523220"/>
          </a:xfrm>
        </p:grpSpPr>
        <p:sp>
          <p:nvSpPr>
            <p:cNvPr id="13" name="Rectangle 12"/>
            <p:cNvSpPr/>
            <p:nvPr/>
          </p:nvSpPr>
          <p:spPr>
            <a:xfrm>
              <a:off x="222537" y="6334780"/>
              <a:ext cx="282546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/>
                <a:t> </a:t>
              </a:r>
              <a:r>
                <a:rPr lang="en-US" sz="2800" dirty="0" smtClean="0"/>
                <a:t> = |V| – |E| + |F| </a:t>
              </a:r>
              <a:endParaRPr lang="en-US" sz="2800" dirty="0"/>
            </a:p>
          </p:txBody>
        </p:sp>
        <p:grpSp>
          <p:nvGrpSpPr>
            <p:cNvPr id="15" name="Group 14"/>
            <p:cNvGrpSpPr>
              <a:grpSpLocks noChangeAspect="1"/>
            </p:cNvGrpSpPr>
            <p:nvPr/>
          </p:nvGrpSpPr>
          <p:grpSpPr>
            <a:xfrm>
              <a:off x="173736" y="6565392"/>
              <a:ext cx="150868" cy="171450"/>
              <a:chOff x="4200143" y="4105656"/>
              <a:chExt cx="591313" cy="448056"/>
            </a:xfrm>
          </p:grpSpPr>
          <p:cxnSp>
            <p:nvCxnSpPr>
              <p:cNvPr id="16" name="Curved Connector 15"/>
              <p:cNvCxnSpPr/>
              <p:nvPr/>
            </p:nvCxnSpPr>
            <p:spPr>
              <a:xfrm rot="10800000">
                <a:off x="4200144" y="4105656"/>
                <a:ext cx="591312" cy="448056"/>
              </a:xfrm>
              <a:prstGeom prst="curvedConnector3">
                <a:avLst/>
              </a:prstGeom>
              <a:ln w="317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V="1">
                <a:off x="4200143" y="4105656"/>
                <a:ext cx="591313" cy="448056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" name="TextBox 21"/>
          <p:cNvSpPr txBox="1"/>
          <p:nvPr/>
        </p:nvSpPr>
        <p:spPr>
          <a:xfrm>
            <a:off x="3429000" y="43434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  = 2 – 1 = 1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3456432" y="4628656"/>
            <a:ext cx="201168" cy="228600"/>
            <a:chOff x="4200143" y="4105656"/>
            <a:chExt cx="591313" cy="448056"/>
          </a:xfrm>
        </p:grpSpPr>
        <p:cxnSp>
          <p:nvCxnSpPr>
            <p:cNvPr id="24" name="Curved Connector 23"/>
            <p:cNvCxnSpPr/>
            <p:nvPr/>
          </p:nvCxnSpPr>
          <p:spPr>
            <a:xfrm rot="10800000">
              <a:off x="4200144" y="4105656"/>
              <a:ext cx="591312" cy="448056"/>
            </a:xfrm>
            <a:prstGeom prst="curvedConnector3">
              <a:avLst/>
            </a:prstGeom>
            <a:ln w="412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200143" y="4105656"/>
              <a:ext cx="591313" cy="448056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3061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934547" y="1205039"/>
            <a:ext cx="750780" cy="1828800"/>
            <a:chOff x="1388364" y="1981200"/>
            <a:chExt cx="750780" cy="1828800"/>
          </a:xfrm>
        </p:grpSpPr>
        <p:grpSp>
          <p:nvGrpSpPr>
            <p:cNvPr id="5" name="Group 4"/>
            <p:cNvGrpSpPr/>
            <p:nvPr/>
          </p:nvGrpSpPr>
          <p:grpSpPr>
            <a:xfrm rot="5400000">
              <a:off x="1604362" y="2366361"/>
              <a:ext cx="875596" cy="182881"/>
              <a:chOff x="2565779" y="3354492"/>
              <a:chExt cx="1091821" cy="182880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 flipV="1">
                <a:off x="2565779" y="3430692"/>
                <a:ext cx="928048" cy="0"/>
              </a:xfrm>
              <a:prstGeom prst="line">
                <a:avLst/>
              </a:prstGeom>
              <a:ln w="635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/>
              <p:cNvSpPr/>
              <p:nvPr/>
            </p:nvSpPr>
            <p:spPr>
              <a:xfrm>
                <a:off x="3474720" y="3354492"/>
                <a:ext cx="182880" cy="18288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Oval 7"/>
            <p:cNvSpPr/>
            <p:nvPr/>
          </p:nvSpPr>
          <p:spPr>
            <a:xfrm>
              <a:off x="1956264" y="272796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956264" y="198120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1388364" y="362712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49936" y="86380"/>
            <a:ext cx="2874264" cy="523220"/>
            <a:chOff x="173736" y="6334780"/>
            <a:chExt cx="2874264" cy="523220"/>
          </a:xfrm>
        </p:grpSpPr>
        <p:sp>
          <p:nvSpPr>
            <p:cNvPr id="13" name="Rectangle 12"/>
            <p:cNvSpPr/>
            <p:nvPr/>
          </p:nvSpPr>
          <p:spPr>
            <a:xfrm>
              <a:off x="222537" y="6334780"/>
              <a:ext cx="282546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/>
                <a:t> </a:t>
              </a:r>
              <a:r>
                <a:rPr lang="en-US" sz="2800" dirty="0" smtClean="0"/>
                <a:t> = |V| – |E| + |F| </a:t>
              </a:r>
              <a:endParaRPr lang="en-US" sz="2800" dirty="0"/>
            </a:p>
          </p:txBody>
        </p:sp>
        <p:grpSp>
          <p:nvGrpSpPr>
            <p:cNvPr id="15" name="Group 14"/>
            <p:cNvGrpSpPr>
              <a:grpSpLocks noChangeAspect="1"/>
            </p:cNvGrpSpPr>
            <p:nvPr/>
          </p:nvGrpSpPr>
          <p:grpSpPr>
            <a:xfrm>
              <a:off x="173736" y="6565392"/>
              <a:ext cx="150868" cy="171450"/>
              <a:chOff x="4200143" y="4105656"/>
              <a:chExt cx="591313" cy="448056"/>
            </a:xfrm>
          </p:grpSpPr>
          <p:cxnSp>
            <p:nvCxnSpPr>
              <p:cNvPr id="16" name="Curved Connector 15"/>
              <p:cNvCxnSpPr/>
              <p:nvPr/>
            </p:nvCxnSpPr>
            <p:spPr>
              <a:xfrm rot="10800000">
                <a:off x="4200144" y="4105656"/>
                <a:ext cx="591312" cy="448056"/>
              </a:xfrm>
              <a:prstGeom prst="curvedConnector3">
                <a:avLst/>
              </a:prstGeom>
              <a:ln w="317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V="1">
                <a:off x="4200143" y="4105656"/>
                <a:ext cx="591313" cy="448056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" name="TextBox 21"/>
          <p:cNvSpPr txBox="1"/>
          <p:nvPr/>
        </p:nvSpPr>
        <p:spPr>
          <a:xfrm>
            <a:off x="3429000" y="43434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  = 3 – 1 = 2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3456432" y="4628656"/>
            <a:ext cx="201168" cy="228600"/>
            <a:chOff x="4200143" y="4105656"/>
            <a:chExt cx="591313" cy="448056"/>
          </a:xfrm>
        </p:grpSpPr>
        <p:cxnSp>
          <p:nvCxnSpPr>
            <p:cNvPr id="24" name="Curved Connector 23"/>
            <p:cNvCxnSpPr/>
            <p:nvPr/>
          </p:nvCxnSpPr>
          <p:spPr>
            <a:xfrm rot="10800000">
              <a:off x="4200144" y="4105656"/>
              <a:ext cx="591312" cy="448056"/>
            </a:xfrm>
            <a:prstGeom prst="curvedConnector3">
              <a:avLst/>
            </a:prstGeom>
            <a:ln w="412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200143" y="4105656"/>
              <a:ext cx="591313" cy="448056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5024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934547" y="1205039"/>
            <a:ext cx="750780" cy="1828800"/>
            <a:chOff x="1388364" y="1981200"/>
            <a:chExt cx="750780" cy="1828800"/>
          </a:xfrm>
        </p:grpSpPr>
        <p:grpSp>
          <p:nvGrpSpPr>
            <p:cNvPr id="5" name="Group 4"/>
            <p:cNvGrpSpPr/>
            <p:nvPr/>
          </p:nvGrpSpPr>
          <p:grpSpPr>
            <a:xfrm rot="5400000">
              <a:off x="1604362" y="2366361"/>
              <a:ext cx="875596" cy="182881"/>
              <a:chOff x="2565779" y="3354492"/>
              <a:chExt cx="1091821" cy="182880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 flipV="1">
                <a:off x="2565779" y="3430692"/>
                <a:ext cx="928048" cy="0"/>
              </a:xfrm>
              <a:prstGeom prst="line">
                <a:avLst/>
              </a:prstGeom>
              <a:ln w="635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/>
              <p:cNvSpPr/>
              <p:nvPr/>
            </p:nvSpPr>
            <p:spPr>
              <a:xfrm>
                <a:off x="3474720" y="3354492"/>
                <a:ext cx="182880" cy="18288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 rot="18000000" flipV="1">
              <a:off x="1329781" y="3255743"/>
              <a:ext cx="928048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1956264" y="272796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956264" y="198120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1388364" y="362712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49936" y="86380"/>
            <a:ext cx="2874264" cy="523220"/>
            <a:chOff x="173736" y="6334780"/>
            <a:chExt cx="2874264" cy="523220"/>
          </a:xfrm>
        </p:grpSpPr>
        <p:sp>
          <p:nvSpPr>
            <p:cNvPr id="16" name="Rectangle 15"/>
            <p:cNvSpPr/>
            <p:nvPr/>
          </p:nvSpPr>
          <p:spPr>
            <a:xfrm>
              <a:off x="222537" y="6334780"/>
              <a:ext cx="282546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/>
                <a:t> </a:t>
              </a:r>
              <a:r>
                <a:rPr lang="en-US" sz="2800" dirty="0" smtClean="0"/>
                <a:t> = |V| – |E| + |F| </a:t>
              </a:r>
              <a:endParaRPr lang="en-US" sz="2800" dirty="0"/>
            </a:p>
          </p:txBody>
        </p:sp>
        <p:grpSp>
          <p:nvGrpSpPr>
            <p:cNvPr id="21" name="Group 20"/>
            <p:cNvGrpSpPr>
              <a:grpSpLocks noChangeAspect="1"/>
            </p:cNvGrpSpPr>
            <p:nvPr/>
          </p:nvGrpSpPr>
          <p:grpSpPr>
            <a:xfrm>
              <a:off x="173736" y="6565392"/>
              <a:ext cx="150868" cy="171450"/>
              <a:chOff x="4200143" y="4105656"/>
              <a:chExt cx="591313" cy="448056"/>
            </a:xfrm>
          </p:grpSpPr>
          <p:cxnSp>
            <p:nvCxnSpPr>
              <p:cNvPr id="22" name="Curved Connector 21"/>
              <p:cNvCxnSpPr/>
              <p:nvPr/>
            </p:nvCxnSpPr>
            <p:spPr>
              <a:xfrm rot="10800000">
                <a:off x="4200144" y="4105656"/>
                <a:ext cx="591312" cy="448056"/>
              </a:xfrm>
              <a:prstGeom prst="curvedConnector3">
                <a:avLst/>
              </a:prstGeom>
              <a:ln w="317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V="1">
                <a:off x="4200143" y="4105656"/>
                <a:ext cx="591313" cy="448056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TextBox 23"/>
          <p:cNvSpPr txBox="1"/>
          <p:nvPr/>
        </p:nvSpPr>
        <p:spPr>
          <a:xfrm>
            <a:off x="3429000" y="43434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  = 3 – 2 = 1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3456432" y="4628656"/>
            <a:ext cx="201168" cy="228600"/>
            <a:chOff x="4200143" y="4105656"/>
            <a:chExt cx="591313" cy="448056"/>
          </a:xfrm>
        </p:grpSpPr>
        <p:cxnSp>
          <p:nvCxnSpPr>
            <p:cNvPr id="26" name="Curved Connector 25"/>
            <p:cNvCxnSpPr/>
            <p:nvPr/>
          </p:nvCxnSpPr>
          <p:spPr>
            <a:xfrm rot="10800000">
              <a:off x="4200144" y="4105656"/>
              <a:ext cx="591312" cy="448056"/>
            </a:xfrm>
            <a:prstGeom prst="curvedConnector3">
              <a:avLst/>
            </a:prstGeom>
            <a:ln w="412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4200143" y="4105656"/>
              <a:ext cx="591313" cy="448056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119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934547" y="1205039"/>
            <a:ext cx="1247053" cy="1828800"/>
            <a:chOff x="1388364" y="1981200"/>
            <a:chExt cx="1247053" cy="1828800"/>
          </a:xfrm>
        </p:grpSpPr>
        <p:cxnSp>
          <p:nvCxnSpPr>
            <p:cNvPr id="4" name="Straight Connector 3"/>
            <p:cNvCxnSpPr/>
            <p:nvPr/>
          </p:nvCxnSpPr>
          <p:spPr>
            <a:xfrm rot="14400000" flipV="1">
              <a:off x="1825388" y="3255743"/>
              <a:ext cx="928048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 rot="5400000">
              <a:off x="1604362" y="2366361"/>
              <a:ext cx="875596" cy="182881"/>
              <a:chOff x="2565779" y="3354492"/>
              <a:chExt cx="1091821" cy="182880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 flipV="1">
                <a:off x="2565779" y="3430692"/>
                <a:ext cx="928048" cy="0"/>
              </a:xfrm>
              <a:prstGeom prst="line">
                <a:avLst/>
              </a:prstGeom>
              <a:ln w="635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/>
              <p:cNvSpPr/>
              <p:nvPr/>
            </p:nvSpPr>
            <p:spPr>
              <a:xfrm>
                <a:off x="3474720" y="3354492"/>
                <a:ext cx="182880" cy="18288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 rot="18000000" flipV="1">
              <a:off x="1329781" y="3255743"/>
              <a:ext cx="928048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/>
            <p:cNvSpPr/>
            <p:nvPr/>
          </p:nvSpPr>
          <p:spPr>
            <a:xfrm>
              <a:off x="2452537" y="362712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956264" y="272796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956264" y="198120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1388364" y="362712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49936" y="86380"/>
            <a:ext cx="2874264" cy="523220"/>
            <a:chOff x="173736" y="6334780"/>
            <a:chExt cx="2874264" cy="523220"/>
          </a:xfrm>
        </p:grpSpPr>
        <p:sp>
          <p:nvSpPr>
            <p:cNvPr id="22" name="Rectangle 21"/>
            <p:cNvSpPr/>
            <p:nvPr/>
          </p:nvSpPr>
          <p:spPr>
            <a:xfrm>
              <a:off x="222537" y="6334780"/>
              <a:ext cx="282546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/>
                <a:t> </a:t>
              </a:r>
              <a:r>
                <a:rPr lang="en-US" sz="2800" dirty="0" smtClean="0"/>
                <a:t> = |V| – |E| + |F| </a:t>
              </a:r>
              <a:endParaRPr lang="en-US" sz="2800" dirty="0"/>
            </a:p>
          </p:txBody>
        </p:sp>
        <p:grpSp>
          <p:nvGrpSpPr>
            <p:cNvPr id="23" name="Group 22"/>
            <p:cNvGrpSpPr>
              <a:grpSpLocks noChangeAspect="1"/>
            </p:cNvGrpSpPr>
            <p:nvPr/>
          </p:nvGrpSpPr>
          <p:grpSpPr>
            <a:xfrm>
              <a:off x="173736" y="6565392"/>
              <a:ext cx="150868" cy="171450"/>
              <a:chOff x="4200143" y="4105656"/>
              <a:chExt cx="591313" cy="448056"/>
            </a:xfrm>
          </p:grpSpPr>
          <p:cxnSp>
            <p:nvCxnSpPr>
              <p:cNvPr id="24" name="Curved Connector 23"/>
              <p:cNvCxnSpPr/>
              <p:nvPr/>
            </p:nvCxnSpPr>
            <p:spPr>
              <a:xfrm rot="10800000">
                <a:off x="4200144" y="4105656"/>
                <a:ext cx="591312" cy="448056"/>
              </a:xfrm>
              <a:prstGeom prst="curvedConnector3">
                <a:avLst/>
              </a:prstGeom>
              <a:ln w="317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V="1">
                <a:off x="4200143" y="4105656"/>
                <a:ext cx="591313" cy="448056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TextBox 29"/>
          <p:cNvSpPr txBox="1"/>
          <p:nvPr/>
        </p:nvSpPr>
        <p:spPr>
          <a:xfrm>
            <a:off x="3429000" y="43434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  = 4 – 3 = 1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3456432" y="4628656"/>
            <a:ext cx="201168" cy="228600"/>
            <a:chOff x="4200143" y="4105656"/>
            <a:chExt cx="591313" cy="448056"/>
          </a:xfrm>
        </p:grpSpPr>
        <p:cxnSp>
          <p:nvCxnSpPr>
            <p:cNvPr id="32" name="Curved Connector 31"/>
            <p:cNvCxnSpPr/>
            <p:nvPr/>
          </p:nvCxnSpPr>
          <p:spPr>
            <a:xfrm rot="10800000">
              <a:off x="4200144" y="4105656"/>
              <a:ext cx="591312" cy="448056"/>
            </a:xfrm>
            <a:prstGeom prst="curvedConnector3">
              <a:avLst/>
            </a:prstGeom>
            <a:ln w="412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4200143" y="4105656"/>
              <a:ext cx="591313" cy="448056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2175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934547" y="1205039"/>
            <a:ext cx="1247053" cy="2735580"/>
            <a:chOff x="1388364" y="1981200"/>
            <a:chExt cx="1247053" cy="2735580"/>
          </a:xfrm>
        </p:grpSpPr>
        <p:cxnSp>
          <p:nvCxnSpPr>
            <p:cNvPr id="3" name="Straight Connector 2"/>
            <p:cNvCxnSpPr/>
            <p:nvPr/>
          </p:nvCxnSpPr>
          <p:spPr>
            <a:xfrm rot="5400000" flipV="1">
              <a:off x="2132320" y="4154806"/>
              <a:ext cx="842011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 rot="14400000" flipV="1">
              <a:off x="1825388" y="3255743"/>
              <a:ext cx="928048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 rot="5400000">
              <a:off x="1604362" y="2366361"/>
              <a:ext cx="875596" cy="182881"/>
              <a:chOff x="2565779" y="3354492"/>
              <a:chExt cx="1091821" cy="182880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 flipV="1">
                <a:off x="2565779" y="3430692"/>
                <a:ext cx="928048" cy="0"/>
              </a:xfrm>
              <a:prstGeom prst="line">
                <a:avLst/>
              </a:prstGeom>
              <a:ln w="635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/>
              <p:cNvSpPr/>
              <p:nvPr/>
            </p:nvSpPr>
            <p:spPr>
              <a:xfrm>
                <a:off x="3474720" y="3354492"/>
                <a:ext cx="182880" cy="18288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 rot="18000000" flipV="1">
              <a:off x="1329781" y="3255743"/>
              <a:ext cx="928048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/>
            <p:cNvSpPr/>
            <p:nvPr/>
          </p:nvSpPr>
          <p:spPr>
            <a:xfrm>
              <a:off x="2452537" y="362712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956264" y="272796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956264" y="198120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452537" y="453390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1388364" y="362712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49936" y="86380"/>
            <a:ext cx="2874264" cy="523220"/>
            <a:chOff x="173736" y="6334780"/>
            <a:chExt cx="2874264" cy="523220"/>
          </a:xfrm>
        </p:grpSpPr>
        <p:sp>
          <p:nvSpPr>
            <p:cNvPr id="23" name="Rectangle 22"/>
            <p:cNvSpPr/>
            <p:nvPr/>
          </p:nvSpPr>
          <p:spPr>
            <a:xfrm>
              <a:off x="222537" y="6334780"/>
              <a:ext cx="282546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/>
                <a:t> </a:t>
              </a:r>
              <a:r>
                <a:rPr lang="en-US" sz="2800" dirty="0" smtClean="0"/>
                <a:t> = |V| – |E| + |F| </a:t>
              </a:r>
              <a:endParaRPr lang="en-US" sz="2800" dirty="0"/>
            </a:p>
          </p:txBody>
        </p:sp>
        <p:grpSp>
          <p:nvGrpSpPr>
            <p:cNvPr id="24" name="Group 23"/>
            <p:cNvGrpSpPr>
              <a:grpSpLocks noChangeAspect="1"/>
            </p:cNvGrpSpPr>
            <p:nvPr/>
          </p:nvGrpSpPr>
          <p:grpSpPr>
            <a:xfrm>
              <a:off x="173736" y="6565392"/>
              <a:ext cx="150868" cy="171450"/>
              <a:chOff x="4200143" y="4105656"/>
              <a:chExt cx="591313" cy="448056"/>
            </a:xfrm>
          </p:grpSpPr>
          <p:cxnSp>
            <p:nvCxnSpPr>
              <p:cNvPr id="25" name="Curved Connector 24"/>
              <p:cNvCxnSpPr/>
              <p:nvPr/>
            </p:nvCxnSpPr>
            <p:spPr>
              <a:xfrm rot="10800000">
                <a:off x="4200144" y="4105656"/>
                <a:ext cx="591312" cy="448056"/>
              </a:xfrm>
              <a:prstGeom prst="curvedConnector3">
                <a:avLst/>
              </a:prstGeom>
              <a:ln w="317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V="1">
                <a:off x="4200143" y="4105656"/>
                <a:ext cx="591313" cy="448056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TextBox 26"/>
          <p:cNvSpPr txBox="1"/>
          <p:nvPr/>
        </p:nvSpPr>
        <p:spPr>
          <a:xfrm>
            <a:off x="3429000" y="43434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  = 5 – 4 = 1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3456432" y="4628656"/>
            <a:ext cx="201168" cy="228600"/>
            <a:chOff x="4200143" y="4105656"/>
            <a:chExt cx="591313" cy="448056"/>
          </a:xfrm>
        </p:grpSpPr>
        <p:cxnSp>
          <p:nvCxnSpPr>
            <p:cNvPr id="29" name="Curved Connector 28"/>
            <p:cNvCxnSpPr/>
            <p:nvPr/>
          </p:nvCxnSpPr>
          <p:spPr>
            <a:xfrm rot="10800000">
              <a:off x="4200144" y="4105656"/>
              <a:ext cx="591312" cy="448056"/>
            </a:xfrm>
            <a:prstGeom prst="curvedConnector3">
              <a:avLst/>
            </a:prstGeom>
            <a:ln w="412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4200143" y="4105656"/>
              <a:ext cx="591313" cy="448056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960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05719" y="1205039"/>
            <a:ext cx="1775881" cy="2735580"/>
            <a:chOff x="859536" y="1981200"/>
            <a:chExt cx="1775881" cy="2735580"/>
          </a:xfrm>
        </p:grpSpPr>
        <p:cxnSp>
          <p:nvCxnSpPr>
            <p:cNvPr id="3" name="Straight Connector 2"/>
            <p:cNvCxnSpPr/>
            <p:nvPr/>
          </p:nvCxnSpPr>
          <p:spPr>
            <a:xfrm rot="5400000" flipV="1">
              <a:off x="2132320" y="4154806"/>
              <a:ext cx="842011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 rot="14400000" flipV="1">
              <a:off x="1825388" y="3255743"/>
              <a:ext cx="928048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 rot="5400000">
              <a:off x="1604362" y="2366361"/>
              <a:ext cx="875596" cy="182881"/>
              <a:chOff x="2565779" y="3354492"/>
              <a:chExt cx="1091821" cy="182880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 flipV="1">
                <a:off x="2565779" y="3430692"/>
                <a:ext cx="928048" cy="0"/>
              </a:xfrm>
              <a:prstGeom prst="line">
                <a:avLst/>
              </a:prstGeom>
              <a:ln w="635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/>
              <p:cNvSpPr/>
              <p:nvPr/>
            </p:nvSpPr>
            <p:spPr>
              <a:xfrm>
                <a:off x="3474720" y="3354492"/>
                <a:ext cx="182880" cy="18288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 rot="18000000" flipV="1">
              <a:off x="1329781" y="3255743"/>
              <a:ext cx="928048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/>
            <p:cNvSpPr/>
            <p:nvPr/>
          </p:nvSpPr>
          <p:spPr>
            <a:xfrm>
              <a:off x="2452537" y="362712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956264" y="272796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rot="5400000" flipV="1">
              <a:off x="1088500" y="4168425"/>
              <a:ext cx="779561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14400000" flipV="1">
              <a:off x="1268707" y="4170143"/>
              <a:ext cx="928048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8000000" flipV="1">
              <a:off x="773100" y="4170143"/>
              <a:ext cx="928048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859536" y="453390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895856" y="453390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956264" y="198120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388364" y="453390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452537" y="453390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1388364" y="362712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49936" y="86380"/>
            <a:ext cx="2874264" cy="523220"/>
            <a:chOff x="173736" y="6334780"/>
            <a:chExt cx="2874264" cy="523220"/>
          </a:xfrm>
        </p:grpSpPr>
        <p:sp>
          <p:nvSpPr>
            <p:cNvPr id="23" name="Rectangle 22"/>
            <p:cNvSpPr/>
            <p:nvPr/>
          </p:nvSpPr>
          <p:spPr>
            <a:xfrm>
              <a:off x="222537" y="6334780"/>
              <a:ext cx="282546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/>
                <a:t> </a:t>
              </a:r>
              <a:r>
                <a:rPr lang="en-US" sz="2800" dirty="0" smtClean="0"/>
                <a:t> = |V| – |E| + |F| </a:t>
              </a:r>
              <a:endParaRPr lang="en-US" sz="2800" dirty="0"/>
            </a:p>
          </p:txBody>
        </p:sp>
        <p:grpSp>
          <p:nvGrpSpPr>
            <p:cNvPr id="24" name="Group 23"/>
            <p:cNvGrpSpPr>
              <a:grpSpLocks noChangeAspect="1"/>
            </p:cNvGrpSpPr>
            <p:nvPr/>
          </p:nvGrpSpPr>
          <p:grpSpPr>
            <a:xfrm>
              <a:off x="173736" y="6565392"/>
              <a:ext cx="150868" cy="171450"/>
              <a:chOff x="4200143" y="4105656"/>
              <a:chExt cx="591313" cy="448056"/>
            </a:xfrm>
          </p:grpSpPr>
          <p:cxnSp>
            <p:nvCxnSpPr>
              <p:cNvPr id="25" name="Curved Connector 24"/>
              <p:cNvCxnSpPr/>
              <p:nvPr/>
            </p:nvCxnSpPr>
            <p:spPr>
              <a:xfrm rot="10800000">
                <a:off x="4200144" y="4105656"/>
                <a:ext cx="591312" cy="448056"/>
              </a:xfrm>
              <a:prstGeom prst="curvedConnector3">
                <a:avLst/>
              </a:prstGeom>
              <a:ln w="317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V="1">
                <a:off x="4200143" y="4105656"/>
                <a:ext cx="591313" cy="448056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TextBox 26"/>
          <p:cNvSpPr txBox="1"/>
          <p:nvPr/>
        </p:nvSpPr>
        <p:spPr>
          <a:xfrm>
            <a:off x="3429000" y="43434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  = 8 – 7 = 1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3456432" y="4628656"/>
            <a:ext cx="201168" cy="228600"/>
            <a:chOff x="4200143" y="4105656"/>
            <a:chExt cx="591313" cy="448056"/>
          </a:xfrm>
        </p:grpSpPr>
        <p:cxnSp>
          <p:nvCxnSpPr>
            <p:cNvPr id="29" name="Curved Connector 28"/>
            <p:cNvCxnSpPr/>
            <p:nvPr/>
          </p:nvCxnSpPr>
          <p:spPr>
            <a:xfrm rot="10800000">
              <a:off x="4200144" y="4105656"/>
              <a:ext cx="591312" cy="448056"/>
            </a:xfrm>
            <a:prstGeom prst="curvedConnector3">
              <a:avLst/>
            </a:prstGeom>
            <a:ln w="412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4200143" y="4105656"/>
              <a:ext cx="591313" cy="448056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960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/>
        </p:nvCxnSpPr>
        <p:spPr>
          <a:xfrm flipV="1">
            <a:off x="4069080" y="2942399"/>
            <a:ext cx="978408" cy="0"/>
          </a:xfrm>
          <a:prstGeom prst="line">
            <a:avLst/>
          </a:prstGeom>
          <a:ln w="635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3405719" y="1205039"/>
            <a:ext cx="1775881" cy="2735580"/>
            <a:chOff x="859536" y="1981200"/>
            <a:chExt cx="1775881" cy="2735580"/>
          </a:xfrm>
        </p:grpSpPr>
        <p:cxnSp>
          <p:nvCxnSpPr>
            <p:cNvPr id="3" name="Straight Connector 2"/>
            <p:cNvCxnSpPr/>
            <p:nvPr/>
          </p:nvCxnSpPr>
          <p:spPr>
            <a:xfrm rot="5400000" flipV="1">
              <a:off x="2132320" y="4154806"/>
              <a:ext cx="842011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 rot="14400000" flipV="1">
              <a:off x="1825388" y="3255743"/>
              <a:ext cx="928048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 rot="5400000">
              <a:off x="1604362" y="2366361"/>
              <a:ext cx="875596" cy="182881"/>
              <a:chOff x="2565779" y="3354492"/>
              <a:chExt cx="1091821" cy="182880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 flipV="1">
                <a:off x="2565779" y="3430692"/>
                <a:ext cx="928048" cy="0"/>
              </a:xfrm>
              <a:prstGeom prst="line">
                <a:avLst/>
              </a:prstGeom>
              <a:ln w="635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/>
              <p:cNvSpPr/>
              <p:nvPr/>
            </p:nvSpPr>
            <p:spPr>
              <a:xfrm>
                <a:off x="3474720" y="3354492"/>
                <a:ext cx="182880" cy="18288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 rot="18000000" flipV="1">
              <a:off x="1329781" y="3255743"/>
              <a:ext cx="928048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/>
            <p:cNvSpPr/>
            <p:nvPr/>
          </p:nvSpPr>
          <p:spPr>
            <a:xfrm>
              <a:off x="2452537" y="362712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956264" y="272796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rot="5400000" flipV="1">
              <a:off x="1088500" y="4168425"/>
              <a:ext cx="779561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14400000" flipV="1">
              <a:off x="1268707" y="4170143"/>
              <a:ext cx="928048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8000000" flipV="1">
              <a:off x="773100" y="4170143"/>
              <a:ext cx="928048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859536" y="453390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895856" y="453390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956264" y="198120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388364" y="453390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452537" y="453390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1388364" y="362712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49936" y="86380"/>
            <a:ext cx="2874264" cy="523220"/>
            <a:chOff x="173736" y="6334780"/>
            <a:chExt cx="2874264" cy="523220"/>
          </a:xfrm>
        </p:grpSpPr>
        <p:sp>
          <p:nvSpPr>
            <p:cNvPr id="27" name="Rectangle 26"/>
            <p:cNvSpPr/>
            <p:nvPr/>
          </p:nvSpPr>
          <p:spPr>
            <a:xfrm>
              <a:off x="222537" y="6334780"/>
              <a:ext cx="282546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/>
                <a:t> </a:t>
              </a:r>
              <a:r>
                <a:rPr lang="en-US" sz="2800" dirty="0" smtClean="0"/>
                <a:t> = |V| – |E| + |F| </a:t>
              </a:r>
              <a:endParaRPr lang="en-US" sz="2800" dirty="0"/>
            </a:p>
          </p:txBody>
        </p:sp>
        <p:grpSp>
          <p:nvGrpSpPr>
            <p:cNvPr id="28" name="Group 27"/>
            <p:cNvGrpSpPr>
              <a:grpSpLocks noChangeAspect="1"/>
            </p:cNvGrpSpPr>
            <p:nvPr/>
          </p:nvGrpSpPr>
          <p:grpSpPr>
            <a:xfrm>
              <a:off x="173736" y="6565392"/>
              <a:ext cx="150868" cy="171450"/>
              <a:chOff x="4200143" y="4105656"/>
              <a:chExt cx="591313" cy="448056"/>
            </a:xfrm>
          </p:grpSpPr>
          <p:cxnSp>
            <p:nvCxnSpPr>
              <p:cNvPr id="29" name="Curved Connector 28"/>
              <p:cNvCxnSpPr/>
              <p:nvPr/>
            </p:nvCxnSpPr>
            <p:spPr>
              <a:xfrm rot="10800000">
                <a:off x="4200144" y="4105656"/>
                <a:ext cx="591312" cy="448056"/>
              </a:xfrm>
              <a:prstGeom prst="curvedConnector3">
                <a:avLst/>
              </a:prstGeom>
              <a:ln w="317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V="1">
                <a:off x="4200143" y="4105656"/>
                <a:ext cx="591313" cy="448056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TextBox 30"/>
          <p:cNvSpPr txBox="1"/>
          <p:nvPr/>
        </p:nvSpPr>
        <p:spPr>
          <a:xfrm>
            <a:off x="3429000" y="43434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  = 8 – 8 = 0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3456432" y="4628656"/>
            <a:ext cx="201168" cy="228600"/>
            <a:chOff x="4200143" y="4105656"/>
            <a:chExt cx="591313" cy="448056"/>
          </a:xfrm>
        </p:grpSpPr>
        <p:cxnSp>
          <p:nvCxnSpPr>
            <p:cNvPr id="33" name="Curved Connector 32"/>
            <p:cNvCxnSpPr/>
            <p:nvPr/>
          </p:nvCxnSpPr>
          <p:spPr>
            <a:xfrm rot="10800000">
              <a:off x="4200144" y="4105656"/>
              <a:ext cx="591312" cy="448056"/>
            </a:xfrm>
            <a:prstGeom prst="curvedConnector3">
              <a:avLst/>
            </a:prstGeom>
            <a:ln w="412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4200143" y="4105656"/>
              <a:ext cx="591313" cy="448056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3486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 flipV="1">
            <a:off x="4572000" y="3849624"/>
            <a:ext cx="521208" cy="0"/>
          </a:xfrm>
          <a:prstGeom prst="line">
            <a:avLst/>
          </a:prstGeom>
          <a:ln w="635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069080" y="2942399"/>
            <a:ext cx="978408" cy="0"/>
          </a:xfrm>
          <a:prstGeom prst="line">
            <a:avLst/>
          </a:prstGeom>
          <a:ln w="635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3405719" y="1205039"/>
            <a:ext cx="1775881" cy="2735580"/>
            <a:chOff x="859536" y="1981200"/>
            <a:chExt cx="1775881" cy="2735580"/>
          </a:xfrm>
        </p:grpSpPr>
        <p:cxnSp>
          <p:nvCxnSpPr>
            <p:cNvPr id="3" name="Straight Connector 2"/>
            <p:cNvCxnSpPr/>
            <p:nvPr/>
          </p:nvCxnSpPr>
          <p:spPr>
            <a:xfrm rot="5400000" flipV="1">
              <a:off x="2132320" y="4154806"/>
              <a:ext cx="842011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 rot="14400000" flipV="1">
              <a:off x="1825388" y="3255743"/>
              <a:ext cx="928048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 rot="5400000">
              <a:off x="1604362" y="2366361"/>
              <a:ext cx="875596" cy="182881"/>
              <a:chOff x="2565779" y="3354492"/>
              <a:chExt cx="1091821" cy="182880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 flipV="1">
                <a:off x="2565779" y="3430692"/>
                <a:ext cx="928048" cy="0"/>
              </a:xfrm>
              <a:prstGeom prst="line">
                <a:avLst/>
              </a:prstGeom>
              <a:ln w="635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/>
              <p:cNvSpPr/>
              <p:nvPr/>
            </p:nvSpPr>
            <p:spPr>
              <a:xfrm>
                <a:off x="3474720" y="3354492"/>
                <a:ext cx="182880" cy="18288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 rot="18000000" flipV="1">
              <a:off x="1329781" y="3255743"/>
              <a:ext cx="928048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/>
            <p:cNvSpPr/>
            <p:nvPr/>
          </p:nvSpPr>
          <p:spPr>
            <a:xfrm>
              <a:off x="2452537" y="362712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956264" y="272796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rot="5400000" flipV="1">
              <a:off x="1088500" y="4168425"/>
              <a:ext cx="779561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14400000" flipV="1">
              <a:off x="1268707" y="4170143"/>
              <a:ext cx="928048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8000000" flipV="1">
              <a:off x="773100" y="4170143"/>
              <a:ext cx="928048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859536" y="453390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895856" y="453390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956264" y="198120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388364" y="453390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452537" y="453390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1388364" y="362712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49936" y="86380"/>
            <a:ext cx="2874264" cy="523220"/>
            <a:chOff x="173736" y="6334780"/>
            <a:chExt cx="2874264" cy="523220"/>
          </a:xfrm>
        </p:grpSpPr>
        <p:sp>
          <p:nvSpPr>
            <p:cNvPr id="26" name="Rectangle 25"/>
            <p:cNvSpPr/>
            <p:nvPr/>
          </p:nvSpPr>
          <p:spPr>
            <a:xfrm>
              <a:off x="222537" y="6334780"/>
              <a:ext cx="282546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/>
                <a:t> </a:t>
              </a:r>
              <a:r>
                <a:rPr lang="en-US" sz="2800" dirty="0" smtClean="0"/>
                <a:t> = |V| – |E| + |F| </a:t>
              </a:r>
              <a:endParaRPr lang="en-US" sz="2800" dirty="0"/>
            </a:p>
          </p:txBody>
        </p:sp>
        <p:grpSp>
          <p:nvGrpSpPr>
            <p:cNvPr id="27" name="Group 26"/>
            <p:cNvGrpSpPr>
              <a:grpSpLocks noChangeAspect="1"/>
            </p:cNvGrpSpPr>
            <p:nvPr/>
          </p:nvGrpSpPr>
          <p:grpSpPr>
            <a:xfrm>
              <a:off x="173736" y="6565392"/>
              <a:ext cx="150868" cy="171450"/>
              <a:chOff x="4200143" y="4105656"/>
              <a:chExt cx="591313" cy="448056"/>
            </a:xfrm>
          </p:grpSpPr>
          <p:cxnSp>
            <p:nvCxnSpPr>
              <p:cNvPr id="28" name="Curved Connector 27"/>
              <p:cNvCxnSpPr/>
              <p:nvPr/>
            </p:nvCxnSpPr>
            <p:spPr>
              <a:xfrm rot="10800000">
                <a:off x="4200144" y="4105656"/>
                <a:ext cx="591312" cy="448056"/>
              </a:xfrm>
              <a:prstGeom prst="curvedConnector3">
                <a:avLst/>
              </a:prstGeom>
              <a:ln w="317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V="1">
                <a:off x="4200143" y="4105656"/>
                <a:ext cx="591313" cy="448056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TextBox 29"/>
          <p:cNvSpPr txBox="1"/>
          <p:nvPr/>
        </p:nvSpPr>
        <p:spPr>
          <a:xfrm>
            <a:off x="3429000" y="43434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  = 8 – 9 = -1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3456432" y="4628656"/>
            <a:ext cx="201168" cy="228600"/>
            <a:chOff x="4200143" y="4105656"/>
            <a:chExt cx="591313" cy="448056"/>
          </a:xfrm>
        </p:grpSpPr>
        <p:cxnSp>
          <p:nvCxnSpPr>
            <p:cNvPr id="32" name="Curved Connector 31"/>
            <p:cNvCxnSpPr/>
            <p:nvPr/>
          </p:nvCxnSpPr>
          <p:spPr>
            <a:xfrm rot="10800000">
              <a:off x="4200144" y="4105656"/>
              <a:ext cx="591312" cy="448056"/>
            </a:xfrm>
            <a:prstGeom prst="curvedConnector3">
              <a:avLst/>
            </a:prstGeom>
            <a:ln w="412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4200143" y="4105656"/>
              <a:ext cx="591313" cy="448056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436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>
            <a:grpSpLocks noChangeAspect="1"/>
          </p:cNvGrpSpPr>
          <p:nvPr/>
        </p:nvGrpSpPr>
        <p:grpSpPr>
          <a:xfrm>
            <a:off x="5257800" y="472500"/>
            <a:ext cx="3657600" cy="3246120"/>
            <a:chOff x="2819400" y="4632960"/>
            <a:chExt cx="1219200" cy="1082040"/>
          </a:xfrm>
        </p:grpSpPr>
        <p:sp>
          <p:nvSpPr>
            <p:cNvPr id="31" name="Isosceles Triangle 30"/>
            <p:cNvSpPr/>
            <p:nvPr/>
          </p:nvSpPr>
          <p:spPr>
            <a:xfrm>
              <a:off x="2926080" y="4724400"/>
              <a:ext cx="1066800" cy="923544"/>
            </a:xfrm>
            <a:prstGeom prst="triangle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2819400" y="5532120"/>
              <a:ext cx="1219200" cy="182880"/>
              <a:chOff x="2971800" y="2819400"/>
              <a:chExt cx="1021080" cy="18288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2971800" y="2819400"/>
                <a:ext cx="153162" cy="18288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3839718" y="2819400"/>
                <a:ext cx="153162" cy="18288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Oval 32"/>
            <p:cNvSpPr/>
            <p:nvPr/>
          </p:nvSpPr>
          <p:spPr>
            <a:xfrm>
              <a:off x="3364992" y="463296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304800" y="487740"/>
            <a:ext cx="3657600" cy="3246120"/>
            <a:chOff x="2819400" y="4632960"/>
            <a:chExt cx="1219200" cy="1082040"/>
          </a:xfrm>
        </p:grpSpPr>
        <p:sp>
          <p:nvSpPr>
            <p:cNvPr id="12" name="Isosceles Triangle 11"/>
            <p:cNvSpPr/>
            <p:nvPr/>
          </p:nvSpPr>
          <p:spPr>
            <a:xfrm>
              <a:off x="2926080" y="4724400"/>
              <a:ext cx="1066800" cy="923544"/>
            </a:xfrm>
            <a:prstGeom prst="triangle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819400" y="5532120"/>
              <a:ext cx="1219200" cy="182880"/>
              <a:chOff x="2971800" y="2819400"/>
              <a:chExt cx="1021080" cy="182880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2971800" y="2819400"/>
                <a:ext cx="153162" cy="18288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3839718" y="2819400"/>
                <a:ext cx="153162" cy="18288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Oval 15"/>
            <p:cNvSpPr/>
            <p:nvPr/>
          </p:nvSpPr>
          <p:spPr>
            <a:xfrm>
              <a:off x="3364992" y="463296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Isosceles Triangle 28"/>
          <p:cNvSpPr>
            <a:spLocks noChangeAspect="1"/>
          </p:cNvSpPr>
          <p:nvPr/>
        </p:nvSpPr>
        <p:spPr>
          <a:xfrm rot="10800000">
            <a:off x="6440424" y="2121468"/>
            <a:ext cx="1536193" cy="1329903"/>
          </a:xfrm>
          <a:prstGeom prst="triangle">
            <a:avLst/>
          </a:prstGeom>
          <a:solidFill>
            <a:schemeClr val="tx2">
              <a:lumMod val="40000"/>
              <a:lumOff val="60000"/>
            </a:schemeClr>
          </a:solidFill>
          <a:ln w="1270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934200" y="3215700"/>
            <a:ext cx="548640" cy="54864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080760" y="1844100"/>
            <a:ext cx="548640" cy="54864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680960" y="1844100"/>
            <a:ext cx="548640" cy="54864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1066800" y="3916740"/>
            <a:ext cx="220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3 vertices, </a:t>
            </a:r>
          </a:p>
          <a:p>
            <a:pPr algn="ctr"/>
            <a:r>
              <a:rPr lang="en-US" sz="3200" dirty="0"/>
              <a:t>3</a:t>
            </a:r>
            <a:r>
              <a:rPr lang="en-US" sz="3200" dirty="0" smtClean="0"/>
              <a:t> edges, </a:t>
            </a:r>
          </a:p>
          <a:p>
            <a:pPr algn="ctr"/>
            <a:r>
              <a:rPr lang="en-US" sz="3200" dirty="0" smtClean="0"/>
              <a:t>1 face.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096000" y="3916740"/>
            <a:ext cx="220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6 vertices, </a:t>
            </a:r>
          </a:p>
          <a:p>
            <a:pPr algn="ctr"/>
            <a:r>
              <a:rPr lang="en-US" sz="3200" dirty="0"/>
              <a:t>9</a:t>
            </a:r>
            <a:r>
              <a:rPr lang="en-US" sz="3200" dirty="0" smtClean="0"/>
              <a:t> edges, </a:t>
            </a:r>
          </a:p>
          <a:p>
            <a:pPr algn="ctr"/>
            <a:r>
              <a:rPr lang="en-US" sz="3200" dirty="0"/>
              <a:t>4</a:t>
            </a:r>
            <a:r>
              <a:rPr lang="en-US" sz="3200" dirty="0" smtClean="0"/>
              <a:t> faces.</a:t>
            </a:r>
          </a:p>
        </p:txBody>
      </p:sp>
    </p:spTree>
    <p:extLst>
      <p:ext uri="{BB962C8B-B14F-4D97-AF65-F5344CB8AC3E}">
        <p14:creationId xmlns:p14="http://schemas.microsoft.com/office/powerpoint/2010/main" val="10582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2286000"/>
            <a:ext cx="716279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 formula:</a:t>
            </a:r>
          </a:p>
          <a:p>
            <a:pPr algn="ctr"/>
            <a:r>
              <a:rPr lang="en-US" sz="6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Euler characteristic</a:t>
            </a:r>
            <a:endParaRPr lang="en-US" sz="6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82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89154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Euler characteristic (simple form): </a:t>
            </a:r>
          </a:p>
          <a:p>
            <a:endParaRPr lang="en-US" sz="2800" dirty="0" smtClean="0"/>
          </a:p>
          <a:p>
            <a:r>
              <a:rPr lang="en-US" sz="2800" dirty="0" smtClean="0">
                <a:solidFill>
                  <a:srgbClr val="890000"/>
                </a:solidFill>
              </a:rPr>
              <a:t>   = number of vertices – number of edges + number of faces</a:t>
            </a:r>
          </a:p>
          <a:p>
            <a:endParaRPr lang="en-US" sz="2800" dirty="0" smtClean="0"/>
          </a:p>
          <a:p>
            <a:endParaRPr lang="en-US" sz="1200" dirty="0" smtClean="0"/>
          </a:p>
          <a:p>
            <a:r>
              <a:rPr lang="en-US" sz="2800" dirty="0" smtClean="0"/>
              <a:t>Or in short-hand,</a:t>
            </a:r>
          </a:p>
          <a:p>
            <a:endParaRPr lang="en-US" sz="1200" dirty="0"/>
          </a:p>
          <a:p>
            <a:pPr algn="ctr"/>
            <a:r>
              <a:rPr lang="en-US" sz="2800" dirty="0" smtClean="0">
                <a:solidFill>
                  <a:srgbClr val="770077"/>
                </a:solidFill>
              </a:rPr>
              <a:t>  </a:t>
            </a:r>
            <a:r>
              <a:rPr lang="en-US" sz="6000" dirty="0">
                <a:solidFill>
                  <a:srgbClr val="890000"/>
                </a:solidFill>
              </a:rPr>
              <a:t> </a:t>
            </a:r>
            <a:r>
              <a:rPr lang="en-US" sz="6000" dirty="0" smtClean="0">
                <a:solidFill>
                  <a:srgbClr val="890000"/>
                </a:solidFill>
              </a:rPr>
              <a:t>  = |V| - |E| + |F|</a:t>
            </a:r>
          </a:p>
          <a:p>
            <a:endParaRPr lang="en-US" sz="2800" dirty="0"/>
          </a:p>
          <a:p>
            <a:r>
              <a:rPr lang="en-US" sz="2800" dirty="0" smtClean="0"/>
              <a:t>where  V = set of vertices</a:t>
            </a:r>
          </a:p>
          <a:p>
            <a:r>
              <a:rPr lang="en-US" sz="2800" dirty="0" smtClean="0"/>
              <a:t>              E = set of edges</a:t>
            </a:r>
          </a:p>
          <a:p>
            <a:r>
              <a:rPr lang="en-US" sz="2800" dirty="0" smtClean="0"/>
              <a:t>              F = set of faces</a:t>
            </a:r>
          </a:p>
          <a:p>
            <a:endParaRPr lang="en-US" sz="800" dirty="0" smtClean="0"/>
          </a:p>
          <a:p>
            <a:r>
              <a:rPr lang="en-US" sz="2800" dirty="0"/>
              <a:t>&amp;</a:t>
            </a:r>
            <a:r>
              <a:rPr lang="en-US" sz="2800" dirty="0" smtClean="0"/>
              <a:t> the notation |X| = the number of elements in the set X.</a:t>
            </a:r>
          </a:p>
          <a:p>
            <a:endParaRPr lang="en-US" sz="2400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256032" y="1261872"/>
            <a:ext cx="201168" cy="228600"/>
            <a:chOff x="4200143" y="4105656"/>
            <a:chExt cx="591313" cy="448056"/>
          </a:xfrm>
        </p:grpSpPr>
        <p:cxnSp>
          <p:nvCxnSpPr>
            <p:cNvPr id="5" name="Curved Connector 4"/>
            <p:cNvCxnSpPr/>
            <p:nvPr/>
          </p:nvCxnSpPr>
          <p:spPr>
            <a:xfrm rot="10800000">
              <a:off x="4200144" y="4105656"/>
              <a:ext cx="591312" cy="448056"/>
            </a:xfrm>
            <a:prstGeom prst="curvedConnector3">
              <a:avLst/>
            </a:prstGeom>
            <a:ln w="41275">
              <a:solidFill>
                <a:srgbClr val="89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V="1">
              <a:off x="4200143" y="4105656"/>
              <a:ext cx="591313" cy="448056"/>
            </a:xfrm>
            <a:prstGeom prst="line">
              <a:avLst/>
            </a:prstGeom>
            <a:ln w="41275">
              <a:solidFill>
                <a:srgbClr val="89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752600" y="3124200"/>
            <a:ext cx="289696" cy="329184"/>
            <a:chOff x="4200143" y="4105656"/>
            <a:chExt cx="591313" cy="448056"/>
          </a:xfrm>
        </p:grpSpPr>
        <p:cxnSp>
          <p:nvCxnSpPr>
            <p:cNvPr id="8" name="Curved Connector 7"/>
            <p:cNvCxnSpPr/>
            <p:nvPr/>
          </p:nvCxnSpPr>
          <p:spPr>
            <a:xfrm rot="10800000">
              <a:off x="4200144" y="4105656"/>
              <a:ext cx="591312" cy="448056"/>
            </a:xfrm>
            <a:prstGeom prst="curvedConnector3">
              <a:avLst/>
            </a:prstGeom>
            <a:ln w="50800">
              <a:solidFill>
                <a:srgbClr val="89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4200143" y="4105656"/>
              <a:ext cx="591313" cy="448056"/>
            </a:xfrm>
            <a:prstGeom prst="line">
              <a:avLst/>
            </a:prstGeom>
            <a:ln w="50800">
              <a:solidFill>
                <a:srgbClr val="89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582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57200" y="192470"/>
            <a:ext cx="3108960" cy="2759202"/>
            <a:chOff x="2819400" y="4632960"/>
            <a:chExt cx="1219200" cy="1082040"/>
          </a:xfrm>
        </p:grpSpPr>
        <p:sp>
          <p:nvSpPr>
            <p:cNvPr id="12" name="Isosceles Triangle 11"/>
            <p:cNvSpPr/>
            <p:nvPr/>
          </p:nvSpPr>
          <p:spPr>
            <a:xfrm>
              <a:off x="2926080" y="4724400"/>
              <a:ext cx="1066800" cy="923544"/>
            </a:xfrm>
            <a:prstGeom prst="triangle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819400" y="5532120"/>
              <a:ext cx="1219200" cy="182880"/>
              <a:chOff x="2971800" y="2819400"/>
              <a:chExt cx="1021080" cy="182880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2971800" y="2819400"/>
                <a:ext cx="153162" cy="18288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3839718" y="2819400"/>
                <a:ext cx="153162" cy="18288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Oval 15"/>
            <p:cNvSpPr/>
            <p:nvPr/>
          </p:nvSpPr>
          <p:spPr>
            <a:xfrm>
              <a:off x="3364992" y="463296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5013960" y="177227"/>
            <a:ext cx="3108960" cy="2798064"/>
            <a:chOff x="5257800" y="76200"/>
            <a:chExt cx="3657600" cy="3291840"/>
          </a:xfrm>
        </p:grpSpPr>
        <p:grpSp>
          <p:nvGrpSpPr>
            <p:cNvPr id="2" name="Group 1"/>
            <p:cNvGrpSpPr>
              <a:grpSpLocks noChangeAspect="1"/>
            </p:cNvGrpSpPr>
            <p:nvPr/>
          </p:nvGrpSpPr>
          <p:grpSpPr>
            <a:xfrm>
              <a:off x="5257800" y="76200"/>
              <a:ext cx="3657600" cy="3246120"/>
              <a:chOff x="5257800" y="76200"/>
              <a:chExt cx="3657600" cy="3246120"/>
            </a:xfrm>
          </p:grpSpPr>
          <p:sp>
            <p:nvSpPr>
              <p:cNvPr id="31" name="Isosceles Triangle 30"/>
              <p:cNvSpPr/>
              <p:nvPr/>
            </p:nvSpPr>
            <p:spPr>
              <a:xfrm>
                <a:off x="5577840" y="350520"/>
                <a:ext cx="3200400" cy="2770632"/>
              </a:xfrm>
              <a:prstGeom prst="triangl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2" name="Group 31"/>
              <p:cNvGrpSpPr/>
              <p:nvPr/>
            </p:nvGrpSpPr>
            <p:grpSpPr>
              <a:xfrm>
                <a:off x="5257800" y="2773680"/>
                <a:ext cx="3657600" cy="548640"/>
                <a:chOff x="2971800" y="2819400"/>
                <a:chExt cx="1021080" cy="182880"/>
              </a:xfrm>
            </p:grpSpPr>
            <p:sp>
              <p:nvSpPr>
                <p:cNvPr id="34" name="Oval 33"/>
                <p:cNvSpPr/>
                <p:nvPr/>
              </p:nvSpPr>
              <p:spPr>
                <a:xfrm>
                  <a:off x="2971800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3839718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3" name="Oval 32"/>
              <p:cNvSpPr/>
              <p:nvPr/>
            </p:nvSpPr>
            <p:spPr>
              <a:xfrm>
                <a:off x="6894576" y="76200"/>
                <a:ext cx="548640" cy="54864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Isosceles Triangle 28"/>
            <p:cNvSpPr>
              <a:spLocks noChangeAspect="1"/>
            </p:cNvSpPr>
            <p:nvPr/>
          </p:nvSpPr>
          <p:spPr>
            <a:xfrm rot="10800000">
              <a:off x="6440424" y="1725168"/>
              <a:ext cx="1536193" cy="1329903"/>
            </a:xfrm>
            <a:prstGeom prst="triangle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6934200" y="2819400"/>
              <a:ext cx="548640" cy="54864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6080760" y="1447800"/>
              <a:ext cx="548640" cy="54864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7680960" y="1447800"/>
              <a:ext cx="548640" cy="54864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899160" y="2844224"/>
            <a:ext cx="220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3 vertices, </a:t>
            </a:r>
          </a:p>
          <a:p>
            <a:pPr algn="ctr"/>
            <a:r>
              <a:rPr lang="en-US" sz="3200" dirty="0"/>
              <a:t>3</a:t>
            </a:r>
            <a:r>
              <a:rPr lang="en-US" sz="3200" dirty="0" smtClean="0"/>
              <a:t> edges, </a:t>
            </a:r>
          </a:p>
          <a:p>
            <a:pPr algn="ctr"/>
            <a:r>
              <a:rPr lang="en-US" sz="3200" dirty="0" smtClean="0"/>
              <a:t>1 face.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623560" y="2844224"/>
            <a:ext cx="220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6 vertices, </a:t>
            </a:r>
          </a:p>
          <a:p>
            <a:pPr algn="ctr"/>
            <a:r>
              <a:rPr lang="en-US" sz="3200" dirty="0"/>
              <a:t>9</a:t>
            </a:r>
            <a:r>
              <a:rPr lang="en-US" sz="3200" dirty="0" smtClean="0"/>
              <a:t> edges, </a:t>
            </a:r>
          </a:p>
          <a:p>
            <a:pPr algn="ctr"/>
            <a:r>
              <a:rPr lang="en-US" sz="3200" dirty="0"/>
              <a:t>4</a:t>
            </a:r>
            <a:r>
              <a:rPr lang="en-US" sz="3200" dirty="0" smtClean="0"/>
              <a:t> faces.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4800" y="4413884"/>
            <a:ext cx="43830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</a:t>
            </a:r>
            <a:r>
              <a:rPr lang="en-US" sz="3200" dirty="0" smtClean="0"/>
              <a:t>  = |V| – |E| + |F| =</a:t>
            </a:r>
            <a:r>
              <a:rPr lang="en-US" sz="3200" dirty="0"/>
              <a:t> </a:t>
            </a:r>
            <a:endParaRPr lang="en-US" sz="3200" dirty="0" smtClean="0"/>
          </a:p>
          <a:p>
            <a:r>
              <a:rPr lang="en-US" sz="3200" dirty="0"/>
              <a:t> </a:t>
            </a:r>
            <a:r>
              <a:rPr lang="en-US" sz="3200" dirty="0" smtClean="0"/>
              <a:t>        3   –   3   +   1  = 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968240" y="4357806"/>
            <a:ext cx="4023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</a:t>
            </a:r>
            <a:r>
              <a:rPr lang="en-US" sz="3200" dirty="0" smtClean="0"/>
              <a:t>  = |V| – |E| + |F| =</a:t>
            </a:r>
            <a:r>
              <a:rPr lang="en-US" sz="3200" dirty="0"/>
              <a:t> </a:t>
            </a:r>
            <a:endParaRPr lang="en-US" sz="3200" dirty="0" smtClean="0"/>
          </a:p>
          <a:p>
            <a:r>
              <a:rPr lang="en-US" sz="3200" dirty="0"/>
              <a:t> </a:t>
            </a:r>
            <a:r>
              <a:rPr lang="en-US" sz="3200" dirty="0" smtClean="0"/>
              <a:t>        6   –   9   +   4  = 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65376" y="5739824"/>
            <a:ext cx="522122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D00000"/>
                </a:solidFill>
              </a:rPr>
              <a:t>Note:  3 – 3 + 1 = </a:t>
            </a:r>
            <a:r>
              <a:rPr lang="en-US" sz="3200" b="1" dirty="0" smtClean="0">
                <a:solidFill>
                  <a:srgbClr val="D00000"/>
                </a:solidFill>
              </a:rPr>
              <a:t>1</a:t>
            </a:r>
            <a:r>
              <a:rPr lang="en-US" sz="3200" dirty="0" smtClean="0">
                <a:solidFill>
                  <a:srgbClr val="D00000"/>
                </a:solidFill>
              </a:rPr>
              <a:t> = 6 – 9 + 4 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381000" y="4648200"/>
            <a:ext cx="201168" cy="228600"/>
            <a:chOff x="4200143" y="4105656"/>
            <a:chExt cx="591313" cy="448056"/>
          </a:xfrm>
        </p:grpSpPr>
        <p:cxnSp>
          <p:nvCxnSpPr>
            <p:cNvPr id="27" name="Curved Connector 26"/>
            <p:cNvCxnSpPr/>
            <p:nvPr/>
          </p:nvCxnSpPr>
          <p:spPr>
            <a:xfrm rot="10800000">
              <a:off x="4200144" y="4105656"/>
              <a:ext cx="591312" cy="448056"/>
            </a:xfrm>
            <a:prstGeom prst="curvedConnector3">
              <a:avLst/>
            </a:prstGeom>
            <a:ln w="412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4200143" y="4105656"/>
              <a:ext cx="591313" cy="448056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5056632" y="4572000"/>
            <a:ext cx="201168" cy="228600"/>
            <a:chOff x="4200143" y="4105656"/>
            <a:chExt cx="591313" cy="448056"/>
          </a:xfrm>
        </p:grpSpPr>
        <p:cxnSp>
          <p:nvCxnSpPr>
            <p:cNvPr id="42" name="Curved Connector 41"/>
            <p:cNvCxnSpPr/>
            <p:nvPr/>
          </p:nvCxnSpPr>
          <p:spPr>
            <a:xfrm rot="10800000">
              <a:off x="4200144" y="4105656"/>
              <a:ext cx="591312" cy="448056"/>
            </a:xfrm>
            <a:prstGeom prst="curvedConnector3">
              <a:avLst/>
            </a:prstGeom>
            <a:ln w="412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4200143" y="4105656"/>
              <a:ext cx="591313" cy="448056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61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57200" y="192470"/>
            <a:ext cx="3108960" cy="2759202"/>
            <a:chOff x="2819400" y="4632960"/>
            <a:chExt cx="1219200" cy="1082040"/>
          </a:xfrm>
        </p:grpSpPr>
        <p:sp>
          <p:nvSpPr>
            <p:cNvPr id="12" name="Isosceles Triangle 11"/>
            <p:cNvSpPr/>
            <p:nvPr/>
          </p:nvSpPr>
          <p:spPr>
            <a:xfrm>
              <a:off x="2926080" y="4724400"/>
              <a:ext cx="1066800" cy="923544"/>
            </a:xfrm>
            <a:prstGeom prst="triangle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819400" y="5532120"/>
              <a:ext cx="1219200" cy="182880"/>
              <a:chOff x="2971800" y="2819400"/>
              <a:chExt cx="1021080" cy="182880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2971800" y="2819400"/>
                <a:ext cx="153162" cy="18288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3839718" y="2819400"/>
                <a:ext cx="153162" cy="18288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Oval 15"/>
            <p:cNvSpPr/>
            <p:nvPr/>
          </p:nvSpPr>
          <p:spPr>
            <a:xfrm>
              <a:off x="3364992" y="463296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Isosceles Triangle 30"/>
          <p:cNvSpPr/>
          <p:nvPr/>
        </p:nvSpPr>
        <p:spPr>
          <a:xfrm>
            <a:off x="5285994" y="410399"/>
            <a:ext cx="2720340" cy="2355037"/>
          </a:xfrm>
          <a:prstGeom prst="triangle">
            <a:avLst/>
          </a:prstGeom>
          <a:solidFill>
            <a:schemeClr val="tx2">
              <a:lumMod val="40000"/>
              <a:lumOff val="60000"/>
            </a:schemeClr>
          </a:solidFill>
          <a:ln w="1270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9BBB59"/>
                </a:solidFill>
              </a:ln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99160" y="2844224"/>
            <a:ext cx="220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3 vertices, </a:t>
            </a:r>
          </a:p>
          <a:p>
            <a:pPr algn="ctr"/>
            <a:r>
              <a:rPr lang="en-US" sz="3200" dirty="0"/>
              <a:t>3</a:t>
            </a:r>
            <a:r>
              <a:rPr lang="en-US" sz="3200" dirty="0" smtClean="0"/>
              <a:t> edges, </a:t>
            </a:r>
          </a:p>
          <a:p>
            <a:pPr algn="ctr"/>
            <a:r>
              <a:rPr lang="en-US" sz="3200" dirty="0" smtClean="0"/>
              <a:t>1 face.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623560" y="2844224"/>
            <a:ext cx="220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6 vertices, </a:t>
            </a:r>
          </a:p>
          <a:p>
            <a:pPr algn="ctr"/>
            <a:r>
              <a:rPr lang="en-US" sz="3200" dirty="0"/>
              <a:t>9</a:t>
            </a:r>
            <a:r>
              <a:rPr lang="en-US" sz="3200" dirty="0" smtClean="0"/>
              <a:t> edges, </a:t>
            </a:r>
          </a:p>
          <a:p>
            <a:pPr algn="ctr"/>
            <a:r>
              <a:rPr lang="en-US" sz="3200" dirty="0"/>
              <a:t>4</a:t>
            </a:r>
            <a:r>
              <a:rPr lang="en-US" sz="3200" dirty="0" smtClean="0"/>
              <a:t> faces.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65376" y="5739824"/>
            <a:ext cx="522122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D00000"/>
                </a:solidFill>
              </a:rPr>
              <a:t>Note:  3 – 3 + 1 = </a:t>
            </a:r>
            <a:r>
              <a:rPr lang="en-US" sz="3200" b="1" dirty="0" smtClean="0">
                <a:solidFill>
                  <a:srgbClr val="D00000"/>
                </a:solidFill>
              </a:rPr>
              <a:t>1</a:t>
            </a:r>
            <a:r>
              <a:rPr lang="en-US" sz="3200" dirty="0" smtClean="0">
                <a:solidFill>
                  <a:srgbClr val="D00000"/>
                </a:solidFill>
              </a:rPr>
              <a:t> = 6 – 9 + 4 </a:t>
            </a:r>
          </a:p>
        </p:txBody>
      </p:sp>
      <p:sp>
        <p:nvSpPr>
          <p:cNvPr id="29" name="Isosceles Triangle 28"/>
          <p:cNvSpPr>
            <a:spLocks noChangeAspect="1"/>
          </p:cNvSpPr>
          <p:nvPr/>
        </p:nvSpPr>
        <p:spPr>
          <a:xfrm rot="10800000">
            <a:off x="6019190" y="1578850"/>
            <a:ext cx="1305764" cy="1130418"/>
          </a:xfrm>
          <a:prstGeom prst="triangle">
            <a:avLst/>
          </a:prstGeom>
          <a:solidFill>
            <a:schemeClr val="tx2">
              <a:lumMod val="40000"/>
              <a:lumOff val="60000"/>
            </a:schemeClr>
          </a:solidFill>
          <a:ln w="1270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9BBB59"/>
                </a:solidFill>
              </a:ln>
            </a:endParaRPr>
          </a:p>
        </p:txBody>
      </p:sp>
      <p:sp>
        <p:nvSpPr>
          <p:cNvPr id="34" name="Oval 33"/>
          <p:cNvSpPr/>
          <p:nvPr/>
        </p:nvSpPr>
        <p:spPr>
          <a:xfrm>
            <a:off x="5013960" y="2470085"/>
            <a:ext cx="466344" cy="466344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9BBB59"/>
                </a:solidFill>
              </a:ln>
            </a:endParaRPr>
          </a:p>
        </p:txBody>
      </p:sp>
      <p:sp>
        <p:nvSpPr>
          <p:cNvPr id="36" name="Oval 35"/>
          <p:cNvSpPr/>
          <p:nvPr/>
        </p:nvSpPr>
        <p:spPr>
          <a:xfrm>
            <a:off x="6438900" y="2508947"/>
            <a:ext cx="466344" cy="466344"/>
          </a:xfrm>
          <a:prstGeom prst="ellipse">
            <a:avLst/>
          </a:prstGeom>
          <a:solidFill>
            <a:srgbClr val="8D6DB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9BBB59"/>
                </a:solidFill>
              </a:ln>
            </a:endParaRPr>
          </a:p>
        </p:txBody>
      </p:sp>
      <p:sp>
        <p:nvSpPr>
          <p:cNvPr id="37" name="Oval 36"/>
          <p:cNvSpPr/>
          <p:nvPr/>
        </p:nvSpPr>
        <p:spPr>
          <a:xfrm>
            <a:off x="5713476" y="1343087"/>
            <a:ext cx="466344" cy="466344"/>
          </a:xfrm>
          <a:prstGeom prst="ellipse">
            <a:avLst/>
          </a:prstGeom>
          <a:solidFill>
            <a:srgbClr val="8D6DB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9BBB59"/>
                </a:solidFill>
              </a:ln>
            </a:endParaRPr>
          </a:p>
        </p:txBody>
      </p:sp>
      <p:sp>
        <p:nvSpPr>
          <p:cNvPr id="33" name="Oval 32"/>
          <p:cNvSpPr/>
          <p:nvPr/>
        </p:nvSpPr>
        <p:spPr>
          <a:xfrm>
            <a:off x="6405220" y="177227"/>
            <a:ext cx="466344" cy="466344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9BBB59"/>
                </a:solidFill>
              </a:ln>
            </a:endParaRPr>
          </a:p>
        </p:txBody>
      </p:sp>
      <p:sp>
        <p:nvSpPr>
          <p:cNvPr id="38" name="Oval 37"/>
          <p:cNvSpPr/>
          <p:nvPr/>
        </p:nvSpPr>
        <p:spPr>
          <a:xfrm>
            <a:off x="7073646" y="1343087"/>
            <a:ext cx="466344" cy="466344"/>
          </a:xfrm>
          <a:prstGeom prst="ellipse">
            <a:avLst/>
          </a:prstGeom>
          <a:solidFill>
            <a:srgbClr val="8D6DB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9BBB59"/>
                </a:solidFill>
              </a:ln>
            </a:endParaRPr>
          </a:p>
        </p:txBody>
      </p:sp>
      <p:sp>
        <p:nvSpPr>
          <p:cNvPr id="35" name="Oval 34"/>
          <p:cNvSpPr/>
          <p:nvPr/>
        </p:nvSpPr>
        <p:spPr>
          <a:xfrm>
            <a:off x="7656576" y="2470085"/>
            <a:ext cx="466344" cy="466344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9BBB59"/>
                </a:solidFill>
              </a:ln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04800" y="4413884"/>
            <a:ext cx="43830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</a:t>
            </a:r>
            <a:r>
              <a:rPr lang="en-US" sz="3200" dirty="0" smtClean="0"/>
              <a:t>  = |V| – |E| + |F| =</a:t>
            </a:r>
            <a:r>
              <a:rPr lang="en-US" sz="3200" dirty="0"/>
              <a:t> </a:t>
            </a:r>
            <a:endParaRPr lang="en-US" sz="3200" dirty="0" smtClean="0"/>
          </a:p>
          <a:p>
            <a:r>
              <a:rPr lang="en-US" sz="3200" dirty="0"/>
              <a:t> </a:t>
            </a:r>
            <a:r>
              <a:rPr lang="en-US" sz="3200" dirty="0" smtClean="0"/>
              <a:t>        3   –   3   +   1  = 1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968240" y="4357806"/>
            <a:ext cx="4023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</a:t>
            </a:r>
            <a:r>
              <a:rPr lang="en-US" sz="3200" dirty="0" smtClean="0"/>
              <a:t>  = |V| – |E| + |F| =</a:t>
            </a:r>
            <a:r>
              <a:rPr lang="en-US" sz="3200" dirty="0"/>
              <a:t> </a:t>
            </a:r>
            <a:endParaRPr lang="en-US" sz="3200" dirty="0" smtClean="0"/>
          </a:p>
          <a:p>
            <a:r>
              <a:rPr lang="en-US" sz="3200" dirty="0"/>
              <a:t> </a:t>
            </a:r>
            <a:r>
              <a:rPr lang="en-US" sz="3200" dirty="0" smtClean="0"/>
              <a:t>        6   –   9   +   4  = 1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381000" y="4648200"/>
            <a:ext cx="201168" cy="228600"/>
            <a:chOff x="4200143" y="4105656"/>
            <a:chExt cx="591313" cy="448056"/>
          </a:xfrm>
        </p:grpSpPr>
        <p:cxnSp>
          <p:nvCxnSpPr>
            <p:cNvPr id="47" name="Curved Connector 46"/>
            <p:cNvCxnSpPr/>
            <p:nvPr/>
          </p:nvCxnSpPr>
          <p:spPr>
            <a:xfrm rot="10800000">
              <a:off x="4200144" y="4105656"/>
              <a:ext cx="591312" cy="448056"/>
            </a:xfrm>
            <a:prstGeom prst="curvedConnector3">
              <a:avLst/>
            </a:prstGeom>
            <a:ln w="412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4200143" y="4105656"/>
              <a:ext cx="591313" cy="448056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5056632" y="4572000"/>
            <a:ext cx="201168" cy="228600"/>
            <a:chOff x="4200143" y="4105656"/>
            <a:chExt cx="591313" cy="448056"/>
          </a:xfrm>
        </p:grpSpPr>
        <p:cxnSp>
          <p:nvCxnSpPr>
            <p:cNvPr id="50" name="Curved Connector 49"/>
            <p:cNvCxnSpPr/>
            <p:nvPr/>
          </p:nvCxnSpPr>
          <p:spPr>
            <a:xfrm rot="10800000">
              <a:off x="4200144" y="4105656"/>
              <a:ext cx="591312" cy="448056"/>
            </a:xfrm>
            <a:prstGeom prst="curvedConnector3">
              <a:avLst/>
            </a:prstGeom>
            <a:ln w="412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4200143" y="4105656"/>
              <a:ext cx="591313" cy="448056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0984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57200" y="192470"/>
            <a:ext cx="3108960" cy="2759202"/>
            <a:chOff x="2819400" y="4632960"/>
            <a:chExt cx="1219200" cy="1082040"/>
          </a:xfrm>
        </p:grpSpPr>
        <p:sp>
          <p:nvSpPr>
            <p:cNvPr id="12" name="Isosceles Triangle 11"/>
            <p:cNvSpPr/>
            <p:nvPr/>
          </p:nvSpPr>
          <p:spPr>
            <a:xfrm>
              <a:off x="2926080" y="4724400"/>
              <a:ext cx="1066800" cy="923544"/>
            </a:xfrm>
            <a:prstGeom prst="triangle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819400" y="5532120"/>
              <a:ext cx="1219200" cy="182880"/>
              <a:chOff x="2971800" y="2819400"/>
              <a:chExt cx="1021080" cy="182880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2971800" y="2819400"/>
                <a:ext cx="153162" cy="18288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3839718" y="2819400"/>
                <a:ext cx="153162" cy="18288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Oval 15"/>
            <p:cNvSpPr/>
            <p:nvPr/>
          </p:nvSpPr>
          <p:spPr>
            <a:xfrm>
              <a:off x="3364992" y="4632960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Isosceles Triangle 30"/>
          <p:cNvSpPr/>
          <p:nvPr/>
        </p:nvSpPr>
        <p:spPr>
          <a:xfrm>
            <a:off x="5285994" y="410399"/>
            <a:ext cx="2720340" cy="2355037"/>
          </a:xfrm>
          <a:prstGeom prst="triangle">
            <a:avLst/>
          </a:prstGeom>
          <a:solidFill>
            <a:schemeClr val="tx2">
              <a:lumMod val="40000"/>
              <a:lumOff val="60000"/>
            </a:schemeClr>
          </a:solidFill>
          <a:ln w="1270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9BBB59"/>
                </a:solidFill>
              </a:ln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99160" y="2844224"/>
            <a:ext cx="220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3 vertices, </a:t>
            </a:r>
          </a:p>
          <a:p>
            <a:pPr algn="ctr"/>
            <a:r>
              <a:rPr lang="en-US" sz="3200" dirty="0"/>
              <a:t>3</a:t>
            </a:r>
            <a:r>
              <a:rPr lang="en-US" sz="3200" dirty="0" smtClean="0"/>
              <a:t> edges, </a:t>
            </a:r>
          </a:p>
          <a:p>
            <a:pPr algn="ctr"/>
            <a:r>
              <a:rPr lang="en-US" sz="3200" dirty="0" smtClean="0"/>
              <a:t>1 face.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623560" y="2844224"/>
            <a:ext cx="220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6 vertices, </a:t>
            </a:r>
          </a:p>
          <a:p>
            <a:pPr algn="ctr"/>
            <a:r>
              <a:rPr lang="en-US" sz="3200" dirty="0"/>
              <a:t>9</a:t>
            </a:r>
            <a:r>
              <a:rPr lang="en-US" sz="3200" dirty="0" smtClean="0"/>
              <a:t> edges, </a:t>
            </a:r>
          </a:p>
          <a:p>
            <a:pPr algn="ctr"/>
            <a:r>
              <a:rPr lang="en-US" sz="3200" dirty="0"/>
              <a:t>4</a:t>
            </a:r>
            <a:r>
              <a:rPr lang="en-US" sz="3200" dirty="0" smtClean="0"/>
              <a:t> faces.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65376" y="5739824"/>
            <a:ext cx="522122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D00000"/>
                </a:solidFill>
              </a:rPr>
              <a:t>Note:  3 – 3 + 1 = </a:t>
            </a:r>
            <a:r>
              <a:rPr lang="en-US" sz="3200" b="1" dirty="0" smtClean="0">
                <a:solidFill>
                  <a:srgbClr val="D00000"/>
                </a:solidFill>
              </a:rPr>
              <a:t>1</a:t>
            </a:r>
            <a:r>
              <a:rPr lang="en-US" sz="3200" dirty="0" smtClean="0">
                <a:solidFill>
                  <a:srgbClr val="D00000"/>
                </a:solidFill>
              </a:rPr>
              <a:t> = 6 – 9 + 4 </a:t>
            </a:r>
          </a:p>
        </p:txBody>
      </p:sp>
      <p:sp>
        <p:nvSpPr>
          <p:cNvPr id="29" name="Isosceles Triangle 28"/>
          <p:cNvSpPr>
            <a:spLocks noChangeAspect="1"/>
          </p:cNvSpPr>
          <p:nvPr/>
        </p:nvSpPr>
        <p:spPr>
          <a:xfrm rot="10800000">
            <a:off x="6019190" y="1578850"/>
            <a:ext cx="1305764" cy="1130418"/>
          </a:xfrm>
          <a:prstGeom prst="triangle">
            <a:avLst/>
          </a:prstGeom>
          <a:solidFill>
            <a:schemeClr val="tx2">
              <a:lumMod val="40000"/>
              <a:lumOff val="60000"/>
            </a:schemeClr>
          </a:solidFill>
          <a:ln w="1270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9BBB59"/>
                </a:solidFill>
              </a:ln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5285232" y="2743200"/>
            <a:ext cx="1316736" cy="0"/>
          </a:xfrm>
          <a:prstGeom prst="line">
            <a:avLst/>
          </a:prstGeom>
          <a:ln w="12382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324954" y="1578850"/>
            <a:ext cx="628040" cy="1126874"/>
          </a:xfrm>
          <a:prstGeom prst="line">
            <a:avLst/>
          </a:prstGeom>
          <a:ln w="12382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5013960" y="2470085"/>
            <a:ext cx="466344" cy="466344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9BBB59"/>
                </a:solidFill>
              </a:ln>
            </a:endParaRPr>
          </a:p>
        </p:txBody>
      </p:sp>
      <p:sp>
        <p:nvSpPr>
          <p:cNvPr id="36" name="Oval 35"/>
          <p:cNvSpPr/>
          <p:nvPr/>
        </p:nvSpPr>
        <p:spPr>
          <a:xfrm>
            <a:off x="6438900" y="2508947"/>
            <a:ext cx="466344" cy="466344"/>
          </a:xfrm>
          <a:prstGeom prst="ellipse">
            <a:avLst/>
          </a:prstGeom>
          <a:solidFill>
            <a:srgbClr val="8D6DB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9BBB59"/>
                </a:solidFill>
              </a:ln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5971032" y="425642"/>
            <a:ext cx="658368" cy="1153208"/>
          </a:xfrm>
          <a:prstGeom prst="line">
            <a:avLst/>
          </a:prstGeom>
          <a:ln w="12382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5713476" y="1343087"/>
            <a:ext cx="466344" cy="466344"/>
          </a:xfrm>
          <a:prstGeom prst="ellipse">
            <a:avLst/>
          </a:prstGeom>
          <a:solidFill>
            <a:srgbClr val="8D6DB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9BBB59"/>
                </a:solidFill>
              </a:ln>
            </a:endParaRPr>
          </a:p>
        </p:txBody>
      </p:sp>
      <p:sp>
        <p:nvSpPr>
          <p:cNvPr id="33" name="Oval 32"/>
          <p:cNvSpPr/>
          <p:nvPr/>
        </p:nvSpPr>
        <p:spPr>
          <a:xfrm>
            <a:off x="6405220" y="177227"/>
            <a:ext cx="466344" cy="466344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9BBB59"/>
                </a:solidFill>
              </a:ln>
            </a:endParaRPr>
          </a:p>
        </p:txBody>
      </p:sp>
      <p:sp>
        <p:nvSpPr>
          <p:cNvPr id="38" name="Oval 37"/>
          <p:cNvSpPr/>
          <p:nvPr/>
        </p:nvSpPr>
        <p:spPr>
          <a:xfrm>
            <a:off x="7073646" y="1343087"/>
            <a:ext cx="466344" cy="466344"/>
          </a:xfrm>
          <a:prstGeom prst="ellipse">
            <a:avLst/>
          </a:prstGeom>
          <a:solidFill>
            <a:srgbClr val="8D6DB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9BBB59"/>
                </a:solidFill>
              </a:ln>
            </a:endParaRPr>
          </a:p>
        </p:txBody>
      </p:sp>
      <p:sp>
        <p:nvSpPr>
          <p:cNvPr id="35" name="Oval 34"/>
          <p:cNvSpPr/>
          <p:nvPr/>
        </p:nvSpPr>
        <p:spPr>
          <a:xfrm>
            <a:off x="7656576" y="2470085"/>
            <a:ext cx="466344" cy="466344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9BBB59"/>
                </a:solidFill>
              </a:ln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4800" y="4413884"/>
            <a:ext cx="43830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</a:t>
            </a:r>
            <a:r>
              <a:rPr lang="en-US" sz="3200" dirty="0" smtClean="0"/>
              <a:t>  = |V| – |E| + |F| =</a:t>
            </a:r>
            <a:r>
              <a:rPr lang="en-US" sz="3200" dirty="0"/>
              <a:t> </a:t>
            </a:r>
            <a:endParaRPr lang="en-US" sz="3200" dirty="0" smtClean="0"/>
          </a:p>
          <a:p>
            <a:r>
              <a:rPr lang="en-US" sz="3200" dirty="0"/>
              <a:t> </a:t>
            </a:r>
            <a:r>
              <a:rPr lang="en-US" sz="3200" dirty="0" smtClean="0"/>
              <a:t>        3   –   3   +   1  = 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968240" y="4357806"/>
            <a:ext cx="4023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</a:t>
            </a:r>
            <a:r>
              <a:rPr lang="en-US" sz="3200" dirty="0" smtClean="0"/>
              <a:t>  = |V| – |E| + |F| =</a:t>
            </a:r>
            <a:r>
              <a:rPr lang="en-US" sz="3200" dirty="0"/>
              <a:t> </a:t>
            </a:r>
            <a:endParaRPr lang="en-US" sz="3200" dirty="0" smtClean="0"/>
          </a:p>
          <a:p>
            <a:r>
              <a:rPr lang="en-US" sz="3200" dirty="0"/>
              <a:t> </a:t>
            </a:r>
            <a:r>
              <a:rPr lang="en-US" sz="3200" dirty="0" smtClean="0"/>
              <a:t>        6   –   9   +   4  = 1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381000" y="4648200"/>
            <a:ext cx="201168" cy="228600"/>
            <a:chOff x="4200143" y="4105656"/>
            <a:chExt cx="591313" cy="448056"/>
          </a:xfrm>
        </p:grpSpPr>
        <p:cxnSp>
          <p:nvCxnSpPr>
            <p:cNvPr id="27" name="Curved Connector 26"/>
            <p:cNvCxnSpPr/>
            <p:nvPr/>
          </p:nvCxnSpPr>
          <p:spPr>
            <a:xfrm rot="10800000">
              <a:off x="4200144" y="4105656"/>
              <a:ext cx="591312" cy="448056"/>
            </a:xfrm>
            <a:prstGeom prst="curvedConnector3">
              <a:avLst/>
            </a:prstGeom>
            <a:ln w="412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4200143" y="4105656"/>
              <a:ext cx="591313" cy="448056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5056632" y="4572000"/>
            <a:ext cx="201168" cy="228600"/>
            <a:chOff x="4200143" y="4105656"/>
            <a:chExt cx="591313" cy="448056"/>
          </a:xfrm>
        </p:grpSpPr>
        <p:cxnSp>
          <p:nvCxnSpPr>
            <p:cNvPr id="42" name="Curved Connector 41"/>
            <p:cNvCxnSpPr/>
            <p:nvPr/>
          </p:nvCxnSpPr>
          <p:spPr>
            <a:xfrm rot="10800000">
              <a:off x="4200144" y="4105656"/>
              <a:ext cx="591312" cy="448056"/>
            </a:xfrm>
            <a:prstGeom prst="curvedConnector3">
              <a:avLst/>
            </a:prstGeom>
            <a:ln w="412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4200143" y="4105656"/>
              <a:ext cx="591313" cy="448056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550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Couture.thmx</Template>
  <TotalTime>15252</TotalTime>
  <Words>1423</Words>
  <Application>Microsoft Office PowerPoint</Application>
  <PresentationFormat>On-screen Show (4:3)</PresentationFormat>
  <Paragraphs>254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Office Theme</vt:lpstr>
      <vt:lpstr>Couture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 Darcy</dc:creator>
  <cp:lastModifiedBy>idarcy</cp:lastModifiedBy>
  <cp:revision>99</cp:revision>
  <cp:lastPrinted>2013-07-07T21:06:43Z</cp:lastPrinted>
  <dcterms:created xsi:type="dcterms:W3CDTF">2013-07-07T15:32:36Z</dcterms:created>
  <dcterms:modified xsi:type="dcterms:W3CDTF">2013-08-05T05:08:20Z</dcterms:modified>
</cp:coreProperties>
</file>