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95" r:id="rId6"/>
    <p:sldId id="259" r:id="rId7"/>
    <p:sldId id="258" r:id="rId8"/>
    <p:sldId id="262" r:id="rId9"/>
    <p:sldId id="263" r:id="rId10"/>
    <p:sldId id="294" r:id="rId11"/>
    <p:sldId id="303" r:id="rId12"/>
    <p:sldId id="302" r:id="rId13"/>
    <p:sldId id="296" r:id="rId14"/>
    <p:sldId id="297" r:id="rId15"/>
    <p:sldId id="298" r:id="rId16"/>
    <p:sldId id="301" r:id="rId17"/>
    <p:sldId id="305" r:id="rId18"/>
    <p:sldId id="304" r:id="rId19"/>
    <p:sldId id="299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</a:t>
            </a:r>
            <a:r>
              <a:rPr lang="en-US"/>
              <a:t>2210 Discrete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Advanced 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Fall 2019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2: Fibonacci sequence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368344"/>
            <a:ext cx="856154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Solve: 	f</a:t>
            </a:r>
            <a:r>
              <a:rPr lang="en-US" sz="3200" b="1" baseline="-25000" dirty="0"/>
              <a:t>n</a:t>
            </a:r>
            <a:r>
              <a:rPr lang="en-US" sz="3200" b="1" dirty="0"/>
              <a:t> = f</a:t>
            </a:r>
            <a:r>
              <a:rPr lang="en-US" sz="3200" b="1" baseline="-25000" dirty="0"/>
              <a:t>n-1 </a:t>
            </a:r>
            <a:r>
              <a:rPr lang="en-US" sz="3200" b="1" dirty="0"/>
              <a:t>+ f</a:t>
            </a:r>
            <a:r>
              <a:rPr lang="en-US" sz="3200" b="1" baseline="-25000" dirty="0"/>
              <a:t>n-2 </a:t>
            </a:r>
            <a:r>
              <a:rPr lang="en-US" sz="2400" baseline="30000" dirty="0"/>
              <a:t>	</a:t>
            </a:r>
            <a:r>
              <a:rPr lang="en-US" sz="2400" dirty="0"/>
              <a:t>(Given that f</a:t>
            </a:r>
            <a:r>
              <a:rPr lang="en-US" sz="2400" baseline="-25000" dirty="0"/>
              <a:t>0</a:t>
            </a:r>
            <a:r>
              <a:rPr lang="en-US" sz="2400" dirty="0"/>
              <a:t> = 0 and f</a:t>
            </a:r>
            <a:r>
              <a:rPr lang="en-US" sz="2400" baseline="-25000" dirty="0"/>
              <a:t>1</a:t>
            </a:r>
            <a:r>
              <a:rPr lang="en-US" sz="2400" dirty="0"/>
              <a:t> = 1)</a:t>
            </a:r>
          </a:p>
          <a:p>
            <a:endParaRPr lang="en-US" sz="2400" dirty="0"/>
          </a:p>
          <a:p>
            <a:r>
              <a:rPr lang="en-US" sz="2400" dirty="0"/>
              <a:t>Its solution is of the form	f</a:t>
            </a:r>
            <a:r>
              <a:rPr lang="en-US" sz="2400" baseline="-25000" dirty="0"/>
              <a:t>n</a:t>
            </a:r>
            <a:r>
              <a:rPr lang="en-US" sz="2400" dirty="0"/>
              <a:t> = </a:t>
            </a:r>
            <a:r>
              <a:rPr lang="en-US" sz="2400" dirty="0" err="1"/>
              <a:t>r</a:t>
            </a:r>
            <a:r>
              <a:rPr lang="en-US" sz="2400" baseline="30000" dirty="0" err="1"/>
              <a:t>n</a:t>
            </a:r>
            <a:endParaRPr lang="en-US" sz="2400" dirty="0"/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 is:	r</a:t>
            </a:r>
            <a:r>
              <a:rPr lang="en-US" sz="2400" baseline="30000" dirty="0"/>
              <a:t>2</a:t>
            </a:r>
            <a:r>
              <a:rPr lang="en-US" sz="2400" dirty="0"/>
              <a:t> - </a:t>
            </a:r>
            <a:r>
              <a:rPr lang="en-US" sz="2400" dirty="0" err="1"/>
              <a:t>r</a:t>
            </a:r>
            <a:r>
              <a:rPr lang="en-US" sz="2400" dirty="0"/>
              <a:t> - 1</a:t>
            </a:r>
            <a:r>
              <a:rPr lang="en-US" sz="2400" baseline="30000" dirty="0"/>
              <a:t> </a:t>
            </a:r>
            <a:r>
              <a:rPr lang="en-US" sz="2400" dirty="0"/>
              <a:t>= 0. It has two roots </a:t>
            </a:r>
          </a:p>
          <a:p>
            <a:r>
              <a:rPr lang="en-US" sz="2400" dirty="0" err="1"/>
              <a:t>r</a:t>
            </a:r>
            <a:r>
              <a:rPr lang="en-US" sz="2400" dirty="0"/>
              <a:t> = ½(1 + √</a:t>
            </a:r>
            <a:r>
              <a:rPr lang="en-US" dirty="0"/>
              <a:t>5</a:t>
            </a:r>
            <a:r>
              <a:rPr lang="en-US" sz="2400" dirty="0"/>
              <a:t>) and ½(1 - √</a:t>
            </a:r>
            <a:r>
              <a:rPr lang="en-US" dirty="0"/>
              <a:t>5</a:t>
            </a:r>
            <a:r>
              <a:rPr lang="en-US" sz="2400" dirty="0"/>
              <a:t>) 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a solution to this recurrence relation </a:t>
            </a:r>
            <a:r>
              <a:rPr lang="en-US" sz="2400" dirty="0" err="1"/>
              <a:t>iff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baseline="-25000" dirty="0"/>
              <a:t>n</a:t>
            </a:r>
            <a:r>
              <a:rPr lang="en-US" sz="2400" dirty="0"/>
              <a:t> = α</a:t>
            </a:r>
            <a:r>
              <a:rPr lang="en-US" sz="2400" baseline="-25000" dirty="0"/>
              <a:t>1</a:t>
            </a:r>
            <a:r>
              <a:rPr lang="en-US" sz="2400" dirty="0"/>
              <a:t> (½(1 +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(½(1 -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 </a:t>
            </a:r>
          </a:p>
          <a:p>
            <a:endParaRPr lang="en-US" sz="2400" baseline="30000" dirty="0"/>
          </a:p>
          <a:p>
            <a:r>
              <a:rPr lang="en-US" sz="2000" dirty="0">
                <a:latin typeface="Arial Narrow"/>
                <a:cs typeface="Arial Narrow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Now, compute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1 and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2 from the initial conditions</a:t>
            </a:r>
            <a:r>
              <a:rPr lang="en-US" sz="2000" dirty="0">
                <a:latin typeface="Arial Narrow"/>
                <a:cs typeface="Arial Narrow"/>
              </a:rPr>
              <a:t>):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1 = 1/</a:t>
            </a:r>
            <a:r>
              <a:rPr lang="en-US" sz="2000" dirty="0"/>
              <a:t>√5 and 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2 = -1/</a:t>
            </a:r>
            <a:r>
              <a:rPr lang="en-US" sz="2000" dirty="0"/>
              <a:t>√5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endParaRPr lang="en-US" sz="2000" baseline="30000" dirty="0">
              <a:latin typeface="Arial Narrow"/>
              <a:cs typeface="Arial Narrow"/>
            </a:endParaRP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The final solution is f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</a:t>
            </a:r>
            <a:r>
              <a:rPr lang="en-US" sz="2400" dirty="0">
                <a:latin typeface="Arial Narrow"/>
                <a:cs typeface="Arial Narrow"/>
              </a:rPr>
              <a:t>1/</a:t>
            </a:r>
            <a:r>
              <a:rPr lang="en-US" sz="2400" dirty="0"/>
              <a:t>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. (½(1 +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</a:t>
            </a:r>
            <a:r>
              <a:rPr lang="en-US" sz="2400" dirty="0"/>
              <a:t> - </a:t>
            </a:r>
            <a:r>
              <a:rPr lang="en-US" sz="2400" dirty="0">
                <a:latin typeface="Arial Narrow"/>
                <a:cs typeface="Arial Narrow"/>
              </a:rPr>
              <a:t>1/</a:t>
            </a:r>
            <a:r>
              <a:rPr lang="en-US" sz="2400" dirty="0"/>
              <a:t>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.(½(1 -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 </a:t>
            </a:r>
          </a:p>
          <a:p>
            <a:endParaRPr lang="en-US" sz="2400" baseline="30000" dirty="0"/>
          </a:p>
          <a:p>
            <a:endParaRPr lang="en-US" sz="2400" baseline="30000" dirty="0"/>
          </a:p>
          <a:p>
            <a:endParaRPr lang="en-US" sz="2400" b="1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8156086" y="5555848"/>
            <a:ext cx="530714" cy="584776"/>
          </a:xfrm>
          <a:prstGeom prst="rect">
            <a:avLst/>
          </a:prstGeom>
          <a:solidFill>
            <a:srgbClr val="FF66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sym typeface="Wingdings"/>
              </a:rPr>
              <a:t>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3: Case of equal 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85615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1DFF"/>
                </a:solidFill>
              </a:rPr>
              <a:t>Special Case</a:t>
            </a:r>
          </a:p>
          <a:p>
            <a:endParaRPr lang="en-US" sz="2400" dirty="0"/>
          </a:p>
          <a:p>
            <a:r>
              <a:rPr lang="en-US" sz="2400" dirty="0"/>
              <a:t>If the characteristic equation has </a:t>
            </a:r>
            <a:r>
              <a:rPr lang="en-US" sz="2400" dirty="0">
                <a:solidFill>
                  <a:srgbClr val="0000FF"/>
                </a:solidFill>
              </a:rPr>
              <a:t>only one root r</a:t>
            </a:r>
            <a:r>
              <a:rPr lang="en-US" sz="2400" baseline="-25000" dirty="0">
                <a:solidFill>
                  <a:srgbClr val="0000FF"/>
                </a:solidFill>
              </a:rPr>
              <a:t>0 </a:t>
            </a:r>
            <a:r>
              <a:rPr lang="en-US" sz="2400" dirty="0">
                <a:solidFill>
                  <a:srgbClr val="0000FF"/>
                </a:solidFill>
              </a:rPr>
              <a:t>(*), then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solution will be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			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/>
              <a:t>α</a:t>
            </a:r>
            <a:r>
              <a:rPr lang="en-US" sz="2400" baseline="-25000" dirty="0"/>
              <a:t>1</a:t>
            </a:r>
            <a:r>
              <a:rPr lang="en-US" sz="2400" dirty="0"/>
              <a:t> r</a:t>
            </a:r>
            <a:r>
              <a:rPr lang="en-US" sz="2400" baseline="-25000" dirty="0"/>
              <a:t>0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.nr</a:t>
            </a:r>
            <a:r>
              <a:rPr lang="en-US" sz="2400" baseline="-25000" dirty="0"/>
              <a:t>0</a:t>
            </a:r>
            <a:r>
              <a:rPr lang="en-US" sz="2400" baseline="30000" dirty="0"/>
              <a:t>n </a:t>
            </a:r>
          </a:p>
          <a:p>
            <a:endParaRPr lang="en-US" sz="2400" baseline="30000" dirty="0">
              <a:solidFill>
                <a:srgbClr val="0000FF"/>
              </a:solidFill>
            </a:endParaRPr>
          </a:p>
          <a:p>
            <a:r>
              <a:rPr lang="en-US" sz="2400" dirty="0"/>
              <a:t>For this special case, see the example on page 544 of the book.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4: Characteristic equation with complex 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856154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Solve: 	a</a:t>
            </a:r>
            <a:r>
              <a:rPr lang="en-US" sz="2400" baseline="-25000" dirty="0"/>
              <a:t>n</a:t>
            </a:r>
            <a:r>
              <a:rPr lang="en-US" sz="2400" dirty="0"/>
              <a:t> = 2.a</a:t>
            </a:r>
            <a:r>
              <a:rPr lang="en-US" sz="2400" baseline="-25000" dirty="0"/>
              <a:t>n-1 </a:t>
            </a:r>
            <a:r>
              <a:rPr lang="en-US" sz="2400" dirty="0"/>
              <a:t>-2.a</a:t>
            </a:r>
            <a:r>
              <a:rPr lang="en-US" sz="2400" baseline="-25000" dirty="0"/>
              <a:t>n-2 </a:t>
            </a:r>
            <a:r>
              <a:rPr lang="en-US" sz="2400" baseline="30000" dirty="0"/>
              <a:t>	</a:t>
            </a:r>
            <a:r>
              <a:rPr lang="en-US" sz="2400" dirty="0"/>
              <a:t>(Given that a</a:t>
            </a:r>
            <a:r>
              <a:rPr lang="en-US" sz="2400" baseline="-25000" dirty="0"/>
              <a:t>0</a:t>
            </a:r>
            <a:r>
              <a:rPr lang="en-US" sz="2400" dirty="0"/>
              <a:t> = 0 and a</a:t>
            </a:r>
            <a:r>
              <a:rPr lang="en-US" sz="2400" baseline="-25000" dirty="0"/>
              <a:t>1</a:t>
            </a:r>
            <a:r>
              <a:rPr lang="en-US" sz="2400" dirty="0"/>
              <a:t> = 2)</a:t>
            </a:r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 is:	r</a:t>
            </a:r>
            <a:r>
              <a:rPr lang="en-US" sz="2400" baseline="30000" dirty="0"/>
              <a:t>2</a:t>
            </a:r>
            <a:r>
              <a:rPr lang="en-US" sz="2400" dirty="0"/>
              <a:t> - 2r + 2</a:t>
            </a:r>
            <a:r>
              <a:rPr lang="en-US" sz="2400" baseline="30000" dirty="0"/>
              <a:t> </a:t>
            </a:r>
            <a:r>
              <a:rPr lang="en-US" sz="2400" dirty="0"/>
              <a:t>= 0. It has two roots </a:t>
            </a:r>
          </a:p>
          <a:p>
            <a:endParaRPr lang="en-US" sz="2400" dirty="0"/>
          </a:p>
          <a:p>
            <a:r>
              <a:rPr lang="en-US" sz="2400" dirty="0"/>
              <a:t>					</a:t>
            </a:r>
            <a:r>
              <a:rPr lang="en-US" sz="2400" dirty="0">
                <a:solidFill>
                  <a:srgbClr val="0000FF"/>
                </a:solidFill>
              </a:rPr>
              <a:t>(1 +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(1 -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a solution to this recurrence relation </a:t>
            </a:r>
            <a:r>
              <a:rPr lang="en-US" sz="2400" dirty="0" err="1"/>
              <a:t>iff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= α</a:t>
            </a:r>
            <a:r>
              <a:rPr lang="en-US" sz="2400" baseline="-25000" dirty="0"/>
              <a:t>1</a:t>
            </a:r>
            <a:r>
              <a:rPr lang="en-US" sz="2400" dirty="0"/>
              <a:t> (1+i)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(1-i)</a:t>
            </a:r>
            <a:r>
              <a:rPr lang="en-US" sz="2400" baseline="30000" dirty="0"/>
              <a:t>n </a:t>
            </a:r>
          </a:p>
          <a:p>
            <a:endParaRPr lang="en-US" sz="2400" baseline="30000" dirty="0"/>
          </a:p>
          <a:p>
            <a:r>
              <a:rPr lang="en-US" sz="2000" dirty="0">
                <a:latin typeface="Arial Narrow"/>
                <a:cs typeface="Arial Narrow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Now, compute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1 and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2 from the initial conditions</a:t>
            </a:r>
            <a:r>
              <a:rPr lang="en-US" sz="2000" dirty="0">
                <a:latin typeface="Arial Narrow"/>
                <a:cs typeface="Arial Narrow"/>
              </a:rPr>
              <a:t>):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1 = - </a:t>
            </a:r>
            <a:r>
              <a:rPr lang="en-US" sz="2000" dirty="0" err="1">
                <a:latin typeface="Arial Narrow"/>
                <a:cs typeface="Arial Narrow"/>
              </a:rPr>
              <a:t>i</a:t>
            </a:r>
            <a:r>
              <a:rPr lang="en-US" sz="2000" dirty="0"/>
              <a:t> and 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2 = </a:t>
            </a:r>
            <a:r>
              <a:rPr lang="en-US" sz="2000" dirty="0" err="1">
                <a:latin typeface="Arial Narrow"/>
                <a:cs typeface="Arial Narrow"/>
              </a:rPr>
              <a:t>i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endParaRPr lang="en-US" sz="2000" baseline="30000" dirty="0">
              <a:latin typeface="Arial Narrow"/>
              <a:cs typeface="Arial Narrow"/>
            </a:endParaRP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The final solution is a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</a:t>
            </a:r>
            <a:r>
              <a:rPr lang="en-US" sz="2400" dirty="0">
                <a:latin typeface="Arial Narrow"/>
                <a:cs typeface="Arial Narrow"/>
              </a:rPr>
              <a:t>-i.(1+i</a:t>
            </a:r>
            <a:r>
              <a:rPr lang="en-US" sz="2400" dirty="0"/>
              <a:t>)</a:t>
            </a:r>
            <a:r>
              <a:rPr lang="en-US" sz="2400" baseline="30000" dirty="0"/>
              <a:t>n</a:t>
            </a:r>
            <a:r>
              <a:rPr lang="en-US" sz="2400" dirty="0"/>
              <a:t> + </a:t>
            </a:r>
            <a:r>
              <a:rPr lang="en-US" sz="2400" dirty="0">
                <a:latin typeface="Arial Narrow"/>
                <a:cs typeface="Arial Narrow"/>
              </a:rPr>
              <a:t>i</a:t>
            </a:r>
            <a:r>
              <a:rPr lang="en-US" sz="2400" dirty="0"/>
              <a:t>.(1-i)</a:t>
            </a:r>
            <a:r>
              <a:rPr lang="en-US" sz="2400" baseline="30000" dirty="0"/>
              <a:t>n </a:t>
            </a:r>
          </a:p>
          <a:p>
            <a:endParaRPr lang="en-US" sz="2400" dirty="0"/>
          </a:p>
          <a:p>
            <a:r>
              <a:rPr lang="en-US" sz="2400" dirty="0"/>
              <a:t>Check if it works!</a:t>
            </a:r>
          </a:p>
          <a:p>
            <a:endParaRPr lang="en-US" sz="2400" b="1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Divide and Conquer </a:t>
            </a:r>
            <a:br>
              <a:rPr lang="en-US" sz="3600" i="1" dirty="0"/>
            </a:br>
            <a:r>
              <a:rPr lang="en-US" sz="3600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79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Some recursive algorithms divide a problem of </a:t>
            </a:r>
            <a:r>
              <a:rPr lang="en-US" sz="2400" dirty="0">
                <a:solidFill>
                  <a:srgbClr val="FF0000"/>
                </a:solidFill>
              </a:rPr>
              <a:t>size “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” </a:t>
            </a:r>
            <a:r>
              <a:rPr lang="en-US" sz="2400" dirty="0"/>
              <a:t>into </a:t>
            </a:r>
            <a:r>
              <a:rPr lang="en-US" sz="2400" dirty="0">
                <a:solidFill>
                  <a:srgbClr val="0000FF"/>
                </a:solidFill>
              </a:rPr>
              <a:t>“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” sub-problems </a:t>
            </a:r>
            <a:r>
              <a:rPr lang="en-US" sz="2400" dirty="0"/>
              <a:t>each of size “</a:t>
            </a:r>
            <a:r>
              <a:rPr lang="en-US" sz="2400" dirty="0" err="1"/>
              <a:t>n/b</a:t>
            </a:r>
            <a:r>
              <a:rPr lang="en-US" sz="2400" dirty="0"/>
              <a:t>”, and derive the solution by combining the results from these sub-problems.</a:t>
            </a:r>
          </a:p>
          <a:p>
            <a:endParaRPr lang="en-US" sz="2400" dirty="0"/>
          </a:p>
          <a:p>
            <a:r>
              <a:rPr lang="en-US" sz="2400" dirty="0"/>
              <a:t>This is known as the </a:t>
            </a:r>
            <a:r>
              <a:rPr lang="en-US" sz="2400" dirty="0">
                <a:solidFill>
                  <a:srgbClr val="0000FF"/>
                </a:solidFill>
              </a:rPr>
              <a:t>divide-and-conquer </a:t>
            </a:r>
            <a:r>
              <a:rPr lang="en-US" sz="2400" dirty="0"/>
              <a:t>approach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b="1" dirty="0"/>
              <a:t>Example 1. Binary Search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If </a:t>
            </a:r>
            <a:r>
              <a:rPr lang="en-US" sz="2400" dirty="0" err="1"/>
              <a:t>f(n</a:t>
            </a:r>
            <a:r>
              <a:rPr lang="en-US" sz="2400" dirty="0"/>
              <a:t>) comparisons are needed to search an object from a list of size </a:t>
            </a:r>
            <a:r>
              <a:rPr lang="en-US" sz="2400" dirty="0" err="1"/>
              <a:t>n</a:t>
            </a:r>
            <a:r>
              <a:rPr lang="en-US" sz="2400" dirty="0"/>
              <a:t>, then </a:t>
            </a:r>
          </a:p>
          <a:p>
            <a:pPr>
              <a:buNone/>
            </a:pPr>
            <a:r>
              <a:rPr lang="en-US" sz="2400" dirty="0"/>
              <a:t>						f(n) = f(n/2) + 2, f(1) = 1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000" dirty="0"/>
              <a:t>[</a:t>
            </a:r>
            <a:r>
              <a:rPr lang="en-US" sz="2000" dirty="0">
                <a:solidFill>
                  <a:srgbClr val="FF0000"/>
                </a:solidFill>
              </a:rPr>
              <a:t>One</a:t>
            </a:r>
            <a:r>
              <a:rPr lang="en-US" sz="2000" dirty="0">
                <a:solidFill>
                  <a:srgbClr val="031DFF"/>
                </a:solidFill>
              </a:rPr>
              <a:t> comparison to decide which half of the list to use, and </a:t>
            </a:r>
            <a:r>
              <a:rPr lang="en-US" sz="2000" dirty="0">
                <a:solidFill>
                  <a:srgbClr val="FF0000"/>
                </a:solidFill>
              </a:rPr>
              <a:t>one more </a:t>
            </a:r>
            <a:r>
              <a:rPr lang="en-US" sz="2000" dirty="0">
                <a:solidFill>
                  <a:srgbClr val="031DFF"/>
                </a:solidFill>
              </a:rPr>
              <a:t>to check if there are remaining items</a:t>
            </a:r>
            <a:r>
              <a:rPr lang="en-US" sz="2000" dirty="0"/>
              <a:t>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2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Example 2: Finding the maximum and minimum of a sequence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							f(n) = 2.f(n/2) + 2,	 f(1)=0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Example 3. Merge Sort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Divide the list into two </a:t>
            </a:r>
            <a:r>
              <a:rPr lang="en-US" sz="2400" dirty="0" err="1"/>
              <a:t>sublists</a:t>
            </a:r>
            <a:r>
              <a:rPr lang="en-US" sz="2400" dirty="0"/>
              <a:t>, sort each of them and then merge. Here</a:t>
            </a:r>
          </a:p>
          <a:p>
            <a:pPr>
              <a:buNone/>
            </a:pPr>
            <a:r>
              <a:rPr lang="en-US" sz="2400" dirty="0"/>
              <a:t>						f(n) = 2.f(n/2) + n,	f(1)=0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Divide and Conquer </a:t>
            </a:r>
            <a:br>
              <a:rPr lang="en-US" sz="3600" i="1" dirty="0"/>
            </a:br>
            <a:r>
              <a:rPr lang="en-US" sz="3600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65" y="1600200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Theorem</a:t>
            </a:r>
            <a:r>
              <a:rPr lang="en-US" sz="2400" dirty="0"/>
              <a:t>. The solution to a recurrence relations of the form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f(n) = </a:t>
            </a:r>
            <a:r>
              <a:rPr lang="en-US" sz="2400" dirty="0" err="1">
                <a:solidFill>
                  <a:srgbClr val="0000FF"/>
                </a:solidFill>
              </a:rPr>
              <a:t>a.f</a:t>
            </a:r>
            <a:r>
              <a:rPr lang="en-US" sz="2400" dirty="0">
                <a:solidFill>
                  <a:srgbClr val="0000FF"/>
                </a:solidFill>
              </a:rPr>
              <a:t>(n/b) + c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(here b divides n, a ≥ 1, b &gt;1, and c is a </a:t>
            </a:r>
            <a:r>
              <a:rPr lang="en-US" sz="2400" dirty="0">
                <a:solidFill>
                  <a:srgbClr val="0000FF"/>
                </a:solidFill>
              </a:rPr>
              <a:t>positive real number</a:t>
            </a:r>
            <a:r>
              <a:rPr lang="en-US" sz="2400" dirty="0"/>
              <a:t>) is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f(n</a:t>
            </a:r>
            <a:r>
              <a:rPr lang="en-US" sz="2400" dirty="0"/>
              <a:t>)					 (if a=1)</a:t>
            </a:r>
          </a:p>
          <a:p>
            <a:pPr>
              <a:buNone/>
            </a:pPr>
            <a:r>
              <a:rPr lang="en-US" sz="2400" dirty="0"/>
              <a:t>							(if a &gt;1)</a:t>
            </a:r>
          </a:p>
          <a:p>
            <a:pPr>
              <a:buNone/>
            </a:pPr>
            <a:r>
              <a:rPr lang="en-US" sz="2400" dirty="0"/>
              <a:t>			 				</a:t>
            </a:r>
          </a:p>
          <a:p>
            <a:pPr>
              <a:buNone/>
            </a:pPr>
            <a:r>
              <a:rPr lang="en-US" sz="2400" dirty="0"/>
              <a:t>(See the complete derivation in page 556)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757745"/>
              </p:ext>
            </p:extLst>
          </p:nvPr>
        </p:nvGraphicFramePr>
        <p:xfrm>
          <a:off x="1330850" y="4345818"/>
          <a:ext cx="1203036" cy="39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name="Equation" r:id="rId3" imgW="660400" imgH="203200" progId="Equation.DSMT4">
                  <p:embed/>
                </p:oleObj>
              </mc:Choice>
              <mc:Fallback>
                <p:oleObj name="Equation" r:id="rId3" imgW="6604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850" y="4345818"/>
                        <a:ext cx="1203036" cy="39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362474"/>
              </p:ext>
            </p:extLst>
          </p:nvPr>
        </p:nvGraphicFramePr>
        <p:xfrm>
          <a:off x="1287287" y="4745290"/>
          <a:ext cx="1422400" cy="44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6" name="Equation" r:id="rId5" imgW="723900" imgH="241300" progId="Equation.DSMT4">
                  <p:embed/>
                </p:oleObj>
              </mc:Choice>
              <mc:Fallback>
                <p:oleObj name="Equation" r:id="rId5" imgW="7239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287" y="4745290"/>
                        <a:ext cx="1422400" cy="449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2814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</a:t>
            </a:r>
            <a:r>
              <a:rPr lang="en-US" sz="2400" b="1" cap="small" dirty="0">
                <a:solidFill>
                  <a:srgbClr val="0000FF"/>
                </a:solidFill>
              </a:rPr>
              <a:t>Proof outline</a:t>
            </a:r>
            <a:r>
              <a:rPr lang="en-US" sz="2400" dirty="0">
                <a:solidFill>
                  <a:srgbClr val="0000FF"/>
                </a:solidFill>
              </a:rPr>
              <a:t>. Given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a.f(n/b</a:t>
            </a:r>
            <a:r>
              <a:rPr lang="en-US" sz="2400" dirty="0">
                <a:solidFill>
                  <a:srgbClr val="0000FF"/>
                </a:solidFill>
              </a:rPr>
              <a:t>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   	</a:t>
            </a:r>
            <a:r>
              <a:rPr lang="en-US" sz="2400" dirty="0">
                <a:solidFill>
                  <a:srgbClr val="FF0000"/>
                </a:solidFill>
              </a:rPr>
              <a:t>Let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=b</a:t>
            </a:r>
            <a:r>
              <a:rPr lang="en-US" sz="2400" baseline="30000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. </a:t>
            </a:r>
            <a:r>
              <a:rPr lang="en-US" sz="2000" dirty="0"/>
              <a:t>Then 	</a:t>
            </a:r>
            <a:r>
              <a:rPr lang="en-US" sz="2400" dirty="0" err="1"/>
              <a:t>f(n</a:t>
            </a:r>
            <a:r>
              <a:rPr lang="en-US" sz="2400" dirty="0"/>
              <a:t>) = a.[a.f(n/b</a:t>
            </a:r>
            <a:r>
              <a:rPr lang="en-US" sz="2400" baseline="30000" dirty="0"/>
              <a:t>2</a:t>
            </a:r>
            <a:r>
              <a:rPr lang="en-US" sz="2400" dirty="0"/>
              <a:t>)+c] + </a:t>
            </a:r>
            <a:r>
              <a:rPr lang="en-US" sz="2400" dirty="0" err="1"/>
              <a:t>c</a:t>
            </a:r>
            <a:r>
              <a:rPr lang="en-US" sz="2400" dirty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a.[a.[a.f(n/b</a:t>
            </a:r>
            <a:r>
              <a:rPr lang="en-US" sz="2400" baseline="30000" dirty="0"/>
              <a:t>3</a:t>
            </a:r>
            <a:r>
              <a:rPr lang="en-US" sz="2400" dirty="0"/>
              <a:t>)+c]+c]+ </a:t>
            </a:r>
            <a:r>
              <a:rPr lang="en-US" sz="2400" dirty="0" err="1"/>
              <a:t>c</a:t>
            </a:r>
            <a:r>
              <a:rPr lang="en-US" sz="2400" dirty="0"/>
              <a:t>	 and so on …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</a:t>
            </a:r>
            <a:r>
              <a:rPr lang="en-US" sz="2400" dirty="0" err="1"/>
              <a:t>a</a:t>
            </a:r>
            <a:r>
              <a:rPr lang="en-US" sz="2400" baseline="30000" dirty="0" err="1"/>
              <a:t>k</a:t>
            </a:r>
            <a:r>
              <a:rPr lang="en-US" sz="2400" dirty="0"/>
              <a:t>. </a:t>
            </a:r>
            <a:r>
              <a:rPr lang="en-US" sz="2400" dirty="0" err="1"/>
              <a:t>f(n/b</a:t>
            </a:r>
            <a:r>
              <a:rPr lang="en-US" sz="2400" baseline="30000" dirty="0" err="1"/>
              <a:t>k</a:t>
            </a:r>
            <a:r>
              <a:rPr lang="en-US" sz="2400" dirty="0"/>
              <a:t>) + c.(a</a:t>
            </a:r>
            <a:r>
              <a:rPr lang="en-US" sz="2400" baseline="30000" dirty="0"/>
              <a:t>k-1</a:t>
            </a:r>
            <a:r>
              <a:rPr lang="en-US" sz="2400" dirty="0"/>
              <a:t>+a</a:t>
            </a:r>
            <a:r>
              <a:rPr lang="en-US" sz="2400" baseline="30000" dirty="0"/>
              <a:t>k-2</a:t>
            </a:r>
            <a:r>
              <a:rPr lang="en-US" sz="2400" dirty="0"/>
              <a:t>+…+1) 	… (1)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</a:t>
            </a:r>
            <a:r>
              <a:rPr lang="en-US" sz="2400" dirty="0" err="1"/>
              <a:t>a</a:t>
            </a:r>
            <a:r>
              <a:rPr lang="en-US" sz="2400" baseline="30000" dirty="0" err="1"/>
              <a:t>k</a:t>
            </a:r>
            <a:r>
              <a:rPr lang="en-US" sz="2400" dirty="0" err="1"/>
              <a:t>.f(n/b</a:t>
            </a:r>
            <a:r>
              <a:rPr lang="en-US" sz="2400" baseline="30000" dirty="0" err="1"/>
              <a:t>k</a:t>
            </a:r>
            <a:r>
              <a:rPr lang="en-US" sz="2400" dirty="0"/>
              <a:t>) + c.(a</a:t>
            </a:r>
            <a:r>
              <a:rPr lang="en-US" sz="2400" baseline="30000" dirty="0"/>
              <a:t>k</a:t>
            </a:r>
            <a:r>
              <a:rPr lang="en-US" sz="2400" dirty="0"/>
              <a:t>-1)/(a-1)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a</a:t>
            </a:r>
            <a:r>
              <a:rPr lang="en-US" sz="2400" baseline="30000" dirty="0"/>
              <a:t>k</a:t>
            </a:r>
            <a:r>
              <a:rPr lang="en-US" sz="2400" dirty="0"/>
              <a:t>.f(1) + c.(a</a:t>
            </a:r>
            <a:r>
              <a:rPr lang="en-US" sz="2400" baseline="30000" dirty="0"/>
              <a:t>k</a:t>
            </a:r>
            <a:r>
              <a:rPr lang="en-US" sz="2400" dirty="0"/>
              <a:t>-1)/(a-1)			… (2)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1763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</a:t>
            </a:r>
            <a:r>
              <a:rPr lang="en-US" sz="2400" b="1" cap="small" dirty="0">
                <a:solidFill>
                  <a:srgbClr val="0000FF"/>
                </a:solidFill>
              </a:rPr>
              <a:t>Proof outline</a:t>
            </a:r>
            <a:r>
              <a:rPr lang="en-US" sz="2400" dirty="0">
                <a:solidFill>
                  <a:srgbClr val="0000FF"/>
                </a:solidFill>
              </a:rPr>
              <a:t>. Given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a.f(n/b</a:t>
            </a:r>
            <a:r>
              <a:rPr lang="en-US" sz="2400" dirty="0">
                <a:solidFill>
                  <a:srgbClr val="0000FF"/>
                </a:solidFill>
              </a:rPr>
              <a:t>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   	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</a:t>
            </a:r>
            <a:r>
              <a:rPr lang="en-US" sz="2400" dirty="0"/>
              <a:t>When a=1, 		</a:t>
            </a:r>
            <a:r>
              <a:rPr lang="en-US" sz="2400" dirty="0" err="1"/>
              <a:t>f(n</a:t>
            </a:r>
            <a:r>
              <a:rPr lang="en-US" sz="2400" dirty="0"/>
              <a:t>) = f(1) + </a:t>
            </a:r>
            <a:r>
              <a:rPr lang="en-US" sz="2400" dirty="0" err="1"/>
              <a:t>c.k</a:t>
            </a:r>
            <a:r>
              <a:rPr lang="en-US" sz="2400" dirty="0"/>
              <a:t>		(from 1)</a:t>
            </a:r>
          </a:p>
          <a:p>
            <a:pPr>
              <a:buNone/>
            </a:pPr>
            <a:r>
              <a:rPr lang="en-US" sz="2400" dirty="0"/>
              <a:t>   						Note that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log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/>
              <a:t>, </a:t>
            </a:r>
          </a:p>
          <a:p>
            <a:pPr>
              <a:buNone/>
            </a:pPr>
            <a:r>
              <a:rPr lang="en-US" sz="2400" dirty="0"/>
              <a:t>					So   </a:t>
            </a:r>
            <a:r>
              <a:rPr lang="en-US" sz="2400" dirty="0" err="1"/>
              <a:t>f(n</a:t>
            </a:r>
            <a:r>
              <a:rPr lang="en-US" sz="2400" dirty="0"/>
              <a:t>) = f(1) + </a:t>
            </a:r>
            <a:r>
              <a:rPr lang="en-US" sz="2400" dirty="0" err="1"/>
              <a:t>c</a:t>
            </a:r>
            <a:r>
              <a:rPr lang="en-US" sz="2400" dirty="0"/>
              <a:t>. </a:t>
            </a:r>
            <a:r>
              <a:rPr lang="en-US" sz="2400" dirty="0" err="1"/>
              <a:t>log</a:t>
            </a:r>
            <a:r>
              <a:rPr lang="en-US" sz="2400" baseline="-25000" dirty="0" err="1"/>
              <a:t>b</a:t>
            </a:r>
            <a:r>
              <a:rPr lang="en-US" sz="2400" dirty="0" err="1"/>
              <a:t>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[Thus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O(log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)]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    When a&gt;1,		f(n) = a</a:t>
            </a:r>
            <a:r>
              <a:rPr lang="en-US" sz="2400" baseline="30000" dirty="0"/>
              <a:t>k</a:t>
            </a:r>
            <a:r>
              <a:rPr lang="en-US" sz="2400" dirty="0"/>
              <a:t>.[f(1) + c/(a-1</a:t>
            </a:r>
            <a:r>
              <a:rPr lang="en-US" sz="2400"/>
              <a:t>)] - </a:t>
            </a:r>
            <a:r>
              <a:rPr lang="en-US" sz="2400" dirty="0"/>
              <a:t>c/(a-1) 	</a:t>
            </a:r>
            <a:r>
              <a:rPr lang="en-US" sz="2000" dirty="0"/>
              <a:t>[          		    ]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768335" y="5032663"/>
          <a:ext cx="1422400" cy="44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9" name="Equation" r:id="rId3" imgW="723900" imgH="241300" progId="Equation.DSMT4">
                  <p:embed/>
                </p:oleObj>
              </mc:Choice>
              <mc:Fallback>
                <p:oleObj name="Equation" r:id="rId3" imgW="7239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335" y="5032663"/>
                        <a:ext cx="1422400" cy="449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7040603" y="4571789"/>
          <a:ext cx="1314339" cy="42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0" name="Equation" r:id="rId5" imgW="584200" imgH="177800" progId="Equation.DSMT4">
                  <p:embed/>
                </p:oleObj>
              </mc:Choice>
              <mc:Fallback>
                <p:oleObj name="Equation" r:id="rId5" imgW="584200" imgH="177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603" y="4571789"/>
                        <a:ext cx="1314339" cy="425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1763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	What if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≠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30000" dirty="0" err="1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? </a:t>
            </a:r>
            <a:r>
              <a:rPr lang="en-US" sz="2400" dirty="0"/>
              <a:t>The result still holds.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Assume that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30000" dirty="0" err="1">
                <a:solidFill>
                  <a:srgbClr val="0000FF"/>
                </a:solidFill>
              </a:rPr>
              <a:t>k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&lt;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&lt;b</a:t>
            </a:r>
            <a:r>
              <a:rPr lang="en-US" sz="2400" baseline="30000" dirty="0">
                <a:solidFill>
                  <a:srgbClr val="0000FF"/>
                </a:solidFill>
              </a:rPr>
              <a:t>k+1.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</a:t>
            </a:r>
            <a:r>
              <a:rPr lang="en-US" sz="2400" dirty="0"/>
              <a:t>So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&lt; f(b</a:t>
            </a:r>
            <a:r>
              <a:rPr lang="en-US" sz="2400" baseline="30000" dirty="0">
                <a:solidFill>
                  <a:srgbClr val="0000FF"/>
                </a:solidFill>
              </a:rPr>
              <a:t>k+1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f(b</a:t>
            </a:r>
            <a:r>
              <a:rPr lang="en-US" sz="2400" baseline="30000" dirty="0">
                <a:solidFill>
                  <a:srgbClr val="0000FF"/>
                </a:solidFill>
              </a:rPr>
              <a:t>k+1</a:t>
            </a:r>
            <a:r>
              <a:rPr lang="en-US" sz="2400" dirty="0">
                <a:solidFill>
                  <a:srgbClr val="0000FF"/>
                </a:solidFill>
              </a:rPr>
              <a:t>) 	= f(1) + c.(k+1)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= [f(1)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FF"/>
                </a:solidFill>
              </a:rPr>
              <a:t>] + </a:t>
            </a:r>
            <a:r>
              <a:rPr lang="en-US" sz="2400" dirty="0" err="1">
                <a:solidFill>
                  <a:srgbClr val="0000FF"/>
                </a:solidFill>
              </a:rPr>
              <a:t>c.k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= [f(1)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FF"/>
                </a:solidFill>
              </a:rPr>
              <a:t>] + </a:t>
            </a:r>
            <a:r>
              <a:rPr lang="en-US" sz="2400" dirty="0" err="1">
                <a:solidFill>
                  <a:srgbClr val="0000FF"/>
                </a:solidFill>
              </a:rPr>
              <a:t>c.log</a:t>
            </a:r>
            <a:r>
              <a:rPr lang="en-US" sz="2400" baseline="-25000" dirty="0" err="1">
                <a:solidFill>
                  <a:srgbClr val="0000FF"/>
                </a:solidFill>
              </a:rPr>
              <a:t>b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Therefore, f(n) is O(log 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Apply to </a:t>
            </a:r>
            <a:r>
              <a:rPr lang="en-US" sz="2400" b="1" dirty="0"/>
              <a:t>binary search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	</a:t>
            </a:r>
            <a:r>
              <a:rPr lang="en-US" dirty="0" err="1">
                <a:solidFill>
                  <a:srgbClr val="0000FF"/>
                </a:solidFill>
              </a:rPr>
              <a:t>f(n</a:t>
            </a:r>
            <a:r>
              <a:rPr lang="en-US" dirty="0">
                <a:solidFill>
                  <a:srgbClr val="0000FF"/>
                </a:solidFill>
              </a:rPr>
              <a:t>) = f(n/2) + 2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The complexity of binary search	</a:t>
            </a:r>
            <a:r>
              <a:rPr lang="en-US" sz="2400" dirty="0" err="1"/>
              <a:t>f(n</a:t>
            </a:r>
            <a:r>
              <a:rPr lang="en-US" sz="2400" dirty="0"/>
              <a:t>) 				(since a=1)</a:t>
            </a:r>
          </a:p>
          <a:p>
            <a:pPr>
              <a:buNone/>
            </a:pPr>
            <a:r>
              <a:rPr lang="en-US" sz="2400" dirty="0"/>
              <a:t>			 		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What about finding the maximum or minimum of a sequence?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2f(n/2) + 2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So, the complexity is </a:t>
            </a:r>
            <a:r>
              <a:rPr lang="en-US" sz="2400" dirty="0" err="1">
                <a:solidFill>
                  <a:schemeClr val="tx2"/>
                </a:solidFill>
              </a:rPr>
              <a:t>f(n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096642" y="2671619"/>
          <a:ext cx="1203036" cy="39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Equation" r:id="rId3" imgW="660400" imgH="203200" progId="Equation.DSMT4">
                  <p:embed/>
                </p:oleObj>
              </mc:Choice>
              <mc:Fallback>
                <p:oleObj name="Equation" r:id="rId3" imgW="6604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642" y="2671619"/>
                        <a:ext cx="1203036" cy="39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46367" y="5204402"/>
          <a:ext cx="3461906" cy="467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Equation" r:id="rId5" imgW="1866900" imgH="241300" progId="Equation.DSMT4">
                  <p:embed/>
                </p:oleObj>
              </mc:Choice>
              <mc:Fallback>
                <p:oleObj name="Equation" r:id="rId5" imgW="1866900" imgH="241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367" y="5204402"/>
                        <a:ext cx="3461906" cy="467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1417638"/>
            <a:ext cx="8025773" cy="2070628"/>
          </a:xfrm>
          <a:prstGeom prst="round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3918857"/>
            <a:ext cx="8025773" cy="2207306"/>
          </a:xfrm>
          <a:prstGeom prst="round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Interest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5246" y="1417638"/>
            <a:ext cx="7954613" cy="557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person deposits $10,000 in a savings account that yields </a:t>
            </a:r>
          </a:p>
          <a:p>
            <a:r>
              <a:rPr lang="en-US" sz="2400" dirty="0"/>
              <a:t>10% interest annually. How  much will be there in the account </a:t>
            </a:r>
          </a:p>
          <a:p>
            <a:r>
              <a:rPr lang="en-US" sz="2400" dirty="0"/>
              <a:t>after 30 years?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Let 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= account balance after </a:t>
            </a:r>
            <a:r>
              <a:rPr lang="en-US" sz="2400" dirty="0" err="1"/>
              <a:t>n</a:t>
            </a:r>
            <a:r>
              <a:rPr lang="en-US" sz="2400" dirty="0"/>
              <a:t> years.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Then 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P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+ 0.10 P</a:t>
            </a:r>
            <a:r>
              <a:rPr lang="en-US" sz="2400" baseline="-25000" dirty="0">
                <a:solidFill>
                  <a:srgbClr val="0000FF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= 1.1P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Note that the definition is </a:t>
            </a:r>
            <a:r>
              <a:rPr lang="en-US" sz="2400" dirty="0">
                <a:solidFill>
                  <a:srgbClr val="FF0000"/>
                </a:solidFill>
              </a:rPr>
              <a:t>recursive</a:t>
            </a:r>
            <a:r>
              <a:rPr lang="en-US" sz="2400" dirty="0"/>
              <a:t>. 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is the solution 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/>
              <a:t>?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n-1</a:t>
            </a:r>
            <a:r>
              <a:rPr lang="en-US" sz="2400" dirty="0">
                <a:solidFill>
                  <a:srgbClr val="FF0000"/>
                </a:solidFill>
              </a:rPr>
              <a:t> + 0.10 P</a:t>
            </a:r>
            <a:r>
              <a:rPr lang="en-US" sz="2400" baseline="-25000" dirty="0">
                <a:solidFill>
                  <a:srgbClr val="FF0000"/>
                </a:solidFill>
              </a:rPr>
              <a:t>n-1 </a:t>
            </a:r>
            <a:r>
              <a:rPr lang="en-US" sz="2400" dirty="0">
                <a:solidFill>
                  <a:srgbClr val="FF0000"/>
                </a:solidFill>
              </a:rPr>
              <a:t>= 1.1P</a:t>
            </a:r>
            <a:r>
              <a:rPr lang="en-US" sz="2400" baseline="-25000" dirty="0">
                <a:solidFill>
                  <a:srgbClr val="FF0000"/>
                </a:solidFill>
              </a:rPr>
              <a:t>n-1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/>
              <a:t>is a </a:t>
            </a:r>
            <a:r>
              <a:rPr lang="en-US" sz="2400" b="1" dirty="0">
                <a:solidFill>
                  <a:srgbClr val="FF0000"/>
                </a:solidFill>
              </a:rPr>
              <a:t>recurrence relation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with P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= $10,000 (base case)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By “solving” this, we get the non-recursive version of it.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Master Theorem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400"/>
            <a:ext cx="9144000" cy="4462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909" y="6012220"/>
            <a:ext cx="571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 that there are four parameter: a, 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Recurrence Relation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246" y="1810132"/>
            <a:ext cx="83739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Recursively defined sequences </a:t>
            </a:r>
            <a:r>
              <a:rPr lang="en-US" sz="2400" dirty="0"/>
              <a:t>are also known as  </a:t>
            </a:r>
            <a:r>
              <a:rPr lang="en-US" sz="2400" dirty="0">
                <a:solidFill>
                  <a:srgbClr val="FF0000"/>
                </a:solidFill>
              </a:rPr>
              <a:t>recurrence relations</a:t>
            </a:r>
            <a:r>
              <a:rPr lang="en-US" sz="2400" dirty="0"/>
              <a:t>. The actual sequence is a </a:t>
            </a:r>
            <a:r>
              <a:rPr lang="en-US" sz="2400" dirty="0">
                <a:solidFill>
                  <a:srgbClr val="0000FF"/>
                </a:solidFill>
              </a:rPr>
              <a:t>solution</a:t>
            </a:r>
            <a:r>
              <a:rPr lang="en-US" sz="2400" dirty="0"/>
              <a:t> of the recurrence relations. </a:t>
            </a:r>
          </a:p>
          <a:p>
            <a:endParaRPr lang="en-US" sz="2400" dirty="0"/>
          </a:p>
          <a:p>
            <a:r>
              <a:rPr lang="en-US" sz="2400" dirty="0"/>
              <a:t>Consider the recurrence relation: </a:t>
            </a: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</a:rPr>
              <a:t>n+1 </a:t>
            </a:r>
            <a:r>
              <a:rPr lang="en-US" sz="2800" dirty="0">
                <a:solidFill>
                  <a:srgbClr val="0000FF"/>
                </a:solidFill>
              </a:rPr>
              <a:t>= 2a</a:t>
            </a:r>
            <a:r>
              <a:rPr lang="en-US" sz="2800" baseline="-25000" dirty="0">
                <a:solidFill>
                  <a:srgbClr val="0000FF"/>
                </a:solidFill>
              </a:rPr>
              <a:t>n</a:t>
            </a:r>
            <a:r>
              <a:rPr lang="en-US" sz="2400" baseline="-25000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n</a:t>
            </a:r>
            <a:r>
              <a:rPr lang="en-US" sz="2400" dirty="0"/>
              <a:t> &gt; 0)  [Given a</a:t>
            </a:r>
            <a:r>
              <a:rPr lang="en-US" sz="2400" baseline="-25000" dirty="0"/>
              <a:t>1</a:t>
            </a:r>
            <a:r>
              <a:rPr lang="en-US" sz="2400" dirty="0"/>
              <a:t>=1]</a:t>
            </a:r>
            <a:endParaRPr lang="en-US" sz="2400" baseline="-25000" dirty="0"/>
          </a:p>
          <a:p>
            <a:endParaRPr lang="en-US" sz="2400" baseline="-25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solution</a:t>
            </a:r>
            <a:r>
              <a:rPr lang="en-US" sz="2400" dirty="0"/>
              <a:t> is: </a:t>
            </a: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baseline="-25000" dirty="0">
                <a:solidFill>
                  <a:srgbClr val="FF00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 = 2</a:t>
            </a:r>
            <a:r>
              <a:rPr lang="en-US" sz="3200" baseline="30000" dirty="0">
                <a:solidFill>
                  <a:srgbClr val="FF0000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(The sequence is 1, 2, 4, 8, …) </a:t>
            </a:r>
            <a:endParaRPr lang="en-US" sz="2400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r>
              <a:rPr lang="en-US" sz="2400" dirty="0"/>
              <a:t>So, a</a:t>
            </a:r>
            <a:r>
              <a:rPr lang="en-US" sz="2400" baseline="-25000" dirty="0"/>
              <a:t>30</a:t>
            </a:r>
            <a:r>
              <a:rPr lang="en-US" sz="2400" dirty="0"/>
              <a:t> = 2</a:t>
            </a:r>
            <a:r>
              <a:rPr lang="en-US" sz="2400" baseline="30000" dirty="0"/>
              <a:t>29</a:t>
            </a:r>
          </a:p>
          <a:p>
            <a:endParaRPr lang="en-US" sz="2400" dirty="0"/>
          </a:p>
          <a:p>
            <a:r>
              <a:rPr lang="en-US" sz="2400" dirty="0"/>
              <a:t>Given any recurrence relation, can we “solve” it? </a:t>
            </a:r>
          </a:p>
          <a:p>
            <a:endParaRPr lang="en-US" sz="2400" dirty="0"/>
          </a:p>
          <a:p>
            <a:r>
              <a:rPr lang="en-US" sz="2400" dirty="0"/>
              <a:t>Which are the ones that can be solved easily?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examples of </a:t>
            </a:r>
            <a:br>
              <a:rPr lang="en-US" dirty="0"/>
            </a:br>
            <a:r>
              <a:rPr lang="en-US" dirty="0"/>
              <a:t>Recurrence Relations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005" y="1670122"/>
            <a:ext cx="8810241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Fibonacci sequence</a:t>
            </a:r>
            <a:r>
              <a:rPr lang="en-US" sz="2400" dirty="0">
                <a:solidFill>
                  <a:srgbClr val="0000FF"/>
                </a:solidFill>
              </a:rPr>
              <a:t>: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+ a</a:t>
            </a:r>
            <a:r>
              <a:rPr lang="en-US" sz="2400" baseline="-25000" dirty="0">
                <a:solidFill>
                  <a:srgbClr val="0000FF"/>
                </a:solidFill>
              </a:rPr>
              <a:t>n-2</a:t>
            </a:r>
            <a:r>
              <a:rPr lang="en-US" sz="2400" baseline="-25000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n</a:t>
            </a:r>
            <a:r>
              <a:rPr lang="en-US" sz="2400" dirty="0"/>
              <a:t> &gt; 2)  [Given a</a:t>
            </a:r>
            <a:r>
              <a:rPr lang="en-US" sz="2400" baseline="-25000" dirty="0"/>
              <a:t>1</a:t>
            </a:r>
            <a:r>
              <a:rPr lang="en-US" sz="2400" dirty="0"/>
              <a:t> = 1, a</a:t>
            </a:r>
            <a:r>
              <a:rPr lang="en-US" sz="2400" baseline="-25000" dirty="0"/>
              <a:t>2</a:t>
            </a:r>
            <a:r>
              <a:rPr lang="en-US" sz="2400" dirty="0"/>
              <a:t> = 1]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/>
            <a:r>
              <a:rPr lang="en-US" sz="2400" dirty="0"/>
              <a:t>	What is the formula for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baseline="-25000" dirty="0"/>
          </a:p>
          <a:p>
            <a:pPr marL="457200" indent="-457200"/>
            <a:r>
              <a:rPr lang="en-US" sz="2400" dirty="0"/>
              <a:t>2.	How many </a:t>
            </a:r>
            <a:r>
              <a:rPr lang="en-US" sz="2400" dirty="0">
                <a:solidFill>
                  <a:srgbClr val="0000FF"/>
                </a:solidFill>
              </a:rPr>
              <a:t>bit strings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FF0000"/>
                </a:solidFill>
              </a:rPr>
              <a:t>length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/>
              <a:t> that </a:t>
            </a:r>
            <a:r>
              <a:rPr lang="en-US" sz="2400" i="1" dirty="0"/>
              <a:t>do not have </a:t>
            </a:r>
            <a:r>
              <a:rPr lang="en-US" sz="2400" b="1" i="1" dirty="0">
                <a:solidFill>
                  <a:srgbClr val="0000FF"/>
                </a:solidFill>
              </a:rPr>
              <a:t>two consecutive 0s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 marL="457200" indent="-457200"/>
            <a:endParaRPr lang="en-US" sz="24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FF"/>
                </a:solidFill>
              </a:rPr>
              <a:t>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=1, the strings are </a:t>
            </a:r>
            <a:r>
              <a:rPr lang="en-US" sz="2400" b="1" dirty="0">
                <a:solidFill>
                  <a:srgbClr val="660066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660066"/>
                </a:solidFill>
              </a:rPr>
              <a:t>1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=2, the strings are </a:t>
            </a:r>
            <a:r>
              <a:rPr lang="en-US" sz="2400" dirty="0">
                <a:solidFill>
                  <a:srgbClr val="FF0000"/>
                </a:solidFill>
              </a:rPr>
              <a:t>01, 10, 11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=3, the strings are </a:t>
            </a:r>
            <a:r>
              <a:rPr lang="en-US" sz="2400" dirty="0">
                <a:solidFill>
                  <a:srgbClr val="FF0000"/>
                </a:solidFill>
              </a:rPr>
              <a:t>01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dirty="0">
                <a:solidFill>
                  <a:srgbClr val="FF0000"/>
                </a:solidFill>
              </a:rPr>
              <a:t>11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dirty="0">
                <a:solidFill>
                  <a:srgbClr val="FF0000"/>
                </a:solidFill>
              </a:rPr>
              <a:t>10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b="1" dirty="0">
                <a:solidFill>
                  <a:srgbClr val="660066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10, </a:t>
            </a:r>
            <a:r>
              <a:rPr lang="en-US" sz="2400" b="1" dirty="0">
                <a:solidFill>
                  <a:srgbClr val="660066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10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Do you see a pattern here?</a:t>
            </a:r>
          </a:p>
          <a:p>
            <a:pPr marL="457200" indent="-457200">
              <a:buAutoNum type="arabicPeriod"/>
            </a:pPr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baseline="-25000" dirty="0">
                <a:solidFill>
                  <a:srgbClr val="0000FF"/>
                </a:solidFill>
              </a:rPr>
              <a:t>	</a:t>
            </a:r>
          </a:p>
          <a:p>
            <a:endParaRPr lang="en-US" sz="2400" b="1" baseline="-25000" dirty="0">
              <a:solidFill>
                <a:srgbClr val="0000FF"/>
              </a:solidFill>
            </a:endParaRPr>
          </a:p>
          <a:p>
            <a:endParaRPr lang="en-US" sz="2400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Recurrence Relations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005" y="1670122"/>
            <a:ext cx="8810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/>
              <a:t>Let</a:t>
            </a:r>
            <a:r>
              <a:rPr lang="en-US" sz="2400" dirty="0">
                <a:solidFill>
                  <a:srgbClr val="0000FF"/>
                </a:solidFill>
              </a:rPr>
              <a:t>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be the number of bit strings of </a:t>
            </a:r>
            <a:r>
              <a:rPr lang="en-US" sz="2400" dirty="0">
                <a:solidFill>
                  <a:srgbClr val="0000FF"/>
                </a:solidFill>
              </a:rPr>
              <a:t>length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that </a:t>
            </a:r>
            <a:r>
              <a:rPr lang="en-US" sz="2400" dirty="0">
                <a:solidFill>
                  <a:srgbClr val="000000"/>
                </a:solidFill>
              </a:rPr>
              <a:t>do not have </a:t>
            </a:r>
            <a:r>
              <a:rPr lang="en-US" sz="2400" dirty="0">
                <a:solidFill>
                  <a:srgbClr val="0000FF"/>
                </a:solidFill>
              </a:rPr>
              <a:t>two consecutive 0’s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/>
              <a:t>This can be represented as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a</a:t>
            </a:r>
            <a:r>
              <a:rPr lang="en-US" sz="2400" baseline="-25000" dirty="0">
                <a:solidFill>
                  <a:srgbClr val="0000FF"/>
                </a:solidFill>
              </a:rPr>
              <a:t>n-2		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	[bit string of length (n-1) without a 00 anywhere] 1		(a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and 	[bit string of length (n-2) without a 00 anywhere] 1 0	(a</a:t>
            </a:r>
            <a:r>
              <a:rPr lang="en-US" sz="2400" baseline="-25000" dirty="0">
                <a:solidFill>
                  <a:srgbClr val="0000FF"/>
                </a:solidFill>
              </a:rPr>
              <a:t>n-2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endParaRPr lang="en-US" sz="2400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a</a:t>
            </a:r>
            <a:r>
              <a:rPr lang="en-US" sz="2400" baseline="-25000" dirty="0">
                <a:solidFill>
                  <a:srgbClr val="0000FF"/>
                </a:solidFill>
              </a:rPr>
              <a:t>n-2 </a:t>
            </a:r>
            <a:r>
              <a:rPr lang="en-US" sz="2400" dirty="0">
                <a:solidFill>
                  <a:srgbClr val="0000FF"/>
                </a:solidFill>
              </a:rPr>
              <a:t>is a recurrence relation. Given this, can you </a:t>
            </a:r>
            <a:r>
              <a:rPr lang="en-US" sz="2400" dirty="0">
                <a:solidFill>
                  <a:srgbClr val="FF0000"/>
                </a:solidFill>
              </a:rPr>
              <a:t>solve it </a:t>
            </a:r>
            <a:r>
              <a:rPr lang="en-US" sz="2400" dirty="0">
                <a:solidFill>
                  <a:srgbClr val="0000FF"/>
                </a:solidFill>
              </a:rPr>
              <a:t>to find  a non-recursive version of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? </a:t>
            </a:r>
          </a:p>
          <a:p>
            <a:pPr marL="457200" indent="-457200"/>
            <a:endParaRPr lang="en-US" sz="2400" baseline="-25000" dirty="0">
              <a:solidFill>
                <a:srgbClr val="0000FF"/>
              </a:solidFill>
            </a:endParaRP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baseline="-25000" dirty="0">
                <a:solidFill>
                  <a:srgbClr val="0000FF"/>
                </a:solidFill>
              </a:rPr>
              <a:t>	</a:t>
            </a:r>
          </a:p>
          <a:p>
            <a:endParaRPr lang="en-US" sz="2400" b="1" baseline="-25000" dirty="0">
              <a:solidFill>
                <a:srgbClr val="0000FF"/>
              </a:solidFill>
            </a:endParaRPr>
          </a:p>
          <a:p>
            <a:endParaRPr lang="en-US" sz="24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Tower of Hanoi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8230" y="3913356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1025" y="391491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7169" y="3914119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99741" y="3003918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99291" y="3002361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98841" y="3000804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6226" y="3695379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8398" y="3478958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0048" y="3262537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523" y="3046116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7" y="2829695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805680"/>
            <a:ext cx="91172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Transfer these disks from one peg to another. However, </a:t>
            </a:r>
            <a:r>
              <a:rPr lang="en-US" sz="2400" dirty="0">
                <a:solidFill>
                  <a:srgbClr val="0000FF"/>
                </a:solidFill>
              </a:rPr>
              <a:t>at </a:t>
            </a:r>
            <a:r>
              <a:rPr lang="en-US" sz="2400" b="1" dirty="0">
                <a:solidFill>
                  <a:srgbClr val="FF0000"/>
                </a:solidFill>
              </a:rPr>
              <a:t>no time</a:t>
            </a:r>
            <a:r>
              <a:rPr lang="en-US" sz="2400" dirty="0">
                <a:solidFill>
                  <a:srgbClr val="0000FF"/>
                </a:solidFill>
              </a:rPr>
              <a:t>,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 larger disk should be placed on a disk of smaller size</a:t>
            </a:r>
            <a:r>
              <a:rPr lang="en-US" sz="2400" dirty="0"/>
              <a:t>. Start with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64 disks</a:t>
            </a:r>
            <a:r>
              <a:rPr lang="en-US" sz="2400" dirty="0"/>
              <a:t>. When you have finished transferring them one peg to another, </a:t>
            </a:r>
          </a:p>
          <a:p>
            <a:r>
              <a:rPr lang="en-US" sz="2400" dirty="0"/>
              <a:t>the world will end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Tower of Hanoi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9818" y="354450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2613" y="3546062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8757" y="3545267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801329" y="2635066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00879" y="2633509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600429" y="2631952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85181" y="3326527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32847" y="3111073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98752" y="2888571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93494" y="2672634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6" y="2453172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6302" y="4180344"/>
            <a:ext cx="6703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Let,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r>
              <a:rPr lang="en-US" sz="2400" dirty="0"/>
              <a:t> = number of moves to transfer </a:t>
            </a:r>
            <a:r>
              <a:rPr lang="en-US" sz="2400" dirty="0" err="1"/>
              <a:t>n</a:t>
            </a:r>
            <a:r>
              <a:rPr lang="en-US" sz="2400" dirty="0"/>
              <a:t> disks. Then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>
                <a:solidFill>
                  <a:srgbClr val="0000FF"/>
                </a:solidFill>
              </a:rPr>
              <a:t>H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2H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+1 (why?)</a:t>
            </a:r>
          </a:p>
          <a:p>
            <a:pPr algn="ctr"/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Can you solve this and compute H</a:t>
            </a:r>
            <a:r>
              <a:rPr lang="en-US" sz="2400" baseline="-25000" dirty="0">
                <a:solidFill>
                  <a:srgbClr val="0000FF"/>
                </a:solidFill>
              </a:rPr>
              <a:t>64</a:t>
            </a:r>
            <a:r>
              <a:rPr lang="en-US" sz="2400" dirty="0">
                <a:solidFill>
                  <a:srgbClr val="0000FF"/>
                </a:solidFill>
              </a:rPr>
              <a:t>? (H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= 1)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Linear Homogeneous Recurrence Relations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240" y="1417638"/>
            <a:ext cx="61607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linear</a:t>
            </a:r>
            <a:r>
              <a:rPr lang="en-US" sz="2400" dirty="0">
                <a:solidFill>
                  <a:srgbClr val="FF0000"/>
                </a:solidFill>
              </a:rPr>
              <a:t> recurrence relation </a:t>
            </a:r>
            <a:r>
              <a:rPr lang="en-US" sz="2400" dirty="0"/>
              <a:t>is of the form</a:t>
            </a:r>
          </a:p>
          <a:p>
            <a:endParaRPr lang="en-US" sz="2400" dirty="0"/>
          </a:p>
          <a:p>
            <a:r>
              <a:rPr lang="en-US" sz="2400" dirty="0"/>
              <a:t>		a</a:t>
            </a:r>
            <a:r>
              <a:rPr lang="en-US" sz="2400" baseline="-25000" dirty="0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n-1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dirty="0"/>
              <a:t>. a</a:t>
            </a:r>
            <a:r>
              <a:rPr lang="en-US" sz="2400" baseline="-25000" dirty="0"/>
              <a:t>n-2 </a:t>
            </a:r>
            <a:r>
              <a:rPr lang="en-US" sz="2400" dirty="0"/>
              <a:t>+ c</a:t>
            </a:r>
            <a:r>
              <a:rPr lang="en-US" sz="2400" baseline="-25000" dirty="0"/>
              <a:t>3</a:t>
            </a:r>
            <a:r>
              <a:rPr lang="en-US" sz="2400" dirty="0"/>
              <a:t>. a</a:t>
            </a:r>
            <a:r>
              <a:rPr lang="en-US" sz="2400" baseline="-25000" dirty="0"/>
              <a:t>n-3 </a:t>
            </a:r>
            <a:r>
              <a:rPr lang="en-US" sz="2400" dirty="0"/>
              <a:t>+ …+ c</a:t>
            </a:r>
            <a:r>
              <a:rPr lang="en-US" sz="2400" baseline="-25000" dirty="0"/>
              <a:t>k</a:t>
            </a:r>
            <a:r>
              <a:rPr lang="en-US" sz="2400" dirty="0"/>
              <a:t>. a</a:t>
            </a:r>
            <a:r>
              <a:rPr lang="en-US" sz="2400" baseline="-25000" dirty="0"/>
              <a:t>n-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endParaRPr lang="en-US" sz="2400" baseline="30000" dirty="0"/>
          </a:p>
          <a:p>
            <a:r>
              <a:rPr lang="en-US" sz="2400" dirty="0"/>
              <a:t>(here 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c</a:t>
            </a:r>
            <a:r>
              <a:rPr lang="en-US" sz="2400" baseline="-25000" dirty="0" err="1"/>
              <a:t>n</a:t>
            </a:r>
            <a:r>
              <a:rPr lang="en-US" sz="2400" dirty="0"/>
              <a:t> are constants)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00255"/>
            <a:ext cx="86054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Its solution is of the form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30000" dirty="0" err="1">
                <a:solidFill>
                  <a:srgbClr val="0000FF"/>
                </a:solidFill>
              </a:rPr>
              <a:t>n</a:t>
            </a:r>
            <a:r>
              <a:rPr lang="en-US" sz="2400" dirty="0"/>
              <a:t> (where </a:t>
            </a:r>
            <a:r>
              <a:rPr lang="en-US" sz="2400" dirty="0" err="1"/>
              <a:t>r</a:t>
            </a:r>
            <a:r>
              <a:rPr lang="en-US" sz="2400" dirty="0"/>
              <a:t> is a constant) if and only if</a:t>
            </a:r>
          </a:p>
          <a:p>
            <a:endParaRPr lang="en-US" sz="2400" dirty="0"/>
          </a:p>
          <a:p>
            <a:r>
              <a:rPr lang="en-US" sz="2400" dirty="0" err="1"/>
              <a:t>r</a:t>
            </a:r>
            <a:r>
              <a:rPr lang="en-US" sz="2400" dirty="0"/>
              <a:t> is a solution of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  <a:r>
              <a:rPr lang="en-US" sz="2400" dirty="0" err="1"/>
              <a:t>r</a:t>
            </a:r>
            <a:r>
              <a:rPr lang="en-US" sz="2400" baseline="30000" dirty="0" err="1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dirty="0"/>
              <a:t>.r</a:t>
            </a:r>
            <a:r>
              <a:rPr lang="en-US" sz="2400" baseline="30000" dirty="0"/>
              <a:t>n-1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dirty="0"/>
              <a:t>. r</a:t>
            </a:r>
            <a:r>
              <a:rPr lang="en-US" sz="2400" baseline="30000" dirty="0"/>
              <a:t>n-2 </a:t>
            </a:r>
            <a:r>
              <a:rPr lang="en-US" sz="2400" dirty="0"/>
              <a:t>+ c</a:t>
            </a:r>
            <a:r>
              <a:rPr lang="en-US" sz="2400" baseline="-25000" dirty="0"/>
              <a:t>3</a:t>
            </a:r>
            <a:r>
              <a:rPr lang="en-US" sz="2400" dirty="0"/>
              <a:t>. r</a:t>
            </a:r>
            <a:r>
              <a:rPr lang="en-US" sz="2400" baseline="30000" dirty="0"/>
              <a:t>n-3 </a:t>
            </a:r>
            <a:r>
              <a:rPr lang="en-US" sz="2400" dirty="0"/>
              <a:t>+ …+ c</a:t>
            </a:r>
            <a:r>
              <a:rPr lang="en-US" sz="2400" baseline="-25000" dirty="0"/>
              <a:t>k</a:t>
            </a:r>
            <a:r>
              <a:rPr lang="en-US" sz="2400" dirty="0"/>
              <a:t>. </a:t>
            </a:r>
            <a:r>
              <a:rPr lang="en-US" sz="2400" dirty="0" err="1"/>
              <a:t>r</a:t>
            </a:r>
            <a:r>
              <a:rPr lang="en-US" sz="2400" baseline="30000" dirty="0" err="1"/>
              <a:t>n-k</a:t>
            </a:r>
            <a:r>
              <a:rPr lang="en-US" sz="2400" baseline="30000" dirty="0"/>
              <a:t> </a:t>
            </a:r>
          </a:p>
          <a:p>
            <a:endParaRPr lang="en-US" dirty="0"/>
          </a:p>
          <a:p>
            <a:r>
              <a:rPr lang="en-US" sz="2400" dirty="0"/>
              <a:t>This equation is known as 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77834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Solve: 	a</a:t>
            </a:r>
            <a:r>
              <a:rPr lang="en-US" sz="3200" b="1" baseline="-25000" dirty="0"/>
              <a:t>n</a:t>
            </a:r>
            <a:r>
              <a:rPr lang="en-US" sz="3200" b="1" dirty="0"/>
              <a:t> = a</a:t>
            </a:r>
            <a:r>
              <a:rPr lang="en-US" sz="3200" b="1" baseline="-25000" dirty="0"/>
              <a:t>n-1 </a:t>
            </a:r>
            <a:r>
              <a:rPr lang="en-US" sz="3200" b="1" dirty="0"/>
              <a:t>+ 2 a</a:t>
            </a:r>
            <a:r>
              <a:rPr lang="en-US" sz="3200" b="1" baseline="-25000" dirty="0"/>
              <a:t>n-2 </a:t>
            </a:r>
            <a:r>
              <a:rPr lang="en-US" sz="3200" b="1" baseline="30000" dirty="0"/>
              <a:t>	</a:t>
            </a:r>
            <a:r>
              <a:rPr lang="en-US" sz="2400" dirty="0"/>
              <a:t>(Given that a</a:t>
            </a:r>
            <a:r>
              <a:rPr lang="en-US" sz="2400" baseline="-25000" dirty="0"/>
              <a:t>0</a:t>
            </a:r>
            <a:r>
              <a:rPr lang="en-US" sz="2400" dirty="0"/>
              <a:t> = 2,a</a:t>
            </a:r>
            <a:r>
              <a:rPr lang="en-US" sz="2400" baseline="-25000" dirty="0"/>
              <a:t>1</a:t>
            </a:r>
            <a:r>
              <a:rPr lang="en-US" sz="2400" dirty="0"/>
              <a:t> = 7)</a:t>
            </a:r>
          </a:p>
          <a:p>
            <a:r>
              <a:rPr lang="en-US" sz="2400" dirty="0"/>
              <a:t>Its solution is of the “form”	</a:t>
            </a:r>
            <a:r>
              <a:rPr lang="en-US" sz="3200" b="1" dirty="0">
                <a:solidFill>
                  <a:srgbClr val="0000FF"/>
                </a:solidFill>
              </a:rPr>
              <a:t>a</a:t>
            </a:r>
            <a:r>
              <a:rPr lang="en-US" sz="3200" b="1" baseline="-25000" dirty="0">
                <a:solidFill>
                  <a:srgbClr val="0000FF"/>
                </a:solidFill>
              </a:rPr>
              <a:t>n</a:t>
            </a:r>
            <a:r>
              <a:rPr lang="en-US" sz="3200" b="1" dirty="0">
                <a:solidFill>
                  <a:srgbClr val="0000FF"/>
                </a:solidFill>
              </a:rPr>
              <a:t> = </a:t>
            </a:r>
            <a:r>
              <a:rPr lang="en-US" sz="3200" b="1" dirty="0" err="1">
                <a:solidFill>
                  <a:srgbClr val="0000FF"/>
                </a:solidFill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</a:rPr>
              <a:t>n</a:t>
            </a:r>
            <a:endParaRPr lang="en-US" sz="3200" b="1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characteristic equation</a:t>
            </a:r>
            <a:r>
              <a:rPr lang="en-US" sz="2400" b="1" dirty="0"/>
              <a:t> </a:t>
            </a:r>
            <a:r>
              <a:rPr lang="en-US" sz="2400" dirty="0"/>
              <a:t>is: 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+ 2,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i.e. r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-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- 2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0</a:t>
            </a:r>
            <a:r>
              <a:rPr lang="en-US" sz="2400" dirty="0"/>
              <a:t>. </a:t>
            </a:r>
          </a:p>
          <a:p>
            <a:r>
              <a:rPr lang="en-US" sz="2400" dirty="0"/>
              <a:t>It has two roots </a:t>
            </a:r>
            <a:r>
              <a:rPr lang="en-US" sz="2400" dirty="0" err="1"/>
              <a:t>r</a:t>
            </a:r>
            <a:r>
              <a:rPr lang="en-US" sz="2400" dirty="0"/>
              <a:t> = 2, and </a:t>
            </a:r>
            <a:r>
              <a:rPr lang="en-US" sz="2400" dirty="0" err="1"/>
              <a:t>r</a:t>
            </a:r>
            <a:r>
              <a:rPr lang="en-US" sz="2400" dirty="0"/>
              <a:t> = -1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</a:t>
            </a:r>
            <a:r>
              <a:rPr lang="en-US" sz="2400" dirty="0">
                <a:solidFill>
                  <a:srgbClr val="031DFF"/>
                </a:solidFill>
              </a:rPr>
              <a:t>a solution to this recurrence relation </a:t>
            </a:r>
            <a:r>
              <a:rPr lang="en-US" sz="2400" dirty="0"/>
              <a:t>if and only if </a:t>
            </a:r>
          </a:p>
          <a:p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= </a:t>
            </a:r>
            <a:r>
              <a:rPr lang="en-US" sz="2400" b="1" dirty="0">
                <a:solidFill>
                  <a:srgbClr val="FF0000"/>
                </a:solidFill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 2</a:t>
            </a:r>
            <a:r>
              <a:rPr lang="en-US" sz="2400" baseline="30000" dirty="0"/>
              <a:t>n</a:t>
            </a:r>
            <a:r>
              <a:rPr lang="en-US" sz="2400" dirty="0"/>
              <a:t> + </a:t>
            </a:r>
            <a:r>
              <a:rPr lang="en-US" sz="2400" b="1" dirty="0">
                <a:solidFill>
                  <a:srgbClr val="FF0000"/>
                </a:solidFill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(-1)</a:t>
            </a:r>
            <a:r>
              <a:rPr lang="en-US" sz="2400" baseline="30000" dirty="0"/>
              <a:t>n	</a:t>
            </a:r>
            <a:r>
              <a:rPr lang="en-US" sz="2400" dirty="0"/>
              <a:t>(Here α</a:t>
            </a:r>
            <a:r>
              <a:rPr lang="en-US" sz="2400" baseline="-25000" dirty="0"/>
              <a:t>1, </a:t>
            </a:r>
            <a:r>
              <a:rPr lang="en-US" sz="2400" dirty="0"/>
              <a:t>α</a:t>
            </a:r>
            <a:r>
              <a:rPr lang="en-US" sz="2400" baseline="-25000" dirty="0"/>
              <a:t>2 </a:t>
            </a:r>
            <a:r>
              <a:rPr lang="en-US" sz="2400" dirty="0"/>
              <a:t>are two constants)</a:t>
            </a:r>
          </a:p>
          <a:p>
            <a:endParaRPr lang="en-US" sz="2400" baseline="30000" dirty="0"/>
          </a:p>
          <a:p>
            <a:r>
              <a:rPr lang="en-US" sz="2400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2 = α</a:t>
            </a:r>
            <a:r>
              <a:rPr lang="en-US" sz="2400" baseline="-25000" dirty="0"/>
              <a:t>1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</a:p>
          <a:p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7 = α</a:t>
            </a:r>
            <a:r>
              <a:rPr lang="en-US" sz="2400" baseline="-25000" dirty="0"/>
              <a:t>1</a:t>
            </a:r>
            <a:r>
              <a:rPr lang="en-US" sz="2400" dirty="0"/>
              <a:t>. 2 + α</a:t>
            </a:r>
            <a:r>
              <a:rPr lang="en-US" sz="2400" baseline="-25000" dirty="0"/>
              <a:t>2</a:t>
            </a:r>
            <a:r>
              <a:rPr lang="en-US" sz="2400" dirty="0"/>
              <a:t>.(-1)		This leads to α</a:t>
            </a:r>
            <a:r>
              <a:rPr lang="en-US" sz="2400" baseline="-25000" dirty="0"/>
              <a:t>1</a:t>
            </a:r>
            <a:r>
              <a:rPr lang="en-US" sz="2400" dirty="0"/>
              <a:t>= 3, and α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So, the solution is a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3. 2</a:t>
            </a:r>
            <a:r>
              <a:rPr lang="en-US" sz="2400" b="1" baseline="30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- (-1)</a:t>
            </a:r>
            <a:r>
              <a:rPr lang="en-US" sz="2400" b="1" baseline="30000" dirty="0">
                <a:solidFill>
                  <a:srgbClr val="0000FF"/>
                </a:solidFill>
              </a:rPr>
              <a:t>n</a:t>
            </a: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457</Words>
  <Application>Microsoft Macintosh PowerPoint</Application>
  <PresentationFormat>On-screen Show (4:3)</PresentationFormat>
  <Paragraphs>226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Wingdings</vt:lpstr>
      <vt:lpstr>Office Theme</vt:lpstr>
      <vt:lpstr>Equation</vt:lpstr>
      <vt:lpstr>CS 2210 Discrete Structures Advanced Counting</vt:lpstr>
      <vt:lpstr>Compound Interest</vt:lpstr>
      <vt:lpstr>Recurrence Relation</vt:lpstr>
      <vt:lpstr>More examples of  Recurrence Relations</vt:lpstr>
      <vt:lpstr>Example of Recurrence Relations</vt:lpstr>
      <vt:lpstr>Tower of Hanoi</vt:lpstr>
      <vt:lpstr>Tower of Hanoi</vt:lpstr>
      <vt:lpstr>Solving Linear Homogeneous Recurrence Relations</vt:lpstr>
      <vt:lpstr>Example 1</vt:lpstr>
      <vt:lpstr>Example 2: Fibonacci sequence</vt:lpstr>
      <vt:lpstr>Example 3: Case of equal roots</vt:lpstr>
      <vt:lpstr>Example 4: Characteristic equation with complex roots</vt:lpstr>
      <vt:lpstr>Divide and Conquer  Recurrence Relations</vt:lpstr>
      <vt:lpstr>Divide and Conquer Recurrence Relations</vt:lpstr>
      <vt:lpstr>Divide and Conquer  Recurrence Relations</vt:lpstr>
      <vt:lpstr>Divide and Conquer Recurrence Relations</vt:lpstr>
      <vt:lpstr>Divide and Conquer Recurrence Relations</vt:lpstr>
      <vt:lpstr>Divide and Conquer Recurrence Relations</vt:lpstr>
      <vt:lpstr>Divide and Conquer Recurrence Relations</vt:lpstr>
      <vt:lpstr>Master Theorem</vt:lpstr>
    </vt:vector>
  </TitlesOfParts>
  <Company>University of Iowa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199</cp:revision>
  <dcterms:created xsi:type="dcterms:W3CDTF">2015-04-20T18:39:42Z</dcterms:created>
  <dcterms:modified xsi:type="dcterms:W3CDTF">2019-11-19T16:41:14Z</dcterms:modified>
</cp:coreProperties>
</file>