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2" r:id="rId19"/>
    <p:sldId id="283" r:id="rId20"/>
    <p:sldId id="273" r:id="rId21"/>
    <p:sldId id="274" r:id="rId22"/>
    <p:sldId id="275" r:id="rId23"/>
    <p:sldId id="276" r:id="rId24"/>
    <p:sldId id="278" r:id="rId25"/>
    <p:sldId id="279" r:id="rId26"/>
    <p:sldId id="280" r:id="rId27"/>
    <p:sldId id="281" r:id="rId28"/>
    <p:sldId id="284" r:id="rId29"/>
    <p:sldId id="285" r:id="rId30"/>
    <p:sldId id="286" r:id="rId31"/>
    <p:sldId id="295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34B2F-7B38-E843-A19F-167532244C3A}" type="datetimeFigureOut">
              <a:rPr lang="en-US" smtClean="0"/>
              <a:pPr/>
              <a:t>10/29/18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E857A-248B-D342-903A-5A2DDA1DC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97410-AAF8-DE42-877D-39C4C28840A2}" type="datetimeFigureOut">
              <a:rPr lang="en-US" smtClean="0"/>
              <a:pPr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 2210 Discrete Structures</a:t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Counting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Fall 2018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Sukumar Ghosh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Counting loops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2606" y="2052865"/>
            <a:ext cx="7137291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many times will the following program loop iterate</a:t>
            </a:r>
          </a:p>
          <a:p>
            <a:r>
              <a:rPr lang="en-US" sz="2400" dirty="0"/>
              <a:t>before the final solution is generated? What is the final </a:t>
            </a:r>
          </a:p>
          <a:p>
            <a:r>
              <a:rPr lang="en-US" sz="2400" dirty="0"/>
              <a:t>value of K?</a:t>
            </a:r>
          </a:p>
          <a:p>
            <a:endParaRPr lang="en-US" sz="2400" baseline="30000" dirty="0"/>
          </a:p>
          <a:p>
            <a:r>
              <a:rPr lang="en-US" sz="2400" dirty="0"/>
              <a:t>		K:=0</a:t>
            </a:r>
          </a:p>
          <a:p>
            <a:r>
              <a:rPr lang="en-US" sz="2400" dirty="0"/>
              <a:t>		for i1: = 1 to n1</a:t>
            </a:r>
          </a:p>
          <a:p>
            <a:r>
              <a:rPr lang="en-US" sz="2400" baseline="30000" dirty="0"/>
              <a:t>			</a:t>
            </a:r>
            <a:r>
              <a:rPr lang="en-US" sz="2400" dirty="0"/>
              <a:t>for i2 := 1 to n2</a:t>
            </a:r>
          </a:p>
          <a:p>
            <a:r>
              <a:rPr lang="en-US" sz="2400" dirty="0"/>
              <a:t>				for i3:= 1 to n3</a:t>
            </a:r>
          </a:p>
          <a:p>
            <a:r>
              <a:rPr lang="en-US" sz="2400" dirty="0"/>
              <a:t>					K:= K+1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Inclusion-Exclusion Principle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2000250"/>
            <a:ext cx="62738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Inclusion-Exclusion Principle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065" y="1784350"/>
            <a:ext cx="6416674" cy="373451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Tree diagrams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2203450"/>
            <a:ext cx="6146800" cy="24511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Tree diagrams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1587500"/>
            <a:ext cx="6273800" cy="3683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Pigeonhole Principle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3508" y="2129250"/>
            <a:ext cx="748098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If 20 pigeons fly into 19 pigeonholes, then at least one of </a:t>
            </a:r>
          </a:p>
          <a:p>
            <a:r>
              <a:rPr lang="en-US" sz="2400" dirty="0"/>
              <a:t>the pigeonholes must have two or more pigeons in it. Such </a:t>
            </a:r>
          </a:p>
          <a:p>
            <a:r>
              <a:rPr lang="en-US" sz="2400" dirty="0"/>
              <a:t>observations lead to the </a:t>
            </a:r>
            <a:r>
              <a:rPr lang="en-US" sz="2400" i="1" dirty="0">
                <a:solidFill>
                  <a:srgbClr val="FF0000"/>
                </a:solidFill>
              </a:rPr>
              <a:t>pigeonhole principle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 PIGEONHOLE PRINCIPLE. </a:t>
            </a:r>
            <a:r>
              <a:rPr lang="en-US" sz="2400" dirty="0">
                <a:solidFill>
                  <a:srgbClr val="0000FF"/>
                </a:solidFill>
              </a:rPr>
              <a:t>Let </a:t>
            </a:r>
            <a:r>
              <a:rPr lang="en-US" sz="2400" dirty="0" err="1">
                <a:solidFill>
                  <a:srgbClr val="0000FF"/>
                </a:solidFill>
              </a:rPr>
              <a:t>k</a:t>
            </a:r>
            <a:r>
              <a:rPr lang="en-US" sz="2400" dirty="0">
                <a:solidFill>
                  <a:srgbClr val="0000FF"/>
                </a:solidFill>
              </a:rPr>
              <a:t> be a positive integer. If</a:t>
            </a:r>
          </a:p>
          <a:p>
            <a:r>
              <a:rPr lang="en-US" sz="2400" dirty="0">
                <a:solidFill>
                  <a:srgbClr val="0000FF"/>
                </a:solidFill>
              </a:rPr>
              <a:t>more than </a:t>
            </a:r>
            <a:r>
              <a:rPr lang="en-US" sz="2400" dirty="0" err="1">
                <a:solidFill>
                  <a:srgbClr val="0000FF"/>
                </a:solidFill>
              </a:rPr>
              <a:t>k</a:t>
            </a:r>
            <a:r>
              <a:rPr lang="en-US" sz="2400" dirty="0">
                <a:solidFill>
                  <a:srgbClr val="0000FF"/>
                </a:solidFill>
              </a:rPr>
              <a:t> objects are placed into </a:t>
            </a:r>
            <a:r>
              <a:rPr lang="en-US" sz="2400" dirty="0" err="1">
                <a:solidFill>
                  <a:srgbClr val="0000FF"/>
                </a:solidFill>
              </a:rPr>
              <a:t>k</a:t>
            </a:r>
            <a:r>
              <a:rPr lang="en-US" sz="2400" dirty="0">
                <a:solidFill>
                  <a:srgbClr val="0000FF"/>
                </a:solidFill>
              </a:rPr>
              <a:t> boxes, then at least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one box will contain two or more objects.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781538" y="3742897"/>
            <a:ext cx="7667175" cy="1563076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 of Pigeonhole Principle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6287" y="2091057"/>
            <a:ext cx="76284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 exam is graded on a scale 0-100. How many students </a:t>
            </a:r>
          </a:p>
          <a:p>
            <a:r>
              <a:rPr lang="en-US" sz="2400" dirty="0"/>
              <a:t>should be there in the class so that </a:t>
            </a:r>
            <a:r>
              <a:rPr lang="en-US" sz="2400" dirty="0">
                <a:solidFill>
                  <a:srgbClr val="FF0000"/>
                </a:solidFill>
              </a:rPr>
              <a:t>at least two students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get the same score? (</a:t>
            </a:r>
            <a:r>
              <a:rPr lang="en-US" sz="2000" dirty="0">
                <a:solidFill>
                  <a:srgbClr val="0000FF"/>
                </a:solidFill>
              </a:rPr>
              <a:t>Do not consider scores with fractional points.)</a:t>
            </a:r>
          </a:p>
          <a:p>
            <a:endParaRPr lang="en-US" sz="2400" dirty="0"/>
          </a:p>
          <a:p>
            <a:r>
              <a:rPr lang="en-US" sz="2400" dirty="0"/>
              <a:t>Answer: More than 101.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Generalized Pigeonhole Principle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79515" y="1613647"/>
            <a:ext cx="6911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N objects are placed in </a:t>
            </a:r>
            <a:r>
              <a:rPr lang="en-US" sz="2400" dirty="0" err="1"/>
              <a:t>k</a:t>
            </a:r>
            <a:r>
              <a:rPr lang="en-US" sz="2400" dirty="0"/>
              <a:t> boxes, then there is at least</a:t>
            </a:r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one box containing at least ꜒N/</a:t>
            </a:r>
            <a:r>
              <a:rPr lang="en-US" sz="2400" dirty="0" err="1">
                <a:solidFill>
                  <a:srgbClr val="0000FF"/>
                </a:solidFill>
              </a:rPr>
              <a:t>k</a:t>
            </a:r>
            <a:r>
              <a:rPr lang="en-US" sz="2400" b="1" dirty="0" err="1">
                <a:solidFill>
                  <a:srgbClr val="0000FF"/>
                </a:solidFill>
              </a:rPr>
              <a:t>˥</a:t>
            </a:r>
            <a:r>
              <a:rPr lang="en-US" sz="2400" dirty="0" err="1">
                <a:solidFill>
                  <a:srgbClr val="0000FF"/>
                </a:solidFill>
              </a:rPr>
              <a:t>objects</a:t>
            </a:r>
            <a:r>
              <a:rPr lang="en-US" sz="2400" dirty="0">
                <a:solidFill>
                  <a:srgbClr val="0000FF"/>
                </a:solidFill>
              </a:rPr>
              <a:t>.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Application 1.  </a:t>
            </a:r>
          </a:p>
          <a:p>
            <a:r>
              <a:rPr lang="en-US" sz="2400" dirty="0"/>
              <a:t>In a class of 73 students, there are at least  ꜒73/12</a:t>
            </a:r>
            <a:r>
              <a:rPr lang="en-US" sz="2400" b="1" dirty="0"/>
              <a:t>˥</a:t>
            </a:r>
            <a:r>
              <a:rPr lang="en-US" sz="2400" dirty="0"/>
              <a:t>=7 who are born in the same month.</a:t>
            </a:r>
          </a:p>
          <a:p>
            <a:r>
              <a:rPr lang="en-US" sz="2400" dirty="0">
                <a:solidFill>
                  <a:srgbClr val="0000FF"/>
                </a:solidFill>
              </a:rPr>
              <a:t>Application 2.  </a:t>
            </a:r>
          </a:p>
          <a:p>
            <a:endParaRPr lang="en-US" sz="2400" dirty="0"/>
          </a:p>
          <a:p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515" y="4291303"/>
            <a:ext cx="6096000" cy="20193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examples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029" y="1852352"/>
            <a:ext cx="6855911" cy="414392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examples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082800"/>
            <a:ext cx="6248400" cy="2977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Product Rule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1549400"/>
            <a:ext cx="6210300" cy="3759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Permutation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550" y="1625600"/>
            <a:ext cx="6184900" cy="360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47405" y="4955520"/>
            <a:ext cx="417045" cy="276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Permutation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41900"/>
            <a:ext cx="4230255" cy="26832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209" y="2373924"/>
            <a:ext cx="3742591" cy="19997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06774" y="4925199"/>
            <a:ext cx="2889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Note that P (</a:t>
            </a:r>
            <a:r>
              <a:rPr lang="en-US" sz="2400" dirty="0" err="1"/>
              <a:t>n</a:t>
            </a:r>
            <a:r>
              <a:rPr lang="en-US" sz="2400"/>
              <a:t>, n</a:t>
            </a:r>
            <a:r>
              <a:rPr lang="en-US" sz="2400" dirty="0"/>
              <a:t>) = </a:t>
            </a:r>
            <a:r>
              <a:rPr lang="en-US" sz="2400" dirty="0" err="1"/>
              <a:t>n</a:t>
            </a:r>
            <a:r>
              <a:rPr lang="en-US" sz="2400" dirty="0"/>
              <a:t>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permutation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618" y="1816100"/>
            <a:ext cx="6286500" cy="32258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Exercise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574800"/>
            <a:ext cx="6324600" cy="3708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Combination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021" y="2358407"/>
            <a:ext cx="6159500" cy="3340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958" y="1642292"/>
            <a:ext cx="7317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In permutation, </a:t>
            </a:r>
            <a:r>
              <a:rPr lang="en-US" sz="2400" i="1" dirty="0">
                <a:solidFill>
                  <a:srgbClr val="0000FF"/>
                </a:solidFill>
              </a:rPr>
              <a:t>order matters, in combination, it doesn’t</a:t>
            </a:r>
            <a:r>
              <a:rPr lang="en-US" sz="2400" dirty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combination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84550" y="1995575"/>
            <a:ext cx="60172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how many bit strings of length 10, there are </a:t>
            </a:r>
          </a:p>
          <a:p>
            <a:r>
              <a:rPr lang="en-US" sz="2400" dirty="0"/>
              <a:t>exactly four 1’s?</a:t>
            </a:r>
          </a:p>
          <a:p>
            <a:endParaRPr lang="en-US" sz="2400" dirty="0"/>
          </a:p>
          <a:p>
            <a:r>
              <a:rPr lang="en-US" sz="2400" dirty="0"/>
              <a:t>Answer: C(10, 4) = 210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Proof of combination formula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887" y="1695450"/>
            <a:ext cx="6264525" cy="34671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Proof of combination formula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14" y="1642293"/>
            <a:ext cx="5299486" cy="1718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968" y="3084071"/>
            <a:ext cx="6019800" cy="1930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Circular seating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50" y="1581150"/>
            <a:ext cx="6235700" cy="36957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applications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1841500"/>
            <a:ext cx="5765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Product Rule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" y="2070100"/>
            <a:ext cx="6223000" cy="27178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Book  shelf problem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" y="1771650"/>
            <a:ext cx="6223000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Pascal’s Identity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4958" y="1748692"/>
            <a:ext cx="7220847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If </a:t>
            </a:r>
            <a:r>
              <a:rPr lang="en-US" sz="3200" dirty="0" err="1"/>
              <a:t>n</a:t>
            </a:r>
            <a:r>
              <a:rPr lang="en-US" sz="3200" dirty="0"/>
              <a:t>, </a:t>
            </a:r>
            <a:r>
              <a:rPr lang="en-US" sz="3200" dirty="0" err="1"/>
              <a:t>k</a:t>
            </a:r>
            <a:r>
              <a:rPr lang="en-US" sz="3200" dirty="0"/>
              <a:t> are positive integers and </a:t>
            </a:r>
            <a:r>
              <a:rPr lang="en-US" sz="3200" dirty="0" err="1"/>
              <a:t>n</a:t>
            </a:r>
            <a:r>
              <a:rPr lang="en-US" sz="3200" dirty="0"/>
              <a:t> ≥ </a:t>
            </a:r>
            <a:r>
              <a:rPr lang="en-US" sz="3200" dirty="0" err="1"/>
              <a:t>k</a:t>
            </a:r>
            <a:r>
              <a:rPr lang="en-US" sz="3200" dirty="0"/>
              <a:t> , then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		</a:t>
            </a:r>
          </a:p>
          <a:p>
            <a:endParaRPr lang="en-US" sz="2400" dirty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251617" y="3333750"/>
          <a:ext cx="5559265" cy="545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Equation" r:id="rId3" imgW="1943100" imgH="190500" progId="Equation.DSMT4">
                  <p:embed/>
                </p:oleObj>
              </mc:Choice>
              <mc:Fallback>
                <p:oleObj name="Equation" r:id="rId3" imgW="1943100" imgH="190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617" y="3333750"/>
                        <a:ext cx="5559265" cy="545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Binomial Theorem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962150"/>
            <a:ext cx="6172200" cy="29337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Proof of Binomial Theorem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1720850"/>
            <a:ext cx="6146800" cy="34163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Proof of Binomial Theorem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450" y="1727200"/>
            <a:ext cx="6007100" cy="34036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Proof of Binomial Theorem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1911350"/>
            <a:ext cx="4953000" cy="30353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Proof of Binomial Theorem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1657350"/>
            <a:ext cx="6146800" cy="35433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Binomial Theorem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1968500"/>
            <a:ext cx="3390900" cy="2921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Binomial Theorem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2298700"/>
            <a:ext cx="6273800" cy="22606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Approximating (1+x)</a:t>
            </a:r>
            <a:r>
              <a:rPr lang="en-US" baseline="30000" dirty="0"/>
              <a:t>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50" y="1581150"/>
            <a:ext cx="6159500" cy="3695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4145" y="5415272"/>
            <a:ext cx="7023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number of terms to be included will depend on the desired accuracy.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Product Rule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42" y="1919190"/>
            <a:ext cx="60960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Sum Rule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1638300"/>
            <a:ext cx="59817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Sum Rule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450" y="1981200"/>
            <a:ext cx="62611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Sum Rule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771650"/>
            <a:ext cx="6324600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Wedding picture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0" y="1600200"/>
            <a:ext cx="60325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Counting subsets of a finite set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2606" y="2052865"/>
            <a:ext cx="7083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Let S be a finite set. Use product rule to show that the </a:t>
            </a:r>
          </a:p>
          <a:p>
            <a:r>
              <a:rPr lang="en-US" sz="2400" dirty="0"/>
              <a:t>number of different subsets of S is 2</a:t>
            </a:r>
            <a:r>
              <a:rPr lang="en-US" sz="2400" baseline="30000" dirty="0"/>
              <a:t>|S|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416</Words>
  <Application>Microsoft Macintosh PowerPoint</Application>
  <PresentationFormat>On-screen Show (4:3)</PresentationFormat>
  <Paragraphs>80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Office Theme</vt:lpstr>
      <vt:lpstr>Equation</vt:lpstr>
      <vt:lpstr>CS 2210 Discrete Structures Counting</vt:lpstr>
      <vt:lpstr>The Product Rule</vt:lpstr>
      <vt:lpstr>Example of Product Rule</vt:lpstr>
      <vt:lpstr>Example of Product Rule</vt:lpstr>
      <vt:lpstr>The Sum Rule</vt:lpstr>
      <vt:lpstr>Example of Sum Rule</vt:lpstr>
      <vt:lpstr>Example of Sum Rule</vt:lpstr>
      <vt:lpstr>Wedding picture example</vt:lpstr>
      <vt:lpstr>Counting subsets of a finite set</vt:lpstr>
      <vt:lpstr>Counting loops</vt:lpstr>
      <vt:lpstr>The Inclusion-Exclusion Principle</vt:lpstr>
      <vt:lpstr>The Inclusion-Exclusion Principle</vt:lpstr>
      <vt:lpstr>Tree diagrams</vt:lpstr>
      <vt:lpstr>Tree diagrams</vt:lpstr>
      <vt:lpstr>Pigeonhole Principle</vt:lpstr>
      <vt:lpstr>Application of Pigeonhole Principle</vt:lpstr>
      <vt:lpstr>Generalized Pigeonhole Principle</vt:lpstr>
      <vt:lpstr>More examples</vt:lpstr>
      <vt:lpstr>More examples</vt:lpstr>
      <vt:lpstr>Permutation</vt:lpstr>
      <vt:lpstr>Permutation</vt:lpstr>
      <vt:lpstr>Example of permutation</vt:lpstr>
      <vt:lpstr>Exercise</vt:lpstr>
      <vt:lpstr>Combination</vt:lpstr>
      <vt:lpstr>Example of combination</vt:lpstr>
      <vt:lpstr>Proof of combination formula</vt:lpstr>
      <vt:lpstr>Proof of combination formula</vt:lpstr>
      <vt:lpstr>Circular seating</vt:lpstr>
      <vt:lpstr>Other applications</vt:lpstr>
      <vt:lpstr>Book  shelf problem</vt:lpstr>
      <vt:lpstr>Pascal’s Identity</vt:lpstr>
      <vt:lpstr>Binomial Theorem</vt:lpstr>
      <vt:lpstr>Proof of Binomial Theorem</vt:lpstr>
      <vt:lpstr>Proof of Binomial Theorem</vt:lpstr>
      <vt:lpstr>Proof of Binomial Theorem</vt:lpstr>
      <vt:lpstr>Proof of Binomial Theorem</vt:lpstr>
      <vt:lpstr>Example of Binomial Theorem</vt:lpstr>
      <vt:lpstr>Example of Binomial Theorem</vt:lpstr>
      <vt:lpstr>Example: Approximating (1+x)n</vt:lpstr>
    </vt:vector>
  </TitlesOfParts>
  <Company>University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22C:19 Discrete Math</dc:title>
  <dc:creator>Sukumar Ghosh</dc:creator>
  <cp:lastModifiedBy>Ghosh, Sukumar</cp:lastModifiedBy>
  <cp:revision>170</cp:revision>
  <cp:lastPrinted>2010-10-13T01:25:34Z</cp:lastPrinted>
  <dcterms:created xsi:type="dcterms:W3CDTF">2015-03-25T18:44:58Z</dcterms:created>
  <dcterms:modified xsi:type="dcterms:W3CDTF">2018-10-30T02:22:52Z</dcterms:modified>
</cp:coreProperties>
</file>