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360" r:id="rId2"/>
    <p:sldId id="368" r:id="rId3"/>
    <p:sldId id="367" r:id="rId4"/>
    <p:sldId id="356" r:id="rId5"/>
    <p:sldId id="328" r:id="rId6"/>
    <p:sldId id="359" r:id="rId7"/>
    <p:sldId id="362" r:id="rId8"/>
    <p:sldId id="307" r:id="rId9"/>
    <p:sldId id="308" r:id="rId10"/>
    <p:sldId id="309" r:id="rId11"/>
    <p:sldId id="310" r:id="rId12"/>
    <p:sldId id="311" r:id="rId13"/>
    <p:sldId id="312" r:id="rId14"/>
    <p:sldId id="325" r:id="rId15"/>
    <p:sldId id="313" r:id="rId16"/>
    <p:sldId id="314" r:id="rId17"/>
    <p:sldId id="315" r:id="rId18"/>
    <p:sldId id="316" r:id="rId19"/>
    <p:sldId id="317" r:id="rId20"/>
    <p:sldId id="318" r:id="rId21"/>
    <p:sldId id="321" r:id="rId22"/>
    <p:sldId id="322" r:id="rId23"/>
    <p:sldId id="323" r:id="rId24"/>
    <p:sldId id="324" r:id="rId25"/>
    <p:sldId id="329" r:id="rId26"/>
    <p:sldId id="364" r:id="rId27"/>
    <p:sldId id="365" r:id="rId28"/>
    <p:sldId id="366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0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36E3B-D88E-A541-B2CF-0344129A97F8}" type="datetimeFigureOut">
              <a:rPr lang="en-US" smtClean="0"/>
              <a:t>9/11/19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C73DE-9118-174A-B4B8-574D57750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77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7AACD-34FE-EB4A-8869-E5FC44B12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CEBCD5-0DFE-C648-9889-206A8C225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222F7-0CB5-6740-94B7-C99414870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B1CB-4C28-CE48-A13D-03337A7CD946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4DC86-E7E4-1749-A9C0-F16BAAEAA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FD4C6-C035-9045-B394-116263285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E4E2-B0FF-0747-9BAC-B9211163D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5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684F2-2927-E749-A21E-32446E791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B59B1-1E18-6547-8B55-35CBA170D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52C27-1919-214B-82E6-1612D6A18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B1CB-4C28-CE48-A13D-03337A7CD946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24E1A-D454-E749-838A-D9952953F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BE466-97CB-2140-B3FA-500F1EAF5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E4E2-B0FF-0747-9BAC-B9211163D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76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A95EB9-FBC7-7446-A998-35D4571C24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B62012-F78A-0A40-A3B4-CEAA0D88C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9D738-2CFA-1042-9FFD-7D14606A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B1CB-4C28-CE48-A13D-03337A7CD946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0A52C-35EB-0749-950B-EC1950943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8AA28-B3D8-A947-A29C-FD5CBF948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E4E2-B0FF-0747-9BAC-B9211163D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5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65CEA-9831-9C4D-A32F-36D5B539D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872A5-45F2-3549-B1D1-8E4C5D7AC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16CF9-181D-404D-AD67-EF3C33D84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B1CB-4C28-CE48-A13D-03337A7CD946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90EF7-4728-134F-8EA8-E62802C15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276AC-580B-3645-88A7-D9DF1A291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E4E2-B0FF-0747-9BAC-B9211163D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06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51067-A881-0145-B016-32FFA2CB3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150DD1-362C-9E45-B17C-502C4F17F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849222-A984-4141-8B8E-8FE8B719E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B1CB-4C28-CE48-A13D-03337A7CD946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C55FF-17E6-5D44-B641-BF00417F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7D678-63BB-8C4F-9BA2-78E36B763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E4E2-B0FF-0747-9BAC-B9211163D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8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F2584-EA22-164C-9D0C-434C79389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16308-8F3F-464D-9B4F-C130A58D13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FFE21E-F6BA-2149-9F5E-943CBB3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F04EA3-DDCF-744C-98BF-27B0C1485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B1CB-4C28-CE48-A13D-03337A7CD946}" type="datetimeFigureOut">
              <a:rPr lang="en-US" smtClean="0"/>
              <a:t>9/11/19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55467-246D-BD41-A975-7A3D66B42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27F1F-17AE-8F4D-9544-0AEDA7354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E4E2-B0FF-0747-9BAC-B9211163D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65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97A2E-675E-904E-B19F-A7D22DA1C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E6291-1BE5-7240-8D27-C8E0E0410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8CABE2-8656-504C-B5C3-99D5FF57E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C889AD-B1FD-644F-A35A-0FCE17D90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4A95C4-E674-F94E-98AF-A10D878375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551D19-8713-AC40-AEA4-27CCE0C46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B1CB-4C28-CE48-A13D-03337A7CD946}" type="datetimeFigureOut">
              <a:rPr lang="en-US" smtClean="0"/>
              <a:t>9/11/19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6C87D1-8C9C-4D4E-88DC-A78EEADAD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8A33CB-4DF0-C344-B8BB-AE0D55D46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E4E2-B0FF-0747-9BAC-B9211163D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5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71888-E54C-C148-8006-9399058BC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7FB2F7-E531-6343-894E-5961DBA0B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B1CB-4C28-CE48-A13D-03337A7CD946}" type="datetimeFigureOut">
              <a:rPr lang="en-US" smtClean="0"/>
              <a:t>9/11/19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E6300E-4077-474C-ADA3-DDC61C45B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89EE2E-4CBD-8149-B4B6-154219FB6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E4E2-B0FF-0747-9BAC-B9211163D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74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5F092A-3B72-354B-B6F0-A589CED1C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B1CB-4C28-CE48-A13D-03337A7CD946}" type="datetimeFigureOut">
              <a:rPr lang="en-US" smtClean="0"/>
              <a:t>9/11/19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1CCAC3-2F44-E143-8490-CA9C9880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E2A137-B757-E54B-85ED-F1C9ACE4F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E4E2-B0FF-0747-9BAC-B9211163D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2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0E2DA-6263-3B4A-B5A5-09A8E45E6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DEF97-3C04-FA4E-A501-D933D2C3D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3EA22C-9D5B-0E4C-89B1-70BFCE09C2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D31901-A58C-084C-8F24-E0E18C04E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B1CB-4C28-CE48-A13D-03337A7CD946}" type="datetimeFigureOut">
              <a:rPr lang="en-US" smtClean="0"/>
              <a:t>9/11/19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0DF8C5-5AA2-1542-B4D4-8190290B9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F25810-1342-454C-B439-6571E7D5B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E4E2-B0FF-0747-9BAC-B9211163D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4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86776-008D-9B44-86B2-B1ACB97DA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1CC9A7-3D83-6F45-A04C-2A7D8320CB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618E8D-4664-A54F-B53F-25AEE48D42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EA1643-F8C9-084D-A3D4-79462630D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B1CB-4C28-CE48-A13D-03337A7CD946}" type="datetimeFigureOut">
              <a:rPr lang="en-US" smtClean="0"/>
              <a:t>9/11/19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C31FBA-D7EA-464A-8D22-6CCD1714C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FAE2B2-5363-5940-8DFF-5F94ADE8C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E4E2-B0FF-0747-9BAC-B9211163D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71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98A8FE-FE0B-3B4F-80A6-A4A548462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FA911-2EFF-E34E-AB84-172E30BC4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ED9F8-9BDD-9C41-92B1-50CB8F7F03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1B1CB-4C28-CE48-A13D-03337A7CD946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A6579-8540-7842-90E4-809B910665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BF410-6515-4342-8F49-EB801328A4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9E4E2-B0FF-0747-9BAC-B9211163D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3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57A6E503-7152-4A46-AEA7-C8774FF7A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1" y="2743201"/>
            <a:ext cx="65452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Distributed Mutual Exclusion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614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FC0091B0-7D6C-E745-A285-91831EF4AF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b="1">
                <a:ea typeface="ＭＳ Ｐゴシック" panose="020B0600070205080204" pitchFamily="34" charset="-128"/>
              </a:rPr>
              <a:t>Analysis of Lamport’s algorithm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D9C1FF99-526A-F245-88E9-30F20AAEBD5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253447" y="1295400"/>
            <a:ext cx="5985553" cy="4343400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120000"/>
              </a:lnSpc>
              <a:buNone/>
            </a:pPr>
            <a:r>
              <a:rPr lang="en-US" altLang="en-US" sz="2400" b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Proof of ME2</a:t>
            </a:r>
            <a:r>
              <a:rPr lang="en-US" altLang="en-US" sz="2400" i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. (No deadlock)</a:t>
            </a:r>
          </a:p>
          <a:p>
            <a:pPr marL="457200" indent="-457200" algn="just">
              <a:lnSpc>
                <a:spcPct val="120000"/>
              </a:lnSpc>
              <a:buNone/>
            </a:pPr>
            <a:r>
              <a:rPr lang="en-US" altLang="en-US" sz="24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The waiting chain is acyclic.</a:t>
            </a:r>
          </a:p>
          <a:p>
            <a:pPr marL="457200" indent="-457200" algn="just">
              <a:lnSpc>
                <a:spcPct val="120000"/>
              </a:lnSpc>
              <a:buNone/>
            </a:pPr>
            <a:r>
              <a:rPr lang="en-US" altLang="en-US" sz="2400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en-US" altLang="en-US" sz="2400" dirty="0" err="1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i</a:t>
            </a:r>
            <a:r>
              <a:rPr lang="en-US" altLang="en-US" sz="2400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 waits for j ⇒</a:t>
            </a:r>
            <a:r>
              <a:rPr lang="en-US" altLang="en-US" sz="2400" dirty="0" err="1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i</a:t>
            </a:r>
            <a:r>
              <a:rPr lang="en-US" altLang="en-US" sz="2400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 is behind j in all queues </a:t>
            </a:r>
          </a:p>
          <a:p>
            <a:pPr marL="457200" indent="-457200" algn="just">
              <a:lnSpc>
                <a:spcPct val="120000"/>
              </a:lnSpc>
              <a:buNone/>
            </a:pPr>
            <a:r>
              <a:rPr lang="en-US" altLang="en-US" sz="2400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			(or j is already in its CS) </a:t>
            </a:r>
          </a:p>
          <a:p>
            <a:pPr marL="457200" indent="-457200" algn="just">
              <a:lnSpc>
                <a:spcPct val="120000"/>
              </a:lnSpc>
              <a:buNone/>
            </a:pPr>
            <a:r>
              <a:rPr lang="en-US" altLang="en-US" sz="2400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		          ⇒j does not wait for </a:t>
            </a:r>
            <a:r>
              <a:rPr lang="en-US" altLang="en-US" sz="2400" dirty="0" err="1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i</a:t>
            </a:r>
            <a:endParaRPr lang="en-US" altLang="en-US" sz="2400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marL="457200" indent="-457200" algn="just">
              <a:lnSpc>
                <a:spcPct val="120000"/>
              </a:lnSpc>
              <a:buNone/>
            </a:pPr>
            <a:r>
              <a:rPr lang="en-US" altLang="en-US" sz="2400" b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Proof of ME3</a:t>
            </a:r>
            <a:r>
              <a:rPr lang="en-US" altLang="en-US" sz="24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. </a:t>
            </a:r>
            <a:r>
              <a:rPr lang="en-US" altLang="en-US" sz="2400" i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(progress)</a:t>
            </a:r>
          </a:p>
          <a:p>
            <a:pPr marL="457200" indent="-457200" algn="just">
              <a:lnSpc>
                <a:spcPct val="120000"/>
              </a:lnSpc>
              <a:buNone/>
            </a:pPr>
            <a:r>
              <a:rPr lang="en-US" altLang="en-US" sz="24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New requests join the end of the queues, </a:t>
            </a:r>
          </a:p>
          <a:p>
            <a:pPr marL="457200" indent="-457200" algn="just">
              <a:lnSpc>
                <a:spcPct val="120000"/>
              </a:lnSpc>
              <a:buNone/>
            </a:pPr>
            <a:r>
              <a:rPr lang="en-US" altLang="en-US" sz="24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so new requests do not pass the old ones.</a:t>
            </a:r>
          </a:p>
        </p:txBody>
      </p:sp>
      <p:graphicFrame>
        <p:nvGraphicFramePr>
          <p:cNvPr id="23555" name="Object 2">
            <a:extLst>
              <a:ext uri="{FF2B5EF4-FFF2-40B4-BE49-F238E27FC236}">
                <a16:creationId xmlns:a16="http://schemas.microsoft.com/office/drawing/2014/main" id="{04B96A66-9901-9348-B199-E8B4720F9948}"/>
              </a:ext>
            </a:extLst>
          </p:cNvPr>
          <p:cNvGraphicFramePr>
            <a:graphicFrameLocks noGrp="1" noChangeAspect="1"/>
          </p:cNvGraphicFramePr>
          <p:nvPr>
            <p:ph type="body" sz="half" idx="2"/>
          </p:nvPr>
        </p:nvGraphicFramePr>
        <p:xfrm>
          <a:off x="6958014" y="1905001"/>
          <a:ext cx="3100387" cy="291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Document" r:id="rId3" imgW="3549650" imgH="3035300" progId="Word.Document.8">
                  <p:embed/>
                </p:oleObj>
              </mc:Choice>
              <mc:Fallback>
                <p:oleObj name="Document" r:id="rId3" imgW="3549650" imgH="3035300" progId="Word.Document.8">
                  <p:embed/>
                  <p:pic>
                    <p:nvPicPr>
                      <p:cNvPr id="23555" name="Object 2">
                        <a:extLst>
                          <a:ext uri="{FF2B5EF4-FFF2-40B4-BE49-F238E27FC236}">
                            <a16:creationId xmlns:a16="http://schemas.microsoft.com/office/drawing/2014/main" id="{04B96A66-9901-9348-B199-E8B4720F99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8014" y="1905001"/>
                        <a:ext cx="3100387" cy="291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9900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33EA398D-8A5A-8948-B892-E27BED0607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b="1">
                <a:ea typeface="ＭＳ Ｐゴシック" panose="020B0600070205080204" pitchFamily="34" charset="-128"/>
              </a:rPr>
              <a:t>Analysis of Lamport’s algorithm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71615A2C-5DF7-2C4E-8052-BCAA8AEBFEC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83577" y="1295400"/>
            <a:ext cx="6808023" cy="4343400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lnSpc>
                <a:spcPct val="120000"/>
              </a:lnSpc>
              <a:buNone/>
            </a:pPr>
            <a:r>
              <a:rPr lang="en-US" altLang="en-US" sz="2400" b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FIFO fairness. </a:t>
            </a:r>
          </a:p>
          <a:p>
            <a:pPr marL="457200" indent="-457200" algn="just">
              <a:lnSpc>
                <a:spcPct val="120000"/>
              </a:lnSpc>
              <a:buNone/>
            </a:pPr>
            <a:r>
              <a:rPr lang="en-US" altLang="en-US" sz="2000" i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timestamp (j) &lt; timestamp (k)  </a:t>
            </a:r>
            <a:r>
              <a:rPr lang="en-US" altLang="en-US" sz="2400" dirty="0">
                <a:latin typeface="Arial Narrow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⇒</a:t>
            </a:r>
            <a:r>
              <a:rPr lang="en-US" altLang="en-US" sz="20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 j enters its CS before k does so</a:t>
            </a:r>
          </a:p>
          <a:p>
            <a:pPr marL="457200" indent="-457200">
              <a:buNone/>
            </a:pPr>
            <a:r>
              <a:rPr lang="en-US" altLang="en-US" sz="20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Does it hold? </a:t>
            </a:r>
          </a:p>
          <a:p>
            <a:pPr marL="457200" indent="-457200">
              <a:buNone/>
            </a:pPr>
            <a:r>
              <a:rPr lang="en-US" altLang="en-US" sz="2000" b="1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FIFO guarantee does not hold</a:t>
            </a:r>
            <a:r>
              <a:rPr lang="en-US" altLang="en-US" sz="20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. </a:t>
            </a:r>
          </a:p>
          <a:p>
            <a:pPr marL="457200" indent="-457200">
              <a:buNone/>
            </a:pPr>
            <a:r>
              <a:rPr lang="en-US" altLang="en-US" sz="20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See the example to the right. Here, k (</a:t>
            </a:r>
            <a:r>
              <a:rPr lang="en-US" altLang="en-US" sz="2000" dirty="0">
                <a:solidFill>
                  <a:srgbClr val="1E09FF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timestamp 30</a:t>
            </a:r>
            <a:r>
              <a:rPr lang="en-US" altLang="en-US" sz="20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) enters its CS</a:t>
            </a:r>
          </a:p>
          <a:p>
            <a:pPr marL="457200" indent="-457200">
              <a:buNone/>
            </a:pPr>
            <a:r>
              <a:rPr lang="en-US" altLang="en-US" sz="20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before j (</a:t>
            </a:r>
            <a:r>
              <a:rPr lang="en-US" altLang="en-US" sz="2000" dirty="0">
                <a:solidFill>
                  <a:srgbClr val="1E09FF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timestamp 20</a:t>
            </a:r>
            <a:r>
              <a:rPr lang="en-US" altLang="en-US" sz="20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). How? Since k did not yet receive j’s request.</a:t>
            </a:r>
          </a:p>
          <a:p>
            <a:pPr marL="457200" indent="-457200">
              <a:buNone/>
            </a:pPr>
            <a:r>
              <a:rPr lang="en-US" altLang="en-US" sz="20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But k received the </a:t>
            </a:r>
            <a:r>
              <a:rPr lang="en-US" altLang="en-US" sz="2000" dirty="0">
                <a:solidFill>
                  <a:srgbClr val="1E09FF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ack from j </a:t>
            </a:r>
            <a:r>
              <a:rPr lang="en-US" altLang="en-US" sz="20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for its own request . This is possible when</a:t>
            </a:r>
          </a:p>
          <a:p>
            <a:pPr marL="457200" indent="-457200">
              <a:buNone/>
            </a:pPr>
            <a:r>
              <a:rPr lang="en-US" altLang="en-US" sz="20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the channel is not FIFO, but impossible </a:t>
            </a:r>
            <a:r>
              <a:rPr lang="en-US" altLang="en-US" sz="2000" b="1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if the channels are FIFO.</a:t>
            </a:r>
          </a:p>
          <a:p>
            <a:pPr marL="457200" indent="-457200">
              <a:buNone/>
            </a:pPr>
            <a:r>
              <a:rPr lang="en-US" altLang="en-US" sz="20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. </a:t>
            </a:r>
          </a:p>
          <a:p>
            <a:pPr marL="457200" indent="-457200">
              <a:buNone/>
            </a:pPr>
            <a:r>
              <a:rPr lang="en-US" altLang="en-US" sz="2000" b="1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Message complexity = 3(N-1)  (per trip to CS)</a:t>
            </a:r>
          </a:p>
          <a:p>
            <a:pPr marL="457200" indent="-457200">
              <a:buNone/>
            </a:pPr>
            <a:r>
              <a:rPr lang="en-US" altLang="en-US" sz="2000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(N-1 requests + N-1 ack + N-1 release)</a:t>
            </a:r>
          </a:p>
        </p:txBody>
      </p:sp>
      <p:sp>
        <p:nvSpPr>
          <p:cNvPr id="24579" name="Oval 7">
            <a:extLst>
              <a:ext uri="{FF2B5EF4-FFF2-40B4-BE49-F238E27FC236}">
                <a16:creationId xmlns:a16="http://schemas.microsoft.com/office/drawing/2014/main" id="{4C964823-A50A-1541-ADBD-90EB9F339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351" y="2493579"/>
            <a:ext cx="24384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80" name="Oval 8">
            <a:extLst>
              <a:ext uri="{FF2B5EF4-FFF2-40B4-BE49-F238E27FC236}">
                <a16:creationId xmlns:a16="http://schemas.microsoft.com/office/drawing/2014/main" id="{3DE75217-9124-7141-A0B1-BFB0F58B0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751" y="2950779"/>
            <a:ext cx="381000" cy="381000"/>
          </a:xfrm>
          <a:prstGeom prst="ellipse">
            <a:avLst/>
          </a:prstGeom>
          <a:solidFill>
            <a:srgbClr val="51FF9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k</a:t>
            </a:r>
          </a:p>
        </p:txBody>
      </p:sp>
      <p:sp>
        <p:nvSpPr>
          <p:cNvPr id="24581" name="Oval 9">
            <a:extLst>
              <a:ext uri="{FF2B5EF4-FFF2-40B4-BE49-F238E27FC236}">
                <a16:creationId xmlns:a16="http://schemas.microsoft.com/office/drawing/2014/main" id="{24B57FE3-4C9D-C644-9DD1-2B875EDBD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7151" y="2874579"/>
            <a:ext cx="381000" cy="381000"/>
          </a:xfrm>
          <a:prstGeom prst="ellipse">
            <a:avLst/>
          </a:prstGeom>
          <a:solidFill>
            <a:srgbClr val="51FF9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j</a:t>
            </a:r>
          </a:p>
        </p:txBody>
      </p:sp>
      <p:sp>
        <p:nvSpPr>
          <p:cNvPr id="24582" name="Rectangle 15">
            <a:extLst>
              <a:ext uri="{FF2B5EF4-FFF2-40B4-BE49-F238E27FC236}">
                <a16:creationId xmlns:a16="http://schemas.microsoft.com/office/drawing/2014/main" id="{2269E399-988C-D645-9B9B-5F0676AF5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3351" y="2874579"/>
            <a:ext cx="152400" cy="76200"/>
          </a:xfrm>
          <a:prstGeom prst="rect">
            <a:avLst/>
          </a:prstGeom>
          <a:solidFill>
            <a:srgbClr val="C70F0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83" name="Line 17">
            <a:extLst>
              <a:ext uri="{FF2B5EF4-FFF2-40B4-BE49-F238E27FC236}">
                <a16:creationId xmlns:a16="http://schemas.microsoft.com/office/drawing/2014/main" id="{E420C303-35EE-B741-971F-391BEC3D79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34751" y="2493579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Rectangle 18">
            <a:extLst>
              <a:ext uri="{FF2B5EF4-FFF2-40B4-BE49-F238E27FC236}">
                <a16:creationId xmlns:a16="http://schemas.microsoft.com/office/drawing/2014/main" id="{CC296032-B64A-7D4C-B33E-08FB9C302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7951" y="3712779"/>
            <a:ext cx="76200" cy="152400"/>
          </a:xfrm>
          <a:prstGeom prst="rect">
            <a:avLst/>
          </a:prstGeom>
          <a:solidFill>
            <a:srgbClr val="C70F0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85" name="Rectangle 19">
            <a:extLst>
              <a:ext uri="{FF2B5EF4-FFF2-40B4-BE49-F238E27FC236}">
                <a16:creationId xmlns:a16="http://schemas.microsoft.com/office/drawing/2014/main" id="{CEB25F14-E8BF-E343-9CAB-5E714116C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8951" y="3712779"/>
            <a:ext cx="762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86" name="Line 20">
            <a:extLst>
              <a:ext uri="{FF2B5EF4-FFF2-40B4-BE49-F238E27FC236}">
                <a16:creationId xmlns:a16="http://schemas.microsoft.com/office/drawing/2014/main" id="{DBB7E453-42CD-EB43-B7E0-04A89F4240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39351" y="4017579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Text Box 21">
            <a:extLst>
              <a:ext uri="{FF2B5EF4-FFF2-40B4-BE49-F238E27FC236}">
                <a16:creationId xmlns:a16="http://schemas.microsoft.com/office/drawing/2014/main" id="{47C5F5F2-C587-0040-9C2F-BDCE82294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3151" y="4090604"/>
            <a:ext cx="59055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Req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(20</a:t>
            </a:r>
            <a:r>
              <a:rPr lang="en-US" altLang="en-US" sz="24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4588" name="Line 22">
            <a:extLst>
              <a:ext uri="{FF2B5EF4-FFF2-40B4-BE49-F238E27FC236}">
                <a16:creationId xmlns:a16="http://schemas.microsoft.com/office/drawing/2014/main" id="{EF128F75-A3E8-7342-8800-9769DA82FD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48951" y="4017579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Text Box 23">
            <a:extLst>
              <a:ext uri="{FF2B5EF4-FFF2-40B4-BE49-F238E27FC236}">
                <a16:creationId xmlns:a16="http://schemas.microsoft.com/office/drawing/2014/main" id="{A7C85826-A4FD-B844-AC64-F1B95E59B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6877" y="3906454"/>
            <a:ext cx="60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ack</a:t>
            </a:r>
          </a:p>
        </p:txBody>
      </p:sp>
      <p:sp>
        <p:nvSpPr>
          <p:cNvPr id="24590" name="Text Box 25">
            <a:extLst>
              <a:ext uri="{FF2B5EF4-FFF2-40B4-BE49-F238E27FC236}">
                <a16:creationId xmlns:a16="http://schemas.microsoft.com/office/drawing/2014/main" id="{88213B28-7FA9-8F4B-B5F8-7B8A79460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82351" y="203638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Req (30)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91" name="Freeform 18">
            <a:extLst>
              <a:ext uri="{FF2B5EF4-FFF2-40B4-BE49-F238E27FC236}">
                <a16:creationId xmlns:a16="http://schemas.microsoft.com/office/drawing/2014/main" id="{8C6FBE26-BCF3-674A-AB40-09ECFB4C1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0601" y="3354005"/>
            <a:ext cx="769938" cy="295275"/>
          </a:xfrm>
          <a:custGeom>
            <a:avLst/>
            <a:gdLst>
              <a:gd name="T0" fmla="*/ 769274 w 770021"/>
              <a:gd name="T1" fmla="*/ 297307 h 295022"/>
              <a:gd name="T2" fmla="*/ 439589 w 770021"/>
              <a:gd name="T3" fmla="*/ 5036 h 295022"/>
              <a:gd name="T4" fmla="*/ 0 w 770021"/>
              <a:gd name="T5" fmla="*/ 267071 h 295022"/>
              <a:gd name="T6" fmla="*/ 0 w 770021"/>
              <a:gd name="T7" fmla="*/ 267071 h 295022"/>
              <a:gd name="T8" fmla="*/ 0 w 770021"/>
              <a:gd name="T9" fmla="*/ 277149 h 2950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70021"/>
              <a:gd name="T16" fmla="*/ 0 h 295022"/>
              <a:gd name="T17" fmla="*/ 770021 w 770021"/>
              <a:gd name="T18" fmla="*/ 295022 h 2950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70021" h="295022">
                <a:moveTo>
                  <a:pt x="770021" y="295022"/>
                </a:moveTo>
                <a:cubicBezTo>
                  <a:pt x="669185" y="152511"/>
                  <a:pt x="568349" y="10000"/>
                  <a:pt x="440012" y="5000"/>
                </a:cubicBezTo>
                <a:cubicBezTo>
                  <a:pt x="311675" y="0"/>
                  <a:pt x="0" y="265019"/>
                  <a:pt x="0" y="265019"/>
                </a:cubicBezTo>
                <a:lnTo>
                  <a:pt x="0" y="275020"/>
                </a:lnTo>
              </a:path>
            </a:pathLst>
          </a:custGeom>
          <a:noFill/>
          <a:ln w="12700">
            <a:solidFill>
              <a:srgbClr val="0000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4592" name="Straight Arrow Connector 20">
            <a:extLst>
              <a:ext uri="{FF2B5EF4-FFF2-40B4-BE49-F238E27FC236}">
                <a16:creationId xmlns:a16="http://schemas.microsoft.com/office/drawing/2014/main" id="{38BDFB3E-F259-3F4C-A431-3C5F867B0BE6}"/>
              </a:ext>
            </a:extLst>
          </p:cNvPr>
          <p:cNvCxnSpPr>
            <a:cxnSpLocks noChangeShapeType="1"/>
            <a:endCxn id="24591" idx="2"/>
          </p:cNvCxnSpPr>
          <p:nvPr/>
        </p:nvCxnSpPr>
        <p:spPr bwMode="auto">
          <a:xfrm rot="10800000" flipV="1">
            <a:off x="8580601" y="3484179"/>
            <a:ext cx="158750" cy="134938"/>
          </a:xfrm>
          <a:prstGeom prst="straightConnector1">
            <a:avLst/>
          </a:prstGeom>
          <a:noFill/>
          <a:ln w="9525">
            <a:solidFill>
              <a:srgbClr val="00009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203649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C8D4178A-7488-8646-8662-5CC98C3214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Decentralized algorithm 2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EAA70C00-6810-8F4C-9EEF-AFE916C6F71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98643" y="1295400"/>
            <a:ext cx="6387957" cy="4648200"/>
          </a:xfrm>
        </p:spPr>
        <p:txBody>
          <a:bodyPr>
            <a:normAutofit lnSpcReduction="10000"/>
          </a:bodyPr>
          <a:lstStyle/>
          <a:p>
            <a:pPr marL="577850" indent="-577850" algn="just">
              <a:lnSpc>
                <a:spcPct val="120000"/>
              </a:lnSpc>
              <a:buNone/>
            </a:pPr>
            <a:r>
              <a:rPr lang="en-US" altLang="en-US" sz="2400" b="1" dirty="0" err="1">
                <a:latin typeface="Arial Narrow" panose="020B0604020202020204" pitchFamily="34" charset="0"/>
                <a:ea typeface="ＭＳ Ｐゴシック" panose="020B0600070205080204" pitchFamily="34" charset="-128"/>
              </a:rPr>
              <a:t>Ricart</a:t>
            </a:r>
            <a:r>
              <a:rPr lang="en-US" altLang="en-US" sz="2400" b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 &amp; </a:t>
            </a:r>
            <a:r>
              <a:rPr lang="en-US" altLang="en-US" sz="2400" b="1" dirty="0" err="1">
                <a:latin typeface="Arial Narrow" panose="020B0604020202020204" pitchFamily="34" charset="0"/>
                <a:ea typeface="ＭＳ Ｐゴシック" panose="020B0600070205080204" pitchFamily="34" charset="-128"/>
              </a:rPr>
              <a:t>Agrawala’s</a:t>
            </a:r>
            <a:r>
              <a:rPr lang="en-US" altLang="en-US" sz="2400" b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 algorithm</a:t>
            </a:r>
          </a:p>
          <a:p>
            <a:pPr marL="577850" indent="-577850" algn="just">
              <a:lnSpc>
                <a:spcPct val="120000"/>
              </a:lnSpc>
              <a:buNone/>
            </a:pPr>
            <a:r>
              <a:rPr lang="en-US" altLang="en-US" sz="1800" b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What is new?</a:t>
            </a:r>
          </a:p>
          <a:p>
            <a:pPr marL="577850" indent="-577850" algn="just">
              <a:buNone/>
            </a:pPr>
            <a:r>
              <a:rPr lang="en-US" altLang="en-US" sz="1800" b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 sz="18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.  Broadcast a timestamped</a:t>
            </a:r>
            <a:r>
              <a:rPr lang="en-US" altLang="en-US" sz="1800" i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1800" b="1" i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request</a:t>
            </a:r>
            <a:r>
              <a:rPr lang="en-US" altLang="en-US" sz="1800" i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18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to all.</a:t>
            </a:r>
          </a:p>
          <a:p>
            <a:pPr marL="577850" indent="-577850" algn="just">
              <a:buNone/>
            </a:pPr>
            <a:r>
              <a:rPr lang="en-US" altLang="en-US" sz="1800" b="1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2</a:t>
            </a:r>
            <a:r>
              <a:rPr lang="en-US" altLang="en-US" sz="1800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. Upon receiving a request, send </a:t>
            </a:r>
            <a:r>
              <a:rPr lang="en-US" altLang="en-US" sz="1800" b="1" i="1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ack</a:t>
            </a:r>
            <a:r>
              <a:rPr lang="en-US" altLang="en-US" sz="1800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 if</a:t>
            </a:r>
          </a:p>
          <a:p>
            <a:pPr marL="577850" indent="-577850" algn="just">
              <a:buNone/>
            </a:pPr>
            <a:r>
              <a:rPr lang="en-US" altLang="en-US" sz="1800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	-You do not want to enter your CS, or </a:t>
            </a:r>
          </a:p>
          <a:p>
            <a:pPr marL="577850" indent="-577850" algn="just">
              <a:buNone/>
            </a:pPr>
            <a:r>
              <a:rPr lang="en-US" altLang="en-US" sz="1800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	-You are trying to enter your CS, but your timestamp is </a:t>
            </a:r>
            <a:r>
              <a:rPr lang="en-US" altLang="en-US" sz="1800" b="1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larger</a:t>
            </a:r>
            <a:r>
              <a:rPr lang="en-US" altLang="en-US" sz="1800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 than that of the sender.</a:t>
            </a:r>
          </a:p>
          <a:p>
            <a:pPr marL="577850" indent="-577850" algn="just">
              <a:buNone/>
            </a:pPr>
            <a:r>
              <a:rPr lang="en-US" altLang="en-US" sz="1800" b="1" dirty="0">
                <a:solidFill>
                  <a:schemeClr val="hlink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	(If you are already in CS or your request has a smaller timestamp, then buffer the request)</a:t>
            </a:r>
            <a:endParaRPr lang="en-US" altLang="en-US" sz="1800" b="1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marL="577850" indent="-577850" algn="just">
              <a:buNone/>
            </a:pPr>
            <a:r>
              <a:rPr lang="en-US" altLang="en-US" sz="1800" b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3</a:t>
            </a:r>
            <a:r>
              <a:rPr lang="en-US" altLang="en-US" sz="18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. </a:t>
            </a:r>
            <a:r>
              <a:rPr lang="en-US" altLang="en-US" sz="1800" b="1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Enter CS</a:t>
            </a:r>
            <a:r>
              <a:rPr lang="en-US" altLang="en-US" sz="1800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, when you receive </a:t>
            </a:r>
            <a:r>
              <a:rPr lang="en-US" altLang="en-US" sz="1800" b="1" i="1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ack</a:t>
            </a:r>
            <a:r>
              <a:rPr lang="en-US" altLang="en-US" sz="1800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1800" i="1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from all</a:t>
            </a:r>
            <a:r>
              <a:rPr lang="en-US" altLang="en-US" sz="1800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pPr marL="577850" indent="-577850" algn="just">
              <a:buNone/>
            </a:pPr>
            <a:r>
              <a:rPr lang="en-US" altLang="en-US" sz="1800" b="1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4</a:t>
            </a:r>
            <a:r>
              <a:rPr lang="en-US" altLang="en-US" sz="1800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. Upon </a:t>
            </a:r>
            <a:r>
              <a:rPr lang="en-US" altLang="en-US" sz="1800" b="1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exit from CS</a:t>
            </a:r>
            <a:r>
              <a:rPr lang="en-US" altLang="en-US" sz="1800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, send </a:t>
            </a:r>
            <a:r>
              <a:rPr lang="en-US" altLang="en-US" sz="1800" b="1" i="1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ack</a:t>
            </a:r>
            <a:r>
              <a:rPr lang="en-US" altLang="en-US" sz="1800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 to each buffered request </a:t>
            </a:r>
          </a:p>
          <a:p>
            <a:pPr marL="577850" indent="-577850" algn="just">
              <a:buNone/>
            </a:pPr>
            <a:r>
              <a:rPr lang="en-US" altLang="en-US" sz="1800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before making a new request.</a:t>
            </a:r>
          </a:p>
          <a:p>
            <a:pPr marL="577850" indent="-577850" algn="just">
              <a:buNone/>
            </a:pPr>
            <a:r>
              <a:rPr lang="en-US" altLang="en-US" sz="1800" b="1" dirty="0">
                <a:solidFill>
                  <a:schemeClr val="hlink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(No release message is necessary)</a:t>
            </a:r>
          </a:p>
          <a:p>
            <a:pPr marL="577850" indent="-577850" algn="just">
              <a:buNone/>
            </a:pPr>
            <a:endParaRPr lang="en-US" altLang="en-US" sz="1800" b="1" dirty="0">
              <a:solidFill>
                <a:schemeClr val="hlink"/>
              </a:solidFill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marL="577850" indent="-577850" algn="just">
              <a:buNone/>
            </a:pPr>
            <a:endParaRPr lang="en-US" altLang="en-US" sz="1800" b="1" dirty="0">
              <a:solidFill>
                <a:schemeClr val="hlink"/>
              </a:solidFill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marL="577850" indent="-577850" algn="just">
              <a:lnSpc>
                <a:spcPct val="120000"/>
              </a:lnSpc>
              <a:buNone/>
            </a:pPr>
            <a:endParaRPr lang="en-US" altLang="en-US" sz="1800" i="1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5603" name="Rectangle 6">
            <a:extLst>
              <a:ext uri="{FF2B5EF4-FFF2-40B4-BE49-F238E27FC236}">
                <a16:creationId xmlns:a16="http://schemas.microsoft.com/office/drawing/2014/main" id="{CD24B99A-719B-6A41-9C0C-53072E48A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2688" y="2535148"/>
            <a:ext cx="1524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5604" name="Oval 7">
            <a:extLst>
              <a:ext uri="{FF2B5EF4-FFF2-40B4-BE49-F238E27FC236}">
                <a16:creationId xmlns:a16="http://schemas.microsoft.com/office/drawing/2014/main" id="{A4ACA46F-D595-DC42-9712-A16AB29A1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4088" y="2382748"/>
            <a:ext cx="381000" cy="381000"/>
          </a:xfrm>
          <a:prstGeom prst="ellipse">
            <a:avLst/>
          </a:prstGeom>
          <a:solidFill>
            <a:srgbClr val="C70F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5605" name="Oval 8">
            <a:extLst>
              <a:ext uri="{FF2B5EF4-FFF2-40B4-BE49-F238E27FC236}">
                <a16:creationId xmlns:a16="http://schemas.microsoft.com/office/drawing/2014/main" id="{264A15BE-C78F-8747-AA44-4DCE02D67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8088" y="2382748"/>
            <a:ext cx="381000" cy="381000"/>
          </a:xfrm>
          <a:prstGeom prst="ellipse">
            <a:avLst/>
          </a:prstGeom>
          <a:solidFill>
            <a:srgbClr val="51FF9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5606" name="Oval 9">
            <a:extLst>
              <a:ext uri="{FF2B5EF4-FFF2-40B4-BE49-F238E27FC236}">
                <a16:creationId xmlns:a16="http://schemas.microsoft.com/office/drawing/2014/main" id="{2981CCE3-28D5-544F-B710-3CF72811B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0288" y="3754348"/>
            <a:ext cx="381000" cy="381000"/>
          </a:xfrm>
          <a:prstGeom prst="ellipse">
            <a:avLst/>
          </a:prstGeom>
          <a:solidFill>
            <a:srgbClr val="51FF9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5607" name="Oval 10">
            <a:extLst>
              <a:ext uri="{FF2B5EF4-FFF2-40B4-BE49-F238E27FC236}">
                <a16:creationId xmlns:a16="http://schemas.microsoft.com/office/drawing/2014/main" id="{2759C3B7-8E86-F443-8174-25368EEFA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8088" y="3754348"/>
            <a:ext cx="381000" cy="381000"/>
          </a:xfrm>
          <a:prstGeom prst="ellipse">
            <a:avLst/>
          </a:prstGeom>
          <a:solidFill>
            <a:srgbClr val="51FF9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5608" name="Line 11">
            <a:extLst>
              <a:ext uri="{FF2B5EF4-FFF2-40B4-BE49-F238E27FC236}">
                <a16:creationId xmlns:a16="http://schemas.microsoft.com/office/drawing/2014/main" id="{42BC10F7-18CF-AA40-8A35-87AADA1FABA2}"/>
              </a:ext>
            </a:extLst>
          </p:cNvPr>
          <p:cNvSpPr>
            <a:spLocks noChangeShapeType="1"/>
          </p:cNvSpPr>
          <p:nvPr/>
        </p:nvSpPr>
        <p:spPr bwMode="auto">
          <a:xfrm>
            <a:off x="8608888" y="2687548"/>
            <a:ext cx="1295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12">
            <a:extLst>
              <a:ext uri="{FF2B5EF4-FFF2-40B4-BE49-F238E27FC236}">
                <a16:creationId xmlns:a16="http://schemas.microsoft.com/office/drawing/2014/main" id="{4F8C491C-27E3-6340-8EFB-05B853B7EA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61288" y="2687548"/>
            <a:ext cx="1143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3">
            <a:extLst>
              <a:ext uri="{FF2B5EF4-FFF2-40B4-BE49-F238E27FC236}">
                <a16:creationId xmlns:a16="http://schemas.microsoft.com/office/drawing/2014/main" id="{A8829DCC-8FE4-3547-A54D-EBBE2E89C671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3688" y="238274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4">
            <a:extLst>
              <a:ext uri="{FF2B5EF4-FFF2-40B4-BE49-F238E27FC236}">
                <a16:creationId xmlns:a16="http://schemas.microsoft.com/office/drawing/2014/main" id="{20417B42-E378-AE43-89A7-0803D90DB0E9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1288" y="291614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5">
            <a:extLst>
              <a:ext uri="{FF2B5EF4-FFF2-40B4-BE49-F238E27FC236}">
                <a16:creationId xmlns:a16="http://schemas.microsoft.com/office/drawing/2014/main" id="{5C419D62-A8C7-6340-9E60-233E3998483F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6488" y="299234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6">
            <a:extLst>
              <a:ext uri="{FF2B5EF4-FFF2-40B4-BE49-F238E27FC236}">
                <a16:creationId xmlns:a16="http://schemas.microsoft.com/office/drawing/2014/main" id="{F47B031C-BCB8-9044-BB44-7EA9F9AEC6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04088" y="3144748"/>
            <a:ext cx="0" cy="381000"/>
          </a:xfrm>
          <a:prstGeom prst="line">
            <a:avLst/>
          </a:prstGeom>
          <a:noFill/>
          <a:ln w="9525">
            <a:solidFill>
              <a:srgbClr val="C70F05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7">
            <a:extLst>
              <a:ext uri="{FF2B5EF4-FFF2-40B4-BE49-F238E27FC236}">
                <a16:creationId xmlns:a16="http://schemas.microsoft.com/office/drawing/2014/main" id="{C517C31A-D603-0B49-AC7F-73BEEFD241A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989888" y="2839948"/>
            <a:ext cx="228600" cy="228600"/>
          </a:xfrm>
          <a:prstGeom prst="line">
            <a:avLst/>
          </a:prstGeom>
          <a:noFill/>
          <a:ln w="9525">
            <a:solidFill>
              <a:srgbClr val="C70F05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8">
            <a:extLst>
              <a:ext uri="{FF2B5EF4-FFF2-40B4-BE49-F238E27FC236}">
                <a16:creationId xmlns:a16="http://schemas.microsoft.com/office/drawing/2014/main" id="{E7CDEDAA-B74A-B542-BFAE-80582127A5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066088" y="2306548"/>
            <a:ext cx="381000" cy="0"/>
          </a:xfrm>
          <a:prstGeom prst="line">
            <a:avLst/>
          </a:prstGeom>
          <a:noFill/>
          <a:ln w="9525">
            <a:solidFill>
              <a:srgbClr val="C70F05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8ABB74-481E-DA40-8AE1-850A042C8FFE}"/>
              </a:ext>
            </a:extLst>
          </p:cNvPr>
          <p:cNvSpPr txBox="1"/>
          <p:nvPr/>
        </p:nvSpPr>
        <p:spPr>
          <a:xfrm>
            <a:off x="7623337" y="2350482"/>
            <a:ext cx="718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ts</a:t>
            </a:r>
            <a:r>
              <a:rPr lang="en-US" dirty="0"/>
              <a:t>=10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9CFECB-F1B3-5046-BEA3-8DEEFBA58D85}"/>
              </a:ext>
            </a:extLst>
          </p:cNvPr>
          <p:cNvSpPr txBox="1"/>
          <p:nvPr/>
        </p:nvSpPr>
        <p:spPr>
          <a:xfrm>
            <a:off x="10209088" y="2318216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ts</a:t>
            </a:r>
            <a:r>
              <a:rPr lang="en-US" dirty="0"/>
              <a:t>=20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091B9E2-F65B-8B4B-957E-6F207FD56151}"/>
              </a:ext>
            </a:extLst>
          </p:cNvPr>
          <p:cNvSpPr txBox="1"/>
          <p:nvPr/>
        </p:nvSpPr>
        <p:spPr>
          <a:xfrm>
            <a:off x="10207376" y="3742630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ts</a:t>
            </a:r>
            <a:r>
              <a:rPr lang="en-US" dirty="0"/>
              <a:t>=30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13C3163-6E63-9447-BAE4-C2A3C8BCDB2E}"/>
              </a:ext>
            </a:extLst>
          </p:cNvPr>
          <p:cNvSpPr txBox="1"/>
          <p:nvPr/>
        </p:nvSpPr>
        <p:spPr>
          <a:xfrm>
            <a:off x="7718411" y="3809681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ts</a:t>
            </a:r>
            <a:r>
              <a:rPr lang="en-US" dirty="0"/>
              <a:t>=27</a:t>
            </a:r>
          </a:p>
        </p:txBody>
      </p:sp>
    </p:spTree>
    <p:extLst>
      <p:ext uri="{BB962C8B-B14F-4D97-AF65-F5344CB8AC3E}">
        <p14:creationId xmlns:p14="http://schemas.microsoft.com/office/powerpoint/2010/main" val="2227883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67683759-7678-9F4A-8CFF-9C6FFD62B4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Ricart &amp; Agrawala’s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0A81FBF1-8DEA-1140-8499-7A2CA46C6F9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1447800"/>
            <a:ext cx="4953000" cy="4114800"/>
          </a:xfrm>
        </p:spPr>
        <p:txBody>
          <a:bodyPr>
            <a:normAutofit lnSpcReduction="10000"/>
          </a:bodyPr>
          <a:lstStyle/>
          <a:p>
            <a:pPr marL="577850" indent="-577850" algn="just">
              <a:lnSpc>
                <a:spcPct val="120000"/>
              </a:lnSpc>
              <a:buNone/>
            </a:pPr>
            <a:r>
              <a:rPr lang="en-US" altLang="en-US" sz="2400" b="1" dirty="0" err="1">
                <a:solidFill>
                  <a:schemeClr val="accent2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Ricart</a:t>
            </a:r>
            <a:r>
              <a:rPr lang="en-US" altLang="en-US" sz="2400" b="1" dirty="0">
                <a:solidFill>
                  <a:schemeClr val="accent2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 &amp; </a:t>
            </a:r>
            <a:r>
              <a:rPr lang="en-US" altLang="en-US" sz="2400" b="1" dirty="0" err="1">
                <a:solidFill>
                  <a:schemeClr val="accent2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Agrawala’s</a:t>
            </a:r>
            <a:r>
              <a:rPr lang="en-US" altLang="en-US" sz="2400" b="1" dirty="0">
                <a:solidFill>
                  <a:schemeClr val="accent2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 algorithm</a:t>
            </a:r>
          </a:p>
          <a:p>
            <a:pPr marL="577850" indent="-577850" algn="just">
              <a:lnSpc>
                <a:spcPct val="120000"/>
              </a:lnSpc>
              <a:buNone/>
            </a:pPr>
            <a:endParaRPr lang="en-US" altLang="en-US" sz="2000" b="1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marL="577850" indent="-577850" algn="just">
              <a:lnSpc>
                <a:spcPct val="120000"/>
              </a:lnSpc>
              <a:buNone/>
            </a:pPr>
            <a:r>
              <a:rPr lang="en-US" altLang="en-US" sz="2000" b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ME1. </a:t>
            </a:r>
            <a:r>
              <a:rPr lang="en-US" altLang="en-US" sz="20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Prove that at most one process can be in CS.</a:t>
            </a:r>
          </a:p>
          <a:p>
            <a:pPr marL="577850" indent="-577850" algn="just">
              <a:lnSpc>
                <a:spcPct val="120000"/>
              </a:lnSpc>
              <a:buNone/>
            </a:pPr>
            <a:r>
              <a:rPr lang="en-US" altLang="en-US" sz="2000" b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ME2</a:t>
            </a:r>
            <a:r>
              <a:rPr lang="en-US" altLang="en-US" sz="20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. Prove that deadlock is not possible.</a:t>
            </a:r>
          </a:p>
          <a:p>
            <a:pPr marL="577850" indent="-577850" algn="just">
              <a:lnSpc>
                <a:spcPct val="120000"/>
              </a:lnSpc>
              <a:buNone/>
            </a:pPr>
            <a:r>
              <a:rPr lang="en-US" altLang="en-US" sz="2000" b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ME3</a:t>
            </a:r>
            <a:r>
              <a:rPr lang="en-US" altLang="en-US" sz="20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. Prove that FIFO fairness holds </a:t>
            </a:r>
            <a:r>
              <a:rPr lang="en-US" altLang="en-US" sz="2000" b="1" dirty="0">
                <a:solidFill>
                  <a:srgbClr val="1E09FF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even if </a:t>
            </a:r>
          </a:p>
          <a:p>
            <a:pPr marL="577850" indent="-577850" algn="just">
              <a:lnSpc>
                <a:spcPct val="120000"/>
              </a:lnSpc>
              <a:buNone/>
            </a:pPr>
            <a:r>
              <a:rPr lang="en-US" altLang="en-US" sz="2000" b="1" dirty="0">
                <a:solidFill>
                  <a:srgbClr val="1E09FF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channels are not FIFO</a:t>
            </a:r>
          </a:p>
          <a:p>
            <a:pPr marL="577850" indent="-577850" algn="just">
              <a:buNone/>
            </a:pPr>
            <a:endParaRPr lang="en-US" altLang="en-US" sz="2000" b="1" dirty="0">
              <a:solidFill>
                <a:schemeClr val="hlink"/>
              </a:solidFill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marL="577850" indent="-577850" algn="just">
              <a:buNone/>
            </a:pPr>
            <a:r>
              <a:rPr lang="en-US" altLang="en-US" sz="2000" b="1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Message complexity = 2(N-1)</a:t>
            </a:r>
          </a:p>
          <a:p>
            <a:pPr marL="577850" indent="-577850" algn="just">
              <a:buNone/>
            </a:pPr>
            <a:r>
              <a:rPr lang="en-US" altLang="en-US" sz="2000" b="1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(N-1 requests + N-1 acks - no release message)</a:t>
            </a:r>
          </a:p>
          <a:p>
            <a:pPr marL="577850" indent="-577850" algn="just">
              <a:lnSpc>
                <a:spcPct val="120000"/>
              </a:lnSpc>
              <a:buNone/>
            </a:pPr>
            <a:endParaRPr lang="en-US" altLang="en-US" sz="2000" i="1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6627" name="Line 12">
            <a:extLst>
              <a:ext uri="{FF2B5EF4-FFF2-40B4-BE49-F238E27FC236}">
                <a16:creationId xmlns:a16="http://schemas.microsoft.com/office/drawing/2014/main" id="{45640425-F6BD-2244-B405-B55044F2D7B7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0" y="3048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Oval 18">
            <a:extLst>
              <a:ext uri="{FF2B5EF4-FFF2-40B4-BE49-F238E27FC236}">
                <a16:creationId xmlns:a16="http://schemas.microsoft.com/office/drawing/2014/main" id="{1E5A0AA0-1D3C-0F49-AFE0-31E8825C1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200400"/>
            <a:ext cx="21336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6629" name="Oval 19">
            <a:extLst>
              <a:ext uri="{FF2B5EF4-FFF2-40B4-BE49-F238E27FC236}">
                <a16:creationId xmlns:a16="http://schemas.microsoft.com/office/drawing/2014/main" id="{2EBDD0ED-EEE8-2949-83F9-8F47C6570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581400"/>
            <a:ext cx="381000" cy="381000"/>
          </a:xfrm>
          <a:prstGeom prst="ellipse">
            <a:avLst/>
          </a:prstGeom>
          <a:solidFill>
            <a:srgbClr val="C70F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k</a:t>
            </a:r>
          </a:p>
        </p:txBody>
      </p:sp>
      <p:sp>
        <p:nvSpPr>
          <p:cNvPr id="26630" name="Oval 20">
            <a:extLst>
              <a:ext uri="{FF2B5EF4-FFF2-40B4-BE49-F238E27FC236}">
                <a16:creationId xmlns:a16="http://schemas.microsoft.com/office/drawing/2014/main" id="{2A5E7656-A44B-904C-A822-36640509E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0200" y="3505200"/>
            <a:ext cx="381000" cy="381000"/>
          </a:xfrm>
          <a:prstGeom prst="ellipse">
            <a:avLst/>
          </a:prstGeom>
          <a:solidFill>
            <a:srgbClr val="51FF9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j</a:t>
            </a:r>
          </a:p>
        </p:txBody>
      </p:sp>
      <p:sp>
        <p:nvSpPr>
          <p:cNvPr id="26631" name="Line 23">
            <a:extLst>
              <a:ext uri="{FF2B5EF4-FFF2-40B4-BE49-F238E27FC236}">
                <a16:creationId xmlns:a16="http://schemas.microsoft.com/office/drawing/2014/main" id="{D726BD9F-92DB-D444-9D71-2EA97CB582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05800" y="4343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Line 24">
            <a:extLst>
              <a:ext uri="{FF2B5EF4-FFF2-40B4-BE49-F238E27FC236}">
                <a16:creationId xmlns:a16="http://schemas.microsoft.com/office/drawing/2014/main" id="{96EADE50-568B-0543-8DC9-1FF0CFDD8BA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3048000"/>
            <a:ext cx="381000" cy="0"/>
          </a:xfrm>
          <a:prstGeom prst="line">
            <a:avLst/>
          </a:prstGeom>
          <a:noFill/>
          <a:ln w="38100">
            <a:solidFill>
              <a:srgbClr val="C70F05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Text Box 25">
            <a:extLst>
              <a:ext uri="{FF2B5EF4-FFF2-40B4-BE49-F238E27FC236}">
                <a16:creationId xmlns:a16="http://schemas.microsoft.com/office/drawing/2014/main" id="{BBCE87C4-710A-8A45-93DF-98D548267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7526" y="4378326"/>
            <a:ext cx="695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 Narrow" panose="020B0604020202020204" pitchFamily="34" charset="0"/>
              </a:rPr>
              <a:t>Req(j)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6634" name="Text Box 26">
            <a:extLst>
              <a:ext uri="{FF2B5EF4-FFF2-40B4-BE49-F238E27FC236}">
                <a16:creationId xmlns:a16="http://schemas.microsoft.com/office/drawing/2014/main" id="{C418616A-7842-404C-9BE8-83607F320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1" y="2660651"/>
            <a:ext cx="663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 Narrow" panose="020B0604020202020204" pitchFamily="34" charset="0"/>
              </a:rPr>
              <a:t>Ack(j)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6635" name="Text Box 28">
            <a:extLst>
              <a:ext uri="{FF2B5EF4-FFF2-40B4-BE49-F238E27FC236}">
                <a16:creationId xmlns:a16="http://schemas.microsoft.com/office/drawing/2014/main" id="{337C37EF-7FA9-9549-9C20-768561F90F0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934201" y="1676400"/>
            <a:ext cx="3097213" cy="4114800"/>
          </a:xfrm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TS(j) &lt; TS(k)</a:t>
            </a:r>
          </a:p>
        </p:txBody>
      </p:sp>
      <p:sp>
        <p:nvSpPr>
          <p:cNvPr id="26636" name="Rectangle 29">
            <a:extLst>
              <a:ext uri="{FF2B5EF4-FFF2-40B4-BE49-F238E27FC236}">
                <a16:creationId xmlns:a16="http://schemas.microsoft.com/office/drawing/2014/main" id="{6EEE6813-D7E5-D942-90E4-72D513B67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1563" y="2632076"/>
            <a:ext cx="7477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 Narrow" panose="020B0604020202020204" pitchFamily="34" charset="0"/>
              </a:rPr>
              <a:t>Req(k)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225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09260DE3-B7E5-514E-B72C-B7AB3E1731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Unbounded timestamps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AE4BEDB1-E153-7948-8883-A3AC2C311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1" y="1557339"/>
            <a:ext cx="6399213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Timestamps grow in an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unbounded manner</a:t>
            </a:r>
            <a:r>
              <a:rPr lang="en-US" altLang="en-US" sz="2400"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This makes real implementations impossible. </a:t>
            </a:r>
          </a:p>
          <a:p>
            <a:pPr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Can we somehow use </a:t>
            </a:r>
            <a:r>
              <a:rPr lang="en-US" altLang="en-US" sz="2400">
                <a:solidFill>
                  <a:srgbClr val="C70F05"/>
                </a:solidFill>
                <a:latin typeface="Arial" panose="020B0604020202020204" pitchFamily="34" charset="0"/>
              </a:rPr>
              <a:t>bounded timestamps</a:t>
            </a:r>
            <a:r>
              <a:rPr lang="en-US" altLang="en-US" sz="2400">
                <a:latin typeface="Arial" panose="020B0604020202020204" pitchFamily="34" charset="0"/>
              </a:rPr>
              <a:t>?</a:t>
            </a:r>
          </a:p>
          <a:p>
            <a:pPr>
              <a:lnSpc>
                <a:spcPct val="14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C70F05"/>
                </a:solidFill>
                <a:latin typeface="Arial" panose="020B0604020202020204" pitchFamily="34" charset="0"/>
              </a:rPr>
              <a:t>Think about it.</a:t>
            </a:r>
            <a:endParaRPr lang="en-US" altLang="en-US" sz="2400" b="1" i="1">
              <a:solidFill>
                <a:srgbClr val="C70F05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89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3A1E4E67-CECE-864E-BC89-AD3A7BE3EC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Decentralized algorithm 3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684D28BE-B353-AB4E-A264-3A6E567F147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1143000"/>
            <a:ext cx="7620000" cy="4114800"/>
          </a:xfrm>
        </p:spPr>
        <p:txBody>
          <a:bodyPr/>
          <a:lstStyle/>
          <a:p>
            <a:pPr marL="577850" indent="-577850" algn="just">
              <a:lnSpc>
                <a:spcPct val="120000"/>
              </a:lnSpc>
              <a:buNone/>
            </a:pPr>
            <a:r>
              <a:rPr lang="en-US" altLang="en-US" b="1">
                <a:solidFill>
                  <a:schemeClr val="accent2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{Maekawa’s algorithm}</a:t>
            </a:r>
            <a:endParaRPr lang="en-US" altLang="en-US" b="1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marL="577850" indent="-577850" algn="just">
              <a:lnSpc>
                <a:spcPct val="120000"/>
              </a:lnSpc>
              <a:buNone/>
            </a:pPr>
            <a:r>
              <a:rPr lang="en-US" altLang="en-US">
                <a:latin typeface="Arial Narrow" panose="020B0604020202020204" pitchFamily="34" charset="0"/>
                <a:ea typeface="ＭＳ Ｐゴシック" panose="020B0600070205080204" pitchFamily="34" charset="-128"/>
              </a:rPr>
              <a:t> - First solution with a </a:t>
            </a:r>
            <a:r>
              <a:rPr lang="en-US" altLang="en-US" b="1">
                <a:solidFill>
                  <a:schemeClr val="accent2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sublinear</a:t>
            </a:r>
            <a:r>
              <a:rPr lang="en-US" altLang="en-US">
                <a:latin typeface="Arial Narrow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b="1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O(sqrt N)</a:t>
            </a:r>
            <a:r>
              <a:rPr lang="en-US" altLang="en-US">
                <a:latin typeface="Arial Narrow" panose="020B0604020202020204" pitchFamily="34" charset="0"/>
                <a:ea typeface="ＭＳ Ｐゴシック" panose="020B0600070205080204" pitchFamily="34" charset="-128"/>
              </a:rPr>
              <a:t> message complexity.</a:t>
            </a:r>
          </a:p>
          <a:p>
            <a:pPr marL="577850" indent="-577850" algn="just">
              <a:lnSpc>
                <a:spcPct val="120000"/>
              </a:lnSpc>
              <a:buNone/>
            </a:pPr>
            <a:r>
              <a:rPr lang="en-US" altLang="en-US">
                <a:latin typeface="Arial Narrow" panose="020B0604020202020204" pitchFamily="34" charset="0"/>
                <a:ea typeface="ＭＳ Ｐゴシック" panose="020B0600070205080204" pitchFamily="34" charset="-128"/>
              </a:rPr>
              <a:t>- “Close to” Ricart-Agrawala’s solution, but each process is required to obtain permission from only  a </a:t>
            </a:r>
            <a:r>
              <a:rPr lang="en-US" altLang="en-US" b="1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subset</a:t>
            </a:r>
            <a:r>
              <a:rPr lang="en-US" altLang="en-US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>
                <a:latin typeface="Arial Narrow" panose="020B0604020202020204" pitchFamily="34" charset="0"/>
                <a:ea typeface="ＭＳ Ｐゴシック" panose="020B0600070205080204" pitchFamily="34" charset="-128"/>
              </a:rPr>
              <a:t>of peers</a:t>
            </a:r>
            <a:endParaRPr lang="en-US" altLang="en-US">
              <a:solidFill>
                <a:srgbClr val="C70F05"/>
              </a:solidFill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marL="577850" indent="-577850" algn="just">
              <a:lnSpc>
                <a:spcPct val="120000"/>
              </a:lnSpc>
              <a:buFont typeface="Symbol" pitchFamily="2" charset="2"/>
              <a:buChar char="¨"/>
            </a:pPr>
            <a:endParaRPr lang="en-US" altLang="en-US" i="1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9556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6D2D7F92-10BB-A04E-8056-1938B6B9EF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Maekawa’s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5A289BF6-3E06-5643-A8CA-AFDCDBE8266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1371600"/>
            <a:ext cx="5105400" cy="4953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>
                <a:latin typeface="Arial Narrow" panose="020B0604020202020204" pitchFamily="34" charset="0"/>
                <a:ea typeface="ＭＳ Ｐゴシック" panose="020B0600070205080204" pitchFamily="34" charset="-128"/>
              </a:rPr>
              <a:t>With each process i, associate a subset S</a:t>
            </a:r>
            <a:r>
              <a:rPr lang="en-US" altLang="en-US" sz="2400" baseline="-25000">
                <a:latin typeface="Arial Narrow" panose="020B0604020202020204" pitchFamily="34" charset="0"/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latin typeface="Arial Narrow" panose="020B0604020202020204" pitchFamily="34" charset="0"/>
                <a:ea typeface="ＭＳ Ｐゴシック" panose="020B0600070205080204" pitchFamily="34" charset="-128"/>
              </a:rPr>
              <a:t>. Divide the set of processes into subsets that satisfy the following two conditions: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 Narrow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en-US" altLang="en-US" sz="2400" b="1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i </a:t>
            </a:r>
            <a:r>
              <a:rPr lang="en-US" altLang="en-US" sz="2400" b="1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∈</a:t>
            </a:r>
            <a:r>
              <a:rPr lang="en-US" altLang="en-US" sz="2400" b="1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400" baseline="-2500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i</a:t>
            </a:r>
            <a:endParaRPr lang="en-US" altLang="en-US" sz="2400" b="1" baseline="-25000">
              <a:solidFill>
                <a:srgbClr val="C70F05"/>
              </a:solidFill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	∀</a:t>
            </a:r>
            <a:r>
              <a:rPr lang="en-US" altLang="en-US" sz="240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i,j :  </a:t>
            </a:r>
            <a:r>
              <a:rPr lang="en-US" altLang="en-US" sz="240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0≤</a:t>
            </a:r>
            <a:r>
              <a:rPr lang="en-US" altLang="en-US" sz="240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i,j </a:t>
            </a:r>
            <a:r>
              <a:rPr lang="en-US" altLang="en-US" sz="240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≤</a:t>
            </a:r>
            <a:r>
              <a:rPr lang="en-US" altLang="en-US" sz="240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 n-1 |   S</a:t>
            </a:r>
            <a:r>
              <a:rPr lang="en-US" altLang="en-US" sz="2400" baseline="-2500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i </a:t>
            </a:r>
            <a:r>
              <a:rPr lang="en-US" altLang="en-US" sz="240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⋂ </a:t>
            </a:r>
            <a:r>
              <a:rPr lang="en-US" altLang="en-US" sz="240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400" baseline="-2500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j</a:t>
            </a:r>
            <a:r>
              <a:rPr lang="en-US" altLang="en-US" sz="240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  ≠  </a:t>
            </a:r>
            <a:r>
              <a:rPr lang="en-US" altLang="en-US" sz="240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∅</a:t>
            </a:r>
            <a:endParaRPr lang="en-US" altLang="en-US" sz="240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latin typeface="Arial Narrow" panose="020B0604020202020204" pitchFamily="34" charset="0"/>
                <a:ea typeface="ＭＳ Ｐゴシック" panose="020B0600070205080204" pitchFamily="34" charset="-128"/>
              </a:rPr>
              <a:t>Main idea</a:t>
            </a:r>
            <a:r>
              <a:rPr lang="en-US" altLang="en-US" sz="2400">
                <a:latin typeface="Arial Narrow" panose="020B0604020202020204" pitchFamily="34" charset="0"/>
                <a:ea typeface="ＭＳ Ｐゴシック" panose="020B0600070205080204" pitchFamily="34" charset="-128"/>
              </a:rPr>
              <a:t>. Each process i is required to receive permission from </a:t>
            </a:r>
            <a:r>
              <a:rPr lang="en-US" altLang="en-US" sz="240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400" baseline="-2500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 only</a:t>
            </a:r>
            <a:r>
              <a:rPr lang="en-US" altLang="en-US" sz="2400">
                <a:latin typeface="Arial Narrow" panose="020B0604020202020204" pitchFamily="34" charset="0"/>
                <a:ea typeface="ＭＳ Ｐゴシック" panose="020B0600070205080204" pitchFamily="34" charset="-128"/>
              </a:rPr>
              <a:t>. Correctness requires that multiple processes will never receive permission from all members of their respective subsets.</a:t>
            </a: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29699" name="Oval 5">
            <a:extLst>
              <a:ext uri="{FF2B5EF4-FFF2-40B4-BE49-F238E27FC236}">
                <a16:creationId xmlns:a16="http://schemas.microsoft.com/office/drawing/2014/main" id="{209C7400-4636-204B-93C8-DBF40B6B6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209800"/>
            <a:ext cx="15240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00" name="Oval 6">
            <a:extLst>
              <a:ext uri="{FF2B5EF4-FFF2-40B4-BE49-F238E27FC236}">
                <a16:creationId xmlns:a16="http://schemas.microsoft.com/office/drawing/2014/main" id="{FB510693-23E6-244C-A4BF-5CFB3C2C5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209800"/>
            <a:ext cx="13716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01" name="Oval 7">
            <a:extLst>
              <a:ext uri="{FF2B5EF4-FFF2-40B4-BE49-F238E27FC236}">
                <a16:creationId xmlns:a16="http://schemas.microsoft.com/office/drawing/2014/main" id="{8AF4E91E-010C-8B4C-866C-4FFB9F956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200400"/>
            <a:ext cx="1447800" cy="1447800"/>
          </a:xfrm>
          <a:prstGeom prst="ellipse">
            <a:avLst/>
          </a:prstGeom>
          <a:noFill/>
          <a:ln w="9525">
            <a:solidFill>
              <a:srgbClr val="C70F0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02" name="Text Box 12">
            <a:extLst>
              <a:ext uri="{FF2B5EF4-FFF2-40B4-BE49-F238E27FC236}">
                <a16:creationId xmlns:a16="http://schemas.microsoft.com/office/drawing/2014/main" id="{B107C6FF-8544-9A4C-922E-1350E44C9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5525" y="2605089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0,1,2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03" name="Text Box 13">
            <a:extLst>
              <a:ext uri="{FF2B5EF4-FFF2-40B4-BE49-F238E27FC236}">
                <a16:creationId xmlns:a16="http://schemas.microsoft.com/office/drawing/2014/main" id="{06427051-D4BD-C942-B10A-2A8AE3667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7125" y="2605089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1,3,5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04" name="Text Box 15">
            <a:extLst>
              <a:ext uri="{FF2B5EF4-FFF2-40B4-BE49-F238E27FC236}">
                <a16:creationId xmlns:a16="http://schemas.microsoft.com/office/drawing/2014/main" id="{66ED2851-197C-704B-B1A1-E358C4FC6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1325" y="3824289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2,4,5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05" name="Text Box 16">
            <a:extLst>
              <a:ext uri="{FF2B5EF4-FFF2-40B4-BE49-F238E27FC236}">
                <a16:creationId xmlns:a16="http://schemas.microsoft.com/office/drawing/2014/main" id="{E276F617-49B2-2E49-BB3E-CD39F36B1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726" y="1641475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S</a:t>
            </a:r>
            <a:r>
              <a:rPr lang="en-US" altLang="en-US" sz="2400" baseline="-25000">
                <a:latin typeface="Times New Roman" panose="02020603050405020304" pitchFamily="18" charset="0"/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06" name="Text Box 17">
            <a:extLst>
              <a:ext uri="{FF2B5EF4-FFF2-40B4-BE49-F238E27FC236}">
                <a16:creationId xmlns:a16="http://schemas.microsoft.com/office/drawing/2014/main" id="{E3B535F9-CB15-F34B-AE8B-D8FF22910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51926" y="1565275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S</a:t>
            </a:r>
            <a:r>
              <a:rPr lang="en-US" altLang="en-US" sz="2400" baseline="-25000">
                <a:latin typeface="Times New Roman" panose="02020603050405020304" pitchFamily="18" charset="0"/>
              </a:rPr>
              <a:t>1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707" name="Text Box 18">
            <a:extLst>
              <a:ext uri="{FF2B5EF4-FFF2-40B4-BE49-F238E27FC236}">
                <a16:creationId xmlns:a16="http://schemas.microsoft.com/office/drawing/2014/main" id="{C2F2940C-5C70-CA4B-B9A1-902769E72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26" y="4232275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S</a:t>
            </a:r>
            <a:r>
              <a:rPr lang="en-US" altLang="en-US" sz="2400" baseline="-25000">
                <a:latin typeface="Times New Roman" panose="02020603050405020304" pitchFamily="18" charset="0"/>
              </a:rPr>
              <a:t>2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234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99274056-5C19-CD41-8EAD-328F0C01FB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Maekawa’s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BB6D0CF3-EB16-CC4F-837B-0BDC2CB6B2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Example</a:t>
            </a:r>
            <a:r>
              <a:rPr lang="en-US" altLang="en-US" dirty="0">
                <a:ea typeface="ＭＳ Ｐゴシック" panose="020B0600070205080204" pitchFamily="34" charset="-128"/>
              </a:rPr>
              <a:t>. </a:t>
            </a:r>
            <a:r>
              <a:rPr lang="en-US" altLang="en-US" sz="24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Let there be </a:t>
            </a:r>
            <a:r>
              <a:rPr lang="en-US" altLang="en-US" sz="2400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seven</a:t>
            </a:r>
            <a:r>
              <a:rPr lang="en-US" altLang="en-US" sz="24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 processes 0, 1, 2, 3, 4, 5, 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	S</a:t>
            </a:r>
            <a:r>
              <a:rPr lang="en-US" altLang="en-US" sz="2400" baseline="-250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0</a:t>
            </a:r>
            <a:r>
              <a:rPr lang="en-US" altLang="en-US" sz="24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	=	{0, 1, 2}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	S</a:t>
            </a:r>
            <a:r>
              <a:rPr lang="en-US" altLang="en-US" sz="2400" baseline="-250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 sz="24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	=	{1, 3, 5}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	S</a:t>
            </a:r>
            <a:r>
              <a:rPr lang="en-US" altLang="en-US" sz="2400" baseline="-250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2</a:t>
            </a:r>
            <a:r>
              <a:rPr lang="en-US" altLang="en-US" sz="24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	=	{2, 4, 5}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	S</a:t>
            </a:r>
            <a:r>
              <a:rPr lang="en-US" altLang="en-US" sz="2400" baseline="-250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3</a:t>
            </a:r>
            <a:r>
              <a:rPr lang="en-US" altLang="en-US" sz="24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	=	{0, 3, 4}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	S</a:t>
            </a:r>
            <a:r>
              <a:rPr lang="en-US" altLang="en-US" sz="2400" baseline="-250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4</a:t>
            </a:r>
            <a:r>
              <a:rPr lang="en-US" altLang="en-US" sz="24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	=	{1, 4, 6}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	S</a:t>
            </a:r>
            <a:r>
              <a:rPr lang="en-US" altLang="en-US" sz="2400" baseline="-250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5</a:t>
            </a:r>
            <a:r>
              <a:rPr lang="en-US" altLang="en-US" sz="24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	=	{0, 5, 6}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	S</a:t>
            </a:r>
            <a:r>
              <a:rPr lang="en-US" altLang="en-US" sz="2400" baseline="-250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6</a:t>
            </a:r>
            <a:r>
              <a:rPr lang="en-US" altLang="en-US" sz="24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	=	{2, 3, 6}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latin typeface="Trebuchet MS" panose="020B070302020209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5828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6544DB73-A405-1449-9F6E-9F1B451435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Maekawa’s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5BA75C84-58D7-2747-9246-83ED36FC16C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371600"/>
            <a:ext cx="6324600" cy="50292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sz="2000" b="1" i="1">
                <a:latin typeface="Trebuchet MS" panose="020B0703020202090204" pitchFamily="34" charset="0"/>
                <a:ea typeface="ＭＳ Ｐゴシック" panose="020B0600070205080204" pitchFamily="34" charset="-128"/>
              </a:rPr>
              <a:t>Version 1 {Life of process I}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1. 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Send timestamped </a:t>
            </a:r>
            <a:r>
              <a:rPr lang="en-US" altLang="en-US" sz="2000" b="1" i="1">
                <a:solidFill>
                  <a:srgbClr val="C70F05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request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to each process in </a:t>
            </a:r>
            <a:r>
              <a:rPr lang="en-US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="1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i</a:t>
            </a: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.</a:t>
            </a:r>
            <a:endParaRPr lang="en-US" altLang="en-US" sz="2000" b="1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2.	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Request received 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send </a:t>
            </a:r>
            <a:r>
              <a:rPr lang="en-US" altLang="en-US" sz="2000" b="1" i="1">
                <a:solidFill>
                  <a:srgbClr val="C70F05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ack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to process with the </a:t>
            </a:r>
            <a:r>
              <a:rPr lang="en-US" altLang="en-US" sz="2000" i="1">
                <a:solidFill>
                  <a:srgbClr val="C70F05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lowest timestamp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. Thereafter, "</a:t>
            </a:r>
            <a:r>
              <a:rPr lang="en-US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lock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" (i.e. </a:t>
            </a:r>
            <a:r>
              <a:rPr lang="en-US" altLang="en-US" sz="2000" b="1">
                <a:solidFill>
                  <a:srgbClr val="C70F05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commit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) yourself to that process, and keep others waiting.</a:t>
            </a:r>
            <a:endParaRPr lang="en-US" altLang="en-US" sz="2000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altLang="en-US" sz="2000" b="1">
                <a:latin typeface="Arial Narrow" panose="020B0604020202020204" pitchFamily="34" charset="0"/>
                <a:ea typeface="ＭＳ Ｐゴシック" panose="020B0600070205080204" pitchFamily="34" charset="-128"/>
              </a:rPr>
              <a:t>3</a:t>
            </a: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. 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Enter CS if you receive an </a:t>
            </a:r>
            <a:r>
              <a:rPr lang="en-US" altLang="en-US" sz="2000" i="1">
                <a:solidFill>
                  <a:srgbClr val="C70F05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ack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from </a:t>
            </a:r>
            <a:r>
              <a:rPr lang="en-US" altLang="en-US" sz="20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each member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in S</a:t>
            </a:r>
            <a:r>
              <a:rPr lang="en-US" altLang="en-US" sz="2000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i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  <a:endParaRPr lang="en-US" altLang="en-US" sz="2000" b="1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altLang="en-US" sz="2000" b="1">
                <a:latin typeface="Arial Narrow" panose="020B0604020202020204" pitchFamily="34" charset="0"/>
                <a:ea typeface="ＭＳ Ｐゴシック" panose="020B0600070205080204" pitchFamily="34" charset="-128"/>
              </a:rPr>
              <a:t>4</a:t>
            </a: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. 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To exit CS, send </a:t>
            </a:r>
            <a:r>
              <a:rPr lang="en-US" altLang="en-US" sz="2000" i="1">
                <a:solidFill>
                  <a:srgbClr val="C70F05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release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to every process in S</a:t>
            </a:r>
            <a:r>
              <a:rPr lang="en-US" altLang="en-US" sz="2000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i</a:t>
            </a: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.</a:t>
            </a:r>
            <a:endParaRPr lang="en-US" altLang="en-US" sz="2000" b="1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altLang="en-US" sz="2000" b="1">
                <a:latin typeface="Arial Narrow" panose="020B0604020202020204" pitchFamily="34" charset="0"/>
                <a:ea typeface="ＭＳ Ｐゴシック" panose="020B0600070205080204" pitchFamily="34" charset="-128"/>
              </a:rPr>
              <a:t>5</a:t>
            </a: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.  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Release received 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unlock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yourself. Then send ack to the next process with the lowest timestamp.</a:t>
            </a:r>
          </a:p>
          <a:p>
            <a:pPr eaLnBrk="1" hangingPunct="1">
              <a:buFontTx/>
              <a:buNone/>
            </a:pPr>
            <a:endParaRPr lang="en-US" altLang="en-US" sz="2000" b="1" i="1">
              <a:latin typeface="Trebuchet MS" panose="020B070302020209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altLang="en-US" sz="20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1747" name="Rectangle 4">
            <a:extLst>
              <a:ext uri="{FF2B5EF4-FFF2-40B4-BE49-F238E27FC236}">
                <a16:creationId xmlns:a16="http://schemas.microsoft.com/office/drawing/2014/main" id="{9B57E4F8-0F21-A142-BD3B-7840265769B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8382001" y="1524000"/>
            <a:ext cx="2074863" cy="4114800"/>
          </a:xfrm>
        </p:spPr>
        <p:txBody>
          <a:bodyPr/>
          <a:lstStyle/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0</a:t>
            </a: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{0, 1, 2}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{1, 3, 5}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{2, 4, 5}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3</a:t>
            </a: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{0, 3, 4}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4</a:t>
            </a: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{1, 4, 6}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5</a:t>
            </a: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{0, 5, 6}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6</a:t>
            </a: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{2, 3, 6}</a:t>
            </a:r>
          </a:p>
          <a:p>
            <a:pPr eaLnBrk="1" hangingPunct="1"/>
            <a:endParaRPr lang="en-US" altLang="en-US" sz="18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20684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C6461CFD-1F6A-4E43-B148-0D43632850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Maekawa’s algorithm-version 1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7C471952-A03B-5049-8CB0-8BBEC77BBCD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1371600"/>
            <a:ext cx="5943600" cy="41148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en-US" sz="2000" b="1" i="1">
                <a:solidFill>
                  <a:srgbClr val="C70F05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ME1.</a:t>
            </a:r>
            <a:r>
              <a:rPr lang="en-US" altLang="en-US" sz="2000" b="1" i="1">
                <a:latin typeface="Arial" panose="020B0604020202020204" pitchFamily="34" charset="0"/>
                <a:ea typeface="ＭＳ Ｐゴシック" panose="020B0600070205080204" pitchFamily="34" charset="-128"/>
              </a:rPr>
              <a:t> At most one process can enter its critical section at any time.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en-US" altLang="en-US" sz="2000" b="1" i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Let </a:t>
            </a:r>
            <a:r>
              <a:rPr lang="en-US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i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and </a:t>
            </a:r>
            <a:r>
              <a:rPr lang="en-US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j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attempt to enter their Critical Sections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="1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i </a:t>
            </a:r>
            <a:r>
              <a:rPr lang="en-US" altLang="en-US" sz="2000" b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∩ </a:t>
            </a:r>
            <a:r>
              <a:rPr lang="en-US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="1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j</a:t>
            </a:r>
            <a:r>
              <a:rPr lang="en-US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 ≠ </a:t>
            </a: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∅</a:t>
            </a:r>
            <a:r>
              <a:rPr lang="en-US" altLang="en-US" sz="2000" b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implies</a:t>
            </a:r>
            <a:r>
              <a:rPr lang="en-US" altLang="en-US" sz="2000" b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there is a process </a:t>
            </a:r>
            <a:r>
              <a:rPr lang="en-US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k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∊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="1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i </a:t>
            </a:r>
            <a:r>
              <a:rPr lang="en-US" altLang="en-US" sz="2000" b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⋂ </a:t>
            </a:r>
            <a:r>
              <a:rPr lang="en-US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="1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j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Process</a:t>
            </a:r>
            <a:r>
              <a:rPr lang="en-US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 k 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will</a:t>
            </a:r>
            <a:r>
              <a:rPr lang="en-US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 never 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send ack to both</a:t>
            </a:r>
            <a:r>
              <a:rPr lang="en-US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. 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So it will act as the arbitrator and establishes ME1</a:t>
            </a:r>
            <a:endParaRPr lang="en-US" altLang="en-US" sz="2000" b="1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771" name="Rectangle 4">
            <a:extLst>
              <a:ext uri="{FF2B5EF4-FFF2-40B4-BE49-F238E27FC236}">
                <a16:creationId xmlns:a16="http://schemas.microsoft.com/office/drawing/2014/main" id="{A21D44F6-9A7D-1349-8F08-D9458ECCF71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7848601" y="1371600"/>
            <a:ext cx="2074863" cy="4114800"/>
          </a:xfrm>
        </p:spPr>
        <p:txBody>
          <a:bodyPr/>
          <a:lstStyle/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0</a:t>
            </a: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{0, 1, 2}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{1, 3, 5}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{2, 4, 5}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3</a:t>
            </a: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{0, 3, 4}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4</a:t>
            </a: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{1, 4, 6}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5</a:t>
            </a: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{0, 5, 6}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6</a:t>
            </a: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{2, 3, 6}</a:t>
            </a:r>
          </a:p>
          <a:p>
            <a:pPr eaLnBrk="1" hangingPunct="1"/>
            <a:endParaRPr lang="en-US" altLang="en-US" sz="18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2399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338CDFC6-5029-4E46-8F21-3EA83C555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1" y="228601"/>
            <a:ext cx="65452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Distributed Mutual Exclusion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5362" name="Line 4">
            <a:extLst>
              <a:ext uri="{FF2B5EF4-FFF2-40B4-BE49-F238E27FC236}">
                <a16:creationId xmlns:a16="http://schemas.microsoft.com/office/drawing/2014/main" id="{488D7B1A-324D-604D-BBBB-EEC559F359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971800"/>
            <a:ext cx="42672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5">
            <a:extLst>
              <a:ext uri="{FF2B5EF4-FFF2-40B4-BE49-F238E27FC236}">
                <a16:creationId xmlns:a16="http://schemas.microsoft.com/office/drawing/2014/main" id="{544EA99B-148C-244C-B771-8BF45305B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590800"/>
            <a:ext cx="609600" cy="762000"/>
          </a:xfrm>
          <a:prstGeom prst="rect">
            <a:avLst/>
          </a:prstGeom>
          <a:solidFill>
            <a:srgbClr val="FAD43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CS</a:t>
            </a:r>
          </a:p>
        </p:txBody>
      </p:sp>
      <p:sp>
        <p:nvSpPr>
          <p:cNvPr id="15364" name="Line 7">
            <a:extLst>
              <a:ext uri="{FF2B5EF4-FFF2-40B4-BE49-F238E27FC236}">
                <a16:creationId xmlns:a16="http://schemas.microsoft.com/office/drawing/2014/main" id="{868ABD63-4DB6-814A-8D92-9F3D2F811F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962400"/>
            <a:ext cx="42672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8">
            <a:extLst>
              <a:ext uri="{FF2B5EF4-FFF2-40B4-BE49-F238E27FC236}">
                <a16:creationId xmlns:a16="http://schemas.microsoft.com/office/drawing/2014/main" id="{F9BB2DFB-B42A-9A4D-904F-672647EB8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581400"/>
            <a:ext cx="609600" cy="762000"/>
          </a:xfrm>
          <a:prstGeom prst="rect">
            <a:avLst/>
          </a:prstGeom>
          <a:solidFill>
            <a:srgbClr val="FAD43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CS</a:t>
            </a:r>
          </a:p>
        </p:txBody>
      </p:sp>
      <p:sp>
        <p:nvSpPr>
          <p:cNvPr id="15366" name="Line 9">
            <a:extLst>
              <a:ext uri="{FF2B5EF4-FFF2-40B4-BE49-F238E27FC236}">
                <a16:creationId xmlns:a16="http://schemas.microsoft.com/office/drawing/2014/main" id="{E31CB7FB-8B29-744B-91E3-A38E647B0C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953000"/>
            <a:ext cx="42672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10">
            <a:extLst>
              <a:ext uri="{FF2B5EF4-FFF2-40B4-BE49-F238E27FC236}">
                <a16:creationId xmlns:a16="http://schemas.microsoft.com/office/drawing/2014/main" id="{CF8C4B6B-0DF1-6A4C-A329-D057220BA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572000"/>
            <a:ext cx="609600" cy="762000"/>
          </a:xfrm>
          <a:prstGeom prst="rect">
            <a:avLst/>
          </a:prstGeom>
          <a:solidFill>
            <a:srgbClr val="FAD43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CS</a:t>
            </a:r>
          </a:p>
        </p:txBody>
      </p:sp>
      <p:sp>
        <p:nvSpPr>
          <p:cNvPr id="15368" name="Line 11">
            <a:extLst>
              <a:ext uri="{FF2B5EF4-FFF2-40B4-BE49-F238E27FC236}">
                <a16:creationId xmlns:a16="http://schemas.microsoft.com/office/drawing/2014/main" id="{1CBF87C8-5902-2E4E-9A36-CA10CA186F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1981200"/>
            <a:ext cx="42672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12">
            <a:extLst>
              <a:ext uri="{FF2B5EF4-FFF2-40B4-BE49-F238E27FC236}">
                <a16:creationId xmlns:a16="http://schemas.microsoft.com/office/drawing/2014/main" id="{0C4DD447-70BA-8546-A95E-2FC69403A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600200"/>
            <a:ext cx="609600" cy="762000"/>
          </a:xfrm>
          <a:prstGeom prst="rect">
            <a:avLst/>
          </a:prstGeom>
          <a:solidFill>
            <a:srgbClr val="FAD43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CS</a:t>
            </a:r>
          </a:p>
        </p:txBody>
      </p:sp>
      <p:sp>
        <p:nvSpPr>
          <p:cNvPr id="15370" name="Oval 13">
            <a:extLst>
              <a:ext uri="{FF2B5EF4-FFF2-40B4-BE49-F238E27FC236}">
                <a16:creationId xmlns:a16="http://schemas.microsoft.com/office/drawing/2014/main" id="{71DF87A8-653B-014F-8C22-B2BC65D30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828800"/>
            <a:ext cx="152400" cy="228600"/>
          </a:xfrm>
          <a:prstGeom prst="ellipse">
            <a:avLst/>
          </a:prstGeom>
          <a:solidFill>
            <a:srgbClr val="C70F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5371" name="Oval 14">
            <a:extLst>
              <a:ext uri="{FF2B5EF4-FFF2-40B4-BE49-F238E27FC236}">
                <a16:creationId xmlns:a16="http://schemas.microsoft.com/office/drawing/2014/main" id="{61DB1021-5F8D-5B42-9894-5D2432E30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819400"/>
            <a:ext cx="152400" cy="228600"/>
          </a:xfrm>
          <a:prstGeom prst="ellipse">
            <a:avLst/>
          </a:prstGeom>
          <a:solidFill>
            <a:srgbClr val="C70F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5372" name="Oval 15">
            <a:extLst>
              <a:ext uri="{FF2B5EF4-FFF2-40B4-BE49-F238E27FC236}">
                <a16:creationId xmlns:a16="http://schemas.microsoft.com/office/drawing/2014/main" id="{E5CCD840-5364-3042-A8CE-52289CCB2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581400"/>
            <a:ext cx="152400" cy="228600"/>
          </a:xfrm>
          <a:prstGeom prst="ellipse">
            <a:avLst/>
          </a:prstGeom>
          <a:solidFill>
            <a:srgbClr val="C70F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5373" name="Oval 16">
            <a:extLst>
              <a:ext uri="{FF2B5EF4-FFF2-40B4-BE49-F238E27FC236}">
                <a16:creationId xmlns:a16="http://schemas.microsoft.com/office/drawing/2014/main" id="{B4EB9297-BDC1-954C-98D5-89E7B61E6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800600"/>
            <a:ext cx="152400" cy="228600"/>
          </a:xfrm>
          <a:prstGeom prst="ellipse">
            <a:avLst/>
          </a:prstGeom>
          <a:solidFill>
            <a:srgbClr val="C70F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5374" name="Text Box 17">
            <a:extLst>
              <a:ext uri="{FF2B5EF4-FFF2-40B4-BE49-F238E27FC236}">
                <a16:creationId xmlns:a16="http://schemas.microsoft.com/office/drawing/2014/main" id="{1AF3FB98-B3F9-D847-8531-1A3F18673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6764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p0</a:t>
            </a:r>
          </a:p>
        </p:txBody>
      </p:sp>
      <p:sp>
        <p:nvSpPr>
          <p:cNvPr id="15375" name="Text Box 18">
            <a:extLst>
              <a:ext uri="{FF2B5EF4-FFF2-40B4-BE49-F238E27FC236}">
                <a16:creationId xmlns:a16="http://schemas.microsoft.com/office/drawing/2014/main" id="{B9F27393-77E9-DB4C-9FB7-99BF69F14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7432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p1</a:t>
            </a:r>
          </a:p>
        </p:txBody>
      </p:sp>
      <p:sp>
        <p:nvSpPr>
          <p:cNvPr id="15376" name="Text Box 19">
            <a:extLst>
              <a:ext uri="{FF2B5EF4-FFF2-40B4-BE49-F238E27FC236}">
                <a16:creationId xmlns:a16="http://schemas.microsoft.com/office/drawing/2014/main" id="{88815158-5F5B-8F46-ACD5-D938ECE2A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36226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p2</a:t>
            </a:r>
          </a:p>
        </p:txBody>
      </p:sp>
      <p:sp>
        <p:nvSpPr>
          <p:cNvPr id="15377" name="Text Box 20">
            <a:extLst>
              <a:ext uri="{FF2B5EF4-FFF2-40B4-BE49-F238E27FC236}">
                <a16:creationId xmlns:a16="http://schemas.microsoft.com/office/drawing/2014/main" id="{8B21AFB6-76B1-BE42-9812-72F3143A5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7244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p3</a:t>
            </a:r>
          </a:p>
        </p:txBody>
      </p:sp>
    </p:spTree>
    <p:extLst>
      <p:ext uri="{BB962C8B-B14F-4D97-AF65-F5344CB8AC3E}">
        <p14:creationId xmlns:p14="http://schemas.microsoft.com/office/powerpoint/2010/main" val="41810009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A5F10C1F-E735-974B-A3B4-4DF91F98C1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Maekawa’s algorithm-version 1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BDC18339-D8D7-6748-ACB7-657FD5C8790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05000" y="1219200"/>
            <a:ext cx="5715000" cy="4114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en-US" sz="2000" b="1" i="1">
                <a:latin typeface="Arial" panose="020B0604020202020204" pitchFamily="34" charset="0"/>
                <a:ea typeface="ＭＳ Ｐゴシック" panose="020B0600070205080204" pitchFamily="34" charset="-128"/>
              </a:rPr>
              <a:t>ME2. No deadlock. </a:t>
            </a:r>
            <a:r>
              <a:rPr lang="en-US" altLang="en-US" sz="2000" b="1" i="1">
                <a:solidFill>
                  <a:srgbClr val="C70F05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Unfortunately deadlock is possible! </a:t>
            </a:r>
            <a:r>
              <a:rPr lang="en-US" altLang="en-US" sz="2000" b="1" i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Assume 0, 1, 2 want to enter their critical sections.</a:t>
            </a:r>
            <a:endParaRPr lang="en-US" altLang="en-US" sz="2000" b="1" i="1">
              <a:solidFill>
                <a:srgbClr val="C70F05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en-US" sz="2000">
              <a:solidFill>
                <a:srgbClr val="C70F05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135000"/>
              </a:lnSpc>
              <a:buFontTx/>
              <a:buNone/>
            </a:pP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From </a:t>
            </a:r>
            <a:r>
              <a:rPr lang="en-US" altLang="en-US" sz="2000" b="1">
                <a:latin typeface="Arial Narrow" panose="020B060402020202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="1" baseline="-25000">
                <a:latin typeface="Arial Narrow" panose="020B0604020202020204" pitchFamily="34" charset="0"/>
                <a:ea typeface="ＭＳ Ｐゴシック" panose="020B0600070205080204" pitchFamily="34" charset="-128"/>
              </a:rPr>
              <a:t>0</a:t>
            </a:r>
            <a:r>
              <a:rPr lang="en-US" altLang="en-US" sz="2000" b="1">
                <a:latin typeface="Arial Narrow" panose="020B0604020202020204" pitchFamily="34" charset="0"/>
                <a:ea typeface="ＭＳ Ｐゴシック" panose="020B0600070205080204" pitchFamily="34" charset="-128"/>
              </a:rPr>
              <a:t>= {0,1,2}</a:t>
            </a: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en-US" altLang="en-US" sz="2000" b="1">
                <a:latin typeface="Arial Narrow" panose="020B0604020202020204" pitchFamily="34" charset="0"/>
                <a:ea typeface="ＭＳ Ｐゴシック" panose="020B0600070205080204" pitchFamily="34" charset="-128"/>
              </a:rPr>
              <a:t>0,2</a:t>
            </a: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 send </a:t>
            </a:r>
            <a:r>
              <a:rPr lang="en-US" altLang="en-US" sz="2000" i="1">
                <a:latin typeface="Arial Narrow" panose="020B0604020202020204" pitchFamily="34" charset="0"/>
                <a:ea typeface="ＭＳ Ｐゴシック" panose="020B0600070205080204" pitchFamily="34" charset="-128"/>
              </a:rPr>
              <a:t>ack</a:t>
            </a: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 to </a:t>
            </a:r>
            <a:r>
              <a:rPr lang="en-US" altLang="en-US" sz="2000" b="1">
                <a:latin typeface="Arial Narrow" panose="020B0604020202020204" pitchFamily="34" charset="0"/>
                <a:ea typeface="ＭＳ Ｐゴシック" panose="020B0600070205080204" pitchFamily="34" charset="-128"/>
              </a:rPr>
              <a:t>0</a:t>
            </a: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, but </a:t>
            </a:r>
            <a:r>
              <a:rPr lang="en-US" altLang="en-US" sz="2000" b="1">
                <a:latin typeface="Arial Narrow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 sends </a:t>
            </a:r>
            <a:r>
              <a:rPr lang="en-US" altLang="en-US" sz="2000" i="1">
                <a:latin typeface="Arial Narrow" panose="020B0604020202020204" pitchFamily="34" charset="0"/>
                <a:ea typeface="ＭＳ Ｐゴシック" panose="020B0600070205080204" pitchFamily="34" charset="-128"/>
              </a:rPr>
              <a:t>ack</a:t>
            </a: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 to </a:t>
            </a:r>
            <a:r>
              <a:rPr lang="en-US" altLang="en-US" sz="2000" b="1">
                <a:latin typeface="Arial Narrow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;</a:t>
            </a:r>
          </a:p>
          <a:p>
            <a:pPr algn="just" eaLnBrk="1" hangingPunct="1">
              <a:lnSpc>
                <a:spcPct val="135000"/>
              </a:lnSpc>
              <a:buFontTx/>
              <a:buNone/>
            </a:pP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From </a:t>
            </a:r>
            <a:r>
              <a:rPr lang="en-US" altLang="en-US" sz="2000" b="1">
                <a:latin typeface="Arial Narrow" panose="020B060402020202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="1" baseline="-25000">
                <a:latin typeface="Arial Narrow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 sz="2000" b="1">
                <a:latin typeface="Arial Narrow" panose="020B0604020202020204" pitchFamily="34" charset="0"/>
                <a:ea typeface="ＭＳ Ｐゴシック" panose="020B0600070205080204" pitchFamily="34" charset="-128"/>
              </a:rPr>
              <a:t>= {1,3,5}</a:t>
            </a: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en-US" altLang="en-US" sz="2000" b="1">
                <a:latin typeface="Arial Narrow" panose="020B0604020202020204" pitchFamily="34" charset="0"/>
                <a:ea typeface="ＭＳ Ｐゴシック" panose="020B0600070205080204" pitchFamily="34" charset="-128"/>
              </a:rPr>
              <a:t>1,3</a:t>
            </a: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 send </a:t>
            </a:r>
            <a:r>
              <a:rPr lang="en-US" altLang="en-US" sz="2000" i="1">
                <a:latin typeface="Arial Narrow" panose="020B0604020202020204" pitchFamily="34" charset="0"/>
                <a:ea typeface="ＭＳ Ｐゴシック" panose="020B0600070205080204" pitchFamily="34" charset="-128"/>
              </a:rPr>
              <a:t>ack</a:t>
            </a: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 to </a:t>
            </a:r>
            <a:r>
              <a:rPr lang="en-US" altLang="en-US" sz="2000" b="1">
                <a:latin typeface="Arial Narrow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, but </a:t>
            </a:r>
            <a:r>
              <a:rPr lang="en-US" altLang="en-US" sz="2000" b="1">
                <a:latin typeface="Arial Narrow" panose="020B0604020202020204" pitchFamily="34" charset="0"/>
                <a:ea typeface="ＭＳ Ｐゴシック" panose="020B0600070205080204" pitchFamily="34" charset="-128"/>
              </a:rPr>
              <a:t>5</a:t>
            </a: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 sends </a:t>
            </a:r>
            <a:r>
              <a:rPr lang="en-US" altLang="en-US" sz="2000" i="1">
                <a:latin typeface="Arial Narrow" panose="020B0604020202020204" pitchFamily="34" charset="0"/>
                <a:ea typeface="ＭＳ Ｐゴシック" panose="020B0600070205080204" pitchFamily="34" charset="-128"/>
              </a:rPr>
              <a:t>ack</a:t>
            </a: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 to </a:t>
            </a:r>
            <a:r>
              <a:rPr lang="en-US" altLang="en-US" sz="2000" b="1">
                <a:latin typeface="Arial Narrow" panose="020B0604020202020204" pitchFamily="34" charset="0"/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;</a:t>
            </a:r>
          </a:p>
          <a:p>
            <a:pPr algn="just" eaLnBrk="1" hangingPunct="1">
              <a:lnSpc>
                <a:spcPct val="135000"/>
              </a:lnSpc>
              <a:buFontTx/>
              <a:buNone/>
            </a:pP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From </a:t>
            </a:r>
            <a:r>
              <a:rPr lang="en-US" altLang="en-US" sz="2000" b="1">
                <a:latin typeface="Arial Narrow" panose="020B060402020202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="1" baseline="-25000">
                <a:latin typeface="Arial Narrow" panose="020B0604020202020204" pitchFamily="34" charset="0"/>
                <a:ea typeface="ＭＳ Ｐゴシック" panose="020B0600070205080204" pitchFamily="34" charset="-128"/>
              </a:rPr>
              <a:t>2</a:t>
            </a:r>
            <a:r>
              <a:rPr lang="en-US" altLang="en-US" sz="2000" b="1">
                <a:latin typeface="Arial Narrow" panose="020B0604020202020204" pitchFamily="34" charset="0"/>
                <a:ea typeface="ＭＳ Ｐゴシック" panose="020B0600070205080204" pitchFamily="34" charset="-128"/>
              </a:rPr>
              <a:t>= {2,4,5}</a:t>
            </a: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en-US" altLang="en-US" sz="2000" b="1">
                <a:latin typeface="Arial Narrow" panose="020B0604020202020204" pitchFamily="34" charset="0"/>
                <a:ea typeface="ＭＳ Ｐゴシック" panose="020B0600070205080204" pitchFamily="34" charset="-128"/>
              </a:rPr>
              <a:t>4,5</a:t>
            </a: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 send </a:t>
            </a:r>
            <a:r>
              <a:rPr lang="en-US" altLang="en-US" sz="2000" i="1">
                <a:latin typeface="Arial Narrow" panose="020B0604020202020204" pitchFamily="34" charset="0"/>
                <a:ea typeface="ＭＳ Ｐゴシック" panose="020B0600070205080204" pitchFamily="34" charset="-128"/>
              </a:rPr>
              <a:t>ack</a:t>
            </a: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 to </a:t>
            </a:r>
            <a:r>
              <a:rPr lang="en-US" altLang="en-US" sz="2000" b="1">
                <a:latin typeface="Arial Narrow" panose="020B0604020202020204" pitchFamily="34" charset="0"/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, but </a:t>
            </a:r>
            <a:r>
              <a:rPr lang="en-US" altLang="en-US" sz="2000" b="1">
                <a:latin typeface="Arial Narrow" panose="020B0604020202020204" pitchFamily="34" charset="0"/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 sends </a:t>
            </a:r>
            <a:r>
              <a:rPr lang="en-US" altLang="en-US" sz="2000" i="1">
                <a:latin typeface="Arial Narrow" panose="020B0604020202020204" pitchFamily="34" charset="0"/>
                <a:ea typeface="ＭＳ Ｐゴシック" panose="020B0600070205080204" pitchFamily="34" charset="-128"/>
              </a:rPr>
              <a:t>ack</a:t>
            </a: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 to </a:t>
            </a:r>
            <a:r>
              <a:rPr lang="en-US" altLang="en-US" sz="2000" b="1">
                <a:latin typeface="Arial Narrow" panose="020B0604020202020204" pitchFamily="34" charset="0"/>
                <a:ea typeface="ＭＳ Ｐゴシック" panose="020B0600070205080204" pitchFamily="34" charset="-128"/>
              </a:rPr>
              <a:t>0</a:t>
            </a: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; </a:t>
            </a:r>
          </a:p>
          <a:p>
            <a:pPr algn="just" eaLnBrk="1" hangingPunct="1">
              <a:lnSpc>
                <a:spcPct val="135000"/>
              </a:lnSpc>
              <a:buFontTx/>
              <a:buNone/>
            </a:pP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Now, 0 waits for 1 </a:t>
            </a:r>
            <a:r>
              <a:rPr lang="en-US" altLang="en-US" sz="1800" b="1">
                <a:solidFill>
                  <a:schemeClr val="accent2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(to send a release),</a:t>
            </a: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 1 waits for 2 </a:t>
            </a:r>
            <a:r>
              <a:rPr lang="en-US" altLang="en-US" sz="1800" b="1">
                <a:solidFill>
                  <a:schemeClr val="accent2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(to send a release),</a:t>
            </a: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 , and 2 waits for 0 </a:t>
            </a:r>
            <a:r>
              <a:rPr lang="en-US" altLang="en-US" sz="1800" b="1">
                <a:solidFill>
                  <a:schemeClr val="accent2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(to send a release),</a:t>
            </a: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 . So deadlock </a:t>
            </a:r>
            <a:r>
              <a:rPr lang="en-US" altLang="en-US" sz="2000" b="1">
                <a:latin typeface="Arial Narrow" panose="020B0604020202020204" pitchFamily="34" charset="0"/>
                <a:ea typeface="ＭＳ Ｐゴシック" panose="020B0600070205080204" pitchFamily="34" charset="-128"/>
              </a:rPr>
              <a:t>is</a:t>
            </a:r>
            <a:r>
              <a:rPr lang="en-US" altLang="en-US" sz="2000">
                <a:latin typeface="Arial Narrow" panose="020B0604020202020204" pitchFamily="34" charset="0"/>
                <a:ea typeface="ＭＳ Ｐゴシック" panose="020B0600070205080204" pitchFamily="34" charset="-128"/>
              </a:rPr>
              <a:t> possible!</a:t>
            </a:r>
          </a:p>
        </p:txBody>
      </p:sp>
      <p:sp>
        <p:nvSpPr>
          <p:cNvPr id="33795" name="Rectangle 4">
            <a:extLst>
              <a:ext uri="{FF2B5EF4-FFF2-40B4-BE49-F238E27FC236}">
                <a16:creationId xmlns:a16="http://schemas.microsoft.com/office/drawing/2014/main" id="{9208BA45-B924-6E4D-9BE2-847C8A95659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7907338" y="1981200"/>
            <a:ext cx="2074862" cy="4114800"/>
          </a:xfrm>
        </p:spPr>
        <p:txBody>
          <a:bodyPr/>
          <a:lstStyle/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0</a:t>
            </a: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{0, 1, 2}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{1, 3, 5}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{2, 4, 5}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3</a:t>
            </a: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{0, 3, 4}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4</a:t>
            </a: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{1, 4, 6}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5</a:t>
            </a: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{0, 5, 6}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6</a:t>
            </a: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{2, 3, 6}</a:t>
            </a:r>
          </a:p>
          <a:p>
            <a:pPr eaLnBrk="1" hangingPunct="1"/>
            <a:endParaRPr lang="en-US" altLang="en-US" sz="18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56036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14A23EAA-A2C1-0544-8900-44538260FF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 b="1">
                <a:ea typeface="ＭＳ Ｐゴシック" panose="020B0600070205080204" pitchFamily="34" charset="-128"/>
              </a:rPr>
              <a:t>Maekawa’s algorithm-Version 2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99D3F4FB-91B7-634D-B805-B4CDFA4FD87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828801" y="1219200"/>
            <a:ext cx="5332413" cy="4572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en-US" sz="2400" b="1" i="1">
                <a:latin typeface="Arial Narrow" panose="020B0604020202020204" pitchFamily="34" charset="0"/>
                <a:ea typeface="ＭＳ Ｐゴシック" panose="020B0600070205080204" pitchFamily="34" charset="-128"/>
              </a:rPr>
              <a:t>Avoiding deadlock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 Narrow" panose="020B0604020202020204" pitchFamily="34" charset="0"/>
                <a:ea typeface="ＭＳ Ｐゴシック" panose="020B0600070205080204" pitchFamily="34" charset="-128"/>
              </a:rPr>
              <a:t>If processes always receive messages </a:t>
            </a:r>
            <a:r>
              <a:rPr lang="en-US" altLang="en-US" sz="2400" b="1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in increasing order of timestamp</a:t>
            </a:r>
            <a:r>
              <a:rPr lang="en-US" altLang="en-US" sz="2400">
                <a:latin typeface="Arial Narrow" panose="020B0604020202020204" pitchFamily="34" charset="0"/>
                <a:ea typeface="ＭＳ Ｐゴシック" panose="020B0600070205080204" pitchFamily="34" charset="-128"/>
              </a:rPr>
              <a:t>, then deadlock “could be” avoided. But this is too strong an assumption.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en-US" sz="240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 Narrow" panose="020B0604020202020204" pitchFamily="34" charset="0"/>
                <a:ea typeface="ＭＳ Ｐゴシック" panose="020B0600070205080204" pitchFamily="34" charset="-128"/>
              </a:rPr>
              <a:t>Version 2 uses three </a:t>
            </a:r>
            <a:r>
              <a:rPr lang="en-US" altLang="en-US" sz="2400" b="1" i="1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additional</a:t>
            </a:r>
            <a:r>
              <a:rPr lang="en-US" altLang="en-US" sz="2400">
                <a:latin typeface="Arial Narrow" panose="020B0604020202020204" pitchFamily="34" charset="0"/>
                <a:ea typeface="ＭＳ Ｐゴシック" panose="020B0600070205080204" pitchFamily="34" charset="-128"/>
              </a:rPr>
              <a:t> messages:</a:t>
            </a:r>
          </a:p>
          <a:p>
            <a:pPr algn="just" eaLnBrk="1" hangingPunct="1">
              <a:lnSpc>
                <a:spcPct val="135000"/>
              </a:lnSpc>
              <a:buFontTx/>
              <a:buNone/>
            </a:pPr>
            <a:r>
              <a:rPr lang="en-US" altLang="en-US" sz="2400">
                <a:latin typeface="Arial Narrow" panose="020B0604020202020204" pitchFamily="34" charset="0"/>
                <a:ea typeface="ＭＳ Ｐゴシック" panose="020B0600070205080204" pitchFamily="34" charset="-128"/>
              </a:rPr>
              <a:t>		-  </a:t>
            </a:r>
            <a:r>
              <a:rPr lang="en-US" altLang="en-US" sz="2400" b="1" i="1">
                <a:latin typeface="Arial Narrow" panose="020B0604020202020204" pitchFamily="34" charset="0"/>
                <a:ea typeface="ＭＳ Ｐゴシック" panose="020B0600070205080204" pitchFamily="34" charset="-128"/>
              </a:rPr>
              <a:t>failed</a:t>
            </a:r>
          </a:p>
          <a:p>
            <a:pPr algn="just" eaLnBrk="1" hangingPunct="1">
              <a:lnSpc>
                <a:spcPct val="135000"/>
              </a:lnSpc>
              <a:buFontTx/>
              <a:buNone/>
            </a:pPr>
            <a:r>
              <a:rPr lang="en-US" altLang="en-US" sz="2400">
                <a:latin typeface="Arial Narrow" panose="020B0604020202020204" pitchFamily="34" charset="0"/>
                <a:ea typeface="ＭＳ Ｐゴシック" panose="020B0600070205080204" pitchFamily="34" charset="-128"/>
              </a:rPr>
              <a:t>		 - </a:t>
            </a:r>
            <a:r>
              <a:rPr lang="en-US" altLang="en-US" sz="2400" b="1" i="1">
                <a:latin typeface="Arial Narrow" panose="020B0604020202020204" pitchFamily="34" charset="0"/>
                <a:ea typeface="ＭＳ Ｐゴシック" panose="020B0600070205080204" pitchFamily="34" charset="-128"/>
              </a:rPr>
              <a:t>inquire</a:t>
            </a:r>
          </a:p>
          <a:p>
            <a:pPr algn="just" eaLnBrk="1" hangingPunct="1">
              <a:lnSpc>
                <a:spcPct val="135000"/>
              </a:lnSpc>
              <a:buFontTx/>
              <a:buNone/>
            </a:pPr>
            <a:r>
              <a:rPr lang="en-US" altLang="en-US" sz="2400">
                <a:latin typeface="Arial Narrow" panose="020B0604020202020204" pitchFamily="34" charset="0"/>
                <a:ea typeface="ＭＳ Ｐゴシック" panose="020B0600070205080204" pitchFamily="34" charset="-128"/>
              </a:rPr>
              <a:t>		 - </a:t>
            </a:r>
            <a:r>
              <a:rPr lang="en-US" altLang="en-US" sz="2400" b="1" i="1">
                <a:latin typeface="Arial Narrow" panose="020B0604020202020204" pitchFamily="34" charset="0"/>
                <a:ea typeface="ＭＳ Ｐゴシック" panose="020B0600070205080204" pitchFamily="34" charset="-128"/>
              </a:rPr>
              <a:t>relinquish</a:t>
            </a:r>
          </a:p>
        </p:txBody>
      </p:sp>
      <p:sp>
        <p:nvSpPr>
          <p:cNvPr id="34819" name="Rectangle 4">
            <a:extLst>
              <a:ext uri="{FF2B5EF4-FFF2-40B4-BE49-F238E27FC236}">
                <a16:creationId xmlns:a16="http://schemas.microsoft.com/office/drawing/2014/main" id="{E3742A9F-6FE2-2242-9FD9-5B1C0722B9D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7848601" y="1524000"/>
            <a:ext cx="2074863" cy="4114800"/>
          </a:xfrm>
        </p:spPr>
        <p:txBody>
          <a:bodyPr/>
          <a:lstStyle/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0</a:t>
            </a: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{0, 1, 2}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{1, 3, 5}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{2, 4, 5}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3</a:t>
            </a: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{0, 3, 4}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4</a:t>
            </a: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{1, 4, 6}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5</a:t>
            </a: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{0, 5, 6}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20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6</a:t>
            </a:r>
            <a:r>
              <a:rPr lang="en-US" altLang="en-US" sz="20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{2, 3, 6}</a:t>
            </a:r>
          </a:p>
          <a:p>
            <a:pPr eaLnBrk="1" hangingPunct="1"/>
            <a:endParaRPr lang="en-US" altLang="en-US" sz="16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4006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FC1CD283-5EE0-B243-B91E-15200F627D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 b="1">
                <a:ea typeface="ＭＳ Ｐゴシック" panose="020B0600070205080204" pitchFamily="34" charset="-128"/>
              </a:rPr>
              <a:t>Maekawa’s algorithm-Version 2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A7DEA82A-517E-0D45-B1F7-AC997C60DDF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05000" y="1447800"/>
            <a:ext cx="57912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b="1" i="1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New features in version 2</a:t>
            </a:r>
          </a:p>
          <a:p>
            <a:pPr eaLnBrk="1" hangingPunct="1">
              <a:buFontTx/>
              <a:buNone/>
            </a:pPr>
            <a:endParaRPr lang="en-US" altLang="en-US" sz="2000" b="1" i="1">
              <a:solidFill>
                <a:srgbClr val="C70F05"/>
              </a:solidFill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Char char="-"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Send </a:t>
            </a:r>
            <a:r>
              <a:rPr lang="en-US" altLang="en-US" sz="2000" b="1" i="1">
                <a:latin typeface="Arial" panose="020B0604020202020204" pitchFamily="34" charset="0"/>
                <a:ea typeface="ＭＳ Ｐゴシック" panose="020B0600070205080204" pitchFamily="34" charset="-128"/>
              </a:rPr>
              <a:t>ack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and set </a:t>
            </a:r>
            <a:r>
              <a:rPr lang="en-US" altLang="en-US" sz="20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lock</a:t>
            </a:r>
            <a:r>
              <a:rPr lang="en-US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as usual.</a:t>
            </a:r>
          </a:p>
          <a:p>
            <a:pPr eaLnBrk="1" hangingPunct="1">
              <a:buFontTx/>
              <a:buChar char="-"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If </a:t>
            </a:r>
            <a:r>
              <a:rPr lang="en-US" altLang="en-US" sz="20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lock is set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and a request with a larger timestamp arrives, send </a:t>
            </a:r>
            <a:r>
              <a:rPr lang="en-US" altLang="en-US" sz="2000" b="1" i="1">
                <a:latin typeface="Arial" panose="020B0604020202020204" pitchFamily="34" charset="0"/>
                <a:ea typeface="ＭＳ Ｐゴシック" panose="020B0600070205080204" pitchFamily="34" charset="-128"/>
              </a:rPr>
              <a:t>failed</a:t>
            </a:r>
            <a:r>
              <a:rPr lang="en-US" altLang="en-US" sz="2000" i="1">
                <a:latin typeface="Arial" panose="020B0604020202020204" pitchFamily="34" charset="0"/>
                <a:ea typeface="ＭＳ Ｐゴシック" panose="020B0600070205080204" pitchFamily="34" charset="-128"/>
              </a:rPr>
              <a:t> (you have no chance)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. If the incoming request has a lower timestamp, then send </a:t>
            </a:r>
            <a:r>
              <a:rPr lang="en-US" altLang="en-US" sz="2000" b="1" i="1">
                <a:latin typeface="Arial" panose="020B0604020202020204" pitchFamily="34" charset="0"/>
                <a:ea typeface="ＭＳ Ｐゴシック" panose="020B0600070205080204" pitchFamily="34" charset="-128"/>
              </a:rPr>
              <a:t>inquire</a:t>
            </a:r>
            <a:r>
              <a:rPr lang="en-US" altLang="en-US" sz="2000" i="1">
                <a:latin typeface="Arial" panose="020B0604020202020204" pitchFamily="34" charset="0"/>
                <a:ea typeface="ＭＳ Ｐゴシック" panose="020B0600070205080204" pitchFamily="34" charset="-128"/>
              </a:rPr>
              <a:t> (are you in CS?) to the locked process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- 	Receive </a:t>
            </a:r>
            <a:r>
              <a:rPr lang="en-US" altLang="en-US" sz="2000" b="1" i="1">
                <a:latin typeface="Arial" panose="020B0604020202020204" pitchFamily="34" charset="0"/>
                <a:ea typeface="ＭＳ Ｐゴシック" panose="020B0600070205080204" pitchFamily="34" charset="-128"/>
              </a:rPr>
              <a:t>inquire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and at least one </a:t>
            </a:r>
            <a:r>
              <a:rPr lang="en-US" altLang="en-US" sz="2000" b="1" i="1">
                <a:latin typeface="Arial" panose="020B0604020202020204" pitchFamily="34" charset="0"/>
                <a:ea typeface="ＭＳ Ｐゴシック" panose="020B0600070205080204" pitchFamily="34" charset="-128"/>
              </a:rPr>
              <a:t>failed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message 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send </a:t>
            </a:r>
            <a:r>
              <a:rPr lang="en-US" altLang="en-US" sz="2000" b="1" i="1">
                <a:latin typeface="Arial" panose="020B0604020202020204" pitchFamily="34" charset="0"/>
                <a:ea typeface="ＭＳ Ｐゴシック" panose="020B0600070205080204" pitchFamily="34" charset="-128"/>
              </a:rPr>
              <a:t>relinquish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. The recipient resets the lock.</a:t>
            </a:r>
            <a:endParaRPr lang="en-US" altLang="en-US" sz="200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5843" name="Rectangle 4">
            <a:extLst>
              <a:ext uri="{FF2B5EF4-FFF2-40B4-BE49-F238E27FC236}">
                <a16:creationId xmlns:a16="http://schemas.microsoft.com/office/drawing/2014/main" id="{C1A4E01E-5F75-2D44-AC77-EDCBB7CAA0A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7848601" y="1600200"/>
            <a:ext cx="2074863" cy="4114800"/>
          </a:xfrm>
        </p:spPr>
        <p:txBody>
          <a:bodyPr/>
          <a:lstStyle/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18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18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0</a:t>
            </a:r>
            <a:r>
              <a:rPr lang="en-US" altLang="en-US" sz="18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{0, 1, 2}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18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18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 sz="18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{1, 3, 5}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18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18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2</a:t>
            </a:r>
            <a:r>
              <a:rPr lang="en-US" altLang="en-US" sz="18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{2, 4, 5}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18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18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3</a:t>
            </a:r>
            <a:r>
              <a:rPr lang="en-US" altLang="en-US" sz="18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{0, 3, 4}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18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18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4</a:t>
            </a:r>
            <a:r>
              <a:rPr lang="en-US" altLang="en-US" sz="18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{1, 4, 6}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18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18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5</a:t>
            </a:r>
            <a:r>
              <a:rPr lang="en-US" altLang="en-US" sz="18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{0, 5, 6}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1800">
                <a:latin typeface="Trebuchet MS" panose="020B070302020209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en-US" sz="1800" baseline="-25000">
                <a:latin typeface="Trebuchet MS" panose="020B0703020202090204" pitchFamily="34" charset="0"/>
                <a:ea typeface="ＭＳ Ｐゴシック" panose="020B0600070205080204" pitchFamily="34" charset="-128"/>
              </a:rPr>
              <a:t>6</a:t>
            </a:r>
            <a:r>
              <a:rPr lang="en-US" altLang="en-US" sz="1800">
                <a:latin typeface="Trebuchet MS" panose="020B0703020202090204" pitchFamily="34" charset="0"/>
                <a:ea typeface="ＭＳ Ｐゴシック" panose="020B0600070205080204" pitchFamily="34" charset="-128"/>
              </a:rPr>
              <a:t>	=	{2, 3, 6}</a:t>
            </a:r>
          </a:p>
          <a:p>
            <a:pPr eaLnBrk="1" hangingPunct="1"/>
            <a:endParaRPr lang="en-US" altLang="en-US" sz="16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32507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48996FC6-2C69-4A46-88C4-4C7D03BBD1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 b="1">
                <a:ea typeface="ＭＳ Ｐゴシック" panose="020B0600070205080204" pitchFamily="34" charset="-128"/>
              </a:rPr>
              <a:t>Maekawa’s algorithm-Version 2</a:t>
            </a:r>
            <a:endParaRPr lang="en-US" altLang="en-US" b="1">
              <a:ea typeface="ＭＳ Ｐゴシック" panose="020B0600070205080204" pitchFamily="34" charset="-128"/>
            </a:endParaRPr>
          </a:p>
        </p:txBody>
      </p:sp>
      <p:graphicFrame>
        <p:nvGraphicFramePr>
          <p:cNvPr id="36866" name="Object 2">
            <a:extLst>
              <a:ext uri="{FF2B5EF4-FFF2-40B4-BE49-F238E27FC236}">
                <a16:creationId xmlns:a16="http://schemas.microsoft.com/office/drawing/2014/main" id="{4855096B-5EB2-5344-AD07-BDA74E027A4B}"/>
              </a:ext>
            </a:extLst>
          </p:cNvPr>
          <p:cNvGraphicFramePr>
            <a:graphicFrameLocks noGrp="1" noChangeAspect="1"/>
          </p:cNvGraphicFramePr>
          <p:nvPr>
            <p:ph type="body" sz="half" idx="1"/>
          </p:nvPr>
        </p:nvGraphicFramePr>
        <p:xfrm>
          <a:off x="2286000" y="1752600"/>
          <a:ext cx="72390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Document" r:id="rId3" imgW="11150600" imgH="4832350" progId="Word.Document.8">
                  <p:embed/>
                </p:oleObj>
              </mc:Choice>
              <mc:Fallback>
                <p:oleObj name="Document" r:id="rId3" imgW="11150600" imgH="4832350" progId="Word.Document.8">
                  <p:embed/>
                  <p:pic>
                    <p:nvPicPr>
                      <p:cNvPr id="36866" name="Object 2">
                        <a:extLst>
                          <a:ext uri="{FF2B5EF4-FFF2-40B4-BE49-F238E27FC236}">
                            <a16:creationId xmlns:a16="http://schemas.microsoft.com/office/drawing/2014/main" id="{4855096B-5EB2-5344-AD07-BDA74E027A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752600"/>
                        <a:ext cx="7239000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49900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932EEC95-0FB9-974A-81DC-77FF986590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Comments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FCD1ACF5-B84A-B34E-8EE3-48589C565B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8001000" cy="4114800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Let K = |S</a:t>
            </a:r>
            <a:r>
              <a:rPr lang="en-US" altLang="en-US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i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|. Let each process be a member of D subsets. When N = 7, K = D = 3. When K=D, N = K(K-1)+1. So </a:t>
            </a:r>
            <a:r>
              <a:rPr lang="en-US" altLang="en-US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K =O(√N)</a:t>
            </a: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Char char="-"/>
            </a:pP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-	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The message complexity of Version 1 is 3√N. Maekawa’s analysis of Version 2 reveals a complexity of 7√N</a:t>
            </a:r>
          </a:p>
          <a:p>
            <a:pPr eaLnBrk="1" hangingPunct="1"/>
            <a:endParaRPr lang="en-US" altLang="en-US" sz="240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400" i="1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Sanders identified a bug in version 2</a:t>
            </a:r>
            <a:r>
              <a:rPr lang="en-US" altLang="en-US" sz="2400">
                <a:latin typeface="Arial Narrow" panose="020B0604020202020204" pitchFamily="34" charset="0"/>
                <a:ea typeface="ＭＳ Ｐゴシック" panose="020B0600070205080204" pitchFamily="34" charset="-128"/>
              </a:rPr>
              <a:t> … 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44565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C1AE1B72-01A6-1C49-95E3-92FB0E0116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6662" y="31531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Token-passing Algorithms for mutual exclusion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B9608914-21CF-D34D-B3FF-4E019DBF1DE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61999" y="1614651"/>
            <a:ext cx="5772807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Suzuki-</a:t>
            </a:r>
            <a:r>
              <a:rPr lang="en-US" altLang="en-US" sz="2000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Kasami</a:t>
            </a:r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algorithm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For a </a:t>
            </a:r>
            <a:r>
              <a:rPr lang="en-US" altLang="en-US" sz="2000" b="1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completely connected</a:t>
            </a:r>
            <a:r>
              <a:rPr lang="en-US" altLang="en-US" sz="20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 network of processes</a:t>
            </a:r>
          </a:p>
          <a:p>
            <a:pPr marL="0" indent="0">
              <a:buNone/>
            </a:pPr>
            <a:endParaRPr lang="en-US" altLang="en-US" sz="2000" b="1" dirty="0">
              <a:solidFill>
                <a:schemeClr val="accent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000" b="1" dirty="0">
                <a:solidFill>
                  <a:srgbClr val="1E09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The Main idea</a:t>
            </a:r>
            <a:endParaRPr lang="en-US" altLang="en-US" sz="2000" b="1" dirty="0">
              <a:solidFill>
                <a:srgbClr val="1E09FF"/>
              </a:solidFill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There is </a:t>
            </a:r>
            <a:r>
              <a:rPr lang="en-US" altLang="en-US" sz="2000" b="1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one token</a:t>
            </a:r>
            <a:r>
              <a:rPr lang="en-US" altLang="en-US" sz="20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 in the network. The holder of the token has the permission to enter CS.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Any other process trying to enter CS must acquire that token. Thus the token will move from one process to another based on demand.</a:t>
            </a:r>
          </a:p>
        </p:txBody>
      </p:sp>
      <p:sp>
        <p:nvSpPr>
          <p:cNvPr id="38915" name="Oval 5">
            <a:extLst>
              <a:ext uri="{FF2B5EF4-FFF2-40B4-BE49-F238E27FC236}">
                <a16:creationId xmlns:a16="http://schemas.microsoft.com/office/drawing/2014/main" id="{1B9153ED-05B5-E542-966A-5DF2818FF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3607" y="1981200"/>
            <a:ext cx="304800" cy="304800"/>
          </a:xfrm>
          <a:prstGeom prst="ellipse">
            <a:avLst/>
          </a:prstGeom>
          <a:solidFill>
            <a:srgbClr val="51FF9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8916" name="Oval 6">
            <a:extLst>
              <a:ext uri="{FF2B5EF4-FFF2-40B4-BE49-F238E27FC236}">
                <a16:creationId xmlns:a16="http://schemas.microsoft.com/office/drawing/2014/main" id="{DBED70C5-5BB5-FD40-99F7-285A68431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7607" y="1752600"/>
            <a:ext cx="304800" cy="304800"/>
          </a:xfrm>
          <a:prstGeom prst="ellipse">
            <a:avLst/>
          </a:prstGeom>
          <a:solidFill>
            <a:srgbClr val="51FF9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8917" name="Oval 7">
            <a:extLst>
              <a:ext uri="{FF2B5EF4-FFF2-40B4-BE49-F238E27FC236}">
                <a16:creationId xmlns:a16="http://schemas.microsoft.com/office/drawing/2014/main" id="{5BC92B18-AD36-D041-A38C-9B312A848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5007" y="3352800"/>
            <a:ext cx="304800" cy="304800"/>
          </a:xfrm>
          <a:prstGeom prst="ellipse">
            <a:avLst/>
          </a:prstGeom>
          <a:solidFill>
            <a:srgbClr val="51FF9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8918" name="Oval 8">
            <a:extLst>
              <a:ext uri="{FF2B5EF4-FFF2-40B4-BE49-F238E27FC236}">
                <a16:creationId xmlns:a16="http://schemas.microsoft.com/office/drawing/2014/main" id="{073AFEF6-6C62-B844-BF93-96278E6C1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6607" y="4038600"/>
            <a:ext cx="304800" cy="304800"/>
          </a:xfrm>
          <a:prstGeom prst="ellipse">
            <a:avLst/>
          </a:prstGeom>
          <a:solidFill>
            <a:srgbClr val="51FF9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8919" name="Oval 9">
            <a:extLst>
              <a:ext uri="{FF2B5EF4-FFF2-40B4-BE49-F238E27FC236}">
                <a16:creationId xmlns:a16="http://schemas.microsoft.com/office/drawing/2014/main" id="{22715030-178C-144D-BAC1-AE62F0FAA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9607" y="3124200"/>
            <a:ext cx="304800" cy="304800"/>
          </a:xfrm>
          <a:prstGeom prst="ellipse">
            <a:avLst/>
          </a:prstGeom>
          <a:solidFill>
            <a:srgbClr val="51FF9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8920" name="Line 10">
            <a:extLst>
              <a:ext uri="{FF2B5EF4-FFF2-40B4-BE49-F238E27FC236}">
                <a16:creationId xmlns:a16="http://schemas.microsoft.com/office/drawing/2014/main" id="{A8E6A827-19D9-904D-8CBF-16A282BE30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68407" y="1905000"/>
            <a:ext cx="1219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Line 11">
            <a:extLst>
              <a:ext uri="{FF2B5EF4-FFF2-40B4-BE49-F238E27FC236}">
                <a16:creationId xmlns:a16="http://schemas.microsoft.com/office/drawing/2014/main" id="{EEA989E9-84E0-FA4E-90BA-7E98619871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16207" y="19812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Line 12">
            <a:extLst>
              <a:ext uri="{FF2B5EF4-FFF2-40B4-BE49-F238E27FC236}">
                <a16:creationId xmlns:a16="http://schemas.microsoft.com/office/drawing/2014/main" id="{6856F86E-5919-034B-B741-005771C9A0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39807" y="3352800"/>
            <a:ext cx="2209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Line 13">
            <a:extLst>
              <a:ext uri="{FF2B5EF4-FFF2-40B4-BE49-F238E27FC236}">
                <a16:creationId xmlns:a16="http://schemas.microsoft.com/office/drawing/2014/main" id="{74A71F2E-2603-C947-B4AA-B04A82F86F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63607" y="22860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Line 14">
            <a:extLst>
              <a:ext uri="{FF2B5EF4-FFF2-40B4-BE49-F238E27FC236}">
                <a16:creationId xmlns:a16="http://schemas.microsoft.com/office/drawing/2014/main" id="{A6EF8079-992D-FB4B-B25A-C9062F1FB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8668407" y="2209800"/>
            <a:ext cx="1981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Line 15">
            <a:extLst>
              <a:ext uri="{FF2B5EF4-FFF2-40B4-BE49-F238E27FC236}">
                <a16:creationId xmlns:a16="http://schemas.microsoft.com/office/drawing/2014/main" id="{8AE10976-458B-5944-9D43-EDCE499181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63607" y="1981200"/>
            <a:ext cx="1600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Line 16">
            <a:extLst>
              <a:ext uri="{FF2B5EF4-FFF2-40B4-BE49-F238E27FC236}">
                <a16:creationId xmlns:a16="http://schemas.microsoft.com/office/drawing/2014/main" id="{12097273-ADDA-3B45-84BD-C05F2610B5A2}"/>
              </a:ext>
            </a:extLst>
          </p:cNvPr>
          <p:cNvSpPr>
            <a:spLocks noChangeShapeType="1"/>
          </p:cNvSpPr>
          <p:nvPr/>
        </p:nvSpPr>
        <p:spPr bwMode="auto">
          <a:xfrm>
            <a:off x="8363607" y="36576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Line 17">
            <a:extLst>
              <a:ext uri="{FF2B5EF4-FFF2-40B4-BE49-F238E27FC236}">
                <a16:creationId xmlns:a16="http://schemas.microsoft.com/office/drawing/2014/main" id="{8461C99C-4E70-7F49-A75B-2A0473402F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735207" y="2057400"/>
            <a:ext cx="304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Line 18">
            <a:extLst>
              <a:ext uri="{FF2B5EF4-FFF2-40B4-BE49-F238E27FC236}">
                <a16:creationId xmlns:a16="http://schemas.microsoft.com/office/drawing/2014/main" id="{AE6B3C3F-726B-EE48-875F-2BB6F4936C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811407" y="34290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Oval 19">
            <a:extLst>
              <a:ext uri="{FF2B5EF4-FFF2-40B4-BE49-F238E27FC236}">
                <a16:creationId xmlns:a16="http://schemas.microsoft.com/office/drawing/2014/main" id="{CAE97226-0D69-5F43-9D52-DDA239490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9807" y="2057400"/>
            <a:ext cx="152400" cy="152400"/>
          </a:xfrm>
          <a:prstGeom prst="ellipse">
            <a:avLst/>
          </a:prstGeom>
          <a:solidFill>
            <a:srgbClr val="C70F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8930" name="AutoShape 20">
            <a:extLst>
              <a:ext uri="{FF2B5EF4-FFF2-40B4-BE49-F238E27FC236}">
                <a16:creationId xmlns:a16="http://schemas.microsoft.com/office/drawing/2014/main" id="{1B2FE0BE-D99B-DC46-9113-90EEF31B8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6807" y="5105400"/>
            <a:ext cx="1524000" cy="609600"/>
          </a:xfrm>
          <a:prstGeom prst="wedgeRoundRectCallout">
            <a:avLst>
              <a:gd name="adj1" fmla="val 12398"/>
              <a:gd name="adj2" fmla="val -29349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 Narrow" panose="020B0604020202020204" pitchFamily="34" charset="0"/>
              </a:rPr>
              <a:t>I want to enter CS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8931" name="AutoShape 21">
            <a:extLst>
              <a:ext uri="{FF2B5EF4-FFF2-40B4-BE49-F238E27FC236}">
                <a16:creationId xmlns:a16="http://schemas.microsoft.com/office/drawing/2014/main" id="{3B05D931-807D-ED4E-8F63-5075741BF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1407" y="5257800"/>
            <a:ext cx="1524000" cy="609600"/>
          </a:xfrm>
          <a:prstGeom prst="wedgeRoundRectCallout">
            <a:avLst>
              <a:gd name="adj1" fmla="val 14792"/>
              <a:gd name="adj2" fmla="val -352866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 Narrow" panose="020B0604020202020204" pitchFamily="34" charset="0"/>
              </a:rPr>
              <a:t>I want to enter CS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8932" name="Line 11">
            <a:extLst>
              <a:ext uri="{FF2B5EF4-FFF2-40B4-BE49-F238E27FC236}">
                <a16:creationId xmlns:a16="http://schemas.microsoft.com/office/drawing/2014/main" id="{AD057F0A-DC39-B941-A50D-46B16F2B40E9}"/>
              </a:ext>
            </a:extLst>
          </p:cNvPr>
          <p:cNvSpPr>
            <a:spLocks noChangeShapeType="1"/>
          </p:cNvSpPr>
          <p:nvPr/>
        </p:nvSpPr>
        <p:spPr bwMode="auto">
          <a:xfrm>
            <a:off x="8592207" y="2286000"/>
            <a:ext cx="990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5BD804-926C-8C40-A765-1E9503192E6C}"/>
              </a:ext>
            </a:extLst>
          </p:cNvPr>
          <p:cNvSpPr txBox="1"/>
          <p:nvPr/>
        </p:nvSpPr>
        <p:spPr>
          <a:xfrm>
            <a:off x="2196662" y="5800239"/>
            <a:ext cx="2889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(See the textbook for details)</a:t>
            </a:r>
          </a:p>
        </p:txBody>
      </p:sp>
    </p:spTree>
    <p:extLst>
      <p:ext uri="{BB962C8B-B14F-4D97-AF65-F5344CB8AC3E}">
        <p14:creationId xmlns:p14="http://schemas.microsoft.com/office/powerpoint/2010/main" val="3170754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Box 25">
            <a:extLst>
              <a:ext uri="{FF2B5EF4-FFF2-40B4-BE49-F238E27FC236}">
                <a16:creationId xmlns:a16="http://schemas.microsoft.com/office/drawing/2014/main" id="{DE27C0E3-DC1F-4943-8259-96421021C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28601"/>
            <a:ext cx="8883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</a:rPr>
              <a:t>Mutual Exclusion in Shared Memory Model</a:t>
            </a:r>
          </a:p>
        </p:txBody>
      </p:sp>
      <p:sp>
        <p:nvSpPr>
          <p:cNvPr id="59394" name="Rounded Rectangle 26">
            <a:extLst>
              <a:ext uri="{FF2B5EF4-FFF2-40B4-BE49-F238E27FC236}">
                <a16:creationId xmlns:a16="http://schemas.microsoft.com/office/drawing/2014/main" id="{CEA5A4D8-2420-F146-8582-1BA923DB6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362200"/>
            <a:ext cx="1752600" cy="838200"/>
          </a:xfrm>
          <a:prstGeom prst="roundRect">
            <a:avLst>
              <a:gd name="adj" fmla="val 16667"/>
            </a:avLst>
          </a:prstGeom>
          <a:solidFill>
            <a:srgbClr val="FF6600">
              <a:alpha val="4901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59395" name="Oval 27">
            <a:extLst>
              <a:ext uri="{FF2B5EF4-FFF2-40B4-BE49-F238E27FC236}">
                <a16:creationId xmlns:a16="http://schemas.microsoft.com/office/drawing/2014/main" id="{65DD43B5-C8D6-A940-8607-A92C3AB75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533400" cy="533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59396" name="Oval 28">
            <a:extLst>
              <a:ext uri="{FF2B5EF4-FFF2-40B4-BE49-F238E27FC236}">
                <a16:creationId xmlns:a16="http://schemas.microsoft.com/office/drawing/2014/main" id="{A16CADDB-CF78-354F-BF65-F33EF8E3B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114800"/>
            <a:ext cx="533400" cy="533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9397" name="Oval 29">
            <a:extLst>
              <a:ext uri="{FF2B5EF4-FFF2-40B4-BE49-F238E27FC236}">
                <a16:creationId xmlns:a16="http://schemas.microsoft.com/office/drawing/2014/main" id="{D4B60B78-51A8-5D44-A91F-A6AD21A0E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14800"/>
            <a:ext cx="533400" cy="533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9398" name="Oval 30">
            <a:extLst>
              <a:ext uri="{FF2B5EF4-FFF2-40B4-BE49-F238E27FC236}">
                <a16:creationId xmlns:a16="http://schemas.microsoft.com/office/drawing/2014/main" id="{FDF789B1-DDFC-9142-A4AE-38D9CDB3E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114800"/>
            <a:ext cx="533400" cy="533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9399" name="Oval 31">
            <a:extLst>
              <a:ext uri="{FF2B5EF4-FFF2-40B4-BE49-F238E27FC236}">
                <a16:creationId xmlns:a16="http://schemas.microsoft.com/office/drawing/2014/main" id="{F5B38120-3847-DB43-A6A2-8E3797BA4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114800"/>
            <a:ext cx="533400" cy="533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N</a:t>
            </a:r>
          </a:p>
        </p:txBody>
      </p:sp>
      <p:cxnSp>
        <p:nvCxnSpPr>
          <p:cNvPr id="59400" name="Straight Connector 33">
            <a:extLst>
              <a:ext uri="{FF2B5EF4-FFF2-40B4-BE49-F238E27FC236}">
                <a16:creationId xmlns:a16="http://schemas.microsoft.com/office/drawing/2014/main" id="{F5E04EA6-90D0-0A4E-AA68-3B7C05E9131A}"/>
              </a:ext>
            </a:extLst>
          </p:cNvPr>
          <p:cNvCxnSpPr>
            <a:cxnSpLocks noChangeShapeType="1"/>
            <a:stCxn id="59395" idx="0"/>
          </p:cNvCxnSpPr>
          <p:nvPr/>
        </p:nvCxnSpPr>
        <p:spPr bwMode="auto">
          <a:xfrm rot="5400000" flipH="1" flipV="1">
            <a:off x="3943350" y="3105150"/>
            <a:ext cx="914400" cy="110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1" name="Straight Connector 34">
            <a:extLst>
              <a:ext uri="{FF2B5EF4-FFF2-40B4-BE49-F238E27FC236}">
                <a16:creationId xmlns:a16="http://schemas.microsoft.com/office/drawing/2014/main" id="{28AA6798-0FF7-E149-8D3E-01EC486DA9F6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6553200" y="3200400"/>
            <a:ext cx="1143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2" name="Straight Connector 35">
            <a:extLst>
              <a:ext uri="{FF2B5EF4-FFF2-40B4-BE49-F238E27FC236}">
                <a16:creationId xmlns:a16="http://schemas.microsoft.com/office/drawing/2014/main" id="{D9B74B23-988C-6947-A654-D8A0B51D07F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5086350" y="3600450"/>
            <a:ext cx="91440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3" name="Straight Connector 36">
            <a:extLst>
              <a:ext uri="{FF2B5EF4-FFF2-40B4-BE49-F238E27FC236}">
                <a16:creationId xmlns:a16="http://schemas.microsoft.com/office/drawing/2014/main" id="{6279A7F3-A351-2C46-8A27-32E7E8995A21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4495800" y="3429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4" name="Straight Connector 37">
            <a:extLst>
              <a:ext uri="{FF2B5EF4-FFF2-40B4-BE49-F238E27FC236}">
                <a16:creationId xmlns:a16="http://schemas.microsoft.com/office/drawing/2014/main" id="{8B485D15-47A3-684C-89FC-A68613087B6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5753100" y="34671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809942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2">
            <a:extLst>
              <a:ext uri="{FF2B5EF4-FFF2-40B4-BE49-F238E27FC236}">
                <a16:creationId xmlns:a16="http://schemas.microsoft.com/office/drawing/2014/main" id="{6ACE7DD6-675B-CA4E-B4EC-49D9407D7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590801"/>
            <a:ext cx="419100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{program for process 0}		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do true </a:t>
            </a:r>
            <a:r>
              <a:rPr lang="en-US" altLang="en-US" sz="1800" b="1">
                <a:latin typeface="Times New Roman" panose="02020603050405020304" pitchFamily="18" charset="0"/>
                <a:sym typeface="Wingdings" pitchFamily="2" charset="2"/>
              </a:rPr>
              <a:t>→</a:t>
            </a:r>
            <a:endParaRPr lang="en-US" altLang="en-US" sz="1800" b="1">
              <a:latin typeface="Times New Roman" panose="02020603050405020304" pitchFamily="18" charset="0"/>
              <a:sym typeface="Symbol" pitchFamily="2" charset="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      flag[0] = true;			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      do flag[1] </a:t>
            </a:r>
            <a:r>
              <a:rPr lang="en-US" altLang="en-US" sz="1800" b="1">
                <a:latin typeface="Times New Roman" panose="02020603050405020304" pitchFamily="18" charset="0"/>
                <a:sym typeface="Symbol" pitchFamily="2" charset="2"/>
              </a:rPr>
              <a:t> → skip od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</a:rPr>
              <a:t>	critical section;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</a:rPr>
              <a:t>      </a:t>
            </a:r>
            <a:r>
              <a:rPr lang="en-US" altLang="en-US" sz="1800">
                <a:latin typeface="Times New Roman" panose="02020603050405020304" pitchFamily="18" charset="0"/>
              </a:rPr>
              <a:t>flag[0] = false;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      non-critical section codes;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od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0418" name="TextBox 23">
            <a:extLst>
              <a:ext uri="{FF2B5EF4-FFF2-40B4-BE49-F238E27FC236}">
                <a16:creationId xmlns:a16="http://schemas.microsoft.com/office/drawing/2014/main" id="{F20C2EF9-77A0-124E-BC31-B8570BF21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590801"/>
            <a:ext cx="4078288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{program for process 1}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do   true </a:t>
            </a:r>
            <a:r>
              <a:rPr lang="en-US" altLang="en-US" sz="1800" b="1">
                <a:latin typeface="Times New Roman" panose="02020603050405020304" pitchFamily="18" charset="0"/>
                <a:sym typeface="Symbol" pitchFamily="2" charset="2"/>
              </a:rPr>
              <a:t>→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        flag[1] = true;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        do flag[0]</a:t>
            </a:r>
            <a:r>
              <a:rPr lang="en-US" altLang="en-US" sz="1800" b="1">
                <a:latin typeface="Times New Roman" panose="02020603050405020304" pitchFamily="18" charset="0"/>
                <a:sym typeface="Symbol" pitchFamily="2" charset="2"/>
              </a:rPr>
              <a:t> → skip od;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</a:rPr>
              <a:t>            critical section;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        flag[1] = false;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        non-critical section codes;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od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0419" name="TextBox 24">
            <a:extLst>
              <a:ext uri="{FF2B5EF4-FFF2-40B4-BE49-F238E27FC236}">
                <a16:creationId xmlns:a16="http://schemas.microsoft.com/office/drawing/2014/main" id="{DEA9B177-3445-C244-8F1C-2ED9E0738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990601"/>
            <a:ext cx="7696200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program 	peterson;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define		</a:t>
            </a:r>
            <a:r>
              <a:rPr lang="en-US" altLang="en-US" sz="1800">
                <a:latin typeface="Times New Roman" panose="02020603050405020304" pitchFamily="18" charset="0"/>
              </a:rPr>
              <a:t>flag[0], flag[1] : shared boolean</a:t>
            </a:r>
            <a:r>
              <a:rPr lang="en-US" altLang="en-US" sz="1800" b="1">
                <a:latin typeface="Times New Roman" panose="02020603050405020304" pitchFamily="18" charset="0"/>
              </a:rPr>
              <a:t>;</a:t>
            </a:r>
            <a:endParaRPr lang="en-US" altLang="en-US" sz="180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initially		</a:t>
            </a:r>
            <a:r>
              <a:rPr lang="en-US" altLang="en-US" sz="1800">
                <a:latin typeface="Times New Roman" panose="02020603050405020304" pitchFamily="18" charset="0"/>
              </a:rPr>
              <a:t>flag[0] = false, flag[1] = false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0420" name="TextBox 25">
            <a:extLst>
              <a:ext uri="{FF2B5EF4-FFF2-40B4-BE49-F238E27FC236}">
                <a16:creationId xmlns:a16="http://schemas.microsoft.com/office/drawing/2014/main" id="{F18213B2-8972-CF49-98EA-84262DAC3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5013" y="228601"/>
            <a:ext cx="2787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</a:rPr>
              <a:t>First attempt</a:t>
            </a:r>
          </a:p>
        </p:txBody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FD134EE7-238F-5F4B-A2A9-57800D94B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590800"/>
            <a:ext cx="3733800" cy="3581400"/>
          </a:xfrm>
          <a:prstGeom prst="rect">
            <a:avLst/>
          </a:prstGeom>
          <a:noFill/>
          <a:ln w="19050">
            <a:solidFill>
              <a:srgbClr val="0000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0422" name="Rectangle 6">
            <a:extLst>
              <a:ext uri="{FF2B5EF4-FFF2-40B4-BE49-F238E27FC236}">
                <a16:creationId xmlns:a16="http://schemas.microsoft.com/office/drawing/2014/main" id="{737DCA85-6B15-F745-8A56-9B697277B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590800"/>
            <a:ext cx="4191000" cy="3505200"/>
          </a:xfrm>
          <a:prstGeom prst="rect">
            <a:avLst/>
          </a:prstGeom>
          <a:noFill/>
          <a:ln w="19050">
            <a:solidFill>
              <a:srgbClr val="0000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0423" name="TextBox 7">
            <a:extLst>
              <a:ext uri="{FF2B5EF4-FFF2-40B4-BE49-F238E27FC236}">
                <a16:creationId xmlns:a16="http://schemas.microsoft.com/office/drawing/2014/main" id="{931A9B13-F97C-8E46-B07A-00443B283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248401"/>
            <a:ext cx="1911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Does it work?</a:t>
            </a:r>
          </a:p>
        </p:txBody>
      </p:sp>
    </p:spTree>
    <p:extLst>
      <p:ext uri="{BB962C8B-B14F-4D97-AF65-F5344CB8AC3E}">
        <p14:creationId xmlns:p14="http://schemas.microsoft.com/office/powerpoint/2010/main" val="26393824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2">
            <a:extLst>
              <a:ext uri="{FF2B5EF4-FFF2-40B4-BE49-F238E27FC236}">
                <a16:creationId xmlns:a16="http://schemas.microsoft.com/office/drawing/2014/main" id="{4EFD5CBE-B7A6-3841-9C16-5DA1D3C37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971800"/>
            <a:ext cx="4191000" cy="422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{program for process 0}		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do true </a:t>
            </a:r>
            <a:r>
              <a:rPr lang="en-US" altLang="en-US" sz="1800" b="1">
                <a:latin typeface="Times New Roman" panose="02020603050405020304" pitchFamily="18" charset="0"/>
                <a:sym typeface="Wingdings" pitchFamily="2" charset="2"/>
              </a:rPr>
              <a:t>→</a:t>
            </a:r>
            <a:endParaRPr lang="en-US" altLang="en-US" sz="1800" b="1">
              <a:latin typeface="Times New Roman" panose="02020603050405020304" pitchFamily="18" charset="0"/>
              <a:sym typeface="Symbol" pitchFamily="2" charset="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      flag[0] = true;			</a:t>
            </a:r>
            <a:endParaRPr lang="en-US" altLang="en-US" sz="1800" b="1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      turn = 0;			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      do (flag[1] </a:t>
            </a:r>
            <a:r>
              <a:rPr lang="en-US" altLang="en-US" sz="1800" b="1">
                <a:latin typeface="Times New Roman" panose="02020603050405020304" pitchFamily="18" charset="0"/>
                <a:sym typeface="Wingdings" pitchFamily="2" charset="2"/>
              </a:rPr>
              <a:t>⋀</a:t>
            </a:r>
            <a:r>
              <a:rPr lang="en-US" altLang="en-US" sz="1800" b="1">
                <a:latin typeface="Times New Roman" panose="02020603050405020304" pitchFamily="18" charset="0"/>
                <a:sym typeface="Symbol" pitchFamily="2" charset="2"/>
              </a:rPr>
              <a:t> turn =0) → skip od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</a:rPr>
              <a:t>	critical section;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</a:rPr>
              <a:t>      </a:t>
            </a:r>
            <a:r>
              <a:rPr lang="en-US" altLang="en-US" sz="1800">
                <a:latin typeface="Times New Roman" panose="02020603050405020304" pitchFamily="18" charset="0"/>
              </a:rPr>
              <a:t>flag[0] = false;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      non-critical section codes;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od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1442" name="TextBox 23">
            <a:extLst>
              <a:ext uri="{FF2B5EF4-FFF2-40B4-BE49-F238E27FC236}">
                <a16:creationId xmlns:a16="http://schemas.microsoft.com/office/drawing/2014/main" id="{07019730-63B1-2849-849B-360DA993C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4078288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{program for process 1}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do   true </a:t>
            </a:r>
            <a:r>
              <a:rPr lang="en-US" altLang="en-US" sz="1800" b="1">
                <a:latin typeface="Times New Roman" panose="02020603050405020304" pitchFamily="18" charset="0"/>
                <a:sym typeface="Symbol" pitchFamily="2" charset="2"/>
              </a:rPr>
              <a:t>→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        flag[1] = true;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        turn = 1;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        do (flag[0] </a:t>
            </a:r>
            <a:r>
              <a:rPr lang="en-US" altLang="en-US" sz="1800" b="1">
                <a:latin typeface="Times New Roman" panose="02020603050405020304" pitchFamily="18" charset="0"/>
                <a:sym typeface="Symbol" pitchFamily="2" charset="2"/>
              </a:rPr>
              <a:t>⋀ turn = 1) → skip od;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</a:rPr>
              <a:t>            critical section;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        flag[1] = false;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        non-critical section codes;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od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1443" name="TextBox 24">
            <a:extLst>
              <a:ext uri="{FF2B5EF4-FFF2-40B4-BE49-F238E27FC236}">
                <a16:creationId xmlns:a16="http://schemas.microsoft.com/office/drawing/2014/main" id="{36F8031F-D885-2546-BD87-AFAD7E02E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" y="1076160"/>
            <a:ext cx="7696200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program 	peterson;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define		</a:t>
            </a:r>
            <a:r>
              <a:rPr lang="en-US" altLang="en-US" sz="1800">
                <a:latin typeface="Times New Roman" panose="02020603050405020304" pitchFamily="18" charset="0"/>
              </a:rPr>
              <a:t>flag[0], flag[1] : shared boolean</a:t>
            </a:r>
            <a:r>
              <a:rPr lang="en-US" altLang="en-US" sz="1800" b="1">
                <a:latin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		turn</a:t>
            </a:r>
            <a:r>
              <a:rPr lang="en-US" altLang="en-US" sz="1800">
                <a:latin typeface="Times New Roman" panose="02020603050405020304" pitchFamily="18" charset="0"/>
              </a:rPr>
              <a:t>: shared integer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initially		</a:t>
            </a:r>
            <a:r>
              <a:rPr lang="en-US" altLang="en-US" sz="1800">
                <a:latin typeface="Times New Roman" panose="02020603050405020304" pitchFamily="18" charset="0"/>
              </a:rPr>
              <a:t>flag[0] = false, flag[1] = false, turn = 0 or 1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1444" name="TextBox 25">
            <a:extLst>
              <a:ext uri="{FF2B5EF4-FFF2-40B4-BE49-F238E27FC236}">
                <a16:creationId xmlns:a16="http://schemas.microsoft.com/office/drawing/2014/main" id="{78751BC2-9080-8F48-BF64-564D129B7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1" y="228601"/>
            <a:ext cx="42576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</a:rPr>
              <a:t>Petersen’s algorithm</a:t>
            </a:r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18775B4E-B03E-904D-B463-9DA39FE31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048000"/>
            <a:ext cx="3733800" cy="3810000"/>
          </a:xfrm>
          <a:prstGeom prst="rect">
            <a:avLst/>
          </a:prstGeom>
          <a:noFill/>
          <a:ln w="19050">
            <a:solidFill>
              <a:srgbClr val="0000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1446" name="Rectangle 6">
            <a:extLst>
              <a:ext uri="{FF2B5EF4-FFF2-40B4-BE49-F238E27FC236}">
                <a16:creationId xmlns:a16="http://schemas.microsoft.com/office/drawing/2014/main" id="{0E7F1F05-BB56-B144-B0FF-E9063B04F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048000"/>
            <a:ext cx="4191000" cy="3810000"/>
          </a:xfrm>
          <a:prstGeom prst="rect">
            <a:avLst/>
          </a:prstGeom>
          <a:noFill/>
          <a:ln w="19050">
            <a:solidFill>
              <a:srgbClr val="0000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2485A5-3BFA-0548-99BF-464CBE883C3A}"/>
              </a:ext>
            </a:extLst>
          </p:cNvPr>
          <p:cNvSpPr txBox="1"/>
          <p:nvPr/>
        </p:nvSpPr>
        <p:spPr>
          <a:xfrm>
            <a:off x="10230181" y="4025461"/>
            <a:ext cx="1961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Simplest 2-process</a:t>
            </a:r>
          </a:p>
          <a:p>
            <a:r>
              <a:rPr lang="en-US" b="1" dirty="0">
                <a:solidFill>
                  <a:srgbClr val="FF0000"/>
                </a:solidFill>
              </a:rPr>
              <a:t>mutex algorithm</a:t>
            </a:r>
          </a:p>
        </p:txBody>
      </p:sp>
    </p:spTree>
    <p:extLst>
      <p:ext uri="{BB962C8B-B14F-4D97-AF65-F5344CB8AC3E}">
        <p14:creationId xmlns:p14="http://schemas.microsoft.com/office/powerpoint/2010/main" val="286760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258E057-3FC9-254E-8E30-2C163AC07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1" y="228601"/>
            <a:ext cx="65452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Distributed Mutual Exclusion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16386" name="Picture 2">
            <a:extLst>
              <a:ext uri="{FF2B5EF4-FFF2-40B4-BE49-F238E27FC236}">
                <a16:creationId xmlns:a16="http://schemas.microsoft.com/office/drawing/2014/main" id="{E0490F44-AC0A-EF43-A47D-C4B0983A3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143000"/>
            <a:ext cx="6083300" cy="408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Box 19">
            <a:extLst>
              <a:ext uri="{FF2B5EF4-FFF2-40B4-BE49-F238E27FC236}">
                <a16:creationId xmlns:a16="http://schemas.microsoft.com/office/drawing/2014/main" id="{F8384421-8309-CE46-B35E-ECE989EAB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5410201"/>
            <a:ext cx="3762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Distributed mutual exclusion</a:t>
            </a:r>
          </a:p>
        </p:txBody>
      </p:sp>
      <p:sp>
        <p:nvSpPr>
          <p:cNvPr id="16388" name="TextBox 20">
            <a:extLst>
              <a:ext uri="{FF2B5EF4-FFF2-40B4-BE49-F238E27FC236}">
                <a16:creationId xmlns:a16="http://schemas.microsoft.com/office/drawing/2014/main" id="{8A47FD44-3644-0B41-B346-B3B58AD10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1" y="5410201"/>
            <a:ext cx="3484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Classical mutual exclusion</a:t>
            </a:r>
          </a:p>
        </p:txBody>
      </p:sp>
    </p:spTree>
    <p:extLst>
      <p:ext uri="{BB962C8B-B14F-4D97-AF65-F5344CB8AC3E}">
        <p14:creationId xmlns:p14="http://schemas.microsoft.com/office/powerpoint/2010/main" val="1137054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8E20FF02-DB1D-7F4A-B924-96A6304ED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chemeClr val="tx2"/>
                </a:solidFill>
              </a:rPr>
              <a:t>Why mutual exclusion?</a:t>
            </a: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15C22A77-C591-974B-BC68-15BB22064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600200"/>
            <a:ext cx="7772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 typeface="Symbol" pitchFamily="2" charset="2"/>
              <a:buNone/>
            </a:pPr>
            <a:r>
              <a:rPr lang="en-US" altLang="en-US" sz="2400">
                <a:solidFill>
                  <a:srgbClr val="C70F05"/>
                </a:solidFill>
                <a:latin typeface="Arial" panose="020B0604020202020204" pitchFamily="34" charset="0"/>
              </a:rPr>
              <a:t>Some applications are:</a:t>
            </a:r>
            <a:endParaRPr lang="en-US" altLang="en-US" sz="1800">
              <a:latin typeface="Trebuchet MS" panose="020B0703020202090204" pitchFamily="34" charset="0"/>
            </a:endParaRPr>
          </a:p>
          <a:p>
            <a:pPr eaLnBrk="1" hangingPunct="1">
              <a:lnSpc>
                <a:spcPct val="90000"/>
              </a:lnSpc>
              <a:buFont typeface="Symbol" pitchFamily="2" charset="2"/>
              <a:buNone/>
            </a:pPr>
            <a:endParaRPr lang="en-US" altLang="en-US" sz="1800">
              <a:latin typeface="Trebuchet MS" panose="020B0703020202090204" pitchFamily="34" charset="0"/>
            </a:endParaRPr>
          </a:p>
          <a:p>
            <a:pPr eaLnBrk="1" hangingPunct="1">
              <a:lnSpc>
                <a:spcPct val="125000"/>
              </a:lnSpc>
              <a:buFont typeface="Times" pitchFamily="2" charset="0"/>
              <a:buAutoNum type="arabicPeriod"/>
            </a:pPr>
            <a:r>
              <a:rPr lang="en-US" altLang="en-US" sz="2400">
                <a:latin typeface="Trebuchet MS" panose="020B0703020202090204" pitchFamily="34" charset="0"/>
              </a:rPr>
              <a:t>Resource sharing</a:t>
            </a:r>
          </a:p>
          <a:p>
            <a:pPr eaLnBrk="1" hangingPunct="1">
              <a:lnSpc>
                <a:spcPct val="125000"/>
              </a:lnSpc>
              <a:buFont typeface="Times" pitchFamily="2" charset="0"/>
              <a:buAutoNum type="arabicPeriod"/>
            </a:pPr>
            <a:r>
              <a:rPr lang="en-US" altLang="en-US" sz="2400">
                <a:latin typeface="Trebuchet MS" panose="020B0703020202090204" pitchFamily="34" charset="0"/>
              </a:rPr>
              <a:t>Avoiding concurrent update on shared data</a:t>
            </a:r>
          </a:p>
          <a:p>
            <a:pPr eaLnBrk="1" hangingPunct="1">
              <a:lnSpc>
                <a:spcPct val="125000"/>
              </a:lnSpc>
              <a:buFont typeface="Times" pitchFamily="2" charset="0"/>
              <a:buAutoNum type="arabicPeriod"/>
            </a:pPr>
            <a:r>
              <a:rPr lang="en-US" altLang="en-US" sz="2400">
                <a:latin typeface="Trebuchet MS" panose="020B0703020202090204" pitchFamily="34" charset="0"/>
              </a:rPr>
              <a:t>Implementing atomic operations</a:t>
            </a:r>
          </a:p>
          <a:p>
            <a:pPr eaLnBrk="1" hangingPunct="1">
              <a:lnSpc>
                <a:spcPct val="125000"/>
              </a:lnSpc>
              <a:buFont typeface="Times" pitchFamily="2" charset="0"/>
              <a:buAutoNum type="arabicPeriod"/>
            </a:pPr>
            <a:r>
              <a:rPr lang="en-US" altLang="en-US" sz="2400">
                <a:latin typeface="Trebuchet MS" panose="020B0703020202090204" pitchFamily="34" charset="0"/>
              </a:rPr>
              <a:t>Medium Access Control in Ethernet</a:t>
            </a:r>
          </a:p>
          <a:p>
            <a:pPr eaLnBrk="1" hangingPunct="1">
              <a:lnSpc>
                <a:spcPct val="125000"/>
              </a:lnSpc>
              <a:buFont typeface="Times" pitchFamily="2" charset="0"/>
              <a:buAutoNum type="arabicPeriod"/>
            </a:pPr>
            <a:r>
              <a:rPr lang="en-US" altLang="en-US" sz="2400">
                <a:latin typeface="Trebuchet MS" panose="020B0703020202090204" pitchFamily="34" charset="0"/>
              </a:rPr>
              <a:t>Collision avoidance in wireless broadcasts</a:t>
            </a:r>
          </a:p>
          <a:p>
            <a:pPr eaLnBrk="1" hangingPunct="1">
              <a:lnSpc>
                <a:spcPct val="90000"/>
              </a:lnSpc>
              <a:buFont typeface="Times" pitchFamily="2" charset="0"/>
              <a:buAutoNum type="arabicPeriod"/>
            </a:pPr>
            <a:endParaRPr lang="en-US" altLang="en-US" sz="1800">
              <a:latin typeface="Trebuchet MS" panose="020B070302020209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1800">
              <a:latin typeface="Trebuchet MS" panose="020B070302020209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017451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49513521-B9BD-644F-A0E3-6EC65DE893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b="1">
                <a:ea typeface="ＭＳ Ｐゴシック" panose="020B0600070205080204" pitchFamily="34" charset="-128"/>
              </a:rPr>
              <a:t>Mutual Exclusion Problem</a:t>
            </a:r>
            <a:br>
              <a:rPr lang="en-US" altLang="en-US" sz="4000" b="1">
                <a:ea typeface="ＭＳ Ｐゴシック" panose="020B0600070205080204" pitchFamily="34" charset="-128"/>
              </a:rPr>
            </a:br>
            <a:r>
              <a:rPr lang="en-US" altLang="en-US" sz="4000" b="1">
                <a:ea typeface="ＭＳ Ｐゴシック" panose="020B0600070205080204" pitchFamily="34" charset="-128"/>
              </a:rPr>
              <a:t>Specifications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0BC27DB2-8D6D-3649-ACB8-789F2EE90A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1447800"/>
            <a:ext cx="8458200" cy="4114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1">
                <a:solidFill>
                  <a:srgbClr val="C70F05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ME1</a:t>
            </a:r>
            <a:r>
              <a:rPr lang="en-US" altLang="en-US" sz="1800" b="1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 At most one process in the CS. (</a:t>
            </a:r>
            <a:r>
              <a:rPr lang="en-US" altLang="en-US" sz="1800">
                <a:solidFill>
                  <a:srgbClr val="C70F05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Safety property</a:t>
            </a: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1800" b="1">
                <a:solidFill>
                  <a:srgbClr val="C70F05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ME2</a:t>
            </a: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. No deadlock. (</a:t>
            </a:r>
            <a:r>
              <a:rPr lang="en-US" altLang="en-US" sz="1800">
                <a:solidFill>
                  <a:srgbClr val="C70F05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Safety property</a:t>
            </a: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1800" b="1">
                <a:solidFill>
                  <a:srgbClr val="C70F05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ME3</a:t>
            </a: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. Every process trying to enter its CS must eventually succeed.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		This is called </a:t>
            </a:r>
            <a:r>
              <a:rPr lang="en-US" altLang="en-US" sz="1800" i="1">
                <a:latin typeface="Arial" panose="020B0604020202020204" pitchFamily="34" charset="0"/>
                <a:ea typeface="ＭＳ Ｐゴシック" panose="020B0600070205080204" pitchFamily="34" charset="-128"/>
              </a:rPr>
              <a:t>progress</a:t>
            </a: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. (</a:t>
            </a:r>
            <a:r>
              <a:rPr lang="en-US" altLang="en-US" sz="1800">
                <a:solidFill>
                  <a:srgbClr val="C70F05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Liveness property</a:t>
            </a: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en-US" sz="18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1800" b="1">
                <a:latin typeface="Arial" panose="020B0604020202020204" pitchFamily="34" charset="0"/>
                <a:ea typeface="ＭＳ Ｐゴシック" panose="020B0600070205080204" pitchFamily="34" charset="-128"/>
              </a:rPr>
              <a:t>Progress is quantified by </a:t>
            </a:r>
            <a:r>
              <a:rPr lang="en-US" altLang="en-US" sz="1800" i="1">
                <a:latin typeface="Arial" panose="020B0604020202020204" pitchFamily="34" charset="0"/>
                <a:ea typeface="ＭＳ Ｐゴシック" panose="020B0600070205080204" pitchFamily="34" charset="-128"/>
              </a:rPr>
              <a:t>the criterion of </a:t>
            </a:r>
            <a:r>
              <a:rPr lang="en-US" altLang="en-US" sz="1800" b="1" i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bounded waiting</a:t>
            </a: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. It measures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a form of fairness by answering the question: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en-US" sz="1800" i="1">
              <a:solidFill>
                <a:srgbClr val="C70F05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1800" i="1">
                <a:solidFill>
                  <a:srgbClr val="C70F05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Between two consecutive CS trips by one process, how many times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1800" i="1">
                <a:solidFill>
                  <a:srgbClr val="C70F05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other processes can enter the CS</a:t>
            </a:r>
            <a:r>
              <a:rPr lang="en-US" altLang="en-US" sz="1800" i="1">
                <a:latin typeface="Arial" panose="020B0604020202020204" pitchFamily="34" charset="0"/>
                <a:ea typeface="ＭＳ Ｐゴシック" panose="020B0600070205080204" pitchFamily="34" charset="-128"/>
              </a:rPr>
              <a:t>?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1800" i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i="1">
                <a:latin typeface="Arial" panose="020B0604020202020204" pitchFamily="34" charset="0"/>
                <a:ea typeface="ＭＳ Ｐゴシック" panose="020B0600070205080204" pitchFamily="34" charset="-128"/>
              </a:rPr>
              <a:t>There are many solutions, both on the </a:t>
            </a:r>
            <a:r>
              <a:rPr lang="en-US" altLang="en-US" sz="1800" b="1" i="1">
                <a:latin typeface="Arial" panose="020B0604020202020204" pitchFamily="34" charset="0"/>
                <a:ea typeface="ＭＳ Ｐゴシック" panose="020B0600070205080204" pitchFamily="34" charset="-128"/>
              </a:rPr>
              <a:t>shared memory</a:t>
            </a:r>
            <a:r>
              <a:rPr lang="en-US" altLang="en-US" sz="1800" i="1">
                <a:latin typeface="Arial" panose="020B0604020202020204" pitchFamily="34" charset="0"/>
                <a:ea typeface="ＭＳ Ｐゴシック" panose="020B0600070205080204" pitchFamily="34" charset="-128"/>
              </a:rPr>
              <a:t> model and on the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1" i="1">
                <a:latin typeface="Arial" panose="020B0604020202020204" pitchFamily="34" charset="0"/>
                <a:ea typeface="ＭＳ Ｐゴシック" panose="020B0600070205080204" pitchFamily="34" charset="-128"/>
              </a:rPr>
              <a:t>message-passing</a:t>
            </a:r>
            <a:r>
              <a:rPr lang="en-US" altLang="en-US" sz="1800" i="1">
                <a:latin typeface="Arial" panose="020B0604020202020204" pitchFamily="34" charset="0"/>
                <a:ea typeface="ＭＳ Ｐゴシック" panose="020B0600070205080204" pitchFamily="34" charset="-128"/>
              </a:rPr>
              <a:t> model. </a:t>
            </a:r>
            <a:r>
              <a:rPr lang="en-US" altLang="en-US" sz="1800" b="1">
                <a:solidFill>
                  <a:srgbClr val="C70F05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We first focus on the</a:t>
            </a:r>
            <a:r>
              <a:rPr lang="en-US" altLang="en-US" sz="1800" i="1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1800" b="1" i="1">
                <a:latin typeface="Arial" panose="020B0604020202020204" pitchFamily="34" charset="0"/>
                <a:ea typeface="ＭＳ Ｐゴシック" panose="020B0600070205080204" pitchFamily="34" charset="-128"/>
              </a:rPr>
              <a:t>message-passing</a:t>
            </a:r>
            <a:r>
              <a:rPr lang="en-US" altLang="en-US" sz="1800" i="1">
                <a:latin typeface="Arial" panose="020B0604020202020204" pitchFamily="34" charset="0"/>
                <a:ea typeface="ＭＳ Ｐゴシック" panose="020B0600070205080204" pitchFamily="34" charset="-128"/>
              </a:rPr>
              <a:t> model.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800" i="1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9861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D1E1A715-1514-3645-8485-28DDCFDF9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chemeClr val="tx2"/>
                </a:solidFill>
              </a:rPr>
              <a:t>Client-server based solution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Using message passing model </a:t>
            </a:r>
            <a:endParaRPr lang="en-US" altLang="en-US" sz="2400">
              <a:solidFill>
                <a:schemeClr val="tx2"/>
              </a:solidFill>
            </a:endParaRP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821F4914-635D-6F44-BD6F-9C0510491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295400"/>
            <a:ext cx="8001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Symbol" pitchFamily="2" charset="2"/>
              <a:buNone/>
            </a:pPr>
            <a:r>
              <a:rPr lang="en-US" altLang="en-US" sz="1800" b="1">
                <a:latin typeface="Calibri" panose="020F0502020204030204" pitchFamily="34" charset="0"/>
              </a:rPr>
              <a:t>CLIENT</a:t>
            </a:r>
          </a:p>
          <a:p>
            <a:pPr eaLnBrk="1" hangingPunct="1">
              <a:buFontTx/>
              <a:buNone/>
            </a:pPr>
            <a:r>
              <a:rPr lang="en-US" altLang="en-US" sz="1800">
                <a:solidFill>
                  <a:srgbClr val="0000FF"/>
                </a:solidFill>
                <a:latin typeface="Calibri" panose="020F0502020204030204" pitchFamily="34" charset="0"/>
              </a:rPr>
              <a:t>repeat </a:t>
            </a:r>
          </a:p>
          <a:p>
            <a:pPr eaLnBrk="1" hangingPunct="1"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    Send </a:t>
            </a:r>
            <a:r>
              <a:rPr lang="en-US" altLang="en-US" sz="1800">
                <a:solidFill>
                  <a:srgbClr val="C70F05"/>
                </a:solidFill>
                <a:latin typeface="Calibri" panose="020F0502020204030204" pitchFamily="34" charset="0"/>
              </a:rPr>
              <a:t>request</a:t>
            </a:r>
            <a:r>
              <a:rPr lang="en-US" altLang="en-US" sz="1800">
                <a:latin typeface="Calibri" panose="020F0502020204030204" pitchFamily="34" charset="0"/>
              </a:rPr>
              <a:t> and wait for </a:t>
            </a:r>
            <a:r>
              <a:rPr lang="en-US" altLang="en-US" sz="1800">
                <a:solidFill>
                  <a:srgbClr val="C70F05"/>
                </a:solidFill>
                <a:latin typeface="Calibri" panose="020F0502020204030204" pitchFamily="34" charset="0"/>
              </a:rPr>
              <a:t>reply;</a:t>
            </a:r>
          </a:p>
          <a:p>
            <a:pPr eaLnBrk="1" hangingPunct="1"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    Enter CS;</a:t>
            </a:r>
          </a:p>
          <a:p>
            <a:pPr eaLnBrk="1" hangingPunct="1"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    Send </a:t>
            </a:r>
            <a:r>
              <a:rPr lang="en-US" altLang="en-US" sz="1800">
                <a:solidFill>
                  <a:srgbClr val="C70F05"/>
                </a:solidFill>
                <a:latin typeface="Calibri" panose="020F0502020204030204" pitchFamily="34" charset="0"/>
              </a:rPr>
              <a:t>release</a:t>
            </a:r>
            <a:r>
              <a:rPr lang="en-US" altLang="en-US" sz="1800">
                <a:latin typeface="Calibri" panose="020F0502020204030204" pitchFamily="34" charset="0"/>
              </a:rPr>
              <a:t> and exit CS</a:t>
            </a:r>
          </a:p>
          <a:p>
            <a:pPr eaLnBrk="1" hangingPunct="1">
              <a:buFontTx/>
              <a:buNone/>
            </a:pPr>
            <a:r>
              <a:rPr lang="en-US" altLang="en-US" sz="1800">
                <a:solidFill>
                  <a:srgbClr val="0000FF"/>
                </a:solidFill>
                <a:latin typeface="Calibri" panose="020F0502020204030204" pitchFamily="34" charset="0"/>
              </a:rPr>
              <a:t>forever</a:t>
            </a:r>
          </a:p>
          <a:p>
            <a:pPr eaLnBrk="1" hangingPunct="1"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alibri" panose="020F0502020204030204" pitchFamily="34" charset="0"/>
              </a:rPr>
              <a:t>SERVER</a:t>
            </a:r>
            <a:endParaRPr lang="en-US" altLang="en-US" sz="180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70F05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>
                <a:solidFill>
                  <a:srgbClr val="0000FF"/>
                </a:solidFill>
                <a:latin typeface="Calibri" panose="020F0502020204030204" pitchFamily="34" charset="0"/>
              </a:rPr>
              <a:t> repeat </a:t>
            </a:r>
            <a:r>
              <a:rPr lang="en-US" altLang="en-US" sz="1800">
                <a:solidFill>
                  <a:srgbClr val="C70F05"/>
                </a:solidFill>
                <a:latin typeface="Calibri" panose="020F0502020204030204" pitchFamily="34" charset="0"/>
              </a:rPr>
              <a:t>request</a:t>
            </a:r>
            <a:r>
              <a:rPr lang="en-US" altLang="en-US" sz="1800">
                <a:latin typeface="Calibri" panose="020F0502020204030204" pitchFamily="34" charset="0"/>
              </a:rPr>
              <a:t> </a:t>
            </a:r>
            <a:r>
              <a:rPr lang="en-US" altLang="en-US" sz="1800" b="1">
                <a:latin typeface="Calibri" panose="020F0502020204030204" pitchFamily="34" charset="0"/>
              </a:rPr>
              <a:t>∧ ￢</a:t>
            </a:r>
            <a:r>
              <a:rPr lang="en-US" altLang="ja-JP" sz="1800">
                <a:latin typeface="Calibri" panose="020F0502020204030204" pitchFamily="34" charset="0"/>
              </a:rPr>
              <a:t>busy </a:t>
            </a:r>
            <a:r>
              <a:rPr lang="en-US" altLang="ja-JP" sz="1800">
                <a:latin typeface="Calibri" panose="020F0502020204030204" pitchFamily="34" charset="0"/>
                <a:sym typeface="Wingdings" pitchFamily="2" charset="2"/>
              </a:rPr>
              <a:t></a:t>
            </a:r>
            <a:r>
              <a:rPr lang="en-US" altLang="ja-JP" sz="1800">
                <a:latin typeface="Calibri" panose="020F0502020204030204" pitchFamily="34" charset="0"/>
              </a:rPr>
              <a:t> send </a:t>
            </a:r>
            <a:r>
              <a:rPr lang="en-US" altLang="ja-JP" sz="1800">
                <a:solidFill>
                  <a:srgbClr val="C70F05"/>
                </a:solidFill>
                <a:latin typeface="Calibri" panose="020F0502020204030204" pitchFamily="34" charset="0"/>
              </a:rPr>
              <a:t>reply</a:t>
            </a:r>
            <a:r>
              <a:rPr lang="en-US" altLang="ja-JP" sz="1800">
                <a:latin typeface="Calibri" panose="020F0502020204030204" pitchFamily="34" charset="0"/>
              </a:rPr>
              <a:t>; busy:= true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 []  </a:t>
            </a:r>
            <a:r>
              <a:rPr lang="en-US" altLang="en-US" sz="1800">
                <a:solidFill>
                  <a:srgbClr val="C70F05"/>
                </a:solidFill>
                <a:latin typeface="Calibri" panose="020F0502020204030204" pitchFamily="34" charset="0"/>
              </a:rPr>
              <a:t>request</a:t>
            </a:r>
            <a:r>
              <a:rPr lang="en-US" altLang="en-US" sz="1800">
                <a:latin typeface="Calibri" panose="020F0502020204030204" pitchFamily="34" charset="0"/>
              </a:rPr>
              <a:t> </a:t>
            </a:r>
            <a:r>
              <a:rPr lang="en-US" altLang="en-US" sz="1800" b="1">
                <a:latin typeface="Calibri" panose="020F0502020204030204" pitchFamily="34" charset="0"/>
              </a:rPr>
              <a:t>∧</a:t>
            </a:r>
            <a:r>
              <a:rPr lang="en-US" altLang="en-US" sz="1800">
                <a:latin typeface="Calibri" panose="020F0502020204030204" pitchFamily="34" charset="0"/>
              </a:rPr>
              <a:t> busy	</a:t>
            </a:r>
            <a:r>
              <a:rPr lang="en-US" altLang="en-US" sz="1800">
                <a:latin typeface="Calibri" panose="020F0502020204030204" pitchFamily="34" charset="0"/>
                <a:sym typeface="Wingdings" pitchFamily="2" charset="2"/>
              </a:rPr>
              <a:t></a:t>
            </a:r>
            <a:r>
              <a:rPr lang="en-US" altLang="en-US" sz="1800">
                <a:latin typeface="Calibri" panose="020F0502020204030204" pitchFamily="34" charset="0"/>
              </a:rPr>
              <a:t> enqueue sender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 []   </a:t>
            </a:r>
            <a:r>
              <a:rPr lang="en-US" altLang="en-US" sz="1800">
                <a:solidFill>
                  <a:srgbClr val="C70F05"/>
                </a:solidFill>
                <a:latin typeface="Calibri" panose="020F0502020204030204" pitchFamily="34" charset="0"/>
              </a:rPr>
              <a:t>release</a:t>
            </a:r>
            <a:r>
              <a:rPr lang="en-US" altLang="en-US" sz="1800">
                <a:latin typeface="Calibri" panose="020F0502020204030204" pitchFamily="34" charset="0"/>
              </a:rPr>
              <a:t> </a:t>
            </a:r>
            <a:r>
              <a:rPr lang="en-US" altLang="en-US" sz="1800" b="1">
                <a:latin typeface="Calibri" panose="020F0502020204030204" pitchFamily="34" charset="0"/>
              </a:rPr>
              <a:t>∧</a:t>
            </a:r>
            <a:r>
              <a:rPr lang="en-US" altLang="en-US" sz="1800">
                <a:latin typeface="Calibri" panose="020F0502020204030204" pitchFamily="34" charset="0"/>
              </a:rPr>
              <a:t> </a:t>
            </a:r>
            <a:r>
              <a:rPr lang="en-US" altLang="en-US" sz="1800" i="1">
                <a:latin typeface="Calibri" panose="020F0502020204030204" pitchFamily="34" charset="0"/>
              </a:rPr>
              <a:t>queue is empty </a:t>
            </a:r>
            <a:r>
              <a:rPr lang="en-US" altLang="en-US" sz="1800">
                <a:latin typeface="Calibri" panose="020F0502020204030204" pitchFamily="34" charset="0"/>
                <a:sym typeface="Wingdings" pitchFamily="2" charset="2"/>
              </a:rPr>
              <a:t></a:t>
            </a:r>
            <a:r>
              <a:rPr lang="en-US" altLang="en-US" sz="1800">
                <a:latin typeface="Calibri" panose="020F0502020204030204" pitchFamily="34" charset="0"/>
              </a:rPr>
              <a:t> busy:= false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 []   </a:t>
            </a:r>
            <a:r>
              <a:rPr lang="en-US" altLang="en-US" sz="1800">
                <a:solidFill>
                  <a:srgbClr val="C70F05"/>
                </a:solidFill>
                <a:latin typeface="Calibri" panose="020F0502020204030204" pitchFamily="34" charset="0"/>
              </a:rPr>
              <a:t>release</a:t>
            </a:r>
            <a:r>
              <a:rPr lang="en-US" altLang="en-US" sz="1800">
                <a:latin typeface="Calibri" panose="020F0502020204030204" pitchFamily="34" charset="0"/>
              </a:rPr>
              <a:t> ∧ queue not empty </a:t>
            </a:r>
            <a:r>
              <a:rPr lang="en-US" altLang="en-US" sz="1800">
                <a:latin typeface="Calibri" panose="020F0502020204030204" pitchFamily="34" charset="0"/>
                <a:sym typeface="Wingdings" pitchFamily="2" charset="2"/>
              </a:rPr>
              <a:t></a:t>
            </a:r>
            <a:r>
              <a:rPr lang="en-US" altLang="en-US" sz="1800">
                <a:latin typeface="Calibri" panose="020F0502020204030204" pitchFamily="34" charset="0"/>
              </a:rPr>
              <a:t> send </a:t>
            </a:r>
            <a:r>
              <a:rPr lang="en-US" altLang="en-US" sz="1800">
                <a:solidFill>
                  <a:srgbClr val="C70F05"/>
                </a:solidFill>
                <a:latin typeface="Calibri" panose="020F0502020204030204" pitchFamily="34" charset="0"/>
              </a:rPr>
              <a:t>reply </a:t>
            </a:r>
            <a:r>
              <a:rPr lang="en-US" altLang="en-US" sz="1800">
                <a:latin typeface="Calibri" panose="020F0502020204030204" pitchFamily="34" charset="0"/>
              </a:rPr>
              <a:t>to head of queue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  <a:latin typeface="Calibri" panose="020F0502020204030204" pitchFamily="34" charset="0"/>
              </a:rPr>
              <a:t>forever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1800">
              <a:latin typeface="Trebuchet MS" panose="020B070302020209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</p:txBody>
      </p:sp>
      <p:sp>
        <p:nvSpPr>
          <p:cNvPr id="19459" name="Oval 6">
            <a:extLst>
              <a:ext uri="{FF2B5EF4-FFF2-40B4-BE49-F238E27FC236}">
                <a16:creationId xmlns:a16="http://schemas.microsoft.com/office/drawing/2014/main" id="{32C7910B-A24B-BC44-A784-0DB8BEB28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819400"/>
            <a:ext cx="762000" cy="685800"/>
          </a:xfrm>
          <a:prstGeom prst="ellipse">
            <a:avLst/>
          </a:prstGeom>
          <a:solidFill>
            <a:srgbClr val="CCFFCC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9460" name="Oval 5">
            <a:extLst>
              <a:ext uri="{FF2B5EF4-FFF2-40B4-BE49-F238E27FC236}">
                <a16:creationId xmlns:a16="http://schemas.microsoft.com/office/drawing/2014/main" id="{78B86B10-F124-2F43-84A5-746A17B3D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048000"/>
            <a:ext cx="304800" cy="3048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9461" name="Oval 7">
            <a:extLst>
              <a:ext uri="{FF2B5EF4-FFF2-40B4-BE49-F238E27FC236}">
                <a16:creationId xmlns:a16="http://schemas.microsoft.com/office/drawing/2014/main" id="{503D1F95-3284-384B-AF09-1A957C7B4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1828800"/>
            <a:ext cx="304800" cy="3048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9462" name="Oval 8">
            <a:extLst>
              <a:ext uri="{FF2B5EF4-FFF2-40B4-BE49-F238E27FC236}">
                <a16:creationId xmlns:a16="http://schemas.microsoft.com/office/drawing/2014/main" id="{8E42EBE3-C71A-E742-9DA8-F2BA19BA1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191000"/>
            <a:ext cx="304800" cy="3048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9463" name="Oval 9">
            <a:extLst>
              <a:ext uri="{FF2B5EF4-FFF2-40B4-BE49-F238E27FC236}">
                <a16:creationId xmlns:a16="http://schemas.microsoft.com/office/drawing/2014/main" id="{BEAF328E-7501-6547-A605-662AFE6EE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2600" y="2971800"/>
            <a:ext cx="304800" cy="3048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cxnSp>
        <p:nvCxnSpPr>
          <p:cNvPr id="19464" name="Straight Connector 11">
            <a:extLst>
              <a:ext uri="{FF2B5EF4-FFF2-40B4-BE49-F238E27FC236}">
                <a16:creationId xmlns:a16="http://schemas.microsoft.com/office/drawing/2014/main" id="{9C066423-E04E-114F-AD6F-F41C0608C17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239000" y="3200400"/>
            <a:ext cx="6858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5" name="Straight Connector 12">
            <a:extLst>
              <a:ext uri="{FF2B5EF4-FFF2-40B4-BE49-F238E27FC236}">
                <a16:creationId xmlns:a16="http://schemas.microsoft.com/office/drawing/2014/main" id="{28BE8E8F-5CF5-0A4E-9E46-7B2C674AA2F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686800" y="3124200"/>
            <a:ext cx="6858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6" name="Straight Connector 13">
            <a:extLst>
              <a:ext uri="{FF2B5EF4-FFF2-40B4-BE49-F238E27FC236}">
                <a16:creationId xmlns:a16="http://schemas.microsoft.com/office/drawing/2014/main" id="{6C5AC31D-EF19-F24A-AFCE-9F34FB676897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963694" y="3847306"/>
            <a:ext cx="6858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7" name="Straight Connector 16">
            <a:extLst>
              <a:ext uri="{FF2B5EF4-FFF2-40B4-BE49-F238E27FC236}">
                <a16:creationId xmlns:a16="http://schemas.microsoft.com/office/drawing/2014/main" id="{3E1FD732-9FDA-DF4C-AE36-DE7567284C2F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963694" y="2475706"/>
            <a:ext cx="6858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8" name="TextBox 17">
            <a:extLst>
              <a:ext uri="{FF2B5EF4-FFF2-40B4-BE49-F238E27FC236}">
                <a16:creationId xmlns:a16="http://schemas.microsoft.com/office/drawing/2014/main" id="{F944A4B5-39AB-BE44-939E-D1FEEBE6F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3048000"/>
            <a:ext cx="71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 Narrow" panose="020B0604020202020204" pitchFamily="34" charset="0"/>
              </a:rPr>
              <a:t>server</a:t>
            </a:r>
          </a:p>
        </p:txBody>
      </p:sp>
      <p:sp>
        <p:nvSpPr>
          <p:cNvPr id="19469" name="TextBox 27">
            <a:extLst>
              <a:ext uri="{FF2B5EF4-FFF2-40B4-BE49-F238E27FC236}">
                <a16:creationId xmlns:a16="http://schemas.microsoft.com/office/drawing/2014/main" id="{70ECAC0C-046E-2B47-94B5-7BDD8056C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1" y="4495800"/>
            <a:ext cx="627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 Narrow" panose="020B0604020202020204" pitchFamily="34" charset="0"/>
              </a:rPr>
              <a:t>client</a:t>
            </a:r>
          </a:p>
        </p:txBody>
      </p:sp>
      <p:sp>
        <p:nvSpPr>
          <p:cNvPr id="19470" name="TextBox 28">
            <a:extLst>
              <a:ext uri="{FF2B5EF4-FFF2-40B4-BE49-F238E27FC236}">
                <a16:creationId xmlns:a16="http://schemas.microsoft.com/office/drawing/2014/main" id="{0101AC2E-7859-4149-9DF7-3CD3AEBE8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1" y="2819401"/>
            <a:ext cx="523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  <a:latin typeface="Times New Roman" panose="02020603050405020304" pitchFamily="18" charset="0"/>
              </a:rPr>
              <a:t>busy</a:t>
            </a:r>
          </a:p>
        </p:txBody>
      </p:sp>
    </p:spTree>
    <p:extLst>
      <p:ext uri="{BB962C8B-B14F-4D97-AF65-F5344CB8AC3E}">
        <p14:creationId xmlns:p14="http://schemas.microsoft.com/office/powerpoint/2010/main" val="2791635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43491E82-8DDC-1347-8BED-C305E27465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Comments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E6C3B660-5445-924C-B1CB-91D7B5B313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7772400" cy="3124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>
                <a:latin typeface="Arial Narrow" panose="020B0604020202020204" pitchFamily="34" charset="0"/>
                <a:ea typeface="ＭＳ Ｐゴシック" panose="020B0600070205080204" pitchFamily="34" charset="-128"/>
              </a:rPr>
              <a:t>-	Centralized solution is simple.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2400">
                <a:latin typeface="Arial Narrow" panose="020B0604020202020204" pitchFamily="34" charset="0"/>
                <a:ea typeface="ＭＳ Ｐゴシック" panose="020B0600070205080204" pitchFamily="34" charset="-128"/>
              </a:rPr>
              <a:t>-	But the central server is a </a:t>
            </a:r>
            <a:r>
              <a:rPr lang="en-US" altLang="en-US" sz="2400" b="1" i="1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single point of failure</a:t>
            </a:r>
            <a:r>
              <a:rPr lang="en-US" altLang="en-US" sz="2400">
                <a:latin typeface="Arial Narrow" panose="020B0604020202020204" pitchFamily="34" charset="0"/>
                <a:ea typeface="ＭＳ Ｐゴシック" panose="020B0600070205080204" pitchFamily="34" charset="-128"/>
              </a:rPr>
              <a:t>. This is BAD.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2400">
                <a:latin typeface="Arial Narrow" panose="020B0604020202020204" pitchFamily="34" charset="0"/>
                <a:ea typeface="ＭＳ Ｐゴシック" panose="020B0600070205080204" pitchFamily="34" charset="-128"/>
              </a:rPr>
              <a:t>-	ME1-ME3 is satisfied, but FIFO fairness is not guaranteed. Why?</a:t>
            </a:r>
          </a:p>
          <a:p>
            <a:pPr eaLnBrk="1" hangingPunct="1">
              <a:lnSpc>
                <a:spcPct val="135000"/>
              </a:lnSpc>
            </a:pPr>
            <a:endParaRPr lang="en-US" altLang="en-US" sz="2400" b="1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en-US" sz="2400" b="1">
                <a:latin typeface="Arial Narrow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en-US" altLang="en-US" sz="2400" b="1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Can we do without a central server? Yes!</a:t>
            </a:r>
            <a:endParaRPr lang="en-US" altLang="en-US" sz="2400">
              <a:solidFill>
                <a:srgbClr val="C70F05"/>
              </a:solidFill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2532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FD7660DB-75D6-DC4D-9DF4-7800707D90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Decentralized solution 1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F769C895-EDA4-834F-9A60-FFAF03A956B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93161" y="1219200"/>
            <a:ext cx="5322012" cy="4114800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buNone/>
            </a:pPr>
            <a:r>
              <a:rPr lang="en-US" altLang="en-US" b="1" dirty="0" err="1">
                <a:ea typeface="ＭＳ Ｐゴシック" panose="020B0600070205080204" pitchFamily="34" charset="-128"/>
              </a:rPr>
              <a:t>Lamport’s</a:t>
            </a:r>
            <a:r>
              <a:rPr lang="en-US" altLang="en-US" b="1" dirty="0">
                <a:ea typeface="ＭＳ Ｐゴシック" panose="020B0600070205080204" pitchFamily="34" charset="-128"/>
              </a:rPr>
              <a:t> algorithm</a:t>
            </a:r>
            <a:endParaRPr lang="en-US" altLang="en-US" sz="1600" dirty="0">
              <a:latin typeface="Trebuchet MS" panose="020B0703020202090204" pitchFamily="34" charset="0"/>
              <a:ea typeface="ＭＳ Ｐゴシック" panose="020B0600070205080204" pitchFamily="34" charset="-128"/>
            </a:endParaRPr>
          </a:p>
          <a:p>
            <a:pPr marL="457200" indent="-457200" algn="just">
              <a:lnSpc>
                <a:spcPct val="120000"/>
              </a:lnSpc>
              <a:buNone/>
            </a:pPr>
            <a:r>
              <a:rPr lang="en-US" altLang="en-US" sz="1800" b="1" dirty="0">
                <a:latin typeface="Trebuchet MS" panose="020B070302020209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 sz="1800" dirty="0">
                <a:latin typeface="Trebuchet MS" panose="020B0703020202090204" pitchFamily="34" charset="0"/>
                <a:ea typeface="ＭＳ Ｐゴシック" panose="020B0600070205080204" pitchFamily="34" charset="-128"/>
              </a:rPr>
              <a:t>.</a:t>
            </a:r>
            <a:r>
              <a:rPr lang="en-US" altLang="en-US" sz="1600" dirty="0">
                <a:latin typeface="Trebuchet MS" panose="020B070302020209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18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Broadcast a timestamped</a:t>
            </a:r>
            <a:r>
              <a:rPr lang="en-US" altLang="en-US" sz="1800" i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1800" b="1" i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request</a:t>
            </a:r>
            <a:r>
              <a:rPr lang="en-US" altLang="en-US" sz="1800" i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 to all.</a:t>
            </a:r>
          </a:p>
          <a:p>
            <a:pPr marL="457200" indent="-457200" algn="just">
              <a:lnSpc>
                <a:spcPct val="120000"/>
              </a:lnSpc>
              <a:buNone/>
            </a:pPr>
            <a:r>
              <a:rPr lang="en-US" altLang="en-US" sz="1800" b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2</a:t>
            </a:r>
            <a:r>
              <a:rPr lang="en-US" altLang="en-US" sz="18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.  Request received </a:t>
            </a:r>
            <a:r>
              <a:rPr lang="en-US" altLang="en-US" sz="1800" dirty="0">
                <a:latin typeface="Arial Narrow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n-US" altLang="en-US" sz="18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 enqueue it in </a:t>
            </a:r>
            <a:r>
              <a:rPr lang="en-US" altLang="en-US" sz="1800" b="1" dirty="0">
                <a:solidFill>
                  <a:srgbClr val="C70F05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local Q</a:t>
            </a:r>
            <a:r>
              <a:rPr lang="en-US" altLang="en-US" sz="18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. Not in CS </a:t>
            </a:r>
            <a:r>
              <a:rPr lang="en-US" altLang="en-US" sz="1800" dirty="0">
                <a:latin typeface="Arial Narrow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n-US" altLang="en-US" sz="18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 send </a:t>
            </a:r>
            <a:r>
              <a:rPr lang="en-US" altLang="en-US" sz="1800" b="1" i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ack</a:t>
            </a:r>
            <a:r>
              <a:rPr lang="en-US" altLang="en-US" sz="18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, else postpone sending </a:t>
            </a:r>
            <a:r>
              <a:rPr lang="en-US" altLang="en-US" sz="1800" b="1" i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ack</a:t>
            </a:r>
            <a:r>
              <a:rPr lang="en-US" altLang="en-US" sz="18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 until exit from CS.</a:t>
            </a:r>
          </a:p>
          <a:p>
            <a:pPr marL="457200" indent="-457200" algn="just">
              <a:lnSpc>
                <a:spcPct val="120000"/>
              </a:lnSpc>
              <a:buNone/>
            </a:pPr>
            <a:r>
              <a:rPr lang="en-US" altLang="en-US" sz="1800" b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3</a:t>
            </a:r>
            <a:r>
              <a:rPr lang="en-US" altLang="en-US" sz="18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.   Enter CS, when  </a:t>
            </a:r>
          </a:p>
          <a:p>
            <a:pPr marL="457200" indent="-457200" algn="just">
              <a:lnSpc>
                <a:spcPct val="120000"/>
              </a:lnSpc>
              <a:buNone/>
            </a:pPr>
            <a:r>
              <a:rPr lang="en-US" altLang="en-US" sz="18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	(</a:t>
            </a:r>
            <a:r>
              <a:rPr lang="en-US" altLang="en-US" sz="1800" dirty="0" err="1">
                <a:latin typeface="Arial Narrow" panose="020B0604020202020204" pitchFamily="34" charset="0"/>
                <a:ea typeface="ＭＳ Ｐゴシック" panose="020B0600070205080204" pitchFamily="34" charset="-128"/>
              </a:rPr>
              <a:t>i</a:t>
            </a:r>
            <a:r>
              <a:rPr lang="en-US" altLang="en-US" sz="18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) You are at the “head” of your Q</a:t>
            </a:r>
          </a:p>
          <a:p>
            <a:pPr marL="457200" indent="-457200" algn="just">
              <a:lnSpc>
                <a:spcPct val="120000"/>
              </a:lnSpc>
              <a:buNone/>
            </a:pPr>
            <a:r>
              <a:rPr lang="en-US" altLang="en-US" sz="18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	(ii) You have received </a:t>
            </a:r>
            <a:r>
              <a:rPr lang="en-US" altLang="en-US" sz="1800" b="1" i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ack</a:t>
            </a:r>
            <a:r>
              <a:rPr lang="en-US" altLang="en-US" sz="18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 from all</a:t>
            </a:r>
          </a:p>
          <a:p>
            <a:pPr marL="457200" indent="-457200" algn="just">
              <a:lnSpc>
                <a:spcPct val="120000"/>
              </a:lnSpc>
              <a:buNone/>
            </a:pPr>
            <a:r>
              <a:rPr lang="en-US" altLang="en-US" sz="1800" b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4</a:t>
            </a:r>
            <a:r>
              <a:rPr lang="en-US" altLang="en-US" sz="18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.   To exit from the CS, </a:t>
            </a:r>
          </a:p>
          <a:p>
            <a:pPr marL="1257300" lvl="2" indent="-342900" algn="just">
              <a:lnSpc>
                <a:spcPct val="120000"/>
              </a:lnSpc>
              <a:buNone/>
            </a:pPr>
            <a:r>
              <a:rPr lang="en-US" altLang="en-US" sz="18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sz="1800" dirty="0" err="1">
                <a:latin typeface="Arial Narrow" panose="020B0604020202020204" pitchFamily="34" charset="0"/>
                <a:ea typeface="ＭＳ Ｐゴシック" panose="020B0600070205080204" pitchFamily="34" charset="-128"/>
              </a:rPr>
              <a:t>i</a:t>
            </a:r>
            <a:r>
              <a:rPr lang="en-US" altLang="en-US" sz="18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) Delete the </a:t>
            </a:r>
            <a:r>
              <a:rPr lang="en-US" altLang="en-US" sz="1800" b="1" i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request</a:t>
            </a:r>
            <a:r>
              <a:rPr lang="en-US" altLang="en-US" sz="18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 from your Q, and </a:t>
            </a:r>
          </a:p>
          <a:p>
            <a:pPr marL="1257300" lvl="2" indent="-342900" algn="just">
              <a:lnSpc>
                <a:spcPct val="120000"/>
              </a:lnSpc>
              <a:buNone/>
            </a:pPr>
            <a:r>
              <a:rPr lang="en-US" altLang="en-US" sz="18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(ii) Broadcast a timestamped </a:t>
            </a:r>
            <a:r>
              <a:rPr lang="en-US" altLang="en-US" sz="1800" b="1" i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releas</a:t>
            </a:r>
            <a:r>
              <a:rPr lang="en-US" altLang="en-US" sz="1800" i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e</a:t>
            </a:r>
            <a:endParaRPr lang="en-US" altLang="en-US" sz="1800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marL="457200" indent="-457200" algn="just">
              <a:lnSpc>
                <a:spcPct val="120000"/>
              </a:lnSpc>
              <a:buNone/>
            </a:pPr>
            <a:r>
              <a:rPr lang="en-US" altLang="en-US" sz="1800" b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5</a:t>
            </a:r>
            <a:r>
              <a:rPr lang="en-US" altLang="en-US" sz="18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.   When a process receives a </a:t>
            </a:r>
            <a:r>
              <a:rPr lang="en-US" altLang="en-US" sz="1800" b="1" i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releas</a:t>
            </a:r>
            <a:r>
              <a:rPr lang="en-US" altLang="en-US" sz="1800" i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e</a:t>
            </a:r>
            <a:r>
              <a:rPr lang="en-US" altLang="en-US" sz="18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 message, it removes the sender from its </a:t>
            </a:r>
            <a:r>
              <a:rPr lang="en-US" altLang="en-US" sz="1800" b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Q</a:t>
            </a:r>
            <a:r>
              <a:rPr lang="en-US" altLang="en-US" sz="18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pPr marL="457200" indent="-457200"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21507" name="Object 2">
            <a:extLst>
              <a:ext uri="{FF2B5EF4-FFF2-40B4-BE49-F238E27FC236}">
                <a16:creationId xmlns:a16="http://schemas.microsoft.com/office/drawing/2014/main" id="{1F1AB0B0-8D9F-5947-9886-D1EEED62C872}"/>
              </a:ext>
            </a:extLst>
          </p:cNvPr>
          <p:cNvGraphicFramePr>
            <a:graphicFrameLocks noGrp="1" noChangeAspect="1"/>
          </p:cNvGraphicFramePr>
          <p:nvPr>
            <p:ph type="body" sz="half" idx="2"/>
          </p:nvPr>
        </p:nvGraphicFramePr>
        <p:xfrm>
          <a:off x="6958014" y="1752601"/>
          <a:ext cx="3100387" cy="307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Document" r:id="rId3" imgW="3549650" imgH="3035300" progId="Word.Document.8">
                  <p:embed/>
                </p:oleObj>
              </mc:Choice>
              <mc:Fallback>
                <p:oleObj name="Document" r:id="rId3" imgW="3549650" imgH="3035300" progId="Word.Document.8">
                  <p:embed/>
                  <p:pic>
                    <p:nvPicPr>
                      <p:cNvPr id="21507" name="Object 2">
                        <a:extLst>
                          <a:ext uri="{FF2B5EF4-FFF2-40B4-BE49-F238E27FC236}">
                            <a16:creationId xmlns:a16="http://schemas.microsoft.com/office/drawing/2014/main" id="{1F1AB0B0-8D9F-5947-9886-D1EEED62C8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8014" y="1752601"/>
                        <a:ext cx="3100387" cy="307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Rectangle 5">
            <a:extLst>
              <a:ext uri="{FF2B5EF4-FFF2-40B4-BE49-F238E27FC236}">
                <a16:creationId xmlns:a16="http://schemas.microsoft.com/office/drawing/2014/main" id="{6F4E08C0-52EB-3342-95B0-C69F0A2BE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9713" y="5102226"/>
            <a:ext cx="37208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70F05"/>
                </a:solidFill>
                <a:latin typeface="Arial Narrow" panose="020B0604020202020204" pitchFamily="34" charset="0"/>
              </a:rPr>
              <a:t>Completely connected topology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941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527BB100-6C6C-1648-BA51-CD69BBD915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b="1">
                <a:ea typeface="ＭＳ Ｐゴシック" panose="020B0600070205080204" pitchFamily="34" charset="-128"/>
              </a:rPr>
              <a:t>Analysis of Lamport’s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F46B98D8-C86A-9F42-B99E-44A5C5941A6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sz="half" idx="1"/>
          </p:nvPr>
        </p:nvSpPr>
        <p:spPr>
          <a:xfrm>
            <a:off x="1828800" y="1371600"/>
            <a:ext cx="4572000" cy="4267200"/>
          </a:xfrm>
          <a:blipFill>
            <a:blip r:embed="rId3"/>
            <a:stretch>
              <a:fillRect l="-1111" t="-298" r="-833" b="-11905"/>
            </a:stretch>
          </a:blipFill>
        </p:spPr>
        <p:txBody>
          <a:bodyPr/>
          <a:lstStyle/>
          <a:p>
            <a:r>
              <a:rPr lang="en-US" dirty="0">
                <a:noFill/>
              </a:rPr>
              <a:t> </a:t>
            </a:r>
          </a:p>
        </p:txBody>
      </p:sp>
      <p:graphicFrame>
        <p:nvGraphicFramePr>
          <p:cNvPr id="22531" name="Object 2">
            <a:extLst>
              <a:ext uri="{FF2B5EF4-FFF2-40B4-BE49-F238E27FC236}">
                <a16:creationId xmlns:a16="http://schemas.microsoft.com/office/drawing/2014/main" id="{8B3EC64E-BDCB-4E45-9A68-F103D111A058}"/>
              </a:ext>
            </a:extLst>
          </p:cNvPr>
          <p:cNvGraphicFramePr>
            <a:graphicFrameLocks noGrp="1" noChangeAspect="1"/>
          </p:cNvGraphicFramePr>
          <p:nvPr>
            <p:ph type="body" sz="half" idx="2"/>
            <p:extLst>
              <p:ext uri="{D42A27DB-BD31-4B8C-83A1-F6EECF244321}">
                <p14:modId xmlns:p14="http://schemas.microsoft.com/office/powerpoint/2010/main" val="397924963"/>
              </p:ext>
            </p:extLst>
          </p:nvPr>
        </p:nvGraphicFramePr>
        <p:xfrm>
          <a:off x="6958014" y="1371601"/>
          <a:ext cx="3614094" cy="3452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Document" r:id="rId4" imgW="3549650" imgH="3035300" progId="Word.Document.8">
                  <p:embed/>
                </p:oleObj>
              </mc:Choice>
              <mc:Fallback>
                <p:oleObj name="Document" r:id="rId4" imgW="3549650" imgH="3035300" progId="Word.Document.8">
                  <p:embed/>
                  <p:pic>
                    <p:nvPicPr>
                      <p:cNvPr id="22531" name="Object 2">
                        <a:extLst>
                          <a:ext uri="{FF2B5EF4-FFF2-40B4-BE49-F238E27FC236}">
                            <a16:creationId xmlns:a16="http://schemas.microsoft.com/office/drawing/2014/main" id="{8B3EC64E-BDCB-4E45-9A68-F103D111A0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8014" y="1371601"/>
                        <a:ext cx="3614094" cy="34528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7597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1184</Words>
  <Application>Microsoft Macintosh PowerPoint</Application>
  <PresentationFormat>Widescreen</PresentationFormat>
  <Paragraphs>307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Arial</vt:lpstr>
      <vt:lpstr>Arial Narrow</vt:lpstr>
      <vt:lpstr>Calibri</vt:lpstr>
      <vt:lpstr>Calibri Light</vt:lpstr>
      <vt:lpstr>Symbol</vt:lpstr>
      <vt:lpstr>Times</vt:lpstr>
      <vt:lpstr>Times New Roman</vt:lpstr>
      <vt:lpstr>Trebuchet MS</vt:lpstr>
      <vt:lpstr>Office Theme</vt:lpstr>
      <vt:lpstr>Document</vt:lpstr>
      <vt:lpstr>PowerPoint Presentation</vt:lpstr>
      <vt:lpstr>PowerPoint Presentation</vt:lpstr>
      <vt:lpstr>PowerPoint Presentation</vt:lpstr>
      <vt:lpstr>PowerPoint Presentation</vt:lpstr>
      <vt:lpstr>Mutual Exclusion Problem Specifications</vt:lpstr>
      <vt:lpstr>PowerPoint Presentation</vt:lpstr>
      <vt:lpstr>Comments</vt:lpstr>
      <vt:lpstr>Decentralized solution 1</vt:lpstr>
      <vt:lpstr>Analysis of Lamport’s algorithm</vt:lpstr>
      <vt:lpstr>Analysis of Lamport’s algorithm</vt:lpstr>
      <vt:lpstr>Analysis of Lamport’s algorithm</vt:lpstr>
      <vt:lpstr>Decentralized algorithm 2</vt:lpstr>
      <vt:lpstr>Ricart &amp; Agrawala’s algorithm</vt:lpstr>
      <vt:lpstr>Unbounded timestamps</vt:lpstr>
      <vt:lpstr>Decentralized algorithm 3</vt:lpstr>
      <vt:lpstr>Maekawa’s algorithm</vt:lpstr>
      <vt:lpstr>Maekawa’s algorithm</vt:lpstr>
      <vt:lpstr>Maekawa’s algorithm</vt:lpstr>
      <vt:lpstr>Maekawa’s algorithm-version 1</vt:lpstr>
      <vt:lpstr>Maekawa’s algorithm-version 1</vt:lpstr>
      <vt:lpstr>Maekawa’s algorithm-Version 2</vt:lpstr>
      <vt:lpstr>Maekawa’s algorithm-Version 2</vt:lpstr>
      <vt:lpstr>Maekawa’s algorithm-Version 2</vt:lpstr>
      <vt:lpstr>Comments</vt:lpstr>
      <vt:lpstr>Token-passing Algorithms for mutual exclusion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Ghosh, Sukumar</dc:creator>
  <cp:lastModifiedBy>Ghosh, Sukumar</cp:lastModifiedBy>
  <cp:revision>11</cp:revision>
  <dcterms:created xsi:type="dcterms:W3CDTF">2019-09-11T18:32:32Z</dcterms:created>
  <dcterms:modified xsi:type="dcterms:W3CDTF">2019-09-12T03:53:26Z</dcterms:modified>
</cp:coreProperties>
</file>