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01" r:id="rId2"/>
    <p:sldId id="350" r:id="rId3"/>
    <p:sldId id="320" r:id="rId4"/>
    <p:sldId id="324" r:id="rId5"/>
    <p:sldId id="325" r:id="rId6"/>
    <p:sldId id="326" r:id="rId7"/>
    <p:sldId id="327" r:id="rId8"/>
    <p:sldId id="348" r:id="rId9"/>
    <p:sldId id="328" r:id="rId10"/>
    <p:sldId id="329" r:id="rId11"/>
    <p:sldId id="330" r:id="rId12"/>
    <p:sldId id="349" r:id="rId13"/>
    <p:sldId id="332" r:id="rId14"/>
    <p:sldId id="333" r:id="rId15"/>
    <p:sldId id="334" r:id="rId16"/>
    <p:sldId id="319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/>
    <p:restoredTop sz="91429"/>
  </p:normalViewPr>
  <p:slideViewPr>
    <p:cSldViewPr snapToGrid="0" snapToObjects="1">
      <p:cViewPr varScale="1">
        <p:scale>
          <a:sx n="117" d="100"/>
          <a:sy n="117" d="100"/>
        </p:scale>
        <p:origin x="320" y="168"/>
      </p:cViewPr>
      <p:guideLst/>
    </p:cSldViewPr>
  </p:slideViewPr>
  <p:outlineViewPr>
    <p:cViewPr>
      <p:scale>
        <a:sx n="33" d="100"/>
        <a:sy n="33" d="100"/>
      </p:scale>
      <p:origin x="0" y="-236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5A6C-0AE9-C543-9A2F-62D451A767E7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ACC43-E9E9-0D43-A244-9DF6982FF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ACC43-E9E9-0D43-A244-9DF6982FF1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4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ACC43-E9E9-0D43-A244-9DF6982FF1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6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ACC43-E9E9-0D43-A244-9DF6982FF18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D29C5-153C-D346-9549-2596DC2D9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92AA7-E1C2-C04F-9797-B11F3D33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79694-A807-2F41-92C7-F233B2B8C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409F1-A1F4-7240-AC79-991DB764E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A6930-CA8D-3141-B443-5482D3422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4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C7E3-6AF9-EC46-891E-E90AE3C0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79509A-6D94-064D-A4E8-4CD34591B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7BFA3-3F8C-264F-B5ED-635B750A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C02EE-4F58-244A-90B7-43DB46BA3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4399B-95D7-A84D-8FA5-C97D4684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2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0F1EB-3606-3548-A572-829EEC6A2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E52ED-6038-2F4D-920C-F37FE748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841E4-564A-A447-877B-71956E88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33E27-D812-014D-A95C-867D220D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E7927-E36D-1843-A052-32BEBDB8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BAFB-7D8D-F344-83CF-C02CF982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104AE-7DDD-F649-94E6-5FD991B41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C0EFC-5AC0-F441-9DF7-462CB0CB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C7A66-0025-4F4E-99A5-E7DD3FA8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80CD6-0092-D94B-9579-598769A2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AB18-AA75-8344-B30E-C40B8F19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3002B-A638-064B-AD73-AE1A2A8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44437-9DEC-A44C-9427-11376936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95647-9D27-5447-BDFB-BD264595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63FE2-71EE-254E-A1F3-5E28559A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7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6D9F-1CD6-8C44-8179-C7ECC38B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1B3D-971D-D343-8D49-74E5A8E7E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4D99E-ECF5-9741-9053-B189CA937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3D67BB-E369-4F48-8750-D1C15F78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2644E-F633-DD43-8925-7CDF0BDFF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0F890-5F20-8E4F-9FD2-95F5866B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1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086C-3666-C044-B635-032F4A5C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EB878-630E-0243-AD8F-F5AC8AAEC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0D75A-2D84-6140-B02C-26941AA17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F1143-B70A-6140-9A42-1DB45A4A8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A9A6C3-4FC9-0F4B-B80E-05C315CB5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24547-801C-3B44-8970-DC5AA911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CFB43-4F25-7F42-A4A4-8ACA9104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57344B-D9B2-1944-85C8-73538CE9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4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2A73-2F3E-B746-9CD5-AEA1CDA3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2E36AA-EE62-3D4A-98E7-E540C89FA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505D1-A0C0-1746-B50C-5A28CEC9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A1BCC7-9019-8640-91F9-1223BF17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7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4C8759-06E7-E345-9B9F-D0A25159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C1CF65-648A-EE44-B1CA-90ADDC25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E6A5F-C190-984A-A3FB-370E812F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4AC3-FA57-0B40-AFA7-C382D44E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D841-8D90-C14C-80C8-579CD258D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B7B918-14E0-364E-9505-DA7B4FE0A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2399D-7455-024E-91B7-D373C48E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50172-CA17-C14B-A2B4-FD4C1853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F063D-6C15-1543-A981-E4C1847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4156-632D-4246-B0A8-78FD6EDED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EAAF5-1F51-CE4E-9132-12841C302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D0489-C8BA-E14E-9428-8712A618E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21849-1792-F44B-B937-76DC9F71E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2F462-AA8F-8A48-BCE8-078D6266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6F546-E4F6-4D44-BE84-1EBAA2B9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61373-3E2B-0B47-94F4-C5CD97E8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621D1-0808-8344-9142-D6BAF804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452EA-85AA-934F-83C9-C5F1D4D62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8AAE-E83E-5D46-9A60-843D33A1EB38}" type="datetimeFigureOut">
              <a:rPr lang="en-US" smtClean="0"/>
              <a:t>9/8/19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92722-EF8F-7147-B95A-3EB3B919B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5FB84-29C8-2E43-905D-CB82A7F7E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E6E41-DF0C-5343-AD3C-A60443518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9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SECOND_EDITION/Manuscript/06.docx!OLE_LINK2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SECOND_EDITION/Manuscript/06.docx&#24576;!OLE_LINK1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9DB9E8B9-3E92-0D43-B6C8-1BF5945EA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1" y="2514601"/>
            <a:ext cx="8162925" cy="10906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8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Time and Clock</a:t>
            </a:r>
            <a:endParaRPr lang="en-US" altLang="en-US" sz="4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14">
            <a:extLst>
              <a:ext uri="{FF2B5EF4-FFF2-40B4-BE49-F238E27FC236}">
                <a16:creationId xmlns:a16="http://schemas.microsoft.com/office/drawing/2014/main" id="{7733D00E-95AE-1843-A078-3BA75006B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320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1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17E94F5-FAF0-A24B-BE2C-CAED8A38B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Internal synchronization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CC95E0B-2E54-E348-BC1B-68408F33C3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524000"/>
            <a:ext cx="3433763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 i="1">
                <a:ea typeface="ＭＳ Ｐゴシック" panose="020B0600070205080204" pitchFamily="34" charset="-128"/>
              </a:rPr>
              <a:t>Lamport &amp; Melliar-Smith’s algorithm (continued)</a:t>
            </a:r>
            <a:endParaRPr lang="en-US" altLang="en-US" sz="2400" b="1" i="1">
              <a:ea typeface="ＭＳ Ｐゴシック" panose="020B0600070205080204" pitchFamily="34" charset="-128"/>
            </a:endParaRP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1C6D917F-8177-D349-A05D-CF0083BE61A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676400"/>
            <a:ext cx="4648200" cy="411480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The maximum difference between</a:t>
            </a:r>
          </a:p>
          <a:p>
            <a:pPr algn="just" eaLnBrk="1" hangingPunct="1">
              <a:buFontTx/>
              <a:buNone/>
            </a:pP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400" b="1">
                <a:solidFill>
                  <a:schemeClr val="accent2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averages</a:t>
            </a: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 computed by </a:t>
            </a:r>
            <a:r>
              <a:rPr lang="en-US" altLang="en-US" sz="2400" b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two </a:t>
            </a:r>
          </a:p>
          <a:p>
            <a:pPr algn="just" eaLnBrk="1" hangingPunct="1"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non-faulty nodes</a:t>
            </a: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 is </a:t>
            </a:r>
            <a:r>
              <a:rPr lang="en-US" altLang="en-US" sz="2400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3t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sz="2400" b="1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 n)</a:t>
            </a:r>
            <a:endParaRPr lang="en-US" altLang="en-US" sz="2400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endParaRPr lang="en-US" altLang="en-US" sz="200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To keep the clocks synchronized,</a:t>
            </a:r>
          </a:p>
          <a:p>
            <a:pPr algn="just" eaLnBrk="1" hangingPunct="1">
              <a:buFontTx/>
              <a:buNone/>
            </a:pPr>
            <a:endParaRPr lang="en-US" altLang="en-US" sz="2000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b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3</a:t>
            </a:r>
            <a:r>
              <a:rPr lang="en-US" altLang="en-US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b="1">
                <a:solidFill>
                  <a:srgbClr val="FF0000"/>
                </a:solidFill>
                <a:latin typeface="Symbol" pitchFamily="2" charset="2"/>
                <a:ea typeface="ＭＳ Ｐゴシック" panose="020B0600070205080204" pitchFamily="34" charset="-128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/ n &lt;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δ</a:t>
            </a:r>
            <a:endParaRPr lang="en-US" altLang="en-US" b="1">
              <a:solidFill>
                <a:srgbClr val="FF0000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So,</a:t>
            </a:r>
            <a:r>
              <a:rPr lang="en-US" altLang="en-US" sz="2000" b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	</a:t>
            </a:r>
            <a:r>
              <a:rPr lang="en-US" altLang="en-US" sz="3200" b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3t &lt; n</a:t>
            </a: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F92F66B5-535F-0F4F-81E8-518465CD1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1" name="Rectangle 14">
            <a:extLst>
              <a:ext uri="{FF2B5EF4-FFF2-40B4-BE49-F238E27FC236}">
                <a16:creationId xmlns:a16="http://schemas.microsoft.com/office/drawing/2014/main" id="{18B3DD7B-F52C-1342-8E86-206BC0C79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49149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82" name="AutoShape 15">
            <a:extLst>
              <a:ext uri="{FF2B5EF4-FFF2-40B4-BE49-F238E27FC236}">
                <a16:creationId xmlns:a16="http://schemas.microsoft.com/office/drawing/2014/main" id="{34FD958F-3975-3D40-A8F0-326280A9C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3637" y="5143500"/>
            <a:ext cx="2244725" cy="533400"/>
          </a:xfrm>
          <a:prstGeom prst="wedgeRoundRectCallout">
            <a:avLst>
              <a:gd name="adj1" fmla="val 9144"/>
              <a:gd name="adj2" fmla="val -4226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B a d   c l o c k s</a:t>
            </a:r>
          </a:p>
        </p:txBody>
      </p:sp>
      <p:pic>
        <p:nvPicPr>
          <p:cNvPr id="24583" name="Picture 1">
            <a:extLst>
              <a:ext uri="{FF2B5EF4-FFF2-40B4-BE49-F238E27FC236}">
                <a16:creationId xmlns:a16="http://schemas.microsoft.com/office/drawing/2014/main" id="{5FA9D376-395C-6942-B7C7-B034F5A18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2755900"/>
            <a:ext cx="30353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40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CC53AEF-1F69-4C41-B947-0BF46FA8E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Cristian’s method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02" name="Rectangle 4">
            <a:extLst>
              <a:ext uri="{FF2B5EF4-FFF2-40B4-BE49-F238E27FC236}">
                <a16:creationId xmlns:a16="http://schemas.microsoft.com/office/drawing/2014/main" id="{9F48B3AC-F940-A045-BCAA-9519F0C07C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799" y="1555360"/>
            <a:ext cx="5905052" cy="25908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Client </a:t>
            </a:r>
            <a:r>
              <a:rPr lang="en-US" altLang="en-US" sz="2000">
                <a:solidFill>
                  <a:srgbClr val="C70F05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pulls data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 from a </a:t>
            </a: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time server</a:t>
            </a:r>
          </a:p>
          <a:p>
            <a:pPr algn="just" eaLnBrk="1" hangingPunct="1"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every R unit of time, where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 &lt; </a:t>
            </a:r>
            <a:r>
              <a:rPr lang="en-US" altLang="en-US" sz="2000" b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Symbol" pitchFamily="2" charset="2"/>
              </a:rPr>
              <a:t>δ / 2ρ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. (why?)</a:t>
            </a:r>
          </a:p>
          <a:p>
            <a:pPr algn="just" eaLnBrk="1" hangingPunct="1">
              <a:buFontTx/>
              <a:buNone/>
            </a:pPr>
            <a:endParaRPr lang="en-US" altLang="en-US" sz="20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For accuracy, clients must compute the </a:t>
            </a:r>
            <a:r>
              <a:rPr lang="en-US" altLang="en-US" sz="2000">
                <a:solidFill>
                  <a:srgbClr val="C70F05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round trip time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solidFill>
                  <a:srgbClr val="C70F05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(RTT)</a:t>
            </a:r>
            <a:r>
              <a:rPr lang="en-US" altLang="en-US" sz="2000">
                <a:latin typeface="Calibri" panose="020F0502020204030204" pitchFamily="34" charset="0"/>
                <a:ea typeface="ＭＳ Ｐゴシック" panose="020B0600070205080204" pitchFamily="34" charset="-128"/>
              </a:rPr>
              <a:t>, and compensate for this delay  while adjusting their own clocks.  (Too large RTT’s are rejected)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C5835E86-3CC6-D641-8869-7A539F0F8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113" y="3235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06234250-F674-344C-8731-81721787B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1138" y="5362576"/>
            <a:ext cx="2963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25605" name="AutoShape 8">
            <a:extLst>
              <a:ext uri="{FF2B5EF4-FFF2-40B4-BE49-F238E27FC236}">
                <a16:creationId xmlns:a16="http://schemas.microsoft.com/office/drawing/2014/main" id="{99E4F277-B2E3-8B4B-9601-0108F1BA6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600200"/>
            <a:ext cx="1371600" cy="1066800"/>
          </a:xfrm>
          <a:prstGeom prst="octagon">
            <a:avLst>
              <a:gd name="adj" fmla="val 29287"/>
            </a:avLst>
          </a:prstGeom>
          <a:solidFill>
            <a:srgbClr val="E84F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Time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server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6" name="Oval 9">
            <a:extLst>
              <a:ext uri="{FF2B5EF4-FFF2-40B4-BE49-F238E27FC236}">
                <a16:creationId xmlns:a16="http://schemas.microsoft.com/office/drawing/2014/main" id="{B77E0D96-3834-6B43-8848-EC66E1BED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429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7" name="Oval 10">
            <a:extLst>
              <a:ext uri="{FF2B5EF4-FFF2-40B4-BE49-F238E27FC236}">
                <a16:creationId xmlns:a16="http://schemas.microsoft.com/office/drawing/2014/main" id="{9394B837-9F01-124B-AA77-1B4D7089C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91000"/>
            <a:ext cx="381000" cy="381000"/>
          </a:xfrm>
          <a:prstGeom prst="ellipse">
            <a:avLst/>
          </a:prstGeom>
          <a:solidFill>
            <a:srgbClr val="51FF9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8" name="Oval 11">
            <a:extLst>
              <a:ext uri="{FF2B5EF4-FFF2-40B4-BE49-F238E27FC236}">
                <a16:creationId xmlns:a16="http://schemas.microsoft.com/office/drawing/2014/main" id="{58ED9CF5-164A-0344-AAB7-B98016402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81400"/>
            <a:ext cx="381000" cy="381000"/>
          </a:xfrm>
          <a:prstGeom prst="ellipse">
            <a:avLst/>
          </a:prstGeom>
          <a:solidFill>
            <a:srgbClr val="FAD43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5609" name="Line 13">
            <a:extLst>
              <a:ext uri="{FF2B5EF4-FFF2-40B4-BE49-F238E27FC236}">
                <a16:creationId xmlns:a16="http://schemas.microsoft.com/office/drawing/2014/main" id="{C3485997-DD91-3F49-A028-1F96FCECB1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590800"/>
            <a:ext cx="53340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5">
            <a:extLst>
              <a:ext uri="{FF2B5EF4-FFF2-40B4-BE49-F238E27FC236}">
                <a16:creationId xmlns:a16="http://schemas.microsoft.com/office/drawing/2014/main" id="{9B5F035D-3B0A-E74C-858F-244384EEC0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590800"/>
            <a:ext cx="3810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6">
            <a:extLst>
              <a:ext uri="{FF2B5EF4-FFF2-40B4-BE49-F238E27FC236}">
                <a16:creationId xmlns:a16="http://schemas.microsoft.com/office/drawing/2014/main" id="{8A424414-3FB1-544F-A99E-90208C8BA0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667000"/>
            <a:ext cx="0" cy="1524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8">
            <a:extLst>
              <a:ext uri="{FF2B5EF4-FFF2-40B4-BE49-F238E27FC236}">
                <a16:creationId xmlns:a16="http://schemas.microsoft.com/office/drawing/2014/main" id="{023BF419-A741-0947-8FDC-649BB83FC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1" y="914401"/>
            <a:ext cx="3215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 Narrow" panose="020B0604020202020204" pitchFamily="34" charset="0"/>
              </a:rPr>
              <a:t>External Synchronization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5613" name="Picture 14">
            <a:extLst>
              <a:ext uri="{FF2B5EF4-FFF2-40B4-BE49-F238E27FC236}">
                <a16:creationId xmlns:a16="http://schemas.microsoft.com/office/drawing/2014/main" id="{AC9B5D1E-F7C9-8C4F-BAF5-1E0A7E3ED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41910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133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E240FE04-4FBD-754C-A27A-21FDA473A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Network Time Protocol (NTP)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6626" name="Object 2">
            <a:extLst>
              <a:ext uri="{FF2B5EF4-FFF2-40B4-BE49-F238E27FC236}">
                <a16:creationId xmlns:a16="http://schemas.microsoft.com/office/drawing/2014/main" id="{7B520BF0-AE40-C140-9FAD-F044CA28A0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524000"/>
          <a:ext cx="57912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Document" r:id="rId3" imgW="5486400" imgH="2857500" progId="Word.Document.12">
                  <p:link updateAutomatic="1"/>
                </p:oleObj>
              </mc:Choice>
              <mc:Fallback>
                <p:oleObj name="Document" r:id="rId3" imgW="5486400" imgH="2857500" progId="Word.Document.12">
                  <p:link updateAutomatic="1"/>
                  <p:pic>
                    <p:nvPicPr>
                      <p:cNvPr id="26626" name="Object 2">
                        <a:extLst>
                          <a:ext uri="{FF2B5EF4-FFF2-40B4-BE49-F238E27FC236}">
                            <a16:creationId xmlns:a16="http://schemas.microsoft.com/office/drawing/2014/main" id="{7B520BF0-AE40-C140-9FAD-F044CA28A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524000"/>
                        <a:ext cx="57912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Rectangle 15">
            <a:extLst>
              <a:ext uri="{FF2B5EF4-FFF2-40B4-BE49-F238E27FC236}">
                <a16:creationId xmlns:a16="http://schemas.microsoft.com/office/drawing/2014/main" id="{DBB5CE31-DCF7-E24F-94A8-1B8210943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676401"/>
            <a:ext cx="297180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C70F05"/>
                </a:solidFill>
                <a:latin typeface="Arial" panose="020B0604020202020204" pitchFamily="34" charset="0"/>
              </a:rPr>
              <a:t>Broadcast mode</a:t>
            </a:r>
            <a:r>
              <a:rPr lang="en-US" altLang="en-US" sz="2000">
                <a:solidFill>
                  <a:srgbClr val="C70F05"/>
                </a:solidFill>
                <a:latin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- least accurate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C70F05"/>
                </a:solidFill>
                <a:latin typeface="Arial" panose="020B0604020202020204" pitchFamily="34" charset="0"/>
              </a:rPr>
              <a:t>Procedure call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- medium accuracy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C70F05"/>
                </a:solidFill>
                <a:latin typeface="Arial" panose="020B0604020202020204" pitchFamily="34" charset="0"/>
              </a:rPr>
              <a:t>Peer-to-peer mode</a:t>
            </a:r>
            <a:endParaRPr lang="en-US" altLang="en-US" sz="2000">
              <a:latin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Arial" panose="020B0604020202020204" pitchFamily="34" charset="0"/>
              </a:rPr>
              <a:t>upper level servers use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 this for max accuracy</a:t>
            </a:r>
            <a:r>
              <a:rPr lang="en-US" altLang="en-US" sz="2000">
                <a:latin typeface="Arial Narrow" panose="020B0604020202020204" pitchFamily="34" charset="0"/>
              </a:rPr>
              <a:t> </a:t>
            </a:r>
            <a:endParaRPr lang="en-US" altLang="en-US" sz="2000">
              <a:solidFill>
                <a:srgbClr val="C70F05"/>
              </a:solidFill>
              <a:latin typeface="Arial Narrow" panose="020B0604020202020204" pitchFamily="34" charset="0"/>
            </a:endParaRPr>
          </a:p>
        </p:txBody>
      </p:sp>
      <p:sp>
        <p:nvSpPr>
          <p:cNvPr id="26628" name="TextBox 4">
            <a:extLst>
              <a:ext uri="{FF2B5EF4-FFF2-40B4-BE49-F238E27FC236}">
                <a16:creationId xmlns:a16="http://schemas.microsoft.com/office/drawing/2014/main" id="{56FC0068-3CB5-314B-8C16-09896DC68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349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Cesium clocks or GPS based clocks</a:t>
            </a:r>
          </a:p>
        </p:txBody>
      </p:sp>
      <p:sp>
        <p:nvSpPr>
          <p:cNvPr id="26629" name="TextBox 5">
            <a:extLst>
              <a:ext uri="{FF2B5EF4-FFF2-40B4-BE49-F238E27FC236}">
                <a16:creationId xmlns:a16="http://schemas.microsoft.com/office/drawing/2014/main" id="{CF760A2F-076F-BF48-979C-0715E14C0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638800"/>
            <a:ext cx="8083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computer will try to synchronize its clock with several servers, and accept the best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results to set its time. Accordingly, the synchronization subnet is dynamic. </a:t>
            </a:r>
          </a:p>
        </p:txBody>
      </p:sp>
    </p:spTree>
    <p:extLst>
      <p:ext uri="{BB962C8B-B14F-4D97-AF65-F5344CB8AC3E}">
        <p14:creationId xmlns:p14="http://schemas.microsoft.com/office/powerpoint/2010/main" val="70167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D4842C14-A4FE-E04E-BF07-C39ACEB078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Peer-to-peer mode of NTP</a:t>
            </a: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7650" name="Rectangle 4">
            <a:extLst>
              <a:ext uri="{FF2B5EF4-FFF2-40B4-BE49-F238E27FC236}">
                <a16:creationId xmlns:a16="http://schemas.microsoft.com/office/drawing/2014/main" id="{2E76D00F-9A3F-8C4C-AB84-FB8D991F33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1295400"/>
            <a:ext cx="5029200" cy="32766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Let Q’s time be ahead of P’s time by </a:t>
            </a:r>
            <a:r>
              <a:rPr lang="en-US" altLang="en-US" sz="2000" b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Then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T2 = T1 + T</a:t>
            </a:r>
            <a:r>
              <a:rPr lang="en-US" altLang="en-US" sz="2400" b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PQ </a:t>
            </a:r>
            <a:r>
              <a:rPr lang="en-US" altLang="en-US" sz="24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400" b="1" baseline="-25000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Symbol" pitchFamily="2" charset="2"/>
              </a:rPr>
              <a:t>δ</a:t>
            </a:r>
            <a:endParaRPr lang="en-US" altLang="en-US" sz="2400" b="1" dirty="0">
              <a:latin typeface="Arial" panose="020B0604020202020204" pitchFamily="34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T4 = T3 + 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400" b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QP </a:t>
            </a:r>
            <a:r>
              <a:rPr lang="en-US" altLang="en-US" sz="24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</a:t>
            </a:r>
            <a:r>
              <a:rPr lang="en-US" altLang="en-US" sz="2400" b="1" baseline="-25000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Symbol" pitchFamily="2" charset="2"/>
              </a:rPr>
              <a:t>δ</a:t>
            </a:r>
            <a:endParaRPr lang="en-US" altLang="en-US" sz="2400" b="1" dirty="0">
              <a:solidFill>
                <a:srgbClr val="C70F05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y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=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000" b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PQ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+ T</a:t>
            </a:r>
            <a:r>
              <a:rPr lang="en-US" altLang="en-US" sz="2000" b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QP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= T2 +T4 -T1 -T3 </a:t>
            </a: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(RTT)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200" b="1" dirty="0" err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sz="32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 = (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T2 -T4 -T1 +T3) / 2 - (T</a:t>
            </a:r>
            <a:r>
              <a:rPr lang="en-US" altLang="en-US" sz="2000" b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PQ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-</a:t>
            </a:r>
            <a:r>
              <a:rPr lang="en-US" altLang="en-US" sz="2000" b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000" b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QP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/ 2</a:t>
            </a:r>
            <a:endParaRPr lang="en-US" altLang="en-US" sz="1800" b="1" dirty="0">
              <a:latin typeface="Arial" panose="020B0604020202020204" pitchFamily="34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1800" b="1" dirty="0">
              <a:latin typeface="Arial" panose="020B0604020202020204" pitchFamily="34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1800" b="1" i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		  		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1800" b="1" i="1" dirty="0">
              <a:solidFill>
                <a:srgbClr val="C70F05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itchFamily="2" charset="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1800" b="1" i="1" dirty="0">
              <a:solidFill>
                <a:srgbClr val="C70F05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Symbol" pitchFamily="2" charset="2"/>
            </a:endParaRP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CD30B953-2464-A745-BA71-70220A305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52" name="Rectangle 6">
            <a:extLst>
              <a:ext uri="{FF2B5EF4-FFF2-40B4-BE49-F238E27FC236}">
                <a16:creationId xmlns:a16="http://schemas.microsoft.com/office/drawing/2014/main" id="{C637BC42-52C2-594A-9012-3E0BFCF8F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1" y="5257800"/>
            <a:ext cx="349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So, x- y/2 ≤ </a:t>
            </a:r>
            <a:r>
              <a:rPr lang="en-US" altLang="en-US" sz="2400" b="1" dirty="0" err="1">
                <a:solidFill>
                  <a:srgbClr val="0908FF"/>
                </a:solidFill>
                <a:latin typeface="Calibri" panose="020F0502020204030204" pitchFamily="34" charset="0"/>
                <a:sym typeface="Symbol" pitchFamily="2" charset="2"/>
              </a:rPr>
              <a:t>δ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sym typeface="Symbol" pitchFamily="2" charset="2"/>
              </a:rPr>
              <a:t> ≤ x+ y/2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7653" name="Rectangle 20">
            <a:extLst>
              <a:ext uri="{FF2B5EF4-FFF2-40B4-BE49-F238E27FC236}">
                <a16:creationId xmlns:a16="http://schemas.microsoft.com/office/drawing/2014/main" id="{6F2AA6EA-ABF3-1A4A-9C36-0D862FAEF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4" y="2057400"/>
            <a:ext cx="297338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 i="1"/>
          </a:p>
        </p:txBody>
      </p:sp>
      <p:sp>
        <p:nvSpPr>
          <p:cNvPr id="27654" name="Line 32">
            <a:extLst>
              <a:ext uri="{FF2B5EF4-FFF2-40B4-BE49-F238E27FC236}">
                <a16:creationId xmlns:a16="http://schemas.microsoft.com/office/drawing/2014/main" id="{4ED1CB80-D6FE-F442-8837-220CD797AD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514600"/>
            <a:ext cx="2514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33">
            <a:extLst>
              <a:ext uri="{FF2B5EF4-FFF2-40B4-BE49-F238E27FC236}">
                <a16:creationId xmlns:a16="http://schemas.microsoft.com/office/drawing/2014/main" id="{90628CE8-C4BC-954D-9028-E0747FA1EA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9624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34">
            <a:extLst>
              <a:ext uri="{FF2B5EF4-FFF2-40B4-BE49-F238E27FC236}">
                <a16:creationId xmlns:a16="http://schemas.microsoft.com/office/drawing/2014/main" id="{16832FBD-179F-514C-8F36-629146CC07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514600"/>
            <a:ext cx="5334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35">
            <a:extLst>
              <a:ext uri="{FF2B5EF4-FFF2-40B4-BE49-F238E27FC236}">
                <a16:creationId xmlns:a16="http://schemas.microsoft.com/office/drawing/2014/main" id="{F960E125-977F-224D-8D31-70A661EA59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14600"/>
            <a:ext cx="3048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Text Box 36">
            <a:extLst>
              <a:ext uri="{FF2B5EF4-FFF2-40B4-BE49-F238E27FC236}">
                <a16:creationId xmlns:a16="http://schemas.microsoft.com/office/drawing/2014/main" id="{C0E2386D-8322-1E41-8D07-F8CE24CD3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202247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T2</a:t>
            </a:r>
          </a:p>
        </p:txBody>
      </p:sp>
      <p:sp>
        <p:nvSpPr>
          <p:cNvPr id="27659" name="Text Box 37">
            <a:extLst>
              <a:ext uri="{FF2B5EF4-FFF2-40B4-BE49-F238E27FC236}">
                <a16:creationId xmlns:a16="http://schemas.microsoft.com/office/drawing/2014/main" id="{C4159EE1-F502-E847-82CF-0408C8840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392747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T1</a:t>
            </a:r>
          </a:p>
        </p:txBody>
      </p:sp>
      <p:sp>
        <p:nvSpPr>
          <p:cNvPr id="27660" name="Text Box 38">
            <a:extLst>
              <a:ext uri="{FF2B5EF4-FFF2-40B4-BE49-F238E27FC236}">
                <a16:creationId xmlns:a16="http://schemas.microsoft.com/office/drawing/2014/main" id="{07AB9644-91FD-ED41-B2C6-F68AC9770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927475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T4</a:t>
            </a:r>
          </a:p>
        </p:txBody>
      </p:sp>
      <p:sp>
        <p:nvSpPr>
          <p:cNvPr id="27661" name="Text Box 39">
            <a:extLst>
              <a:ext uri="{FF2B5EF4-FFF2-40B4-BE49-F238E27FC236}">
                <a16:creationId xmlns:a16="http://schemas.microsoft.com/office/drawing/2014/main" id="{8D6286BC-3230-5B44-BBD9-EA4BF8FF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057400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T3</a:t>
            </a:r>
          </a:p>
        </p:txBody>
      </p:sp>
      <p:sp>
        <p:nvSpPr>
          <p:cNvPr id="27662" name="Text Box 40">
            <a:extLst>
              <a:ext uri="{FF2B5EF4-FFF2-40B4-BE49-F238E27FC236}">
                <a16:creationId xmlns:a16="http://schemas.microsoft.com/office/drawing/2014/main" id="{6FCCFB6D-7911-654F-BD2D-90DE5CB5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251075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Times New Roman" panose="02020603050405020304" pitchFamily="18" charset="0"/>
              </a:rPr>
              <a:t>Q</a:t>
            </a:r>
          </a:p>
        </p:txBody>
      </p:sp>
      <p:sp>
        <p:nvSpPr>
          <p:cNvPr id="27663" name="Text Box 41">
            <a:extLst>
              <a:ext uri="{FF2B5EF4-FFF2-40B4-BE49-F238E27FC236}">
                <a16:creationId xmlns:a16="http://schemas.microsoft.com/office/drawing/2014/main" id="{C79C7D16-F736-D947-A30B-6C938849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3380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27664" name="Rectangle 46">
            <a:extLst>
              <a:ext uri="{FF2B5EF4-FFF2-40B4-BE49-F238E27FC236}">
                <a16:creationId xmlns:a16="http://schemas.microsoft.com/office/drawing/2014/main" id="{9B5AD310-D7E5-D047-A1A8-820F457D6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1"/>
            <a:ext cx="85344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1800" b="1" i="1">
                <a:solidFill>
                  <a:srgbClr val="C70F05"/>
                </a:solidFill>
                <a:latin typeface="Arial" panose="020B0604020202020204" pitchFamily="34" charset="0"/>
                <a:sym typeface="Symbol" pitchFamily="2" charset="2"/>
              </a:rPr>
              <a:t>Ping several times, and obtain the smallest value of y. Use it to calculate </a:t>
            </a: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  <a:sym typeface="Symbol" pitchFamily="2" charset="2"/>
              </a:rPr>
              <a:t>δ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65" name="AutoShape 47">
            <a:extLst>
              <a:ext uri="{FF2B5EF4-FFF2-40B4-BE49-F238E27FC236}">
                <a16:creationId xmlns:a16="http://schemas.microsoft.com/office/drawing/2014/main" id="{BCCBE09A-6F22-B54B-9592-33962B906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6242" y="4686300"/>
            <a:ext cx="533400" cy="304800"/>
          </a:xfrm>
          <a:prstGeom prst="wedgeRoundRectCallout">
            <a:avLst>
              <a:gd name="adj1" fmla="val 7802"/>
              <a:gd name="adj2" fmla="val -3214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7666" name="AutoShape 48">
            <a:extLst>
              <a:ext uri="{FF2B5EF4-FFF2-40B4-BE49-F238E27FC236}">
                <a16:creationId xmlns:a16="http://schemas.microsoft.com/office/drawing/2014/main" id="{1D0677B3-A5DE-334B-8C10-35A0648A8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127" y="4686300"/>
            <a:ext cx="2133600" cy="533400"/>
          </a:xfrm>
          <a:prstGeom prst="wedgeRoundRectCallout">
            <a:avLst>
              <a:gd name="adj1" fmla="val 11599"/>
              <a:gd name="adj2" fmla="val -195389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Between y/2 and -y/2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25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8B47859-5A1A-2141-BC79-E3BED0EE9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+mn-lt"/>
                <a:ea typeface="ＭＳ Ｐゴシック" panose="020B0600070205080204" pitchFamily="34" charset="-128"/>
              </a:rPr>
              <a:t>Problems with Clock adjustment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9F1D7FB1-A772-AF49-915B-B65C41CC8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007" y="2374900"/>
            <a:ext cx="1005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1. What problems can occur when a clock value is advanced from 171 to 174?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2. What problems can occur when a clock value is moved back from 180 to 175?</a:t>
            </a:r>
          </a:p>
        </p:txBody>
      </p:sp>
    </p:spTree>
    <p:extLst>
      <p:ext uri="{BB962C8B-B14F-4D97-AF65-F5344CB8AC3E}">
        <p14:creationId xmlns:p14="http://schemas.microsoft.com/office/powerpoint/2010/main" val="747470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2D82B9E6-E898-D144-921A-6A92F1992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Sequential and Concurrent events</a:t>
            </a:r>
            <a:endParaRPr lang="en-US" altLang="en-US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AA3AC9EE-E86C-7D4F-8D4F-DB4920912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4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Sequential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= Totally ordered in time. 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Total ordering is feasible in a single process that has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only </a:t>
            </a:r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one clock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This is not true in a distributed system, since clocks are never perfectly synchronized. 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Can we define sequential and concurrent events </a:t>
            </a:r>
            <a:r>
              <a:rPr lang="en-US" altLang="en-US" sz="2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without using physical clocks, since physical clocks are not be perfectly synchronized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</a:p>
          <a:p>
            <a:pPr eaLnBrk="1" hangingPunct="1">
              <a:lnSpc>
                <a:spcPct val="125000"/>
              </a:lnSpc>
            </a:pPr>
            <a:endParaRPr lang="en-US" altLang="en-US" sz="24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00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438564A9-8197-3041-9B4A-D60BCBAE0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1"/>
            <a:ext cx="8162925" cy="1090613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ea typeface="ＭＳ Ｐゴシック" panose="020B0600070205080204" pitchFamily="34" charset="-128"/>
              </a:rPr>
              <a:t>What does “concurrent” mean?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9CA3D13F-BF7D-8F44-A310-797294D6D3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743200" y="1524000"/>
            <a:ext cx="6248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Simultaneous? Happening at the same time? NO.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There is nothing called </a:t>
            </a:r>
            <a:r>
              <a:rPr lang="en-US" altLang="en-US" sz="2000" b="1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simultaneous</a:t>
            </a: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 in the physical world. 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3" name="AutoShape 5">
            <a:extLst>
              <a:ext uri="{FF2B5EF4-FFF2-40B4-BE49-F238E27FC236}">
                <a16:creationId xmlns:a16="http://schemas.microsoft.com/office/drawing/2014/main" id="{FB636978-AB53-BD44-8091-3A9DE9951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38400"/>
            <a:ext cx="228600" cy="381000"/>
          </a:xfrm>
          <a:prstGeom prst="irregularSeal2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4" name="AutoShape 6">
            <a:extLst>
              <a:ext uri="{FF2B5EF4-FFF2-40B4-BE49-F238E27FC236}">
                <a16:creationId xmlns:a16="http://schemas.microsoft.com/office/drawing/2014/main" id="{861268B7-64D0-2448-B71E-C06566172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53000"/>
            <a:ext cx="228600" cy="381000"/>
          </a:xfrm>
          <a:prstGeom prst="irregularSeal2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5" name="Line 7">
            <a:extLst>
              <a:ext uri="{FF2B5EF4-FFF2-40B4-BE49-F238E27FC236}">
                <a16:creationId xmlns:a16="http://schemas.microsoft.com/office/drawing/2014/main" id="{9BC9ABDE-DD8B-0C4E-87D9-D8D6480BDD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956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8">
            <a:extLst>
              <a:ext uri="{FF2B5EF4-FFF2-40B4-BE49-F238E27FC236}">
                <a16:creationId xmlns:a16="http://schemas.microsoft.com/office/drawing/2014/main" id="{1BE795DE-6FB9-064B-A30E-FAEAE1B053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0480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9">
            <a:extLst>
              <a:ext uri="{FF2B5EF4-FFF2-40B4-BE49-F238E27FC236}">
                <a16:creationId xmlns:a16="http://schemas.microsoft.com/office/drawing/2014/main" id="{8AA5CC52-04D9-F643-B911-5CBC879B8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8" name="Rectangle 10">
            <a:extLst>
              <a:ext uri="{FF2B5EF4-FFF2-40B4-BE49-F238E27FC236}">
                <a16:creationId xmlns:a16="http://schemas.microsoft.com/office/drawing/2014/main" id="{9306E886-32E9-5549-8970-B94E651B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320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29" name="Line 11">
            <a:extLst>
              <a:ext uri="{FF2B5EF4-FFF2-40B4-BE49-F238E27FC236}">
                <a16:creationId xmlns:a16="http://schemas.microsoft.com/office/drawing/2014/main" id="{C6521C08-C374-1C40-949E-9285C2CF9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956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2">
            <a:extLst>
              <a:ext uri="{FF2B5EF4-FFF2-40B4-BE49-F238E27FC236}">
                <a16:creationId xmlns:a16="http://schemas.microsoft.com/office/drawing/2014/main" id="{540659D6-EF1B-F34C-8B0F-25AA63A8AD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0480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Oval 13">
            <a:extLst>
              <a:ext uri="{FF2B5EF4-FFF2-40B4-BE49-F238E27FC236}">
                <a16:creationId xmlns:a16="http://schemas.microsoft.com/office/drawing/2014/main" id="{93728694-6D11-AE4A-9317-1BC12865F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2" name="Line 14">
            <a:extLst>
              <a:ext uri="{FF2B5EF4-FFF2-40B4-BE49-F238E27FC236}">
                <a16:creationId xmlns:a16="http://schemas.microsoft.com/office/drawing/2014/main" id="{7898C354-960A-E941-971B-52FBAB64C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4196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5">
            <a:extLst>
              <a:ext uri="{FF2B5EF4-FFF2-40B4-BE49-F238E27FC236}">
                <a16:creationId xmlns:a16="http://schemas.microsoft.com/office/drawing/2014/main" id="{393F0B72-F146-3A48-A5CA-858D1FF2D4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4572000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Oval 16">
            <a:extLst>
              <a:ext uri="{FF2B5EF4-FFF2-40B4-BE49-F238E27FC236}">
                <a16:creationId xmlns:a16="http://schemas.microsoft.com/office/drawing/2014/main" id="{A3E1CDD4-F0B6-DE46-B622-AEFC6B9C1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49580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35" name="Line 17">
            <a:extLst>
              <a:ext uri="{FF2B5EF4-FFF2-40B4-BE49-F238E27FC236}">
                <a16:creationId xmlns:a16="http://schemas.microsoft.com/office/drawing/2014/main" id="{7DD93044-C6B3-D547-99DA-C9A45913B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667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8">
            <a:extLst>
              <a:ext uri="{FF2B5EF4-FFF2-40B4-BE49-F238E27FC236}">
                <a16:creationId xmlns:a16="http://schemas.microsoft.com/office/drawing/2014/main" id="{D6BE6E1B-BE59-204D-BAF4-27EE1726CB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3048000"/>
            <a:ext cx="533400" cy="1905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Line 19">
            <a:extLst>
              <a:ext uri="{FF2B5EF4-FFF2-40B4-BE49-F238E27FC236}">
                <a16:creationId xmlns:a16="http://schemas.microsoft.com/office/drawing/2014/main" id="{70AD433A-4038-1C4F-8316-81FC8331F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743200"/>
            <a:ext cx="1219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20">
            <a:extLst>
              <a:ext uri="{FF2B5EF4-FFF2-40B4-BE49-F238E27FC236}">
                <a16:creationId xmlns:a16="http://schemas.microsoft.com/office/drawing/2014/main" id="{6A663ABB-B561-DE4F-9627-C712F32859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572000"/>
            <a:ext cx="106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22">
            <a:extLst>
              <a:ext uri="{FF2B5EF4-FFF2-40B4-BE49-F238E27FC236}">
                <a16:creationId xmlns:a16="http://schemas.microsoft.com/office/drawing/2014/main" id="{24167C36-1C87-9F48-A66B-6C2C53BED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2708275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Alice</a:t>
            </a:r>
          </a:p>
        </p:txBody>
      </p:sp>
      <p:sp>
        <p:nvSpPr>
          <p:cNvPr id="30740" name="Text Box 23">
            <a:extLst>
              <a:ext uri="{FF2B5EF4-FFF2-40B4-BE49-F238E27FC236}">
                <a16:creationId xmlns:a16="http://schemas.microsoft.com/office/drawing/2014/main" id="{B82ADD67-A4AC-884B-BCE2-FB58B764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4308475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Bob</a:t>
            </a:r>
          </a:p>
        </p:txBody>
      </p:sp>
      <p:sp>
        <p:nvSpPr>
          <p:cNvPr id="30741" name="Text Box 24">
            <a:extLst>
              <a:ext uri="{FF2B5EF4-FFF2-40B4-BE49-F238E27FC236}">
                <a16:creationId xmlns:a16="http://schemas.microsoft.com/office/drawing/2014/main" id="{837A35B0-ED53-8D44-A9C8-A5F0D6F39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09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42" name="AutoShape 27">
            <a:extLst>
              <a:ext uri="{FF2B5EF4-FFF2-40B4-BE49-F238E27FC236}">
                <a16:creationId xmlns:a16="http://schemas.microsoft.com/office/drawing/2014/main" id="{AA14EC34-4430-8F49-8EC8-566643A9A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962400"/>
            <a:ext cx="1219200" cy="609600"/>
          </a:xfrm>
          <a:prstGeom prst="wedgeRectCallout">
            <a:avLst>
              <a:gd name="adj1" fmla="val 125523"/>
              <a:gd name="adj2" fmla="val 148440"/>
            </a:avLst>
          </a:prstGeom>
          <a:solidFill>
            <a:srgbClr val="FAD4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Explosion 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0743" name="AutoShape 28">
            <a:extLst>
              <a:ext uri="{FF2B5EF4-FFF2-40B4-BE49-F238E27FC236}">
                <a16:creationId xmlns:a16="http://schemas.microsoft.com/office/drawing/2014/main" id="{3CF75FDF-18BE-0243-B9D5-33BC3F877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200400"/>
            <a:ext cx="1143000" cy="609600"/>
          </a:xfrm>
          <a:prstGeom prst="wedgeRectCallout">
            <a:avLst>
              <a:gd name="adj1" fmla="val 129028"/>
              <a:gd name="adj2" fmla="val -132292"/>
            </a:avLst>
          </a:prstGeom>
          <a:solidFill>
            <a:srgbClr val="FAD4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Explosion 2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13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D6C312EC-9AAB-324A-8D47-541D0545D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Causality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FC06D1D0-A237-F645-A5CA-A6B2742D5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7772400" cy="4419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Causality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helps identify </a:t>
            </a:r>
            <a:r>
              <a:rPr lang="en-US" altLang="en-US" sz="2400" b="1" i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sequential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b="1" i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concurrent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events without using physical clocks.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Joke </a:t>
            </a:r>
            <a:r>
              <a:rPr lang="en-US" altLang="en-US" sz="36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Re: joke (</a:t>
            </a:r>
            <a:r>
              <a:rPr lang="en-US" altLang="en-US" sz="36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implies </a:t>
            </a: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causally ordered before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happened before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Message sent </a:t>
            </a:r>
            <a:r>
              <a:rPr lang="en-US" altLang="en-US" sz="36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message received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Local ordering: a </a:t>
            </a:r>
            <a:r>
              <a:rPr lang="en-US" altLang="en-US" sz="36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b </a:t>
            </a:r>
            <a:r>
              <a:rPr lang="en-US" altLang="en-US" sz="36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c (based on the local clock)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228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401F86E-4158-074B-B3E9-3E4D69ADE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Defining causal relationship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9BFB9A2F-4F17-414A-BBA7-71FA1F818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Rule 1</a:t>
            </a: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 If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are two events in a single process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, and the time of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is less than the time of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then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Rule 2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.  If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= 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sending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a message, and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b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= </a:t>
            </a: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receipt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of that message, then 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b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lnSpc>
                <a:spcPct val="125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Rule 3.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	(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b)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∧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b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c)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⇒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a 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 c</a:t>
            </a: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744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9028C4AB-2962-8442-A318-ACBD07CBA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Example of causality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8C17891-D967-5849-A494-C2510642F8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600200"/>
            <a:ext cx="4185621" cy="3505200"/>
          </a:xfrm>
        </p:spPr>
        <p:txBody>
          <a:bodyPr>
            <a:normAutofit fontScale="47500" lnSpcReduction="20000"/>
          </a:bodyPr>
          <a:lstStyle/>
          <a:p>
            <a:pPr algn="just"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	since(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∧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b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∧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d)</a:t>
            </a:r>
            <a:endParaRPr lang="en-US" altLang="en-US" sz="3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3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since	(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∧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 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d)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3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(Here 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defines a </a:t>
            </a:r>
            <a:r>
              <a:rPr lang="en-US" altLang="en-US" sz="36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PARTIAL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order).</a:t>
            </a:r>
            <a:endParaRPr lang="en-US" altLang="en-US" sz="3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36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Is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 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 or f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g?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3600" b="1" dirty="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NO,</a:t>
            </a:r>
            <a:r>
              <a:rPr lang="en-US" altLang="en-US" sz="36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t</a:t>
            </a: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hey are </a:t>
            </a:r>
            <a:r>
              <a:rPr lang="en-US" altLang="en-US" sz="36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concurrent</a:t>
            </a:r>
            <a:r>
              <a:rPr lang="en-US" altLang="en-US" sz="3600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en-US" altLang="en-US" sz="36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20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0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775C5C2F-6E72-D546-939D-6E464FFC6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410200"/>
            <a:ext cx="6781800" cy="579438"/>
          </a:xfrm>
          <a:prstGeom prst="rect">
            <a:avLst/>
          </a:prstGeom>
          <a:solidFill>
            <a:srgbClr val="FAD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70F05"/>
                </a:solidFill>
                <a:latin typeface="Arial Narrow" panose="020B0604020202020204" pitchFamily="34" charset="0"/>
              </a:rPr>
              <a:t>Concurrency = absence of causal order</a:t>
            </a:r>
            <a:endParaRPr lang="en-US" altLang="en-US" sz="2400" b="1">
              <a:solidFill>
                <a:srgbClr val="C70F05"/>
              </a:solidFill>
              <a:latin typeface="Arial Narrow" panose="020B060402020202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D1EAF09-0D42-CF43-A5D9-CE8CE058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53" y="1447800"/>
            <a:ext cx="4709157" cy="328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8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A1568C29-46FD-874F-8645-9C4ACA489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1"/>
            <a:ext cx="8162925" cy="1090613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Time and Clock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39E4815-A6B5-4E45-9D51-0191B81684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447800"/>
            <a:ext cx="86868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Primary standard of time = </a:t>
            </a:r>
            <a:r>
              <a:rPr lang="en-US" altLang="en-US" sz="24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rotation of earth</a:t>
            </a:r>
            <a:endParaRPr lang="en-US" altLang="en-US" sz="24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De facto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primary standard = </a:t>
            </a:r>
            <a:r>
              <a:rPr lang="en-US" altLang="en-US" sz="24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atomic clock</a:t>
            </a:r>
            <a:endParaRPr lang="en-US" altLang="en-US" sz="24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(1 atomic second = </a:t>
            </a:r>
            <a:r>
              <a:rPr lang="en-US" altLang="en-US" sz="24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9,192,631,770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orbital  transitions of </a:t>
            </a:r>
            <a:r>
              <a:rPr lang="en-US" altLang="en-US" sz="2400" b="1" dirty="0">
                <a:solidFill>
                  <a:srgbClr val="660066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Cesium </a:t>
            </a:r>
            <a:r>
              <a:rPr lang="en-US" altLang="en-US" sz="2400" b="1" baseline="30000" dirty="0">
                <a:solidFill>
                  <a:srgbClr val="660066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133</a:t>
            </a:r>
            <a:r>
              <a:rPr lang="en-US" altLang="en-US" sz="2400" dirty="0">
                <a:solidFill>
                  <a:srgbClr val="660066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atom. 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86400 atomic sec = 1 solar day – approximately 2 </a:t>
            </a:r>
            <a:r>
              <a:rPr lang="en-US" altLang="en-US" sz="2400" dirty="0" err="1">
                <a:latin typeface="Arial Narrow" panose="020B0604020202020204" pitchFamily="34" charset="0"/>
                <a:ea typeface="ＭＳ Ｐゴシック" panose="020B0600070205080204" pitchFamily="34" charset="-128"/>
              </a:rPr>
              <a:t>ms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(Match up with solar day or astronomical time requires occasional </a:t>
            </a:r>
            <a:r>
              <a:rPr lang="en-US" altLang="en-US" sz="2400" i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leap second 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correction)</a:t>
            </a:r>
          </a:p>
          <a:p>
            <a:pPr eaLnBrk="1" hangingPunct="1">
              <a:buFontTx/>
              <a:buNone/>
            </a:pPr>
            <a:endParaRPr lang="en-US" altLang="en-US" sz="24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Coordinated Universal Time </a:t>
            </a:r>
            <a:r>
              <a:rPr lang="en-US" altLang="en-US" sz="24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(UTC)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does the adjustment for leap seconds 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= GMT ± number of hours in your time zone. It is thus kept within 1 second from the mean solar time (UT1) at 0 degree longitude</a:t>
            </a: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Rectangle 14">
            <a:extLst>
              <a:ext uri="{FF2B5EF4-FFF2-40B4-BE49-F238E27FC236}">
                <a16:creationId xmlns:a16="http://schemas.microsoft.com/office/drawing/2014/main" id="{A2A57FAB-D312-A64C-9C06-E04B0972C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905000"/>
            <a:ext cx="3200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40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50E762B3-DDF8-3045-9FE3-50A1948A8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Logical clocks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48C8B349-6923-CB46-8E84-81DCC457D1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3798" y="1469316"/>
            <a:ext cx="4507454" cy="4114800"/>
          </a:xfrm>
        </p:spPr>
        <p:txBody>
          <a:bodyPr/>
          <a:lstStyle/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LC</a:t>
            </a:r>
            <a:r>
              <a:rPr lang="en-US" altLang="en-US" sz="2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is a counter. Its value respects causal ordering as follows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endParaRPr lang="en-US" altLang="en-US" sz="20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en-US" sz="20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		a </a:t>
            </a:r>
            <a:r>
              <a:rPr lang="en-US" altLang="en-US" sz="2000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0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b </a:t>
            </a:r>
            <a:r>
              <a:rPr lang="en-US" altLang="en-US" sz="2000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⇒</a:t>
            </a:r>
            <a:r>
              <a:rPr lang="en-US" altLang="en-US" sz="20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LC(a) &lt; LC(b)</a:t>
            </a:r>
          </a:p>
          <a:p>
            <a:pPr algn="just" eaLnBrk="1" hangingPunct="1">
              <a:lnSpc>
                <a:spcPct val="125000"/>
              </a:lnSpc>
              <a:buFontTx/>
              <a:buNone/>
            </a:pPr>
            <a:endParaRPr lang="en-US" altLang="en-US" sz="2000" b="1" dirty="0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125000"/>
              </a:lnSpc>
              <a:buFontTx/>
              <a:buNone/>
            </a:pPr>
            <a:r>
              <a:rPr lang="en-US" altLang="en-US" sz="2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But LC(a) &lt; LC(b) does NOT imply a </a:t>
            </a: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b.</a:t>
            </a:r>
            <a:endParaRPr lang="en-US" altLang="en-US" sz="2000" dirty="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5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8F5D4992-F0E6-C64E-A552-CEEBA29019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48401" y="1295400"/>
            <a:ext cx="4606065" cy="4114800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Each process maintains its logical clock as follows:</a:t>
            </a:r>
          </a:p>
          <a:p>
            <a:pPr eaLnBrk="1" hangingPunct="1">
              <a:lnSpc>
                <a:spcPct val="120000"/>
              </a:lnSpc>
            </a:pPr>
            <a:endParaRPr lang="en-US" altLang="en-US" sz="20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LC1</a:t>
            </a:r>
            <a:r>
              <a:rPr lang="en-US" altLang="en-US" sz="2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.  Each time a local event takes place, increment </a:t>
            </a: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LC</a:t>
            </a:r>
            <a:r>
              <a:rPr lang="en-US" altLang="en-US" sz="2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LC2</a:t>
            </a:r>
            <a:r>
              <a:rPr lang="en-US" altLang="en-US" sz="2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.  Append the value of </a:t>
            </a: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LC</a:t>
            </a:r>
            <a:r>
              <a:rPr lang="en-US" altLang="en-US" sz="2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to outgoing messages.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LC3.</a:t>
            </a:r>
            <a:r>
              <a:rPr lang="en-US" altLang="en-US" sz="2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 When receiving a message, set </a:t>
            </a:r>
            <a:r>
              <a:rPr lang="en-US" altLang="en-US" sz="20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LC</a:t>
            </a:r>
            <a:r>
              <a:rPr lang="en-US" altLang="en-US" sz="20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to  </a:t>
            </a:r>
          </a:p>
          <a:p>
            <a:pPr algn="just" eaLnBrk="1" hangingPunct="1">
              <a:lnSpc>
                <a:spcPct val="120000"/>
              </a:lnSpc>
              <a:buFontTx/>
              <a:buNone/>
            </a:pPr>
            <a:r>
              <a:rPr lang="en-US" altLang="en-US" sz="20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		1 + max</a:t>
            </a:r>
            <a:r>
              <a:rPr lang="en-US" altLang="en-US" sz="2000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n-US" altLang="en-US" sz="20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local LC</a:t>
            </a:r>
            <a:r>
              <a:rPr lang="en-US" altLang="en-US" sz="2000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20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message LC</a:t>
            </a:r>
            <a:r>
              <a:rPr lang="en-US" altLang="en-US" sz="2000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283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F598352A-8D8B-C14C-9886-BEE588DBA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Total order in a distributed system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7BC3940C-028C-4F4B-A7DE-854CDE1E6D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447800"/>
            <a:ext cx="4419600" cy="3886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18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Total order is important for some applications like scheduling (first-come first served).</a:t>
            </a:r>
            <a:r>
              <a:rPr lang="en-US" altLang="en-US" sz="200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But total order does not exist! What can we do?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	Strengthen the causal order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 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to define a </a:t>
            </a:r>
            <a:r>
              <a:rPr lang="en-US" altLang="en-US" sz="2000" i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total order (&lt;&lt;)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among events. Use LC to define total order (in case two LC’s are equal, process id’s will be used to break the tie). </a:t>
            </a:r>
            <a:endParaRPr lang="en-US" altLang="en-US" sz="20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774EDF06-6E15-0E4A-BC92-6A577E721D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24601" y="1524000"/>
            <a:ext cx="3813175" cy="35052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Let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a, b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be events in processes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j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respectively. Then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&lt;&lt; b </a:t>
            </a:r>
            <a:r>
              <a:rPr lang="en-US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iff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-- LC(a) &lt; LC(b)  </a:t>
            </a: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--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LC(a) = LC(b)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and  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&lt; j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b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⇒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 &lt;&lt; b,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but the converse is not true.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sz="20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lnSpc>
                <a:spcPct val="90000"/>
              </a:lnSpc>
            </a:pPr>
            <a:endParaRPr lang="en-US" altLang="en-US" sz="1800" b="1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01E45F85-8C6F-CA4F-9AC4-15639C6D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97525"/>
            <a:ext cx="7696200" cy="867930"/>
          </a:xfrm>
          <a:prstGeom prst="rect">
            <a:avLst/>
          </a:prstGeom>
          <a:solidFill>
            <a:srgbClr val="FAD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The value of LC  of an event is called its </a:t>
            </a:r>
            <a:r>
              <a:rPr lang="en-US" altLang="en-US" sz="2400" b="1" i="1">
                <a:solidFill>
                  <a:srgbClr val="C70F05"/>
                </a:solidFill>
                <a:latin typeface="Arial" panose="020B0604020202020204" pitchFamily="34" charset="0"/>
              </a:rPr>
              <a:t>timestamp</a:t>
            </a:r>
            <a:r>
              <a:rPr lang="en-US" altLang="en-US" sz="2400" b="1">
                <a:latin typeface="Arial" panose="020B0604020202020204" pitchFamily="34" charset="0"/>
              </a:rPr>
              <a:t>.</a:t>
            </a:r>
            <a:endParaRPr lang="en-US" altLang="en-US" sz="20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052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4F9CD686-6FD7-5D49-B52D-0B38D12FE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Vector clock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F39E48E-4F65-574C-869D-6B206FD1F9F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371600"/>
            <a:ext cx="4572000" cy="411480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18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Causality detection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can be an important issue in applications like </a:t>
            </a: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group communication</a:t>
            </a:r>
            <a:r>
              <a:rPr lang="en-US" altLang="en-US" sz="2000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Logical clocks </a:t>
            </a:r>
            <a:r>
              <a:rPr lang="en-US" altLang="en-US" sz="2000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do </a:t>
            </a: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detect causal ordering. </a:t>
            </a:r>
            <a:r>
              <a:rPr lang="en-US" altLang="en-US" sz="2000" dirty="0">
                <a:solidFill>
                  <a:srgbClr val="0908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Vector clocks </a:t>
            </a:r>
            <a:r>
              <a:rPr lang="en-US" altLang="en-US" sz="2000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do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 </a:t>
            </a:r>
            <a:r>
              <a:rPr lang="en-US" altLang="en-US" sz="2000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MT Extra" pitchFamily="2" charset="77"/>
              </a:rPr>
              <a:t></a:t>
            </a: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b </a:t>
            </a:r>
            <a:r>
              <a:rPr lang="en-US" altLang="en-US" sz="2000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⇔</a:t>
            </a: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VC(a) &lt; VC(b)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en-US" sz="2000" b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		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36867" name="Object 2">
            <a:extLst>
              <a:ext uri="{FF2B5EF4-FFF2-40B4-BE49-F238E27FC236}">
                <a16:creationId xmlns:a16="http://schemas.microsoft.com/office/drawing/2014/main" id="{16C90B99-32A6-3540-BC4D-7F821C7765F9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  <p:extLst>
              <p:ext uri="{D42A27DB-BD31-4B8C-83A1-F6EECF244321}">
                <p14:modId xmlns:p14="http://schemas.microsoft.com/office/powerpoint/2010/main" val="2692839429"/>
              </p:ext>
            </p:extLst>
          </p:nvPr>
        </p:nvGraphicFramePr>
        <p:xfrm>
          <a:off x="6640159" y="1981200"/>
          <a:ext cx="3059113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Document" r:id="rId3" imgW="3562350" imgH="2660650" progId="Word.Document.8">
                  <p:embed/>
                </p:oleObj>
              </mc:Choice>
              <mc:Fallback>
                <p:oleObj name="Document" r:id="rId3" imgW="3562350" imgH="2660650" progId="Word.Document.8">
                  <p:embed/>
                  <p:pic>
                    <p:nvPicPr>
                      <p:cNvPr id="36867" name="Object 2">
                        <a:extLst>
                          <a:ext uri="{FF2B5EF4-FFF2-40B4-BE49-F238E27FC236}">
                            <a16:creationId xmlns:a16="http://schemas.microsoft.com/office/drawing/2014/main" id="{16C90B99-32A6-3540-BC4D-7F821C7765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159" y="1981200"/>
                        <a:ext cx="3059113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5">
            <a:extLst>
              <a:ext uri="{FF2B5EF4-FFF2-40B4-BE49-F238E27FC236}">
                <a16:creationId xmlns:a16="http://schemas.microsoft.com/office/drawing/2014/main" id="{4350C3C3-B182-DB46-8194-D49B7EFCB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326" y="4886326"/>
            <a:ext cx="305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C may receive </a:t>
            </a:r>
            <a:r>
              <a:rPr lang="en-US" altLang="en-US" sz="2000">
                <a:solidFill>
                  <a:srgbClr val="C70F05"/>
                </a:solidFill>
                <a:latin typeface="Arial" panose="020B0604020202020204" pitchFamily="34" charset="0"/>
              </a:rPr>
              <a:t>Re:joke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before </a:t>
            </a:r>
            <a:r>
              <a:rPr lang="en-US" altLang="en-US" sz="2000">
                <a:solidFill>
                  <a:srgbClr val="C70F05"/>
                </a:solidFill>
                <a:latin typeface="Arial" panose="020B0604020202020204" pitchFamily="34" charset="0"/>
              </a:rPr>
              <a:t>joke</a:t>
            </a:r>
            <a:r>
              <a:rPr lang="en-US" altLang="en-US" sz="2000">
                <a:latin typeface="Arial" panose="020B0604020202020204" pitchFamily="34" charset="0"/>
              </a:rPr>
              <a:t>, which is bad!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6869" name="TextBox 5">
            <a:extLst>
              <a:ext uri="{FF2B5EF4-FFF2-40B4-BE49-F238E27FC236}">
                <a16:creationId xmlns:a16="http://schemas.microsoft.com/office/drawing/2014/main" id="{7FB6C2B3-27AD-844A-95CE-6CF4A970B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715001"/>
            <a:ext cx="2466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(</a:t>
            </a:r>
            <a:r>
              <a:rPr lang="en-US" altLang="en-US" sz="2000">
                <a:latin typeface="Calibri" panose="020F0502020204030204" pitchFamily="34" charset="0"/>
              </a:rPr>
              <a:t>What does &lt; mean?</a:t>
            </a:r>
            <a:r>
              <a:rPr lang="en-US" altLang="en-US" sz="2400">
                <a:latin typeface="Times New Roman" panose="02020603050405020304" pitchFamily="18" charset="0"/>
              </a:rPr>
              <a:t>)</a:t>
            </a:r>
          </a:p>
        </p:txBody>
      </p:sp>
      <p:cxnSp>
        <p:nvCxnSpPr>
          <p:cNvPr id="36870" name="Straight Arrow Connector 7">
            <a:extLst>
              <a:ext uri="{FF2B5EF4-FFF2-40B4-BE49-F238E27FC236}">
                <a16:creationId xmlns:a16="http://schemas.microsoft.com/office/drawing/2014/main" id="{9A11514B-7204-E844-934D-A731D3B6975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544888" y="5295900"/>
            <a:ext cx="989012" cy="1588"/>
          </a:xfrm>
          <a:prstGeom prst="straightConnector1">
            <a:avLst/>
          </a:prstGeom>
          <a:noFill/>
          <a:ln w="5715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16132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0B1AA9A4-E251-E641-A30D-84C24C29DF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Implementing VC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3">
                <a:extLst>
                  <a:ext uri="{FF2B5EF4-FFF2-40B4-BE49-F238E27FC236}">
                    <a16:creationId xmlns:a16="http://schemas.microsoft.com/office/drawing/2014/main" id="{C7473B35-65D4-A244-8BFA-2A94EB3CA889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828800" y="1371600"/>
                <a:ext cx="5029200" cy="48006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{Sender process </a:t>
                </a:r>
                <a:r>
                  <a:rPr lang="en-US" altLang="en-US" sz="1800" b="1" dirty="0" err="1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}</a:t>
                </a:r>
              </a:p>
              <a:p>
                <a:pPr algn="just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  </a:t>
                </a:r>
                <a:r>
                  <a:rPr lang="en-US" altLang="en-US" sz="1800" dirty="0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Increment </a:t>
                </a:r>
                <a:r>
                  <a:rPr lang="en-US" altLang="en-US" sz="1800" b="1" dirty="0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VC[</a:t>
                </a:r>
                <a:r>
                  <a:rPr lang="en-US" altLang="en-US" sz="1800" b="1" dirty="0" err="1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1800" b="1" dirty="0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]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</a:t>
                </a:r>
              </a:p>
              <a:p>
                <a:pPr algn="just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 </a:t>
                </a:r>
                <a:r>
                  <a:rPr lang="en-US" altLang="en-US" sz="1800" dirty="0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Append the local </a:t>
                </a:r>
                <a:r>
                  <a:rPr lang="en-US" altLang="en-US" sz="1800" b="1" dirty="0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VC</a:t>
                </a: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to every outgoing message.</a:t>
                </a:r>
              </a:p>
              <a:p>
                <a:pPr algn="just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{Receiver process j}</a:t>
                </a:r>
              </a:p>
              <a:p>
                <a:pPr algn="just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3.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When a message with a vector timestamp </a:t>
                </a:r>
                <a:r>
                  <a:rPr lang="en-US" altLang="en-US" sz="1800" b="1" dirty="0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</a:t>
                </a:r>
                <a:r>
                  <a:rPr lang="en-US" altLang="en-US" sz="1800" dirty="0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arrives from </a:t>
                </a:r>
                <a:r>
                  <a:rPr lang="en-US" altLang="en-US" sz="1800" dirty="0" err="1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, first increment the </a:t>
                </a:r>
                <a:r>
                  <a:rPr lang="en-US" altLang="en-US" sz="1800" dirty="0" err="1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j</a:t>
                </a:r>
                <a:r>
                  <a:rPr lang="en-US" altLang="en-US" sz="1800" baseline="30000" dirty="0" err="1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component </a:t>
                </a:r>
                <a:r>
                  <a:rPr lang="en-US" altLang="en-US" sz="18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VC[j]</a:t>
                </a: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of the local vector clock, and then update the local vector clock as follows:</a:t>
                </a:r>
              </a:p>
              <a:p>
                <a:pPr algn="just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altLang="en-US" sz="1800" dirty="0">
                    <a:latin typeface="Arial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1800" i="1" dirty="0" smtClean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∀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𝒌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: 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𝟎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≤ 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𝒌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≤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𝑵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𝟏</m:t>
                    </m:r>
                    <m:r>
                      <a:rPr lang="en-US" altLang="en-US" sz="1800" b="1" i="1" dirty="0">
                        <a:solidFill>
                          <a:srgbClr val="C70F05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:: </m:t>
                    </m:r>
                  </m:oMath>
                </a14:m>
                <a:endParaRPr lang="en-US" altLang="en-US" sz="1800" b="1" i="1" dirty="0">
                  <a:solidFill>
                    <a:srgbClr val="C70F05"/>
                  </a:solidFill>
                  <a:latin typeface="Cambria Math" panose="02040503050406030204" pitchFamily="18" charset="0"/>
                  <a:ea typeface="ＭＳ Ｐゴシック" panose="020B0600070205080204" pitchFamily="34" charset="-128"/>
                </a:endParaRPr>
              </a:p>
              <a:p>
                <a:pPr algn="just" eaLnBrk="1" hangingPunct="1">
                  <a:lnSpc>
                    <a:spcPct val="15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𝑽𝑪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[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𝒌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] := </m:t>
                      </m:r>
                      <m:r>
                        <m:rPr>
                          <m:sty m:val="p"/>
                        </m:rP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max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⁡(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𝑻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[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𝒌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], 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𝑽𝑪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[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𝒌</m:t>
                      </m:r>
                      <m:r>
                        <a:rPr lang="en-US" altLang="en-US" sz="1800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ea typeface="ＭＳ Ｐゴシック" panose="020B0600070205080204" pitchFamily="34" charset="-128"/>
                        </a:rPr>
                        <m:t>]). </m:t>
                      </m:r>
                    </m:oMath>
                  </m:oMathPara>
                </a14:m>
                <a:endParaRPr lang="en-US" altLang="en-US" sz="1800" b="1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18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7890" name="Rectangle 3">
                <a:extLst>
                  <a:ext uri="{FF2B5EF4-FFF2-40B4-BE49-F238E27FC236}">
                    <a16:creationId xmlns:a16="http://schemas.microsoft.com/office/drawing/2014/main" id="{C7473B35-65D4-A244-8BFA-2A94EB3CA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828800" y="1371600"/>
                <a:ext cx="5029200" cy="4800600"/>
              </a:xfrm>
              <a:blipFill>
                <a:blip r:embed="rId2"/>
                <a:stretch>
                  <a:fillRect l="-758" t="-1852" r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1" name="AutoShape 5">
            <a:extLst>
              <a:ext uri="{FF2B5EF4-FFF2-40B4-BE49-F238E27FC236}">
                <a16:creationId xmlns:a16="http://schemas.microsoft.com/office/drawing/2014/main" id="{07D347F1-78D1-4948-9548-45144422D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219200"/>
            <a:ext cx="1905000" cy="609600"/>
          </a:xfrm>
          <a:prstGeom prst="wedgeRoundRectCallout">
            <a:avLst>
              <a:gd name="adj1" fmla="val -100056"/>
              <a:gd name="adj2" fmla="val 66356"/>
              <a:gd name="adj3" fmla="val 16667"/>
            </a:avLst>
          </a:prstGeom>
          <a:solidFill>
            <a:srgbClr val="FAD4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i</a:t>
            </a:r>
            <a:r>
              <a:rPr lang="en-US" altLang="en-US" sz="1600" baseline="30000">
                <a:latin typeface="Times New Roman" panose="02020603050405020304" pitchFamily="18" charset="0"/>
              </a:rPr>
              <a:t>th</a:t>
            </a:r>
            <a:r>
              <a:rPr lang="en-US" altLang="en-US" sz="1600">
                <a:latin typeface="Times New Roman" panose="02020603050405020304" pitchFamily="18" charset="0"/>
              </a:rPr>
              <a:t> component of VC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CCEB220D-C104-B641-91D2-5D5908A36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164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2791DCB7-5C77-8E4A-B69C-26917D343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Vector clocks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EFE791D4-B508-B740-841B-59787D71CC50}"/>
              </a:ext>
            </a:extLst>
          </p:cNvPr>
          <p:cNvGraphicFramePr>
            <a:graphicFrameLocks noGrp="1" noChangeAspect="1"/>
          </p:cNvGraphicFramePr>
          <p:nvPr>
            <p:ph type="body" sz="half" idx="1"/>
            <p:extLst>
              <p:ext uri="{D42A27DB-BD31-4B8C-83A1-F6EECF244321}">
                <p14:modId xmlns:p14="http://schemas.microsoft.com/office/powerpoint/2010/main" val="1853328217"/>
              </p:ext>
            </p:extLst>
          </p:nvPr>
        </p:nvGraphicFramePr>
        <p:xfrm>
          <a:off x="1258645" y="1219200"/>
          <a:ext cx="4615030" cy="134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Document" r:id="rId4" imgW="8337550" imgH="2438400" progId="Word.Document.8">
                  <p:embed/>
                </p:oleObj>
              </mc:Choice>
              <mc:Fallback>
                <p:oleObj name="Document" r:id="rId4" imgW="8337550" imgH="2438400" progId="Word.Document.8">
                  <p:embed/>
                  <p:pic>
                    <p:nvPicPr>
                      <p:cNvPr id="38914" name="Object 2">
                        <a:extLst>
                          <a:ext uri="{FF2B5EF4-FFF2-40B4-BE49-F238E27FC236}">
                            <a16:creationId xmlns:a16="http://schemas.microsoft.com/office/drawing/2014/main" id="{EFE791D4-B508-B740-841B-59787D71C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645" y="1219200"/>
                        <a:ext cx="4615030" cy="13438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Rectangle 4">
            <a:extLst>
              <a:ext uri="{FF2B5EF4-FFF2-40B4-BE49-F238E27FC236}">
                <a16:creationId xmlns:a16="http://schemas.microsoft.com/office/drawing/2014/main" id="{48C3834D-2D40-B84D-9BC4-7792060BD0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295400"/>
            <a:ext cx="3563938" cy="41148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</a:pPr>
            <a:r>
              <a:rPr lang="en-US" altLang="en-US" b="1" i="1">
                <a:latin typeface="Trebuchet MS" panose="020B0703020202090204" pitchFamily="34" charset="0"/>
                <a:ea typeface="ＭＳ Ｐゴシック" panose="020B0600070205080204" pitchFamily="34" charset="-128"/>
              </a:rPr>
              <a:t>Example</a:t>
            </a:r>
          </a:p>
          <a:p>
            <a:pPr algn="just" eaLnBrk="1" hangingPunct="1"/>
            <a:endParaRPr lang="en-US" altLang="en-US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US" altLang="en-US" sz="2000">
                <a:latin typeface="Trebuchet MS" panose="020B0703020202090204" pitchFamily="34" charset="0"/>
                <a:ea typeface="ＭＳ Ｐゴシック" panose="020B0600070205080204" pitchFamily="34" charset="-128"/>
              </a:rPr>
              <a:t>[3, 3, 4, 5, 3, 2, 1, 4] &lt;</a:t>
            </a:r>
          </a:p>
          <a:p>
            <a:pPr algn="just" eaLnBrk="1" hangingPunct="1">
              <a:buFontTx/>
              <a:buNone/>
            </a:pPr>
            <a:r>
              <a:rPr lang="en-US" altLang="en-US" sz="2000">
                <a:latin typeface="Trebuchet MS" panose="020B0703020202090204" pitchFamily="34" charset="0"/>
                <a:ea typeface="ＭＳ Ｐゴシック" panose="020B0600070205080204" pitchFamily="34" charset="-128"/>
              </a:rPr>
              <a:t>	 [3, 3, 4, 5, 3, 2, 2, 5] </a:t>
            </a:r>
          </a:p>
          <a:p>
            <a:pPr algn="just" eaLnBrk="1" hangingPunct="1">
              <a:buFontTx/>
              <a:buNone/>
            </a:pPr>
            <a:endParaRPr lang="en-US" altLang="en-US" sz="200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US" altLang="en-US" sz="2000">
                <a:latin typeface="Trebuchet MS" panose="020B0703020202090204" pitchFamily="34" charset="0"/>
                <a:ea typeface="ＭＳ Ｐゴシック" panose="020B0600070205080204" pitchFamily="34" charset="-128"/>
              </a:rPr>
              <a:t>But, </a:t>
            </a:r>
          </a:p>
          <a:p>
            <a:pPr algn="just" eaLnBrk="1" hangingPunct="1">
              <a:buFontTx/>
              <a:buNone/>
            </a:pPr>
            <a:endParaRPr lang="en-US" altLang="en-US" sz="200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US" altLang="en-US" sz="2000">
                <a:latin typeface="Trebuchet MS" panose="020B0703020202090204" pitchFamily="34" charset="0"/>
                <a:ea typeface="ＭＳ Ｐゴシック" panose="020B0600070205080204" pitchFamily="34" charset="-128"/>
              </a:rPr>
              <a:t>[3, 3, 4, </a:t>
            </a:r>
            <a:r>
              <a:rPr lang="en-US" altLang="en-US" sz="2000">
                <a:solidFill>
                  <a:srgbClr val="C70F05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  <a:t>5, 3</a:t>
            </a:r>
            <a:r>
              <a:rPr lang="en-US" altLang="en-US" sz="2000">
                <a:latin typeface="Trebuchet MS" panose="020B0703020202090204" pitchFamily="34" charset="0"/>
                <a:ea typeface="ＭＳ Ｐゴシック" panose="020B0600070205080204" pitchFamily="34" charset="-128"/>
              </a:rPr>
              <a:t>, 2, 1, 4]  and </a:t>
            </a:r>
          </a:p>
          <a:p>
            <a:pPr algn="just" eaLnBrk="1" hangingPunct="1">
              <a:buFontTx/>
              <a:buNone/>
            </a:pPr>
            <a:r>
              <a:rPr lang="en-US" altLang="en-US" sz="2000">
                <a:latin typeface="Trebuchet MS" panose="020B0703020202090204" pitchFamily="34" charset="0"/>
                <a:ea typeface="ＭＳ Ｐゴシック" panose="020B0600070205080204" pitchFamily="34" charset="-128"/>
              </a:rPr>
              <a:t>	[3, 3, </a:t>
            </a:r>
            <a:r>
              <a:rPr lang="en-US" altLang="en-US" sz="2000">
                <a:solidFill>
                  <a:srgbClr val="C70F05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rPr>
              <a:t>4, 5</a:t>
            </a:r>
            <a:r>
              <a:rPr lang="en-US" altLang="en-US" sz="2000">
                <a:latin typeface="Trebuchet MS" panose="020B0703020202090204" pitchFamily="34" charset="0"/>
                <a:ea typeface="ＭＳ Ｐゴシック" panose="020B0600070205080204" pitchFamily="34" charset="-128"/>
              </a:rPr>
              <a:t>, 3, 2, 2, 3] </a:t>
            </a:r>
          </a:p>
          <a:p>
            <a:pPr algn="just" eaLnBrk="1" hangingPunct="1">
              <a:buFontTx/>
              <a:buNone/>
            </a:pPr>
            <a:r>
              <a:rPr lang="en-US" altLang="en-US" sz="2000">
                <a:latin typeface="Trebuchet MS" panose="020B0703020202090204" pitchFamily="34" charset="0"/>
                <a:ea typeface="ＭＳ Ｐゴシック" panose="020B0600070205080204" pitchFamily="34" charset="-128"/>
              </a:rPr>
              <a:t>	are not comparable</a:t>
            </a:r>
            <a:endParaRPr lang="en-US" altLang="en-US" sz="2000" b="1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6" name="Rectangle 5">
                <a:extLst>
                  <a:ext uri="{FF2B5EF4-FFF2-40B4-BE49-F238E27FC236}">
                    <a16:creationId xmlns:a16="http://schemas.microsoft.com/office/drawing/2014/main" id="{E5356730-110D-794B-BF03-6EDC38379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843" y="2715468"/>
                <a:ext cx="5801957" cy="26661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just" eaLnBrk="1" hangingPunct="1">
                  <a:lnSpc>
                    <a:spcPct val="125000"/>
                  </a:lnSpc>
                  <a:buClr>
                    <a:schemeClr val="folHlink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2000" b="1" dirty="0">
                    <a:latin typeface="Arial Narrow" panose="020B0604020202020204" pitchFamily="34" charset="0"/>
                  </a:rPr>
                  <a:t>Let a, b be two events.</a:t>
                </a:r>
              </a:p>
              <a:p>
                <a:pPr algn="just" eaLnBrk="1" hangingPunct="1">
                  <a:lnSpc>
                    <a:spcPct val="125000"/>
                  </a:lnSpc>
                  <a:buClr>
                    <a:schemeClr val="folHlink"/>
                  </a:buClr>
                  <a:buSzPct val="75000"/>
                  <a:buFont typeface="Wingdings" pitchFamily="2" charset="2"/>
                  <a:buNone/>
                </a:pPr>
                <a:r>
                  <a:rPr lang="en-US" altLang="en-US" sz="2000" b="1" dirty="0">
                    <a:latin typeface="Arial Narrow" panose="020B0604020202020204" pitchFamily="34" charset="0"/>
                  </a:rPr>
                  <a:t>Define</a:t>
                </a:r>
                <a:r>
                  <a:rPr lang="en-US" altLang="en-US" sz="2000" dirty="0">
                    <a:latin typeface="Arial Narrow" panose="020B0604020202020204" pitchFamily="34" charset="0"/>
                  </a:rPr>
                  <a:t>. VC(a) </a:t>
                </a:r>
                <a:r>
                  <a:rPr lang="en-US" altLang="en-US" b="1" dirty="0">
                    <a:solidFill>
                      <a:srgbClr val="C70F05"/>
                    </a:solidFill>
                    <a:latin typeface="Arial Narrow" panose="020B0604020202020204" pitchFamily="34" charset="0"/>
                  </a:rPr>
                  <a:t>&lt;</a:t>
                </a:r>
                <a:r>
                  <a:rPr lang="en-US" altLang="en-US" sz="2000" dirty="0">
                    <a:latin typeface="Arial Narrow" panose="020B0604020202020204" pitchFamily="34" charset="0"/>
                  </a:rPr>
                  <a:t>  VC(b) </a:t>
                </a:r>
                <a:r>
                  <a:rPr lang="en-US" altLang="en-US" sz="2000" dirty="0" err="1">
                    <a:latin typeface="Arial Narrow" panose="020B0604020202020204" pitchFamily="34" charset="0"/>
                  </a:rPr>
                  <a:t>iff</a:t>
                </a:r>
                <a:endParaRPr lang="en-US" altLang="en-US" sz="2000" dirty="0">
                  <a:latin typeface="Arial Narrow" panose="020B0604020202020204" pitchFamily="34" charset="0"/>
                </a:endParaRPr>
              </a:p>
              <a:p>
                <a:pPr algn="just" eaLnBrk="1" hangingPunct="1">
                  <a:lnSpc>
                    <a:spcPct val="125000"/>
                  </a:lnSpc>
                  <a:buClr>
                    <a:schemeClr val="folHlink"/>
                  </a:buClr>
                  <a:buSzPct val="75000"/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itchFamily="2" charset="2"/>
                      </a:rPr>
                      <m:t>∀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: 0 ≤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−1 :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)[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] ≤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)[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],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</a:rPr>
                  <a:t>and </a:t>
                </a:r>
              </a:p>
              <a:p>
                <a:pPr algn="just" eaLnBrk="1" hangingPunct="1">
                  <a:lnSpc>
                    <a:spcPct val="125000"/>
                  </a:lnSpc>
                  <a:buClr>
                    <a:schemeClr val="folHlink"/>
                  </a:buClr>
                  <a:buSzPct val="75000"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  <a:sym typeface="Symbol" pitchFamily="2" charset="2"/>
                        </a:rPr>
                        <m:t>∃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: 0 ≤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≤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−1 :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] &lt;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)[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],</m:t>
                      </m:r>
                    </m:oMath>
                  </m:oMathPara>
                </a14:m>
                <a:endParaRPr lang="en-US" altLang="en-US" sz="2000" dirty="0">
                  <a:latin typeface="Arial Narrow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latin typeface="Arial Narrow" panose="020B0604020202020204" pitchFamily="34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000" i="1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altLang="en-US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𝑉𝐶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altLang="en-US" i="1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Symbol" pitchFamily="2" charset="2"/>
                        </a:rPr>
                        <m:t>⇔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1" i="1" dirty="0">
                          <a:solidFill>
                            <a:srgbClr val="C70F05"/>
                          </a:solidFill>
                          <a:latin typeface="Cambria Math" panose="02040503050406030204" pitchFamily="18" charset="0"/>
                          <a:sym typeface="MT Extra" pitchFamily="2" charset="77"/>
                        </a:rPr>
                        <m:t>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000" i="1" dirty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sz="2000" dirty="0">
                  <a:latin typeface="Arial Black" panose="020B0604020202020204" pitchFamily="34" charset="0"/>
                </a:endParaRPr>
              </a:p>
            </p:txBody>
          </p:sp>
        </mc:Choice>
        <mc:Fallback xmlns="">
          <p:sp>
            <p:nvSpPr>
              <p:cNvPr id="38916" name="Rectangle 5">
                <a:extLst>
                  <a:ext uri="{FF2B5EF4-FFF2-40B4-BE49-F238E27FC236}">
                    <a16:creationId xmlns:a16="http://schemas.microsoft.com/office/drawing/2014/main" id="{E5356730-110D-794B-BF03-6EDC38379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843" y="2715468"/>
                <a:ext cx="5801957" cy="2666114"/>
              </a:xfrm>
              <a:prstGeom prst="rect">
                <a:avLst/>
              </a:prstGeom>
              <a:blipFill>
                <a:blip r:embed="rId6"/>
                <a:stretch>
                  <a:fillRect l="-873" b="-18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7" name="AutoShape 6">
            <a:extLst>
              <a:ext uri="{FF2B5EF4-FFF2-40B4-BE49-F238E27FC236}">
                <a16:creationId xmlns:a16="http://schemas.microsoft.com/office/drawing/2014/main" id="{92C2A500-DCE5-D142-B8C7-2EB50CC63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9586" y="6086786"/>
            <a:ext cx="2057400" cy="609600"/>
          </a:xfrm>
          <a:prstGeom prst="wedgeRoundRectCallout">
            <a:avLst>
              <a:gd name="adj1" fmla="val -21759"/>
              <a:gd name="adj2" fmla="val -179426"/>
              <a:gd name="adj3" fmla="val 16667"/>
            </a:avLst>
          </a:prstGeom>
          <a:solidFill>
            <a:srgbClr val="FAD4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Causality detection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4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1698ED4-735D-B44E-A8F5-F299A03B2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1" y="1"/>
            <a:ext cx="8162925" cy="1090613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Global Positioning system: GPS</a:t>
            </a:r>
          </a:p>
        </p:txBody>
      </p:sp>
      <p:sp>
        <p:nvSpPr>
          <p:cNvPr id="17410" name="Oval 7">
            <a:extLst>
              <a:ext uri="{FF2B5EF4-FFF2-40B4-BE49-F238E27FC236}">
                <a16:creationId xmlns:a16="http://schemas.microsoft.com/office/drawing/2014/main" id="{5C7F73F1-02E6-364B-BCAC-5A9498D02FF3}"/>
              </a:ext>
            </a:extLst>
          </p:cNvPr>
          <p:cNvSpPr>
            <a:spLocks noChangeArrowheads="1"/>
          </p:cNvSpPr>
          <p:nvPr/>
        </p:nvSpPr>
        <p:spPr bwMode="auto">
          <a:xfrm rot="2162437">
            <a:off x="3756616" y="943409"/>
            <a:ext cx="838200" cy="41148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17411" name="Picture 8">
            <a:extLst>
              <a:ext uri="{FF2B5EF4-FFF2-40B4-BE49-F238E27FC236}">
                <a16:creationId xmlns:a16="http://schemas.microsoft.com/office/drawing/2014/main" id="{E210D53B-304E-014C-9EBD-3B82AB47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55" y="2016168"/>
            <a:ext cx="2413000" cy="2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12" name="Line 9">
            <a:extLst>
              <a:ext uri="{FF2B5EF4-FFF2-40B4-BE49-F238E27FC236}">
                <a16:creationId xmlns:a16="http://schemas.microsoft.com/office/drawing/2014/main" id="{320CBBB7-6788-FC49-8CF8-F1F0C6C19F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93459" y="2391210"/>
            <a:ext cx="14478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10">
            <a:extLst>
              <a:ext uri="{FF2B5EF4-FFF2-40B4-BE49-F238E27FC236}">
                <a16:creationId xmlns:a16="http://schemas.microsoft.com/office/drawing/2014/main" id="{172C1635-977E-4E4B-86F3-2800B8DCF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659" y="1324410"/>
            <a:ext cx="304800" cy="304800"/>
          </a:xfrm>
          <a:prstGeom prst="plus">
            <a:avLst>
              <a:gd name="adj" fmla="val 25000"/>
            </a:avLst>
          </a:prstGeom>
          <a:solidFill>
            <a:srgbClr val="FAD4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4" name="AutoShape 12">
            <a:extLst>
              <a:ext uri="{FF2B5EF4-FFF2-40B4-BE49-F238E27FC236}">
                <a16:creationId xmlns:a16="http://schemas.microsoft.com/office/drawing/2014/main" id="{E1915149-BC41-DF44-9D1E-856457E77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659" y="1705410"/>
            <a:ext cx="304800" cy="304800"/>
          </a:xfrm>
          <a:prstGeom prst="plus">
            <a:avLst>
              <a:gd name="adj" fmla="val 25000"/>
            </a:avLst>
          </a:prstGeom>
          <a:solidFill>
            <a:srgbClr val="FAD4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5" name="Freeform 13">
            <a:extLst>
              <a:ext uri="{FF2B5EF4-FFF2-40B4-BE49-F238E27FC236}">
                <a16:creationId xmlns:a16="http://schemas.microsoft.com/office/drawing/2014/main" id="{9A992D9D-E6B5-B54E-903A-3669BBA39A12}"/>
              </a:ext>
            </a:extLst>
          </p:cNvPr>
          <p:cNvSpPr>
            <a:spLocks/>
          </p:cNvSpPr>
          <p:nvPr/>
        </p:nvSpPr>
        <p:spPr bwMode="auto">
          <a:xfrm>
            <a:off x="1712259" y="1781610"/>
            <a:ext cx="4419600" cy="2362200"/>
          </a:xfrm>
          <a:custGeom>
            <a:avLst/>
            <a:gdLst>
              <a:gd name="T0" fmla="*/ 0 w 2976"/>
              <a:gd name="T1" fmla="*/ 2147483646 h 1688"/>
              <a:gd name="T2" fmla="*/ 2147483646 w 2976"/>
              <a:gd name="T3" fmla="*/ 2147483646 h 1688"/>
              <a:gd name="T4" fmla="*/ 2147483646 w 2976"/>
              <a:gd name="T5" fmla="*/ 2147483646 h 1688"/>
              <a:gd name="T6" fmla="*/ 2147483646 w 2976"/>
              <a:gd name="T7" fmla="*/ 2147483646 h 1688"/>
              <a:gd name="T8" fmla="*/ 2147483646 w 2976"/>
              <a:gd name="T9" fmla="*/ 2147483646 h 1688"/>
              <a:gd name="T10" fmla="*/ 2147483646 w 2976"/>
              <a:gd name="T11" fmla="*/ 2147483646 h 16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76"/>
              <a:gd name="T19" fmla="*/ 0 h 1688"/>
              <a:gd name="T20" fmla="*/ 2976 w 2976"/>
              <a:gd name="T21" fmla="*/ 1688 h 168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76" h="1688">
                <a:moveTo>
                  <a:pt x="0" y="8"/>
                </a:moveTo>
                <a:cubicBezTo>
                  <a:pt x="88" y="4"/>
                  <a:pt x="176" y="0"/>
                  <a:pt x="384" y="56"/>
                </a:cubicBezTo>
                <a:cubicBezTo>
                  <a:pt x="592" y="112"/>
                  <a:pt x="992" y="232"/>
                  <a:pt x="1248" y="344"/>
                </a:cubicBezTo>
                <a:cubicBezTo>
                  <a:pt x="1504" y="456"/>
                  <a:pt x="1680" y="560"/>
                  <a:pt x="1920" y="728"/>
                </a:cubicBezTo>
                <a:cubicBezTo>
                  <a:pt x="2160" y="896"/>
                  <a:pt x="2512" y="1192"/>
                  <a:pt x="2688" y="1352"/>
                </a:cubicBezTo>
                <a:cubicBezTo>
                  <a:pt x="2864" y="1512"/>
                  <a:pt x="2920" y="1600"/>
                  <a:pt x="2976" y="16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15">
            <a:extLst>
              <a:ext uri="{FF2B5EF4-FFF2-40B4-BE49-F238E27FC236}">
                <a16:creationId xmlns:a16="http://schemas.microsoft.com/office/drawing/2014/main" id="{89A52262-8A4E-4342-A06C-D46D2168B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059" y="3077010"/>
            <a:ext cx="304800" cy="304800"/>
          </a:xfrm>
          <a:prstGeom prst="plus">
            <a:avLst>
              <a:gd name="adj" fmla="val 25000"/>
            </a:avLst>
          </a:prstGeom>
          <a:solidFill>
            <a:srgbClr val="FAD43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7" name="Freeform 16">
            <a:extLst>
              <a:ext uri="{FF2B5EF4-FFF2-40B4-BE49-F238E27FC236}">
                <a16:creationId xmlns:a16="http://schemas.microsoft.com/office/drawing/2014/main" id="{C00C32F2-B2BF-0143-AEAC-EE8B12063261}"/>
              </a:ext>
            </a:extLst>
          </p:cNvPr>
          <p:cNvSpPr>
            <a:spLocks/>
          </p:cNvSpPr>
          <p:nvPr/>
        </p:nvSpPr>
        <p:spPr bwMode="auto">
          <a:xfrm>
            <a:off x="1559859" y="1781610"/>
            <a:ext cx="1295400" cy="1143000"/>
          </a:xfrm>
          <a:custGeom>
            <a:avLst/>
            <a:gdLst>
              <a:gd name="T0" fmla="*/ 2147483646 w 1240"/>
              <a:gd name="T1" fmla="*/ 0 h 768"/>
              <a:gd name="T2" fmla="*/ 2147483646 w 1240"/>
              <a:gd name="T3" fmla="*/ 2147483646 h 768"/>
              <a:gd name="T4" fmla="*/ 2147483646 w 1240"/>
              <a:gd name="T5" fmla="*/ 2147483646 h 768"/>
              <a:gd name="T6" fmla="*/ 0 60000 65536"/>
              <a:gd name="T7" fmla="*/ 0 60000 65536"/>
              <a:gd name="T8" fmla="*/ 0 60000 65536"/>
              <a:gd name="T9" fmla="*/ 0 w 1240"/>
              <a:gd name="T10" fmla="*/ 0 h 768"/>
              <a:gd name="T11" fmla="*/ 1240 w 124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0" h="768">
                <a:moveTo>
                  <a:pt x="136" y="0"/>
                </a:moveTo>
                <a:cubicBezTo>
                  <a:pt x="68" y="8"/>
                  <a:pt x="0" y="16"/>
                  <a:pt x="184" y="144"/>
                </a:cubicBezTo>
                <a:cubicBezTo>
                  <a:pt x="368" y="272"/>
                  <a:pt x="1064" y="664"/>
                  <a:pt x="1240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Line 17">
            <a:extLst>
              <a:ext uri="{FF2B5EF4-FFF2-40B4-BE49-F238E27FC236}">
                <a16:creationId xmlns:a16="http://schemas.microsoft.com/office/drawing/2014/main" id="{79C2DDDC-F187-D24B-A8A3-B2BC10ECB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6459" y="406761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Line 19">
            <a:extLst>
              <a:ext uri="{FF2B5EF4-FFF2-40B4-BE49-F238E27FC236}">
                <a16:creationId xmlns:a16="http://schemas.microsoft.com/office/drawing/2014/main" id="{A91AA933-512A-5741-9383-827A8E494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5659" y="2772210"/>
            <a:ext cx="1066800" cy="457200"/>
          </a:xfrm>
          <a:prstGeom prst="line">
            <a:avLst/>
          </a:prstGeom>
          <a:noFill/>
          <a:ln w="57150">
            <a:solidFill>
              <a:srgbClr val="E84F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Line 20">
            <a:extLst>
              <a:ext uri="{FF2B5EF4-FFF2-40B4-BE49-F238E27FC236}">
                <a16:creationId xmlns:a16="http://schemas.microsoft.com/office/drawing/2014/main" id="{6A530DAA-22B7-AF4F-9F05-131D0D37E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259" y="1934010"/>
            <a:ext cx="838200" cy="838200"/>
          </a:xfrm>
          <a:prstGeom prst="line">
            <a:avLst/>
          </a:prstGeom>
          <a:noFill/>
          <a:ln w="57150">
            <a:solidFill>
              <a:srgbClr val="E84F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Line 21">
            <a:extLst>
              <a:ext uri="{FF2B5EF4-FFF2-40B4-BE49-F238E27FC236}">
                <a16:creationId xmlns:a16="http://schemas.microsoft.com/office/drawing/2014/main" id="{74563569-4CB7-9F4F-9C7D-4C728E254D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2459" y="1553010"/>
            <a:ext cx="1676400" cy="1219200"/>
          </a:xfrm>
          <a:prstGeom prst="line">
            <a:avLst/>
          </a:prstGeom>
          <a:noFill/>
          <a:ln w="57150">
            <a:solidFill>
              <a:srgbClr val="E84FE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Rectangle 22">
            <a:extLst>
              <a:ext uri="{FF2B5EF4-FFF2-40B4-BE49-F238E27FC236}">
                <a16:creationId xmlns:a16="http://schemas.microsoft.com/office/drawing/2014/main" id="{55C224BB-185C-FE44-9970-9370E2D7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859" y="2696010"/>
            <a:ext cx="3810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23" name="Rectangle 23">
            <a:extLst>
              <a:ext uri="{FF2B5EF4-FFF2-40B4-BE49-F238E27FC236}">
                <a16:creationId xmlns:a16="http://schemas.microsoft.com/office/drawing/2014/main" id="{C40B79A5-1129-5149-B618-04955928E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5257801"/>
            <a:ext cx="4456113" cy="650875"/>
          </a:xfrm>
          <a:prstGeom prst="rect">
            <a:avLst/>
          </a:prstGeom>
          <a:noFill/>
          <a:ln w="9525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A system of 32 satellites broadcast accurate spatial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 coordinates and time maintained by atomic clocks</a:t>
            </a:r>
          </a:p>
        </p:txBody>
      </p:sp>
      <p:sp>
        <p:nvSpPr>
          <p:cNvPr id="17424" name="Rectangle 24">
            <a:extLst>
              <a:ext uri="{FF2B5EF4-FFF2-40B4-BE49-F238E27FC236}">
                <a16:creationId xmlns:a16="http://schemas.microsoft.com/office/drawing/2014/main" id="{38792346-65FB-1247-A8C5-1FC6AD4A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827" y="1448804"/>
            <a:ext cx="2358338" cy="646331"/>
          </a:xfrm>
          <a:prstGeom prst="rect">
            <a:avLst/>
          </a:prstGeom>
          <a:solidFill>
            <a:srgbClr val="FAD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 Narrow" panose="020B0604020202020204" pitchFamily="34" charset="0"/>
              </a:rPr>
              <a:t>Location and precise time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 Narrow" panose="020B0604020202020204" pitchFamily="34" charset="0"/>
              </a:rPr>
              <a:t>computed by triangulation</a:t>
            </a:r>
          </a:p>
        </p:txBody>
      </p:sp>
      <p:sp>
        <p:nvSpPr>
          <p:cNvPr id="17425" name="Rectangle 25">
            <a:extLst>
              <a:ext uri="{FF2B5EF4-FFF2-40B4-BE49-F238E27FC236}">
                <a16:creationId xmlns:a16="http://schemas.microsoft.com/office/drawing/2014/main" id="{5F2C3DA7-FD2B-D04C-B992-95C6D6E62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1376" y="2728329"/>
            <a:ext cx="4218792" cy="646331"/>
          </a:xfrm>
          <a:prstGeom prst="rect">
            <a:avLst/>
          </a:prstGeom>
          <a:solidFill>
            <a:srgbClr val="FAD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 Narrow" panose="020B0604020202020204" pitchFamily="34" charset="0"/>
              </a:rPr>
              <a:t>Right now GPS time is 18 seconds ahead of UTC, since it </a:t>
            </a:r>
            <a:r>
              <a:rPr lang="en-US" altLang="en-US" sz="1800" dirty="0">
                <a:solidFill>
                  <a:srgbClr val="FF0000"/>
                </a:solidFill>
                <a:latin typeface="Arial Narrow" panose="020B0604020202020204" pitchFamily="34" charset="0"/>
              </a:rPr>
              <a:t>does not use leap sec</a:t>
            </a:r>
            <a:r>
              <a:rPr lang="en-US" altLang="en-US" sz="1800" dirty="0">
                <a:latin typeface="Arial Narrow" panose="020B0604020202020204" pitchFamily="34" charset="0"/>
              </a:rPr>
              <a:t>. correction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7426" name="Freeform 26">
            <a:extLst>
              <a:ext uri="{FF2B5EF4-FFF2-40B4-BE49-F238E27FC236}">
                <a16:creationId xmlns:a16="http://schemas.microsoft.com/office/drawing/2014/main" id="{9F3A2692-9B93-4342-8D67-981C487E3F37}"/>
              </a:ext>
            </a:extLst>
          </p:cNvPr>
          <p:cNvSpPr>
            <a:spLocks/>
          </p:cNvSpPr>
          <p:nvPr/>
        </p:nvSpPr>
        <p:spPr bwMode="auto">
          <a:xfrm>
            <a:off x="1559859" y="2238810"/>
            <a:ext cx="4724400" cy="1231900"/>
          </a:xfrm>
          <a:custGeom>
            <a:avLst/>
            <a:gdLst>
              <a:gd name="T0" fmla="*/ 0 w 2976"/>
              <a:gd name="T1" fmla="*/ 2147483646 h 776"/>
              <a:gd name="T2" fmla="*/ 2147483646 w 2976"/>
              <a:gd name="T3" fmla="*/ 2147483646 h 776"/>
              <a:gd name="T4" fmla="*/ 2147483646 w 2976"/>
              <a:gd name="T5" fmla="*/ 2147483646 h 776"/>
              <a:gd name="T6" fmla="*/ 2147483646 w 2976"/>
              <a:gd name="T7" fmla="*/ 2147483646 h 776"/>
              <a:gd name="T8" fmla="*/ 2147483646 w 2976"/>
              <a:gd name="T9" fmla="*/ 2147483646 h 776"/>
              <a:gd name="T10" fmla="*/ 2147483646 w 2976"/>
              <a:gd name="T11" fmla="*/ 2147483646 h 776"/>
              <a:gd name="T12" fmla="*/ 2147483646 w 2976"/>
              <a:gd name="T13" fmla="*/ 0 h 7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76"/>
              <a:gd name="T22" fmla="*/ 0 h 776"/>
              <a:gd name="T23" fmla="*/ 2976 w 2976"/>
              <a:gd name="T24" fmla="*/ 776 h 7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76" h="776">
                <a:moveTo>
                  <a:pt x="0" y="480"/>
                </a:moveTo>
                <a:cubicBezTo>
                  <a:pt x="132" y="532"/>
                  <a:pt x="264" y="584"/>
                  <a:pt x="384" y="624"/>
                </a:cubicBezTo>
                <a:cubicBezTo>
                  <a:pt x="504" y="664"/>
                  <a:pt x="600" y="696"/>
                  <a:pt x="720" y="720"/>
                </a:cubicBezTo>
                <a:cubicBezTo>
                  <a:pt x="840" y="744"/>
                  <a:pt x="920" y="776"/>
                  <a:pt x="1104" y="768"/>
                </a:cubicBezTo>
                <a:cubicBezTo>
                  <a:pt x="1288" y="760"/>
                  <a:pt x="1592" y="736"/>
                  <a:pt x="1824" y="672"/>
                </a:cubicBezTo>
                <a:cubicBezTo>
                  <a:pt x="2056" y="608"/>
                  <a:pt x="2304" y="496"/>
                  <a:pt x="2496" y="384"/>
                </a:cubicBezTo>
                <a:cubicBezTo>
                  <a:pt x="2688" y="272"/>
                  <a:pt x="2832" y="136"/>
                  <a:pt x="29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Rectangle 27">
            <a:extLst>
              <a:ext uri="{FF2B5EF4-FFF2-40B4-BE49-F238E27FC236}">
                <a16:creationId xmlns:a16="http://schemas.microsoft.com/office/drawing/2014/main" id="{BFD1E888-461E-954B-B664-122A84FBA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377" y="4023729"/>
            <a:ext cx="2811988" cy="1200329"/>
          </a:xfrm>
          <a:prstGeom prst="rect">
            <a:avLst/>
          </a:prstGeom>
          <a:solidFill>
            <a:srgbClr val="FAD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Per the theory of relativity, 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additional correction is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Locally compensated by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receivers.</a:t>
            </a:r>
          </a:p>
        </p:txBody>
      </p:sp>
    </p:spTree>
    <p:extLst>
      <p:ext uri="{BB962C8B-B14F-4D97-AF65-F5344CB8AC3E}">
        <p14:creationId xmlns:p14="http://schemas.microsoft.com/office/powerpoint/2010/main" val="94886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DD2F9B68-C3BA-3240-84E3-15CEAAABB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+mn-lt"/>
                <a:ea typeface="ＭＳ Ｐゴシック" panose="020B0600070205080204" pitchFamily="34" charset="-128"/>
              </a:rPr>
              <a:t>Physical clock synchronization</a:t>
            </a:r>
            <a:endParaRPr lang="en-US" altLang="en-US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5797AF80-5C7F-C040-9BE1-4FF4EF6E9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8795" y="1524000"/>
            <a:ext cx="9262334" cy="41148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Question 1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US" altLang="en-US" sz="2400" i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Why is physical clock synchronization important?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altLang="en-US" sz="24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5000"/>
              </a:lnSpc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Question 2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US" altLang="en-US" sz="2400" i="1" dirty="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With the price of atomic clocks or GPS coming down, should we care about physical clock synchronization?</a:t>
            </a:r>
            <a:r>
              <a:rPr lang="en-US" altLang="en-US" sz="24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lang="en-US" altLang="en-US" sz="2400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034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31DC0861-F544-5749-A172-F7453B3CE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Classification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26484D3-0950-8640-AA4F-5A2810A15C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752600"/>
            <a:ext cx="4114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ea typeface="ＭＳ Ｐゴシック" panose="020B0600070205080204" pitchFamily="34" charset="-128"/>
              </a:rPr>
              <a:t>Types of Synchronization</a:t>
            </a:r>
          </a:p>
          <a:p>
            <a:pPr eaLnBrk="1" hangingPunct="1">
              <a:buFontTx/>
              <a:buNone/>
            </a:pPr>
            <a:endParaRPr lang="en-US" altLang="en-US" sz="20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 typeface="Symbol" pitchFamily="2" charset="2"/>
              <a:buChar char="¨"/>
            </a:pPr>
            <a:r>
              <a:rPr lang="en-US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External Synchronization</a:t>
            </a:r>
          </a:p>
          <a:p>
            <a:pPr eaLnBrk="1" hangingPunct="1">
              <a:buFont typeface="Symbol" pitchFamily="2" charset="2"/>
              <a:buChar char="¨"/>
            </a:pPr>
            <a:r>
              <a:rPr lang="en-US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Internal Synchronization</a:t>
            </a:r>
          </a:p>
          <a:p>
            <a:pPr eaLnBrk="1" hangingPunct="1">
              <a:buFont typeface="Symbol" pitchFamily="2" charset="2"/>
              <a:buChar char="¨"/>
            </a:pPr>
            <a:r>
              <a:rPr lang="en-US" altLang="en-US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Phase Synchronization</a:t>
            </a: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9F3A0A08-8B42-0143-B102-7945C081584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828800"/>
            <a:ext cx="4267200" cy="2286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Types of clocks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Unbounded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 0, 1, 2, 3, . . .</a:t>
            </a:r>
          </a:p>
          <a:p>
            <a:pPr eaLnBrk="1" hangingPunct="1">
              <a:buFont typeface="Symbol" pitchFamily="2" charset="2"/>
              <a:buNone/>
            </a:pP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Bounded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0,1, 2, . . . M-1, 0, 1, .</a:t>
            </a: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 . .</a:t>
            </a:r>
          </a:p>
          <a:p>
            <a:pPr eaLnBrk="1" hangingPunct="1"/>
            <a:endParaRPr lang="en-US" altLang="en-US" sz="180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endParaRPr lang="en-US" altLang="en-US" sz="1800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60BA3E92-E5E2-3C4A-B8C4-B88F8A5FD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1" y="4497389"/>
            <a:ext cx="677140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b="1" i="1">
                <a:solidFill>
                  <a:srgbClr val="C70F05"/>
                </a:solidFill>
                <a:latin typeface="Arial" panose="020B0604020202020204" pitchFamily="34" charset="0"/>
              </a:rPr>
              <a:t>Unbounded clocks are not realistic, but are easier to </a:t>
            </a:r>
          </a:p>
          <a:p>
            <a:pPr eaLnBrk="1" hangingPunct="1">
              <a:buFontTx/>
              <a:buNone/>
            </a:pPr>
            <a:r>
              <a:rPr lang="en-US" altLang="en-US" sz="2000" b="1" i="1">
                <a:solidFill>
                  <a:srgbClr val="C70F05"/>
                </a:solidFill>
                <a:latin typeface="Arial" panose="020B0604020202020204" pitchFamily="34" charset="0"/>
              </a:rPr>
              <a:t>deal with in the design of  algorithms. Real clocks are </a:t>
            </a:r>
          </a:p>
          <a:p>
            <a:pPr eaLnBrk="1" hangingPunct="1">
              <a:buFontTx/>
              <a:buNone/>
            </a:pPr>
            <a:r>
              <a:rPr lang="en-US" altLang="en-US" sz="2000" b="1" i="1">
                <a:solidFill>
                  <a:srgbClr val="C70F05"/>
                </a:solidFill>
                <a:latin typeface="Arial" panose="020B0604020202020204" pitchFamily="34" charset="0"/>
              </a:rPr>
              <a:t>always bounded.</a:t>
            </a:r>
            <a:endParaRPr lang="en-US" altLang="en-US" sz="2000">
              <a:solidFill>
                <a:srgbClr val="C70F05"/>
              </a:solidFill>
              <a:latin typeface="Arial Narrow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2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544A245C-7C80-9E41-93C0-CCEABF2C9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Terminologies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2" name="Rectangle 4">
                <a:extLst>
                  <a:ext uri="{FF2B5EF4-FFF2-40B4-BE49-F238E27FC236}">
                    <a16:creationId xmlns:a16="http://schemas.microsoft.com/office/drawing/2014/main" id="{6FA86DF1-910C-E844-8231-5A470B3F12E2}"/>
                  </a:ext>
                </a:extLst>
              </p:cNvPr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6539754" y="1393372"/>
                <a:ext cx="5415578" cy="4114800"/>
              </a:xfrm>
            </p:spPr>
            <p:txBody>
              <a:bodyPr>
                <a:normAutofit fontScale="70000" lnSpcReduction="20000"/>
              </a:bodyPr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000" b="1" i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What are these?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	Drift rate </a:t>
                </a:r>
                <a:r>
                  <a:rPr lang="en-US" altLang="en-US" sz="2000" b="1" dirty="0" err="1">
                    <a:latin typeface="Arial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ρ</a:t>
                </a:r>
                <a:endParaRPr lang="en-US" altLang="en-US" sz="2000" b="1" dirty="0">
                  <a:latin typeface="Arial" panose="020B0604020202020204" pitchFamily="34" charset="0"/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	Clock skew </a:t>
                </a:r>
                <a:r>
                  <a:rPr lang="en-US" altLang="en-US" sz="2000" b="1" dirty="0" err="1">
                    <a:latin typeface="Arial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δ</a:t>
                </a:r>
                <a:endParaRPr lang="en-US" altLang="en-US" sz="20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	Resynchronization interval </a:t>
                </a:r>
                <a:r>
                  <a:rPr lang="en-US" altLang="en-US" sz="20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R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2000" b="1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0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Max drift rate </a:t>
                </a:r>
                <a:r>
                  <a:rPr lang="en-US" altLang="en-US" sz="2000" b="1" dirty="0" err="1">
                    <a:latin typeface="Arial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ρ</a:t>
                </a:r>
                <a:r>
                  <a:rPr lang="en-US" altLang="en-US" sz="20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implies: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𝟏</m:t>
                    </m:r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 </m:t>
                    </m:r>
                    <m:r>
                      <a:rPr lang="en-US" altLang="en-US" sz="20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𝝆</m:t>
                    </m:r>
                    <m:r>
                      <a:rPr lang="en-US" alt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) ≤ </m:t>
                    </m:r>
                    <m:r>
                      <a:rPr lang="en-US" altLang="en-US" sz="200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𝒅𝑪</m:t>
                    </m:r>
                    <m:r>
                      <a:rPr lang="en-US" alt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/</m:t>
                    </m:r>
                    <m:r>
                      <a:rPr lang="en-US" altLang="en-US" sz="2000" b="1" i="1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𝒅𝒕</m:t>
                    </m:r>
                    <m:r>
                      <a:rPr lang="en-US" alt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 &lt; (</m:t>
                    </m:r>
                    <m:r>
                      <a:rPr lang="en-US" alt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𝟏</m:t>
                    </m:r>
                    <m:r>
                      <a:rPr lang="en-US" alt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+ </m:t>
                    </m:r>
                    <m:r>
                      <a:rPr lang="en-US" altLang="en-US" sz="20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𝝆</m:t>
                    </m:r>
                    <m:r>
                      <a:rPr lang="en-US" altLang="en-US" sz="20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)</m:t>
                    </m:r>
                  </m:oMath>
                </a14:m>
                <a:endParaRPr lang="en-US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2000" b="1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3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Physical clock synchronization </a:t>
                </a:r>
                <a:r>
                  <a:rPr lang="en-US" altLang="en-US" sz="23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primarily uses the 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3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averaging technique. </a:t>
                </a:r>
                <a:r>
                  <a:rPr lang="en-US" altLang="en-US" sz="23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While clock drifts are unavoidable</a:t>
                </a:r>
                <a:r>
                  <a:rPr lang="en-US" altLang="en-US" sz="23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3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the main challenges are 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0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Accounting for propagation delay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Accounting for processing delay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rgbClr val="C70F05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Faulty clocks if any</a:t>
                </a:r>
                <a:endParaRPr lang="en-US" altLang="en-US" sz="20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sz="2400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20482" name="Rectangle 4">
                <a:extLst>
                  <a:ext uri="{FF2B5EF4-FFF2-40B4-BE49-F238E27FC236}">
                    <a16:creationId xmlns:a16="http://schemas.microsoft.com/office/drawing/2014/main" id="{6FA86DF1-910C-E844-8231-5A470B3F12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6539754" y="1393372"/>
                <a:ext cx="5415578" cy="4114800"/>
              </a:xfrm>
              <a:blipFill>
                <a:blip r:embed="rId4"/>
                <a:stretch>
                  <a:fillRect l="-468" t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483" name="Object 2">
            <a:extLst>
              <a:ext uri="{FF2B5EF4-FFF2-40B4-BE49-F238E27FC236}">
                <a16:creationId xmlns:a16="http://schemas.microsoft.com/office/drawing/2014/main" id="{A27BDEF3-4D7E-E34A-9991-C2B3F6ED7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05053"/>
              </p:ext>
            </p:extLst>
          </p:nvPr>
        </p:nvGraphicFramePr>
        <p:xfrm>
          <a:off x="236668" y="1369359"/>
          <a:ext cx="5947940" cy="401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Document" r:id="rId5" imgW="5486400" imgH="2552700" progId="Word.Document.12">
                  <p:link updateAutomatic="1"/>
                </p:oleObj>
              </mc:Choice>
              <mc:Fallback>
                <p:oleObj name="Document" r:id="rId5" imgW="5486400" imgH="2552700" progId="Word.Document.12">
                  <p:link updateAutomatic="1"/>
                  <p:pic>
                    <p:nvPicPr>
                      <p:cNvPr id="20483" name="Object 2">
                        <a:extLst>
                          <a:ext uri="{FF2B5EF4-FFF2-40B4-BE49-F238E27FC236}">
                            <a16:creationId xmlns:a16="http://schemas.microsoft.com/office/drawing/2014/main" id="{A27BDEF3-4D7E-E34A-9991-C2B3F6ED7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68" y="1369359"/>
                        <a:ext cx="5947940" cy="4018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49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58A2DC1-D29C-5A42-BCFE-D3A4560F2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Internal synchronization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EE38D825-FD43-AA4B-9F97-ED40BD7A55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447800"/>
            <a:ext cx="4038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 i="1" dirty="0">
                <a:ea typeface="ＭＳ Ｐゴシック" panose="020B0600070205080204" pitchFamily="34" charset="-128"/>
              </a:rPr>
              <a:t>Berkeley Algorithm</a:t>
            </a:r>
            <a:r>
              <a:rPr lang="en-US" altLang="en-US" sz="2000" b="1" i="1" dirty="0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 </a:t>
            </a:r>
            <a:r>
              <a:rPr lang="en-US" altLang="en-US" sz="2400" dirty="0">
                <a:solidFill>
                  <a:srgbClr val="0908FF"/>
                </a:solidFill>
                <a:ea typeface="ＭＳ Ｐゴシック" panose="020B0600070205080204" pitchFamily="34" charset="-128"/>
              </a:rPr>
              <a:t>simple averaging algorithm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that guarantees mutual</a:t>
            </a:r>
          </a:p>
          <a:p>
            <a:pPr eaLnBrk="1" hangingPunct="1">
              <a:buFontTx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consistency |c(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) - c(j)| &lt; </a:t>
            </a:r>
            <a:r>
              <a:rPr lang="en-US" altLang="en-US" sz="2400" b="1" dirty="0" err="1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δ</a:t>
            </a:r>
            <a:r>
              <a:rPr lang="en-US" altLang="en-US" sz="2400" b="1" dirty="0">
                <a:latin typeface="Arial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.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The participants elect a leader</a:t>
            </a:r>
          </a:p>
          <a:p>
            <a:pPr eaLnBrk="1" hangingPunct="1">
              <a:buFontTx/>
              <a:buChar char="-"/>
            </a:pPr>
            <a:r>
              <a:rPr lang="en-US" altLang="en-US" sz="2400" dirty="0">
                <a:ea typeface="ＭＳ Ｐゴシック" panose="020B0600070205080204" pitchFamily="34" charset="-128"/>
                <a:sym typeface="Symbol" pitchFamily="2" charset="2"/>
              </a:rPr>
              <a:t>The leader coordinates the synchronization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4D184E6-0AB1-D243-ABD6-F5FFB71DBA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25901" y="1368425"/>
            <a:ext cx="4876800" cy="44958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24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Step 1.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Leader reads every clock in the system.</a:t>
            </a:r>
          </a:p>
          <a:p>
            <a:pPr algn="just" eaLnBrk="1" hangingPunct="1">
              <a:buFontTx/>
              <a:buNone/>
            </a:pPr>
            <a:r>
              <a:rPr lang="en-US" altLang="en-US" sz="24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Step 2.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Discard outliers and substitute them by the value of the local clock. </a:t>
            </a:r>
          </a:p>
          <a:p>
            <a:pPr algn="just" eaLnBrk="1" hangingPunct="1">
              <a:buFontTx/>
              <a:buNone/>
            </a:pPr>
            <a:r>
              <a:rPr lang="en-US" altLang="en-US" sz="24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Step 3. 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Computes the average, and sends the </a:t>
            </a:r>
            <a:r>
              <a:rPr lang="en-US" altLang="en-US" sz="24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needed adjustment 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to the participating clocks</a:t>
            </a:r>
          </a:p>
          <a:p>
            <a:pPr algn="just" eaLnBrk="1" hangingPunct="1">
              <a:buFontTx/>
              <a:buNone/>
            </a:pPr>
            <a:endParaRPr lang="en-US" altLang="en-US" sz="2400" dirty="0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US" altLang="en-US" sz="2400" i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Resynchronization interval R 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will depend on the drift rate.</a:t>
            </a:r>
          </a:p>
          <a:p>
            <a:pPr algn="just" eaLnBrk="1" hangingPunct="1">
              <a:buFontTx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B107B684-5AE1-E44F-AFC8-4BFA35A55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20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46A9A01-CDDD-9243-B882-4372A83A5E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Berkeley algorithm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0" name="Rectangle 5">
            <a:extLst>
              <a:ext uri="{FF2B5EF4-FFF2-40B4-BE49-F238E27FC236}">
                <a16:creationId xmlns:a16="http://schemas.microsoft.com/office/drawing/2014/main" id="{122282DB-5620-BD49-A5F2-FA71D6DCF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22531" name="Picture 7">
            <a:extLst>
              <a:ext uri="{FF2B5EF4-FFF2-40B4-BE49-F238E27FC236}">
                <a16:creationId xmlns:a16="http://schemas.microsoft.com/office/drawing/2014/main" id="{E344A3E2-C3B9-9945-B48F-4D08DF5B9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769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821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A76EBFB-8B47-FB48-9F1F-828BE4340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anose="020B0600070205080204" pitchFamily="34" charset="-128"/>
              </a:rPr>
              <a:t>Internal synchronization with byzantine clocks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CB1F345-65DB-D84D-9FD5-C0659F8F56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295400"/>
            <a:ext cx="36576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 i="1">
                <a:ea typeface="ＭＳ Ｐゴシック" panose="020B0600070205080204" pitchFamily="34" charset="-128"/>
              </a:rPr>
              <a:t>Lamport and Melliar-Smith’s</a:t>
            </a:r>
          </a:p>
          <a:p>
            <a:pPr eaLnBrk="1" hangingPunct="1">
              <a:buFontTx/>
              <a:buNone/>
            </a:pPr>
            <a:r>
              <a:rPr lang="en-US" altLang="en-US" sz="2000" b="1" i="1">
                <a:ea typeface="ＭＳ Ｐゴシック" panose="020B0600070205080204" pitchFamily="34" charset="-128"/>
              </a:rPr>
              <a:t> averaging algorithm handles</a:t>
            </a:r>
          </a:p>
          <a:p>
            <a:pPr eaLnBrk="1" hangingPunct="1">
              <a:buFontTx/>
              <a:buNone/>
            </a:pPr>
            <a:r>
              <a:rPr lang="en-US" altLang="en-US" sz="2000" b="1" i="1">
                <a:ea typeface="ＭＳ Ｐゴシック" panose="020B0600070205080204" pitchFamily="34" charset="-128"/>
              </a:rPr>
              <a:t> </a:t>
            </a:r>
            <a:r>
              <a:rPr lang="en-US" altLang="en-US" sz="2000" b="1" i="1">
                <a:solidFill>
                  <a:srgbClr val="C70F05"/>
                </a:solidFill>
                <a:ea typeface="ＭＳ Ｐゴシック" panose="020B0600070205080204" pitchFamily="34" charset="-128"/>
              </a:rPr>
              <a:t>byzantine clocks</a:t>
            </a:r>
            <a:r>
              <a:rPr lang="en-US" altLang="en-US" sz="2000" b="1" i="1">
                <a:ea typeface="ＭＳ Ｐゴシック" panose="020B0600070205080204" pitchFamily="34" charset="-128"/>
              </a:rPr>
              <a:t> too</a:t>
            </a:r>
            <a:endParaRPr lang="en-US" altLang="en-US" sz="2400" b="1" i="1">
              <a:ea typeface="ＭＳ Ｐゴシック" panose="020B0600070205080204" pitchFamily="34" charset="-128"/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5AF2FD53-C47C-B345-B0EA-BF4B74D9573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91200" y="1393116"/>
            <a:ext cx="4876800" cy="4495800"/>
          </a:xfrm>
          <a:solidFill>
            <a:srgbClr val="FFFF00"/>
          </a:solidFill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Assume </a:t>
            </a:r>
            <a:r>
              <a:rPr lang="en-US" altLang="en-US" sz="32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 clocks, at most </a:t>
            </a:r>
            <a:r>
              <a:rPr lang="en-US" altLang="en-US" sz="3200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 are faulty</a:t>
            </a:r>
          </a:p>
          <a:p>
            <a:pPr algn="just" eaLnBrk="1" hangingPunct="1">
              <a:buFontTx/>
              <a:buNone/>
            </a:pPr>
            <a:endParaRPr lang="en-US" altLang="en-US" sz="20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US" altLang="en-US" sz="2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Step 1.</a:t>
            </a: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 Read every clock in the system.</a:t>
            </a:r>
          </a:p>
          <a:p>
            <a:pPr algn="just" eaLnBrk="1" hangingPunct="1">
              <a:buFontTx/>
              <a:buNone/>
            </a:pPr>
            <a:r>
              <a:rPr lang="en-US" altLang="en-US" sz="2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Step 2.</a:t>
            </a: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 Discard outliers and substitute them by the value of the local clock. </a:t>
            </a:r>
          </a:p>
          <a:p>
            <a:pPr algn="just" eaLnBrk="1" hangingPunct="1">
              <a:buFontTx/>
              <a:buNone/>
            </a:pPr>
            <a:r>
              <a:rPr lang="en-US" altLang="en-US" sz="2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Step 3.</a:t>
            </a: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 Update the clock using the </a:t>
            </a:r>
            <a:r>
              <a:rPr lang="en-US" altLang="en-US" sz="200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average of these values.</a:t>
            </a:r>
          </a:p>
          <a:p>
            <a:pPr algn="just" eaLnBrk="1" hangingPunct="1">
              <a:buFontTx/>
              <a:buNone/>
            </a:pPr>
            <a:endParaRPr lang="en-US" altLang="en-US" sz="200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 b="1" i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Synchronization is maintained if  </a:t>
            </a:r>
            <a:r>
              <a:rPr lang="en-US" altLang="en-US" sz="3200" b="1" i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n &gt; 3t</a:t>
            </a:r>
          </a:p>
          <a:p>
            <a:pPr eaLnBrk="1" hangingPunct="1">
              <a:buFontTx/>
              <a:buNone/>
            </a:pPr>
            <a:endParaRPr lang="en-US" altLang="en-US" sz="2000" b="1" i="1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Why?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69850372-F683-544F-802A-5A795B021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313" y="3159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8B7BA3C8-ACFA-5C4C-9ADF-1DA61740E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410201"/>
            <a:ext cx="3657600" cy="701675"/>
          </a:xfrm>
          <a:prstGeom prst="rect">
            <a:avLst/>
          </a:prstGeom>
          <a:solidFill>
            <a:srgbClr val="FAD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 faulty clocks exhibits 2-faced or byzantine behavior</a:t>
            </a:r>
          </a:p>
        </p:txBody>
      </p:sp>
      <p:sp>
        <p:nvSpPr>
          <p:cNvPr id="23558" name="AutoShape 8">
            <a:extLst>
              <a:ext uri="{FF2B5EF4-FFF2-40B4-BE49-F238E27FC236}">
                <a16:creationId xmlns:a16="http://schemas.microsoft.com/office/drawing/2014/main" id="{6D5FD74C-02A1-C144-AE68-D4942039D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788" y="4702175"/>
            <a:ext cx="1371600" cy="457200"/>
          </a:xfrm>
          <a:prstGeom prst="wedgeRoundRectCallout">
            <a:avLst>
              <a:gd name="adj1" fmla="val 24190"/>
              <a:gd name="adj2" fmla="val -127778"/>
              <a:gd name="adj3" fmla="val 16667"/>
            </a:avLst>
          </a:prstGeom>
          <a:solidFill>
            <a:srgbClr val="E84FE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Bad clock</a:t>
            </a:r>
          </a:p>
        </p:txBody>
      </p:sp>
      <p:pic>
        <p:nvPicPr>
          <p:cNvPr id="23559" name="Picture 1">
            <a:extLst>
              <a:ext uri="{FF2B5EF4-FFF2-40B4-BE49-F238E27FC236}">
                <a16:creationId xmlns:a16="http://schemas.microsoft.com/office/drawing/2014/main" id="{1A86C3F6-5BF9-604C-8177-5E5394D92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4384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8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1223</Words>
  <Application>Microsoft Macintosh PowerPoint</Application>
  <PresentationFormat>Widescreen</PresentationFormat>
  <Paragraphs>244</Paragraphs>
  <Slides>24</Slides>
  <Notes>3</Notes>
  <HiddenSlides>0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Calibri Light</vt:lpstr>
      <vt:lpstr>Cambria Math</vt:lpstr>
      <vt:lpstr>Symbol</vt:lpstr>
      <vt:lpstr>Times</vt:lpstr>
      <vt:lpstr>Times New Roman</vt:lpstr>
      <vt:lpstr>Trebuchet MS</vt:lpstr>
      <vt:lpstr>Wingdings</vt:lpstr>
      <vt:lpstr>Office Theme</vt:lpstr>
      <vt:lpstr>SECOND_EDITION/Manuscript/06.docx怀!OLE_LINK1</vt:lpstr>
      <vt:lpstr>SECOND_EDITION/Manuscript/06.docx!OLE_LINK2</vt:lpstr>
      <vt:lpstr>Document</vt:lpstr>
      <vt:lpstr>Time and Clock</vt:lpstr>
      <vt:lpstr>Time and Clock</vt:lpstr>
      <vt:lpstr>Global Positioning system: GPS</vt:lpstr>
      <vt:lpstr>Physical clock synchronization</vt:lpstr>
      <vt:lpstr>Classification</vt:lpstr>
      <vt:lpstr>Terminologies</vt:lpstr>
      <vt:lpstr>Internal synchronization</vt:lpstr>
      <vt:lpstr>Berkeley algorithm</vt:lpstr>
      <vt:lpstr>Internal synchronization with byzantine clocks</vt:lpstr>
      <vt:lpstr>Internal synchronization</vt:lpstr>
      <vt:lpstr>Cristian’s method</vt:lpstr>
      <vt:lpstr>Network Time Protocol (NTP)</vt:lpstr>
      <vt:lpstr>Peer-to-peer mode of NTP</vt:lpstr>
      <vt:lpstr>Problems with Clock adjustment</vt:lpstr>
      <vt:lpstr>Sequential and Concurrent events</vt:lpstr>
      <vt:lpstr>What does “concurrent” mean?</vt:lpstr>
      <vt:lpstr>Causality</vt:lpstr>
      <vt:lpstr>Defining causal relationship</vt:lpstr>
      <vt:lpstr>Example of causality</vt:lpstr>
      <vt:lpstr>Logical clocks</vt:lpstr>
      <vt:lpstr>Total order in a distributed system</vt:lpstr>
      <vt:lpstr>Vector clock</vt:lpstr>
      <vt:lpstr>Implementing VC</vt:lpstr>
      <vt:lpstr>Vector clocks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and Clock</dc:title>
  <dc:creator>Ghosh, Sukumar</dc:creator>
  <cp:lastModifiedBy>Ghosh, Sukumar</cp:lastModifiedBy>
  <cp:revision>18</cp:revision>
  <dcterms:created xsi:type="dcterms:W3CDTF">2019-08-27T19:32:17Z</dcterms:created>
  <dcterms:modified xsi:type="dcterms:W3CDTF">2019-09-09T03:50:08Z</dcterms:modified>
</cp:coreProperties>
</file>