
<file path=[Content_Types].xml><?xml version="1.0" encoding="utf-8"?>
<Types xmlns="http://schemas.openxmlformats.org/package/2006/content-types">
  <Override PartName="/ppt/embeddings/oleObject16.bin" ContentType="application/vnd.openxmlformats-officedocument.oleObject"/>
  <Default Extension="pict" ContentType="image/pict"/>
  <Override PartName="/ppt/slides/slide9.xml" ContentType="application/vnd.openxmlformats-officedocument.presentationml.slide+xml"/>
  <Override PartName="/ppt/embeddings/oleObject4.bin" ContentType="application/vnd.openxmlformats-officedocument.oleObject"/>
  <Default Extension="emf" ContentType="image/x-emf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s/slide5.xml" ContentType="application/vnd.openxmlformats-officedocument.presentationml.slide+xml"/>
  <Default Extension="rels" ContentType="application/vnd.openxmlformats-package.relationships+xml"/>
  <Override PartName="/ppt/slides/slide10.xml" ContentType="application/vnd.openxmlformats-officedocument.presentationml.slide+xml"/>
  <Override PartName="/ppt/slideLayouts/slideLayout5.xml" ContentType="application/vnd.openxmlformats-officedocument.presentationml.slideLayout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Default Extension="jpeg" ContentType="image/jpeg"/>
  <Override PartName="/docProps/app.xml" ContentType="application/vnd.openxmlformats-officedocument.extended-properties+xml"/>
  <Override PartName="/ppt/embeddings/oleObject12.bin" ContentType="application/vnd.openxmlformats-officedocument.oleObject"/>
  <Override PartName="/ppt/theme/theme2.xml" ContentType="application/vnd.openxmlformats-officedocument.theme+xml"/>
  <Override PartName="/ppt/slideLayouts/slideLayout1.xml" ContentType="application/vnd.openxmlformats-officedocument.presentationml.slideLayout+xml"/>
  <Override PartName="/ppt/embeddings/oleObject9.bin" ContentType="application/vnd.openxmlformats-officedocument.oleObject"/>
  <Override PartName="/ppt/embeddings/oleObject17.bin" ContentType="application/vnd.openxmlformats-officedocument.oleObject"/>
  <Default Extension="xml" ContentType="application/xml"/>
  <Override PartName="/ppt/tableStyles.xml" ContentType="application/vnd.openxmlformats-officedocument.presentationml.tableStyles+xml"/>
  <Override PartName="/ppt/embeddings/oleObject5.bin" ContentType="application/vnd.openxmlformats-officedocument.oleObject"/>
  <Override PartName="/ppt/embeddings/oleObject13.bin" ContentType="application/vnd.openxmlformats-officedocument.oleObject"/>
  <Override PartName="/ppt/notesSlides/notesSlide1.xml" ContentType="application/vnd.openxmlformats-officedocument.presentationml.notesSlide+xml"/>
  <Override PartName="/ppt/slides/slide6.xml" ContentType="application/vnd.openxmlformats-officedocument.presentationml.slide+xml"/>
  <Override PartName="/ppt/embeddings/oleObject1.bin" ContentType="application/vnd.openxmlformats-officedocument.oleObject"/>
  <Override PartName="/docProps/core.xml" ContentType="application/vnd.openxmlformats-package.core-properties+xml"/>
  <Override PartName="/ppt/slides/slide11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Default Extension="png" ContentType="image/png"/>
  <Override PartName="/ppt/slideLayouts/slideLayout2.xml" ContentType="application/vnd.openxmlformats-officedocument.presentationml.slideLayout+xml"/>
  <Override PartName="/ppt/embeddings/oleObject18.bin" ContentType="application/vnd.openxmlformats-officedocument.oleObject"/>
  <Override PartName="/ppt/embeddings/oleObject14.bin" ContentType="application/vnd.openxmlformats-officedocument.oleObject"/>
  <Override PartName="/ppt/embeddings/oleObject6.bin" ContentType="application/vnd.openxmlformats-officedocument.oleObject"/>
  <Override PartName="/ppt/slides/slide7.xml" ContentType="application/vnd.openxmlformats-officedocument.presentationml.slide+xml"/>
  <Override PartName="/ppt/embeddings/oleObject2.bin" ContentType="application/vnd.openxmlformats-officedocument.oleObject"/>
  <Override PartName="/ppt/presentation.xml" ContentType="application/vnd.openxmlformats-officedocument.presentationml.presentation.main+xml"/>
  <Override PartName="/ppt/slides/slide12.xml" ContentType="application/vnd.openxmlformats-officedocument.presentationml.slide+xml"/>
  <Override PartName="/ppt/slideLayouts/slideLayout7.xml" ContentType="application/vnd.openxmlformats-officedocument.presentationml.slideLayout+xml"/>
  <Default Extension="vml" ContentType="application/vnd.openxmlformats-officedocument.vmlDrawing"/>
  <Override PartName="/ppt/slides/slide3.xml" ContentType="application/vnd.openxmlformats-officedocument.presentationml.slide+xml"/>
  <Override PartName="/ppt/slideLayouts/slideLayout3.xml" ContentType="application/vnd.openxmlformats-officedocument.presentationml.slideLayout+xml"/>
  <Override PartName="/ppt/embeddings/oleObject10.bin" ContentType="application/vnd.openxmlformats-officedocument.oleObject"/>
  <Override PartName="/ppt/embeddings/oleObject19.bin" ContentType="application/vnd.openxmlformats-officedocument.oleObject"/>
  <Override PartName="/ppt/embeddings/oleObject15.bin" ContentType="application/vnd.openxmlformats-officedocument.oleObject"/>
  <Override PartName="/ppt/embeddings/oleObject7.bin" ContentType="application/vnd.openxmlformats-officedocument.oleObject"/>
  <Override PartName="/ppt/slides/slide8.xml" ContentType="application/vnd.openxmlformats-officedocument.presentationml.slide+xml"/>
  <Override PartName="/ppt/embeddings/oleObject3.bin" ContentType="application/vnd.openxmlformats-officedocument.oleObject"/>
  <Override PartName="/ppt/presProps.xml" ContentType="application/vnd.openxmlformats-officedocument.presentationml.presProps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Masters/slideMaster1.xml" ContentType="application/vnd.openxmlformats-officedocument.presentationml.slideMaster+xml"/>
  <Override PartName="/ppt/embeddings/oleObject11.bin" ContentType="application/vnd.openxmlformats-officedocument.oleObject"/>
  <Override PartName="/ppt/theme/theme1.xml" ContentType="application/vnd.openxmlformats-officedocument.theme+xml"/>
  <Override PartName="/ppt/viewProps.xml" ContentType="application/vnd.openxmlformats-officedocument.presentationml.viewProps+xml"/>
  <Default Extension="bin" ContentType="application/vnd.openxmlformats-officedocument.presentationml.printerSettings"/>
  <Override PartName="/ppt/embeddings/oleObject8.bin" ContentType="application/vnd.openxmlformats-officedocument.oleObject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notesMasterIdLst>
    <p:notesMasterId r:id="rId14"/>
  </p:notesMasterIdLst>
  <p:sldIdLst>
    <p:sldId id="256" r:id="rId2"/>
    <p:sldId id="314" r:id="rId3"/>
    <p:sldId id="332" r:id="rId4"/>
    <p:sldId id="349" r:id="rId5"/>
    <p:sldId id="348" r:id="rId6"/>
    <p:sldId id="340" r:id="rId7"/>
    <p:sldId id="345" r:id="rId8"/>
    <p:sldId id="346" r:id="rId9"/>
    <p:sldId id="351" r:id="rId10"/>
    <p:sldId id="347" r:id="rId11"/>
    <p:sldId id="350" r:id="rId12"/>
    <p:sldId id="330" r:id="rId1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extLst>
    <p:ext uri="{E76CE94A-603C-4142-B9EB-6D1370010A27}">
      <p14:discardImageEditData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0"/>
    </p:ext>
    <p:ext uri="{D31A062A-798A-4329-ABDD-BBA856620510}">
      <p14:defaultImageDpi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4660"/>
  </p:normalViewPr>
  <p:slideViewPr>
    <p:cSldViewPr snapToGrid="0" snapToObjects="1">
      <p:cViewPr varScale="1">
        <p:scale>
          <a:sx n="132" d="100"/>
          <a:sy n="132" d="100"/>
        </p:scale>
        <p:origin x="-1016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notesMaster" Target="notesMasters/notesMaster1.xml"/><Relationship Id="rId15" Type="http://schemas.openxmlformats.org/officeDocument/2006/relationships/printerSettings" Target="printerSettings/printerSettings1.bin"/><Relationship Id="rId16" Type="http://schemas.openxmlformats.org/officeDocument/2006/relationships/presProps" Target="presProps.xml"/><Relationship Id="rId17" Type="http://schemas.openxmlformats.org/officeDocument/2006/relationships/viewProps" Target="viewProps.xml"/><Relationship Id="rId18" Type="http://schemas.openxmlformats.org/officeDocument/2006/relationships/theme" Target="theme/theme1.xml"/><Relationship Id="rId1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pict"/><Relationship Id="rId2" Type="http://schemas.openxmlformats.org/officeDocument/2006/relationships/image" Target="../media/image6.pict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4" Type="http://schemas.openxmlformats.org/officeDocument/2006/relationships/image" Target="../media/image10.emf"/><Relationship Id="rId1" Type="http://schemas.openxmlformats.org/officeDocument/2006/relationships/image" Target="../media/image7.pict"/><Relationship Id="rId2" Type="http://schemas.openxmlformats.org/officeDocument/2006/relationships/image" Target="../media/image8.e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ict"/><Relationship Id="rId4" Type="http://schemas.openxmlformats.org/officeDocument/2006/relationships/image" Target="../media/image15.pict"/><Relationship Id="rId5" Type="http://schemas.openxmlformats.org/officeDocument/2006/relationships/image" Target="../media/image16.pict"/><Relationship Id="rId1" Type="http://schemas.openxmlformats.org/officeDocument/2006/relationships/image" Target="../media/image12.pict"/><Relationship Id="rId2" Type="http://schemas.openxmlformats.org/officeDocument/2006/relationships/image" Target="../media/image13.pict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ict"/><Relationship Id="rId4" Type="http://schemas.openxmlformats.org/officeDocument/2006/relationships/image" Target="../media/image21.pict"/><Relationship Id="rId1" Type="http://schemas.openxmlformats.org/officeDocument/2006/relationships/image" Target="../media/image18.pict"/><Relationship Id="rId2" Type="http://schemas.openxmlformats.org/officeDocument/2006/relationships/image" Target="../media/image19.pict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22.pict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BDC179D-1DE8-D848-A8B8-E8DED681CFD7}" type="datetimeFigureOut">
              <a:rPr lang="en-US" smtClean="0"/>
              <a:pPr/>
              <a:t>11/15/15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A97D7F3-71BE-CC47-B512-EC0FF4E4B68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976266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C60263F-B71E-3A49-A2B0-FFF4D9C143C3}" type="slidenum">
              <a:rPr lang="en-US"/>
              <a:pPr/>
              <a:t>12</a:t>
            </a:fld>
            <a:endParaRPr lang="en-US"/>
          </a:p>
        </p:txBody>
      </p:sp>
      <p:sp>
        <p:nvSpPr>
          <p:cNvPr id="931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31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D85DFA-3F0A-8F46-8800-13C8DF6BDC14}" type="datetimeFigureOut">
              <a:rPr lang="en-US" smtClean="0"/>
              <a:pPr/>
              <a:t>11/15/15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FA2707-83AC-8540-9C90-53062358BD0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D85DFA-3F0A-8F46-8800-13C8DF6BDC14}" type="datetimeFigureOut">
              <a:rPr lang="en-US" smtClean="0"/>
              <a:pPr/>
              <a:t>11/15/15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FA2707-83AC-8540-9C90-53062358BD0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D85DFA-3F0A-8F46-8800-13C8DF6BDC14}" type="datetimeFigureOut">
              <a:rPr lang="en-US" smtClean="0"/>
              <a:pPr/>
              <a:t>11/15/15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FA2707-83AC-8540-9C90-53062358BD0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D85DFA-3F0A-8F46-8800-13C8DF6BDC14}" type="datetimeFigureOut">
              <a:rPr lang="en-US" smtClean="0"/>
              <a:pPr/>
              <a:t>11/15/15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FA2707-83AC-8540-9C90-53062358BD0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D85DFA-3F0A-8F46-8800-13C8DF6BDC14}" type="datetimeFigureOut">
              <a:rPr lang="en-US" smtClean="0"/>
              <a:pPr/>
              <a:t>11/15/15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FA2707-83AC-8540-9C90-53062358BD0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D85DFA-3F0A-8F46-8800-13C8DF6BDC14}" type="datetimeFigureOut">
              <a:rPr lang="en-US" smtClean="0"/>
              <a:pPr/>
              <a:t>11/15/15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FA2707-83AC-8540-9C90-53062358BD0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D85DFA-3F0A-8F46-8800-13C8DF6BDC14}" type="datetimeFigureOut">
              <a:rPr lang="en-US" smtClean="0"/>
              <a:pPr/>
              <a:t>11/15/15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FA2707-83AC-8540-9C90-53062358BD0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D85DFA-3F0A-8F46-8800-13C8DF6BDC14}" type="datetimeFigureOut">
              <a:rPr lang="en-US" smtClean="0"/>
              <a:pPr/>
              <a:t>11/15/15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FA2707-83AC-8540-9C90-53062358BD0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D85DFA-3F0A-8F46-8800-13C8DF6BDC14}" type="datetimeFigureOut">
              <a:rPr lang="en-US" smtClean="0"/>
              <a:pPr/>
              <a:t>11/15/15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FA2707-83AC-8540-9C90-53062358BD0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D85DFA-3F0A-8F46-8800-13C8DF6BDC14}" type="datetimeFigureOut">
              <a:rPr lang="en-US" smtClean="0"/>
              <a:pPr/>
              <a:t>11/15/15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FA2707-83AC-8540-9C90-53062358BD0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D85DFA-3F0A-8F46-8800-13C8DF6BDC14}" type="datetimeFigureOut">
              <a:rPr lang="en-US" smtClean="0"/>
              <a:pPr/>
              <a:t>11/15/15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FA2707-83AC-8540-9C90-53062358BD0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D85DFA-3F0A-8F46-8800-13C8DF6BDC14}" type="datetimeFigureOut">
              <a:rPr lang="en-US" smtClean="0"/>
              <a:pPr/>
              <a:t>11/15/15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FA2707-83AC-8540-9C90-53062358BD0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5.bin"/><Relationship Id="rId4" Type="http://schemas.openxmlformats.org/officeDocument/2006/relationships/oleObject" Target="../embeddings/oleObject16.bin"/><Relationship Id="rId5" Type="http://schemas.openxmlformats.org/officeDocument/2006/relationships/oleObject" Target="../embeddings/oleObject17.bin"/><Relationship Id="rId6" Type="http://schemas.openxmlformats.org/officeDocument/2006/relationships/oleObject" Target="../embeddings/oleObject18.bin"/><Relationship Id="rId1" Type="http://schemas.openxmlformats.org/officeDocument/2006/relationships/vmlDrawing" Target="../drawings/vmlDrawing5.vml"/><Relationship Id="rId2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4" Type="http://schemas.openxmlformats.org/officeDocument/2006/relationships/image" Target="../media/image24.png"/><Relationship Id="rId5" Type="http://schemas.openxmlformats.org/officeDocument/2006/relationships/oleObject" Target="../embeddings/oleObject19.bin"/><Relationship Id="rId1" Type="http://schemas.openxmlformats.org/officeDocument/2006/relationships/vmlDrawing" Target="../drawings/vmlDrawing6.vml"/><Relationship Id="rId2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4" Type="http://schemas.openxmlformats.org/officeDocument/2006/relationships/image" Target="../media/image4.png"/><Relationship Id="rId5" Type="http://schemas.openxmlformats.org/officeDocument/2006/relationships/oleObject" Target="../embeddings/oleObject1.bin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4" Type="http://schemas.openxmlformats.org/officeDocument/2006/relationships/oleObject" Target="../embeddings/oleObject3.bin"/><Relationship Id="rId5" Type="http://schemas.openxmlformats.org/officeDocument/2006/relationships/oleObject" Target="../embeddings/oleObject4.bin"/><Relationship Id="rId6" Type="http://schemas.openxmlformats.org/officeDocument/2006/relationships/oleObject" Target="../embeddings/oleObject5.bin"/><Relationship Id="rId1" Type="http://schemas.openxmlformats.org/officeDocument/2006/relationships/vmlDrawing" Target="../drawings/vmlDrawing2.vml"/><Relationship Id="rId2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4" Type="http://schemas.openxmlformats.org/officeDocument/2006/relationships/oleObject" Target="../embeddings/oleObject7.bin"/><Relationship Id="rId5" Type="http://schemas.openxmlformats.org/officeDocument/2006/relationships/oleObject" Target="../embeddings/oleObject8.bin"/><Relationship Id="rId6" Type="http://schemas.openxmlformats.org/officeDocument/2006/relationships/oleObject" Target="../embeddings/oleObject9.bin"/><Relationship Id="rId7" Type="http://schemas.openxmlformats.org/officeDocument/2006/relationships/image" Target="../media/image11.png"/><Relationship Id="rId1" Type="http://schemas.openxmlformats.org/officeDocument/2006/relationships/vmlDrawing" Target="../drawings/vmlDrawing3.vml"/><Relationship Id="rId2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/><Relationship Id="rId4" Type="http://schemas.openxmlformats.org/officeDocument/2006/relationships/oleObject" Target="../embeddings/oleObject11.bin"/><Relationship Id="rId5" Type="http://schemas.openxmlformats.org/officeDocument/2006/relationships/oleObject" Target="../embeddings/oleObject12.bin"/><Relationship Id="rId6" Type="http://schemas.openxmlformats.org/officeDocument/2006/relationships/oleObject" Target="../embeddings/oleObject13.bin"/><Relationship Id="rId7" Type="http://schemas.openxmlformats.org/officeDocument/2006/relationships/oleObject" Target="../embeddings/oleObject14.bin"/><Relationship Id="rId1" Type="http://schemas.openxmlformats.org/officeDocument/2006/relationships/vmlDrawing" Target="../drawings/vmlDrawing4.vml"/><Relationship Id="rId2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7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95412"/>
            <a:ext cx="7772400" cy="1470025"/>
          </a:xfrm>
        </p:spPr>
        <p:txBody>
          <a:bodyPr>
            <a:normAutofit/>
          </a:bodyPr>
          <a:lstStyle/>
          <a:p>
            <a:r>
              <a:rPr lang="en-US" b="1" dirty="0" smtClean="0"/>
              <a:t>Community detection via random walk</a:t>
            </a:r>
            <a:endParaRPr lang="en-US" b="1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914039" y="3492745"/>
            <a:ext cx="6858361" cy="1752600"/>
          </a:xfrm>
        </p:spPr>
        <p:txBody>
          <a:bodyPr>
            <a:normAutofit/>
          </a:bodyPr>
          <a:lstStyle/>
          <a:p>
            <a:r>
              <a:rPr lang="en-US" dirty="0" smtClean="0"/>
              <a:t>Draft slides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The Algorithm</a:t>
            </a:r>
            <a:endParaRPr lang="en-US" b="1" dirty="0"/>
          </a:p>
        </p:txBody>
      </p:sp>
      <p:sp>
        <p:nvSpPr>
          <p:cNvPr id="3" name="TextBox 2"/>
          <p:cNvSpPr txBox="1"/>
          <p:nvPr/>
        </p:nvSpPr>
        <p:spPr>
          <a:xfrm>
            <a:off x="984995" y="1417638"/>
            <a:ext cx="7576726" cy="79919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Initially there is one partition</a:t>
            </a:r>
          </a:p>
          <a:p>
            <a:endParaRPr lang="en-US" sz="2800" dirty="0" smtClean="0"/>
          </a:p>
          <a:p>
            <a:r>
              <a:rPr lang="en-US" sz="2800" dirty="0" smtClean="0"/>
              <a:t>In each step, choose two communities</a:t>
            </a:r>
          </a:p>
          <a:p>
            <a:r>
              <a:rPr lang="en-US" sz="2800" dirty="0" smtClean="0"/>
              <a:t>(based on the distance between them) </a:t>
            </a:r>
          </a:p>
          <a:p>
            <a:endParaRPr lang="en-US" sz="2800" dirty="0" smtClean="0"/>
          </a:p>
          <a:p>
            <a:r>
              <a:rPr lang="en-US" sz="2800" dirty="0" smtClean="0"/>
              <a:t>and create a new partition </a:t>
            </a:r>
          </a:p>
          <a:p>
            <a:endParaRPr lang="en-US" sz="2800" dirty="0" smtClean="0"/>
          </a:p>
          <a:p>
            <a:endParaRPr lang="en-US" sz="2800" dirty="0" smtClean="0"/>
          </a:p>
          <a:p>
            <a:r>
              <a:rPr lang="en-US" sz="2800" dirty="0" smtClean="0"/>
              <a:t>Where        is the new community</a:t>
            </a:r>
          </a:p>
          <a:p>
            <a:endParaRPr lang="en-US" sz="2800" dirty="0" smtClean="0"/>
          </a:p>
          <a:p>
            <a:r>
              <a:rPr lang="en-US" sz="2800" dirty="0" smtClean="0"/>
              <a:t>Update the distance </a:t>
            </a:r>
            <a:r>
              <a:rPr lang="en-US" sz="2800" smtClean="0"/>
              <a:t>between them. </a:t>
            </a:r>
            <a:endParaRPr lang="en-US" sz="2800" dirty="0" smtClean="0"/>
          </a:p>
          <a:p>
            <a:endParaRPr lang="en-US" sz="2800" dirty="0" smtClean="0"/>
          </a:p>
          <a:p>
            <a:endParaRPr lang="en-US" sz="2800" dirty="0" smtClean="0"/>
          </a:p>
          <a:p>
            <a:endParaRPr lang="en-US" sz="2800" dirty="0" smtClean="0"/>
          </a:p>
          <a:p>
            <a:endParaRPr lang="en-US" sz="2800" dirty="0"/>
          </a:p>
          <a:p>
            <a:endParaRPr lang="en-US" sz="2800" dirty="0" smtClean="0"/>
          </a:p>
          <a:p>
            <a:endParaRPr lang="en-US" sz="2800" baseline="30000" dirty="0" smtClean="0"/>
          </a:p>
          <a:p>
            <a:endParaRPr lang="en-US" sz="2800" baseline="30000" dirty="0" smtClean="0"/>
          </a:p>
          <a:p>
            <a:endParaRPr lang="en-US" sz="2800" dirty="0" smtClean="0"/>
          </a:p>
        </p:txBody>
      </p:sp>
      <p:graphicFrame>
        <p:nvGraphicFramePr>
          <p:cNvPr id="26631" name="Object 7"/>
          <p:cNvGraphicFramePr>
            <a:graphicFrameLocks noChangeAspect="1"/>
          </p:cNvGraphicFramePr>
          <p:nvPr/>
        </p:nvGraphicFramePr>
        <p:xfrm>
          <a:off x="5473960" y="1417638"/>
          <a:ext cx="2203081" cy="612580"/>
        </p:xfrm>
        <a:graphic>
          <a:graphicData uri="http://schemas.openxmlformats.org/presentationml/2006/ole">
            <p:oleObj spid="_x0000_s26631" name="Equation" r:id="rId3" imgW="927100" imgH="203200" progId="Equation.DSMT4">
              <p:embed/>
            </p:oleObj>
          </a:graphicData>
        </a:graphic>
      </p:graphicFrame>
      <p:graphicFrame>
        <p:nvGraphicFramePr>
          <p:cNvPr id="26632" name="Object 8"/>
          <p:cNvGraphicFramePr>
            <a:graphicFrameLocks noChangeAspect="1"/>
          </p:cNvGraphicFramePr>
          <p:nvPr/>
        </p:nvGraphicFramePr>
        <p:xfrm>
          <a:off x="6763819" y="2326724"/>
          <a:ext cx="1535755" cy="463624"/>
        </p:xfrm>
        <a:graphic>
          <a:graphicData uri="http://schemas.openxmlformats.org/presentationml/2006/ole">
            <p:oleObj spid="_x0000_s26632" name="Equation" r:id="rId4" imgW="673100" imgH="203200" progId="Equation.DSMT4">
              <p:embed/>
            </p:oleObj>
          </a:graphicData>
        </a:graphic>
      </p:graphicFrame>
      <p:graphicFrame>
        <p:nvGraphicFramePr>
          <p:cNvPr id="26633" name="Object 9"/>
          <p:cNvGraphicFramePr>
            <a:graphicFrameLocks noChangeAspect="1"/>
          </p:cNvGraphicFramePr>
          <p:nvPr/>
        </p:nvGraphicFramePr>
        <p:xfrm>
          <a:off x="1795072" y="4188760"/>
          <a:ext cx="5619750" cy="508000"/>
        </p:xfrm>
        <a:graphic>
          <a:graphicData uri="http://schemas.openxmlformats.org/presentationml/2006/ole">
            <p:oleObj spid="_x0000_s26633" name="Equation" r:id="rId5" imgW="2247900" imgH="203200" progId="Equation.DSMT4">
              <p:embed/>
            </p:oleObj>
          </a:graphicData>
        </a:graphic>
      </p:graphicFrame>
      <p:graphicFrame>
        <p:nvGraphicFramePr>
          <p:cNvPr id="26634" name="Object 10"/>
          <p:cNvGraphicFramePr>
            <a:graphicFrameLocks noChangeAspect="1"/>
          </p:cNvGraphicFramePr>
          <p:nvPr/>
        </p:nvGraphicFramePr>
        <p:xfrm>
          <a:off x="2198737" y="4843469"/>
          <a:ext cx="377077" cy="551376"/>
        </p:xfrm>
        <a:graphic>
          <a:graphicData uri="http://schemas.openxmlformats.org/presentationml/2006/ole">
            <p:oleObj spid="_x0000_s26634" name="Equation" r:id="rId6" imgW="190500" imgH="203200" progId="Equation.DSMT4">
              <p:embed/>
            </p:oleObj>
          </a:graphicData>
        </a:graphic>
      </p:graphicFrame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09203071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Communities to merge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5148" y="1600200"/>
            <a:ext cx="8431651" cy="4525963"/>
          </a:xfrm>
        </p:spPr>
        <p:txBody>
          <a:bodyPr>
            <a:normAutofit/>
          </a:bodyPr>
          <a:lstStyle/>
          <a:p>
            <a:r>
              <a:rPr lang="en-US" sz="2400" dirty="0" smtClean="0"/>
              <a:t>This choice plays a central role in the quality of the community detection. At each step </a:t>
            </a:r>
            <a:r>
              <a:rPr lang="en-US" sz="2400" dirty="0" err="1" smtClean="0"/>
              <a:t>k</a:t>
            </a:r>
            <a:r>
              <a:rPr lang="en-US" sz="2400" dirty="0" smtClean="0"/>
              <a:t>, merge two communities that minimize the mean of the squared distance        between them</a:t>
            </a:r>
            <a:endParaRPr lang="en-US" sz="24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23491" y="4724347"/>
            <a:ext cx="3271299" cy="1163116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663712" y="3002029"/>
            <a:ext cx="3667212" cy="1722318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6547835" y="3406148"/>
            <a:ext cx="2263285" cy="923330"/>
          </a:xfrm>
          <a:prstGeom prst="rect">
            <a:avLst/>
          </a:prstGeom>
          <a:noFill/>
          <a:ln w="38100" cap="flat" cmpd="sng" algn="ctr">
            <a:solidFill>
              <a:srgbClr val="660066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NP-hard for a given </a:t>
            </a:r>
            <a:r>
              <a:rPr lang="en-US" dirty="0" err="1" smtClean="0"/>
              <a:t>k</a:t>
            </a:r>
            <a:endParaRPr lang="en-US" dirty="0" smtClean="0"/>
          </a:p>
          <a:p>
            <a:r>
              <a:rPr lang="en-US" dirty="0" smtClean="0"/>
              <a:t>Can be reduced to the</a:t>
            </a:r>
          </a:p>
          <a:p>
            <a:r>
              <a:rPr lang="en-US" dirty="0" smtClean="0"/>
              <a:t>K—median problem</a:t>
            </a:r>
            <a:endParaRPr lang="en-US" dirty="0"/>
          </a:p>
        </p:txBody>
      </p:sp>
      <p:graphicFrame>
        <p:nvGraphicFramePr>
          <p:cNvPr id="35842" name="Object 2"/>
          <p:cNvGraphicFramePr>
            <a:graphicFrameLocks noChangeAspect="1"/>
          </p:cNvGraphicFramePr>
          <p:nvPr/>
        </p:nvGraphicFramePr>
        <p:xfrm>
          <a:off x="6147221" y="2432564"/>
          <a:ext cx="367405" cy="367405"/>
        </p:xfrm>
        <a:graphic>
          <a:graphicData uri="http://schemas.openxmlformats.org/presentationml/2006/ole">
            <p:oleObj spid="_x0000_s35842" name="Equation" r:id="rId5" imgW="203200" imgH="203200" progId="Equation.DSMT4">
              <p:embed/>
            </p:oleObj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837067" y="4454934"/>
            <a:ext cx="2872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L</a:t>
            </a:r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Conclusion</a:t>
            </a:r>
            <a:endParaRPr lang="en-US" b="1" dirty="0"/>
          </a:p>
        </p:txBody>
      </p:sp>
      <p:sp>
        <p:nvSpPr>
          <p:cNvPr id="2" name="TextBox 1"/>
          <p:cNvSpPr txBox="1"/>
          <p:nvPr/>
        </p:nvSpPr>
        <p:spPr>
          <a:xfrm>
            <a:off x="902244" y="1994370"/>
            <a:ext cx="802244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 smtClean="0"/>
              <a:t>Walktrap</a:t>
            </a:r>
            <a:r>
              <a:rPr lang="en-US" sz="2400" dirty="0" smtClean="0"/>
              <a:t> (Pons et al.</a:t>
            </a:r>
            <a:r>
              <a:rPr lang="en-US" sz="2400" dirty="0" smtClean="0"/>
              <a:t>) has </a:t>
            </a:r>
            <a:r>
              <a:rPr lang="en-US" sz="2400" dirty="0" smtClean="0"/>
              <a:t>been implemented in </a:t>
            </a:r>
            <a:r>
              <a:rPr lang="en-US" sz="2400" dirty="0" err="1" smtClean="0"/>
              <a:t>iGraph</a:t>
            </a:r>
            <a:r>
              <a:rPr lang="en-US" sz="2400" dirty="0" smtClean="0"/>
              <a:t> Library</a:t>
            </a:r>
            <a:endParaRPr lang="en-US" sz="24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Background</a:t>
            </a:r>
            <a:endParaRPr lang="en-US" b="1" dirty="0"/>
          </a:p>
        </p:txBody>
      </p:sp>
      <p:sp>
        <p:nvSpPr>
          <p:cNvPr id="7" name="TextBox 6"/>
          <p:cNvSpPr txBox="1"/>
          <p:nvPr/>
        </p:nvSpPr>
        <p:spPr>
          <a:xfrm>
            <a:off x="457200" y="1542814"/>
            <a:ext cx="5171357" cy="50385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Consider a social graph G=(V, E), where |V|= n and |E|= m </a:t>
            </a:r>
          </a:p>
          <a:p>
            <a:endParaRPr lang="en-US" sz="2400" dirty="0" smtClean="0"/>
          </a:p>
          <a:p>
            <a:r>
              <a:rPr lang="en-US" sz="2400" dirty="0" smtClean="0"/>
              <a:t>Girvan and Newman’s algorithm for community detection runs </a:t>
            </a:r>
            <a:r>
              <a:rPr lang="en-US" sz="2400" dirty="0" smtClean="0">
                <a:solidFill>
                  <a:srgbClr val="0000FF"/>
                </a:solidFill>
              </a:rPr>
              <a:t>in O(m</a:t>
            </a:r>
            <a:r>
              <a:rPr lang="en-US" sz="2400" baseline="30000" dirty="0" smtClean="0">
                <a:solidFill>
                  <a:srgbClr val="0000FF"/>
                </a:solidFill>
              </a:rPr>
              <a:t>2</a:t>
            </a:r>
            <a:r>
              <a:rPr lang="en-US" sz="2400" dirty="0" smtClean="0">
                <a:solidFill>
                  <a:srgbClr val="0000FF"/>
                </a:solidFill>
              </a:rPr>
              <a:t>n) time</a:t>
            </a:r>
            <a:r>
              <a:rPr lang="en-US" sz="2400" dirty="0" smtClean="0"/>
              <a:t>, and </a:t>
            </a:r>
            <a:r>
              <a:rPr lang="en-US" sz="2400" dirty="0" smtClean="0">
                <a:solidFill>
                  <a:srgbClr val="0000FF"/>
                </a:solidFill>
              </a:rPr>
              <a:t>O(n</a:t>
            </a:r>
            <a:r>
              <a:rPr lang="en-US" sz="2400" baseline="30000" dirty="0" smtClean="0">
                <a:solidFill>
                  <a:srgbClr val="0000FF"/>
                </a:solidFill>
              </a:rPr>
              <a:t>2</a:t>
            </a:r>
            <a:r>
              <a:rPr lang="en-US" sz="2400" dirty="0" smtClean="0">
                <a:solidFill>
                  <a:srgbClr val="0000FF"/>
                </a:solidFill>
              </a:rPr>
              <a:t>) space</a:t>
            </a:r>
            <a:r>
              <a:rPr lang="en-US" sz="2400" dirty="0" smtClean="0"/>
              <a:t>.</a:t>
            </a:r>
          </a:p>
          <a:p>
            <a:endParaRPr lang="en-US" sz="2400" b="1" dirty="0">
              <a:solidFill>
                <a:srgbClr val="FF0000"/>
              </a:solidFill>
            </a:endParaRPr>
          </a:p>
          <a:p>
            <a:r>
              <a:rPr lang="en-US" sz="2400" dirty="0" smtClean="0"/>
              <a:t>The </a:t>
            </a:r>
            <a:r>
              <a:rPr lang="en-US" sz="2400" b="1" dirty="0" err="1" smtClean="0">
                <a:solidFill>
                  <a:srgbClr val="0000FF"/>
                </a:solidFill>
              </a:rPr>
              <a:t>Walktrap</a:t>
            </a:r>
            <a:r>
              <a:rPr lang="en-US" sz="2400" dirty="0" smtClean="0"/>
              <a:t> </a:t>
            </a:r>
            <a:r>
              <a:rPr lang="en-US" sz="2400" b="1" dirty="0" smtClean="0">
                <a:solidFill>
                  <a:srgbClr val="0000FF"/>
                </a:solidFill>
              </a:rPr>
              <a:t>algorithm</a:t>
            </a:r>
            <a:r>
              <a:rPr lang="en-US" sz="2400" dirty="0" smtClean="0"/>
              <a:t> by Pons et al. computes a community structure (</a:t>
            </a:r>
            <a:r>
              <a:rPr lang="en-US" sz="2400" dirty="0" err="1" smtClean="0"/>
              <a:t>dendogram</a:t>
            </a:r>
            <a:r>
              <a:rPr lang="en-US" sz="2400" dirty="0" smtClean="0"/>
              <a:t>) in </a:t>
            </a:r>
            <a:r>
              <a:rPr lang="en-US" sz="2400" dirty="0" err="1" smtClean="0">
                <a:solidFill>
                  <a:srgbClr val="0000FF"/>
                </a:solidFill>
              </a:rPr>
              <a:t>O(mnH</a:t>
            </a:r>
            <a:r>
              <a:rPr lang="en-US" sz="2400" dirty="0" smtClean="0">
                <a:solidFill>
                  <a:srgbClr val="0000FF"/>
                </a:solidFill>
              </a:rPr>
              <a:t>) </a:t>
            </a:r>
            <a:r>
              <a:rPr lang="en-US" sz="2400" dirty="0" smtClean="0"/>
              <a:t>time, where H is the height of the </a:t>
            </a:r>
            <a:r>
              <a:rPr lang="en-US" sz="2400" dirty="0" err="1" smtClean="0"/>
              <a:t>dendogram</a:t>
            </a:r>
            <a:r>
              <a:rPr lang="en-US" sz="2400" dirty="0" smtClean="0"/>
              <a:t> – more scalable. The worst case is O(m</a:t>
            </a:r>
            <a:r>
              <a:rPr lang="en-US" sz="2400" baseline="30000" dirty="0" smtClean="0"/>
              <a:t>2</a:t>
            </a:r>
            <a:r>
              <a:rPr lang="en-US" sz="2400" dirty="0" smtClean="0"/>
              <a:t>n) time.</a:t>
            </a:r>
          </a:p>
          <a:p>
            <a:endParaRPr lang="en-US" sz="2400" dirty="0" smtClean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33908" y="1636888"/>
            <a:ext cx="2752892" cy="4459111"/>
          </a:xfrm>
          <a:prstGeom prst="rect">
            <a:avLst/>
          </a:prstGeom>
        </p:spPr>
      </p:pic>
      <p:cxnSp>
        <p:nvCxnSpPr>
          <p:cNvPr id="5" name="Straight Arrow Connector 4"/>
          <p:cNvCxnSpPr/>
          <p:nvPr/>
        </p:nvCxnSpPr>
        <p:spPr>
          <a:xfrm>
            <a:off x="6058370" y="1542814"/>
            <a:ext cx="2173111" cy="0"/>
          </a:xfrm>
          <a:prstGeom prst="straightConnector1">
            <a:avLst/>
          </a:prstGeom>
          <a:ln>
            <a:solidFill>
              <a:srgbClr val="660066"/>
            </a:solidFill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7046148" y="1158752"/>
            <a:ext cx="3284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H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Random walk</a:t>
            </a:r>
            <a:endParaRPr lang="en-US" b="1" dirty="0"/>
          </a:p>
        </p:txBody>
      </p:sp>
      <p:sp>
        <p:nvSpPr>
          <p:cNvPr id="6" name="Rectangle 5"/>
          <p:cNvSpPr/>
          <p:nvPr/>
        </p:nvSpPr>
        <p:spPr>
          <a:xfrm>
            <a:off x="2286000" y="3152001"/>
            <a:ext cx="4572000" cy="553998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en-US" dirty="0"/>
          </a:p>
          <a:p>
            <a:endParaRPr lang="en-US" baseline="-25000" dirty="0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6288" y="1729485"/>
            <a:ext cx="4847637" cy="4400850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5964296" y="1900296"/>
            <a:ext cx="3006954" cy="1200329"/>
          </a:xfrm>
          <a:prstGeom prst="rect">
            <a:avLst/>
          </a:prstGeom>
          <a:noFill/>
          <a:ln w="28575" cmpd="sng">
            <a:solidFill>
              <a:srgbClr val="80000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smtClean="0"/>
              <a:t>                     = probability that a random walk from j reaches </a:t>
            </a:r>
          </a:p>
          <a:p>
            <a:r>
              <a:rPr lang="en-US" dirty="0" smtClean="0">
                <a:solidFill>
                  <a:srgbClr val="0000FF"/>
                </a:solidFill>
              </a:rPr>
              <a:t>a neighbor </a:t>
            </a:r>
            <a:r>
              <a:rPr lang="en-US" dirty="0" err="1" smtClean="0"/>
              <a:t>k</a:t>
            </a:r>
            <a:r>
              <a:rPr lang="en-US" dirty="0" smtClean="0"/>
              <a:t>, where A is the graph matrix (0-1) 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5824235" y="3705999"/>
            <a:ext cx="3147015" cy="923330"/>
          </a:xfrm>
          <a:prstGeom prst="rect">
            <a:avLst/>
          </a:prstGeom>
          <a:noFill/>
          <a:ln w="38100" cmpd="sng">
            <a:solidFill>
              <a:srgbClr val="660066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The </a:t>
            </a:r>
            <a:r>
              <a:rPr lang="en-US" dirty="0"/>
              <a:t>probability of going from</a:t>
            </a:r>
          </a:p>
          <a:p>
            <a:r>
              <a:rPr lang="en-US" dirty="0" err="1" smtClean="0"/>
              <a:t>i</a:t>
            </a:r>
            <a:r>
              <a:rPr lang="en-US" dirty="0" smtClean="0"/>
              <a:t> to</a:t>
            </a:r>
            <a:r>
              <a:rPr lang="en-US" dirty="0"/>
              <a:t> </a:t>
            </a:r>
            <a:r>
              <a:rPr lang="en-US" dirty="0" smtClean="0"/>
              <a:t>j through </a:t>
            </a:r>
            <a:r>
              <a:rPr lang="en-US" dirty="0"/>
              <a:t>a random walk </a:t>
            </a:r>
            <a:r>
              <a:rPr lang="en-US" dirty="0" smtClean="0"/>
              <a:t>of</a:t>
            </a:r>
          </a:p>
          <a:p>
            <a:r>
              <a:rPr lang="en-US" dirty="0" smtClean="0">
                <a:solidFill>
                  <a:srgbClr val="0000FF"/>
                </a:solidFill>
              </a:rPr>
              <a:t>length t </a:t>
            </a:r>
            <a:r>
              <a:rPr lang="en-US" dirty="0" smtClean="0"/>
              <a:t>is </a:t>
            </a:r>
            <a:endParaRPr lang="en-US" sz="2400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78236" y="1975373"/>
            <a:ext cx="985490" cy="376479"/>
          </a:xfrm>
          <a:prstGeom prst="rect">
            <a:avLst/>
          </a:prstGeom>
        </p:spPr>
      </p:pic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705929035"/>
              </p:ext>
            </p:extLst>
          </p:nvPr>
        </p:nvGraphicFramePr>
        <p:xfrm>
          <a:off x="6858000" y="4206678"/>
          <a:ext cx="404519" cy="539359"/>
        </p:xfrm>
        <a:graphic>
          <a:graphicData uri="http://schemas.openxmlformats.org/presentationml/2006/ole">
            <p:oleObj spid="_x0000_s2049" r:id="rId5" imgW="190500" imgH="241300" progId="Equation.DSMT4">
              <p:embed/>
            </p:oleObj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Random Walk</a:t>
            </a:r>
            <a:endParaRPr lang="en-US" b="1" dirty="0"/>
          </a:p>
        </p:txBody>
      </p:sp>
      <p:sp>
        <p:nvSpPr>
          <p:cNvPr id="3" name="TextBox 2"/>
          <p:cNvSpPr txBox="1"/>
          <p:nvPr/>
        </p:nvSpPr>
        <p:spPr>
          <a:xfrm>
            <a:off x="1110074" y="1749778"/>
            <a:ext cx="7350948" cy="31085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If two </a:t>
            </a:r>
            <a:r>
              <a:rPr lang="en-US" sz="2800" dirty="0" smtClean="0"/>
              <a:t>vertices          are </a:t>
            </a:r>
            <a:r>
              <a:rPr lang="en-US" sz="2800" dirty="0"/>
              <a:t>in the same community, the </a:t>
            </a:r>
            <a:r>
              <a:rPr lang="en-US" sz="2800" dirty="0" smtClean="0"/>
              <a:t>probability then              will </a:t>
            </a:r>
            <a:r>
              <a:rPr lang="en-US" sz="2800" dirty="0"/>
              <a:t>surely </a:t>
            </a:r>
            <a:r>
              <a:rPr lang="en-US" sz="2800" dirty="0" smtClean="0"/>
              <a:t>be high</a:t>
            </a:r>
            <a:r>
              <a:rPr lang="en-US" sz="2800" dirty="0"/>
              <a:t>. </a:t>
            </a:r>
            <a:endParaRPr lang="en-US" sz="2800" dirty="0" smtClean="0"/>
          </a:p>
          <a:p>
            <a:endParaRPr lang="en-US" sz="2800" dirty="0"/>
          </a:p>
          <a:p>
            <a:r>
              <a:rPr lang="en-US" sz="2800" dirty="0" smtClean="0"/>
              <a:t>But </a:t>
            </a:r>
            <a:r>
              <a:rPr lang="en-US" sz="2800" dirty="0"/>
              <a:t>the fact </a:t>
            </a:r>
            <a:r>
              <a:rPr lang="en-US" sz="2800" dirty="0" smtClean="0"/>
              <a:t>that               is </a:t>
            </a:r>
            <a:r>
              <a:rPr lang="en-US" sz="2800" dirty="0"/>
              <a:t>high does </a:t>
            </a:r>
            <a:r>
              <a:rPr lang="en-US" sz="2800" dirty="0" smtClean="0"/>
              <a:t>not necessarily </a:t>
            </a:r>
            <a:r>
              <a:rPr lang="en-US" sz="2800" dirty="0"/>
              <a:t>imply </a:t>
            </a:r>
            <a:r>
              <a:rPr lang="en-US" sz="2800" dirty="0" smtClean="0"/>
              <a:t>that           are in the same community.</a:t>
            </a:r>
          </a:p>
          <a:p>
            <a:endParaRPr lang="en-US" sz="2800" dirty="0"/>
          </a:p>
        </p:txBody>
      </p:sp>
      <p:graphicFrame>
        <p:nvGraphicFramePr>
          <p:cNvPr id="19458" name="Object 2"/>
          <p:cNvGraphicFramePr>
            <a:graphicFrameLocks noChangeAspect="1"/>
          </p:cNvGraphicFramePr>
          <p:nvPr/>
        </p:nvGraphicFramePr>
        <p:xfrm>
          <a:off x="3424932" y="1876268"/>
          <a:ext cx="572768" cy="378893"/>
        </p:xfrm>
        <a:graphic>
          <a:graphicData uri="http://schemas.openxmlformats.org/presentationml/2006/ole">
            <p:oleObj spid="_x0000_s34818" name="Equation" r:id="rId3" imgW="215900" imgH="190500" progId="Equation.DSMT4">
              <p:embed/>
            </p:oleObj>
          </a:graphicData>
        </a:graphic>
      </p:graphicFrame>
      <p:graphicFrame>
        <p:nvGraphicFramePr>
          <p:cNvPr id="19459" name="Object 3"/>
          <p:cNvGraphicFramePr>
            <a:graphicFrameLocks noChangeAspect="1"/>
          </p:cNvGraphicFramePr>
          <p:nvPr/>
        </p:nvGraphicFramePr>
        <p:xfrm>
          <a:off x="4132401" y="2255161"/>
          <a:ext cx="1026970" cy="499607"/>
        </p:xfrm>
        <a:graphic>
          <a:graphicData uri="http://schemas.openxmlformats.org/presentationml/2006/ole">
            <p:oleObj spid="_x0000_s34819" name="Equation" r:id="rId4" imgW="469900" imgH="228600" progId="Equation.DSMT4">
              <p:embed/>
            </p:oleObj>
          </a:graphicData>
        </a:graphic>
      </p:graphicFrame>
      <p:graphicFrame>
        <p:nvGraphicFramePr>
          <p:cNvPr id="19460" name="Object 4"/>
          <p:cNvGraphicFramePr>
            <a:graphicFrameLocks noChangeAspect="1"/>
          </p:cNvGraphicFramePr>
          <p:nvPr/>
        </p:nvGraphicFramePr>
        <p:xfrm>
          <a:off x="3618845" y="3078862"/>
          <a:ext cx="1027112" cy="498475"/>
        </p:xfrm>
        <a:graphic>
          <a:graphicData uri="http://schemas.openxmlformats.org/presentationml/2006/ole">
            <p:oleObj spid="_x0000_s34820" name="Equation" r:id="rId5" imgW="469900" imgH="228600" progId="Equation.DSMT4">
              <p:embed/>
            </p:oleObj>
          </a:graphicData>
        </a:graphic>
      </p:graphicFrame>
      <p:graphicFrame>
        <p:nvGraphicFramePr>
          <p:cNvPr id="7" name="Object 2"/>
          <p:cNvGraphicFramePr>
            <a:graphicFrameLocks noChangeAspect="1"/>
          </p:cNvGraphicFramePr>
          <p:nvPr/>
        </p:nvGraphicFramePr>
        <p:xfrm>
          <a:off x="4586603" y="3577337"/>
          <a:ext cx="572768" cy="378893"/>
        </p:xfrm>
        <a:graphic>
          <a:graphicData uri="http://schemas.openxmlformats.org/presentationml/2006/ole">
            <p:oleObj spid="_x0000_s34821" name="Equation" r:id="rId6" imgW="215900" imgH="190500" progId="Equation.DSMT4">
              <p:embed/>
            </p:oleObj>
          </a:graphicData>
        </a:graphic>
      </p:graphicFrame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6713812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Ward’s agglomerative clustering </a:t>
            </a:r>
            <a:endParaRPr lang="en-US" b="1" dirty="0"/>
          </a:p>
        </p:txBody>
      </p:sp>
      <p:sp>
        <p:nvSpPr>
          <p:cNvPr id="9" name="TextBox 8"/>
          <p:cNvSpPr txBox="1"/>
          <p:nvPr/>
        </p:nvSpPr>
        <p:spPr>
          <a:xfrm>
            <a:off x="740853" y="1811408"/>
            <a:ext cx="7801685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Well known statistical method that estimates the distance </a:t>
            </a:r>
          </a:p>
          <a:p>
            <a:r>
              <a:rPr lang="en-US" sz="2400" dirty="0" smtClean="0"/>
              <a:t>between two clusters C1 and C2 (see Wikipedia). </a:t>
            </a:r>
            <a:r>
              <a:rPr lang="en-US" sz="2400" dirty="0" err="1" smtClean="0"/>
              <a:t>Walktrap</a:t>
            </a:r>
            <a:r>
              <a:rPr lang="en-US" sz="2400" dirty="0" smtClean="0"/>
              <a:t> </a:t>
            </a:r>
          </a:p>
          <a:p>
            <a:r>
              <a:rPr lang="en-US" sz="2400" dirty="0" smtClean="0"/>
              <a:t>uses this idea, but defines its own measure of distance based</a:t>
            </a:r>
          </a:p>
          <a:p>
            <a:r>
              <a:rPr lang="en-US" sz="2400" dirty="0" smtClean="0"/>
              <a:t>on random walk and probability.</a:t>
            </a:r>
            <a:endParaRPr lang="en-US" sz="2400" dirty="0"/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0920307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Random Walk</a:t>
            </a:r>
            <a:endParaRPr lang="en-US" b="1" dirty="0"/>
          </a:p>
        </p:txBody>
      </p:sp>
      <p:sp>
        <p:nvSpPr>
          <p:cNvPr id="3" name="TextBox 2"/>
          <p:cNvSpPr txBox="1"/>
          <p:nvPr/>
        </p:nvSpPr>
        <p:spPr>
          <a:xfrm>
            <a:off x="1110074" y="1749778"/>
            <a:ext cx="7350948" cy="35394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i="1" dirty="0" smtClean="0">
                <a:solidFill>
                  <a:srgbClr val="0000FF"/>
                </a:solidFill>
              </a:rPr>
              <a:t>Intuition behind </a:t>
            </a:r>
            <a:r>
              <a:rPr lang="en-US" sz="2800" i="1" dirty="0" err="1" smtClean="0">
                <a:solidFill>
                  <a:srgbClr val="0000FF"/>
                </a:solidFill>
              </a:rPr>
              <a:t>Walktrap</a:t>
            </a:r>
            <a:endParaRPr lang="en-US" sz="2800" i="1" dirty="0" smtClean="0">
              <a:solidFill>
                <a:srgbClr val="0000FF"/>
              </a:solidFill>
            </a:endParaRPr>
          </a:p>
          <a:p>
            <a:endParaRPr lang="en-US" sz="2800" dirty="0" smtClean="0"/>
          </a:p>
          <a:p>
            <a:r>
              <a:rPr lang="en-US" sz="2800" dirty="0" smtClean="0"/>
              <a:t>Random </a:t>
            </a:r>
            <a:r>
              <a:rPr lang="en-US" sz="2800" dirty="0"/>
              <a:t>walkers </a:t>
            </a:r>
            <a:r>
              <a:rPr lang="en-US" sz="2800" dirty="0" smtClean="0"/>
              <a:t>tend </a:t>
            </a:r>
            <a:r>
              <a:rPr lang="en-US" sz="2800" dirty="0"/>
              <a:t>to get </a:t>
            </a:r>
            <a:r>
              <a:rPr lang="en-US" sz="2800" dirty="0" smtClean="0"/>
              <a:t>‘</a:t>
            </a:r>
            <a:r>
              <a:rPr lang="en-US" sz="2800" dirty="0"/>
              <a:t>trapped’ into densely connected parts </a:t>
            </a:r>
            <a:r>
              <a:rPr lang="en-US" sz="2800" dirty="0" smtClean="0"/>
              <a:t>(</a:t>
            </a:r>
            <a:r>
              <a:rPr lang="en-US" sz="2800" dirty="0"/>
              <a:t>communities</a:t>
            </a:r>
            <a:r>
              <a:rPr lang="en-US" sz="2800" dirty="0" smtClean="0"/>
              <a:t>).</a:t>
            </a:r>
          </a:p>
          <a:p>
            <a:endParaRPr lang="en-US" sz="2800" dirty="0"/>
          </a:p>
          <a:p>
            <a:r>
              <a:rPr lang="en-US" sz="2800" dirty="0"/>
              <a:t>Establish a distance measure between </a:t>
            </a:r>
          </a:p>
          <a:p>
            <a:r>
              <a:rPr lang="en-US" sz="2800" dirty="0"/>
              <a:t>vertices (and between clusters) based on </a:t>
            </a:r>
            <a:r>
              <a:rPr lang="en-US" sz="2800" dirty="0" smtClean="0"/>
              <a:t>P</a:t>
            </a:r>
            <a:r>
              <a:rPr lang="en-US" sz="2800" baseline="30000" dirty="0" smtClean="0"/>
              <a:t>t</a:t>
            </a:r>
          </a:p>
          <a:p>
            <a:endParaRPr lang="en-US" sz="2800" dirty="0" smtClean="0"/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1857974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Distance between nodes</a:t>
            </a:r>
            <a:endParaRPr lang="en-US" b="1" dirty="0"/>
          </a:p>
        </p:txBody>
      </p:sp>
      <p:sp>
        <p:nvSpPr>
          <p:cNvPr id="3" name="TextBox 2"/>
          <p:cNvSpPr txBox="1"/>
          <p:nvPr/>
        </p:nvSpPr>
        <p:spPr>
          <a:xfrm>
            <a:off x="1110074" y="1580445"/>
            <a:ext cx="5076528" cy="54066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Let        </a:t>
            </a:r>
            <a:r>
              <a:rPr lang="en-US" sz="2800" dirty="0" smtClean="0"/>
              <a:t>be two vertices</a:t>
            </a:r>
            <a:r>
              <a:rPr lang="en-US" sz="2800" dirty="0" smtClean="0"/>
              <a:t> of </a:t>
            </a:r>
            <a:r>
              <a:rPr lang="en-US" sz="2800" dirty="0" smtClean="0"/>
              <a:t>the graph.</a:t>
            </a:r>
            <a:r>
              <a:rPr lang="en-US" sz="2800" dirty="0" smtClean="0"/>
              <a:t> Pons et al. defined distance</a:t>
            </a:r>
            <a:endParaRPr lang="en-US" sz="2800" dirty="0" smtClean="0"/>
          </a:p>
          <a:p>
            <a:endParaRPr lang="en-US" sz="2800" dirty="0"/>
          </a:p>
          <a:p>
            <a:endParaRPr lang="en-US" sz="2800" dirty="0" smtClean="0"/>
          </a:p>
          <a:p>
            <a:endParaRPr lang="en-US" sz="2800" dirty="0"/>
          </a:p>
          <a:p>
            <a:endParaRPr lang="en-US" sz="2800" dirty="0" smtClean="0"/>
          </a:p>
          <a:p>
            <a:r>
              <a:rPr lang="en-US" sz="2800" dirty="0" smtClean="0"/>
              <a:t>where           is the probability of reaching j from       through a random walk of length t</a:t>
            </a:r>
          </a:p>
          <a:p>
            <a:endParaRPr lang="en-US" sz="2800" baseline="30000" dirty="0"/>
          </a:p>
          <a:p>
            <a:endParaRPr lang="en-US" sz="2800" baseline="30000" dirty="0" smtClean="0"/>
          </a:p>
          <a:p>
            <a:endParaRPr lang="en-US" sz="2800" dirty="0" smtClean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695132263"/>
              </p:ext>
            </p:extLst>
          </p:nvPr>
        </p:nvGraphicFramePr>
        <p:xfrm>
          <a:off x="1263650" y="2817813"/>
          <a:ext cx="3662363" cy="1085850"/>
        </p:xfrm>
        <a:graphic>
          <a:graphicData uri="http://schemas.openxmlformats.org/presentationml/2006/ole">
            <p:oleObj spid="_x0000_s1029" name="Equation" r:id="rId3" imgW="1498600" imgH="508000" progId="Equation.DSMT4">
              <p:embed/>
            </p:oleObj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755054626"/>
              </p:ext>
            </p:extLst>
          </p:nvPr>
        </p:nvGraphicFramePr>
        <p:xfrm>
          <a:off x="1726964" y="1580997"/>
          <a:ext cx="568443" cy="501567"/>
        </p:xfrm>
        <a:graphic>
          <a:graphicData uri="http://schemas.openxmlformats.org/presentationml/2006/ole">
            <p:oleObj spid="_x0000_s1030" r:id="rId4" imgW="215900" imgH="190500" progId="Equation.DSMT4">
              <p:embed/>
            </p:oleObj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068605977"/>
              </p:ext>
            </p:extLst>
          </p:nvPr>
        </p:nvGraphicFramePr>
        <p:xfrm>
          <a:off x="2295407" y="4604925"/>
          <a:ext cx="499769" cy="666359"/>
        </p:xfrm>
        <a:graphic>
          <a:graphicData uri="http://schemas.openxmlformats.org/presentationml/2006/ole">
            <p:oleObj spid="_x0000_s1031" r:id="rId5" imgW="190500" imgH="241300" progId="Equation.DSMT4">
              <p:embed/>
            </p:oleObj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47747884"/>
              </p:ext>
            </p:extLst>
          </p:nvPr>
        </p:nvGraphicFramePr>
        <p:xfrm>
          <a:off x="3569564" y="5063850"/>
          <a:ext cx="242006" cy="414867"/>
        </p:xfrm>
        <a:graphic>
          <a:graphicData uri="http://schemas.openxmlformats.org/presentationml/2006/ole">
            <p:oleObj spid="_x0000_s1032" r:id="rId6" imgW="76200" imgH="152400" progId="Equation.DSMT4">
              <p:embed/>
            </p:oleObj>
          </a:graphicData>
        </a:graphic>
      </p:graphicFrame>
      <p:pic>
        <p:nvPicPr>
          <p:cNvPr id="9" name="Picture 8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936444" y="1826650"/>
            <a:ext cx="3040862" cy="3444634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6312608" y="5623160"/>
            <a:ext cx="2374192" cy="646331"/>
          </a:xfrm>
          <a:prstGeom prst="rect">
            <a:avLst/>
          </a:prstGeom>
          <a:noFill/>
          <a:ln w="28575" cap="flat" cmpd="sng" algn="ctr">
            <a:solidFill>
              <a:srgbClr val="660066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none" rtlCol="0">
            <a:spAutoFit/>
          </a:bodyPr>
          <a:lstStyle/>
          <a:p>
            <a:pPr algn="ctr"/>
            <a:r>
              <a:rPr lang="en-US" dirty="0" smtClean="0">
                <a:solidFill>
                  <a:srgbClr val="0000FF"/>
                </a:solidFill>
              </a:rPr>
              <a:t>High degree nodes trap </a:t>
            </a:r>
          </a:p>
          <a:p>
            <a:pPr algn="ctr"/>
            <a:r>
              <a:rPr lang="en-US" dirty="0" smtClean="0">
                <a:solidFill>
                  <a:srgbClr val="0000FF"/>
                </a:solidFill>
              </a:rPr>
              <a:t>most </a:t>
            </a:r>
            <a:r>
              <a:rPr lang="en-US" dirty="0" smtClean="0">
                <a:ln>
                  <a:solidFill>
                    <a:srgbClr val="660066"/>
                  </a:solidFill>
                </a:ln>
                <a:solidFill>
                  <a:srgbClr val="0000FF"/>
                </a:solidFill>
              </a:rPr>
              <a:t>random</a:t>
            </a:r>
            <a:r>
              <a:rPr lang="en-US" dirty="0" smtClean="0">
                <a:solidFill>
                  <a:srgbClr val="0000FF"/>
                </a:solidFill>
              </a:rPr>
              <a:t> walks</a:t>
            </a:r>
            <a:endParaRPr lang="en-US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09203071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Distance between two communities</a:t>
            </a:r>
            <a:endParaRPr lang="en-US" b="1" dirty="0"/>
          </a:p>
        </p:txBody>
      </p:sp>
      <p:sp>
        <p:nvSpPr>
          <p:cNvPr id="3" name="TextBox 2"/>
          <p:cNvSpPr txBox="1"/>
          <p:nvPr/>
        </p:nvSpPr>
        <p:spPr>
          <a:xfrm>
            <a:off x="1110074" y="1580445"/>
            <a:ext cx="7576726" cy="58374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Consider</a:t>
            </a:r>
            <a:r>
              <a:rPr lang="en-US" sz="2800" dirty="0" smtClean="0"/>
              <a:t> the probability that a </a:t>
            </a:r>
            <a:r>
              <a:rPr lang="en-US" sz="2800" dirty="0" smtClean="0"/>
              <a:t>random walk from a random vertex</a:t>
            </a:r>
            <a:r>
              <a:rPr lang="en-US" sz="2800" dirty="0" smtClean="0"/>
              <a:t> in </a:t>
            </a:r>
            <a:r>
              <a:rPr lang="en-US" sz="2800" dirty="0" smtClean="0"/>
              <a:t>community C to reach a vertex     in </a:t>
            </a:r>
            <a:r>
              <a:rPr lang="en-US" sz="2800" dirty="0" smtClean="0"/>
              <a:t> </a:t>
            </a:r>
            <a:r>
              <a:rPr lang="en-US" sz="2800" dirty="0" smtClean="0"/>
              <a:t>  </a:t>
            </a:r>
            <a:r>
              <a:rPr lang="en-US" sz="2800" dirty="0" smtClean="0"/>
              <a:t>steps</a:t>
            </a:r>
            <a:r>
              <a:rPr lang="en-US" sz="2800" dirty="0" smtClean="0"/>
              <a:t>. Call it</a:t>
            </a:r>
          </a:p>
          <a:p>
            <a:endParaRPr lang="en-US" sz="2800" dirty="0" smtClean="0"/>
          </a:p>
          <a:p>
            <a:endParaRPr lang="en-US" sz="2800" dirty="0" smtClean="0"/>
          </a:p>
          <a:p>
            <a:r>
              <a:rPr lang="en-US" sz="2800" dirty="0" smtClean="0"/>
              <a:t>Then </a:t>
            </a:r>
            <a:r>
              <a:rPr lang="en-US" sz="2800" dirty="0" smtClean="0"/>
              <a:t>the distance between two communities</a:t>
            </a:r>
          </a:p>
          <a:p>
            <a:r>
              <a:rPr lang="en-US" sz="2800" dirty="0" smtClean="0"/>
              <a:t>			  is</a:t>
            </a:r>
          </a:p>
          <a:p>
            <a:endParaRPr lang="en-US" sz="2800" dirty="0" smtClean="0"/>
          </a:p>
          <a:p>
            <a:endParaRPr lang="en-US" sz="2800" dirty="0" smtClean="0"/>
          </a:p>
          <a:p>
            <a:endParaRPr lang="en-US" sz="2800" dirty="0"/>
          </a:p>
          <a:p>
            <a:endParaRPr lang="en-US" sz="2800" dirty="0" smtClean="0"/>
          </a:p>
          <a:p>
            <a:endParaRPr lang="en-US" sz="2800" baseline="30000" dirty="0" smtClean="0"/>
          </a:p>
          <a:p>
            <a:endParaRPr lang="en-US" sz="2800" baseline="30000" dirty="0" smtClean="0"/>
          </a:p>
          <a:p>
            <a:endParaRPr lang="en-US" sz="2800" dirty="0" smtClean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695132263"/>
              </p:ext>
            </p:extLst>
          </p:nvPr>
        </p:nvGraphicFramePr>
        <p:xfrm>
          <a:off x="3141397" y="4732180"/>
          <a:ext cx="3545522" cy="1425827"/>
        </p:xfrm>
        <a:graphic>
          <a:graphicData uri="http://schemas.openxmlformats.org/presentationml/2006/ole">
            <p:oleObj spid="_x0000_s25602" name="Equation" r:id="rId3" imgW="1803400" imgH="736600" progId="Equation.DSMT4">
              <p:embed/>
            </p:oleObj>
          </a:graphicData>
        </a:graphic>
      </p:graphicFrame>
      <p:graphicFrame>
        <p:nvGraphicFramePr>
          <p:cNvPr id="25606" name="Object 6"/>
          <p:cNvGraphicFramePr>
            <a:graphicFrameLocks noChangeAspect="1"/>
          </p:cNvGraphicFramePr>
          <p:nvPr/>
        </p:nvGraphicFramePr>
        <p:xfrm>
          <a:off x="4016950" y="2692187"/>
          <a:ext cx="2669969" cy="908340"/>
        </p:xfrm>
        <a:graphic>
          <a:graphicData uri="http://schemas.openxmlformats.org/presentationml/2006/ole">
            <p:oleObj spid="_x0000_s25606" name="Equation" r:id="rId4" imgW="1231900" imgH="419100" progId="Equation.DSMT4">
              <p:embed/>
            </p:oleObj>
          </a:graphicData>
        </a:graphic>
      </p:graphicFrame>
      <p:graphicFrame>
        <p:nvGraphicFramePr>
          <p:cNvPr id="25607" name="Object 7"/>
          <p:cNvGraphicFramePr>
            <a:graphicFrameLocks noChangeAspect="1"/>
          </p:cNvGraphicFramePr>
          <p:nvPr/>
        </p:nvGraphicFramePr>
        <p:xfrm>
          <a:off x="8368066" y="2078327"/>
          <a:ext cx="318734" cy="531223"/>
        </p:xfrm>
        <a:graphic>
          <a:graphicData uri="http://schemas.openxmlformats.org/presentationml/2006/ole">
            <p:oleObj spid="_x0000_s25607" name="Equation" r:id="rId5" imgW="114300" imgH="190500" progId="Equation.DSMT4">
              <p:embed/>
            </p:oleObj>
          </a:graphicData>
        </a:graphic>
      </p:graphicFrame>
      <p:graphicFrame>
        <p:nvGraphicFramePr>
          <p:cNvPr id="25608" name="Object 8"/>
          <p:cNvGraphicFramePr>
            <a:graphicFrameLocks noChangeAspect="1"/>
          </p:cNvGraphicFramePr>
          <p:nvPr/>
        </p:nvGraphicFramePr>
        <p:xfrm>
          <a:off x="1481706" y="2559421"/>
          <a:ext cx="270290" cy="481094"/>
        </p:xfrm>
        <a:graphic>
          <a:graphicData uri="http://schemas.openxmlformats.org/presentationml/2006/ole">
            <p:oleObj spid="_x0000_s25608" name="Equation" r:id="rId6" imgW="101600" imgH="139700" progId="Equation.DSMT4">
              <p:embed/>
            </p:oleObj>
          </a:graphicData>
        </a:graphic>
      </p:graphicFrame>
      <p:graphicFrame>
        <p:nvGraphicFramePr>
          <p:cNvPr id="25609" name="Object 9"/>
          <p:cNvGraphicFramePr>
            <a:graphicFrameLocks noChangeAspect="1"/>
          </p:cNvGraphicFramePr>
          <p:nvPr/>
        </p:nvGraphicFramePr>
        <p:xfrm>
          <a:off x="1246911" y="4307045"/>
          <a:ext cx="1355121" cy="425136"/>
        </p:xfrm>
        <a:graphic>
          <a:graphicData uri="http://schemas.openxmlformats.org/presentationml/2006/ole">
            <p:oleObj spid="_x0000_s25609" name="Equation" r:id="rId7" imgW="647700" imgH="203200" progId="Equation.DSMT4">
              <p:embed/>
            </p:oleObj>
          </a:graphicData>
        </a:graphic>
      </p:graphicFrame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09203071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Distance between two communities</a:t>
            </a:r>
            <a:endParaRPr lang="en-US" b="1" dirty="0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78235" y="2020596"/>
            <a:ext cx="4772247" cy="3098248"/>
          </a:xfrm>
          <a:prstGeom prst="rect">
            <a:avLst/>
          </a:prstGeom>
        </p:spPr>
      </p:pic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0920307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806</TotalTime>
  <Words>440</Words>
  <Application>Microsoft Macintosh PowerPoint</Application>
  <PresentationFormat>On-screen Show (4:3)</PresentationFormat>
  <Paragraphs>80</Paragraphs>
  <Slides>12</Slides>
  <Notes>1</Notes>
  <HiddenSlides>1</HiddenSlides>
  <MMClips>0</MMClips>
  <ScaleCrop>false</ScaleCrop>
  <HeadingPairs>
    <vt:vector size="6" baseType="variant">
      <vt:variant>
        <vt:lpstr>Design Template</vt:lpstr>
      </vt:variant>
      <vt:variant>
        <vt:i4>1</vt:i4>
      </vt:variant>
      <vt:variant>
        <vt:lpstr>Embedded OLE Servers</vt:lpstr>
      </vt:variant>
      <vt:variant>
        <vt:i4>3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Office Theme</vt:lpstr>
      <vt:lpstr>Equation.DSMT4</vt:lpstr>
      <vt:lpstr>Equation</vt:lpstr>
      <vt:lpstr>MathType 6.0 Equation</vt:lpstr>
      <vt:lpstr>Community detection via random walk</vt:lpstr>
      <vt:lpstr>Background</vt:lpstr>
      <vt:lpstr>Random walk</vt:lpstr>
      <vt:lpstr>Random Walk</vt:lpstr>
      <vt:lpstr>Ward’s agglomerative clustering </vt:lpstr>
      <vt:lpstr>Random Walk</vt:lpstr>
      <vt:lpstr>Distance between nodes</vt:lpstr>
      <vt:lpstr>Distance between two communities</vt:lpstr>
      <vt:lpstr>Distance between two communities</vt:lpstr>
      <vt:lpstr>The Algorithm</vt:lpstr>
      <vt:lpstr>Communities to merge</vt:lpstr>
      <vt:lpstr>Conclusion</vt:lpstr>
    </vt:vector>
  </TitlesOfParts>
  <Company>University of Iowa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Pastry</dc:title>
  <dc:creator>Sukumar Ghosh</dc:creator>
  <cp:lastModifiedBy>Sukumar Ghosh</cp:lastModifiedBy>
  <cp:revision>107</cp:revision>
  <dcterms:created xsi:type="dcterms:W3CDTF">2015-11-15T16:50:21Z</dcterms:created>
  <dcterms:modified xsi:type="dcterms:W3CDTF">2015-11-15T18:52:21Z</dcterms:modified>
</cp:coreProperties>
</file>