
<file path=[Content_Types].xml><?xml version="1.0" encoding="utf-8"?>
<Types xmlns="http://schemas.openxmlformats.org/package/2006/content-types">
  <Default Extension="png" ContentType="image/png"/>
  <Default Extension="bin" ContentType="audio/unknown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400" r:id="rId3"/>
    <p:sldId id="401" r:id="rId4"/>
    <p:sldId id="402" r:id="rId5"/>
    <p:sldId id="403" r:id="rId6"/>
    <p:sldId id="404" r:id="rId7"/>
    <p:sldId id="405" r:id="rId8"/>
    <p:sldId id="406" r:id="rId9"/>
    <p:sldId id="434" r:id="rId10"/>
    <p:sldId id="408" r:id="rId11"/>
    <p:sldId id="433" r:id="rId12"/>
    <p:sldId id="424" r:id="rId13"/>
    <p:sldId id="425" r:id="rId14"/>
    <p:sldId id="426" r:id="rId15"/>
    <p:sldId id="427" r:id="rId16"/>
    <p:sldId id="429" r:id="rId17"/>
    <p:sldId id="436" r:id="rId18"/>
    <p:sldId id="430" r:id="rId19"/>
    <p:sldId id="415" r:id="rId20"/>
    <p:sldId id="431" r:id="rId21"/>
    <p:sldId id="418" r:id="rId22"/>
    <p:sldId id="419" r:id="rId23"/>
    <p:sldId id="420" r:id="rId24"/>
    <p:sldId id="421" r:id="rId25"/>
    <p:sldId id="432" r:id="rId26"/>
    <p:sldId id="435" r:id="rId27"/>
    <p:sldId id="262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w Berns" initials="AB" lastIdx="8" clrIdx="0">
    <p:extLst>
      <p:ext uri="{19B8F6BF-5375-455C-9EA6-DF929625EA0E}">
        <p15:presenceInfo xmlns:p15="http://schemas.microsoft.com/office/powerpoint/2012/main" userId="Andrew Bern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B2"/>
    <a:srgbClr val="DD09E2"/>
    <a:srgbClr val="0042D6"/>
    <a:srgbClr val="FF061E"/>
    <a:srgbClr val="FB3A05"/>
    <a:srgbClr val="7DC7FF"/>
    <a:srgbClr val="F8752C"/>
    <a:srgbClr val="BDC8F5"/>
    <a:srgbClr val="A1FF43"/>
    <a:srgbClr val="C4FF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107" autoAdjust="0"/>
    <p:restoredTop sz="96433" autoAdjust="0"/>
  </p:normalViewPr>
  <p:slideViewPr>
    <p:cSldViewPr>
      <p:cViewPr varScale="1">
        <p:scale>
          <a:sx n="109" d="100"/>
          <a:sy n="109" d="100"/>
        </p:scale>
        <p:origin x="37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46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C9A0B4-E643-F94A-B3EC-58F8387EFA5A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B783A-DC1D-334A-8C84-C1F9319748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68175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EF4CC85B-8853-0F49-B88B-BCE95FA3410A}" type="datetimeFigureOut">
              <a:rPr lang="en-US"/>
              <a:pPr/>
              <a:t>9/4/2017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5134369A-F4DF-384F-AC53-6989845B62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4975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882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6885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2CDE08-6722-44C7-8780-2FE00E49E353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66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738" y="4313238"/>
            <a:ext cx="5546725" cy="4086225"/>
          </a:xfrm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8179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B788BE9-A752-49C6-835A-B7A26BB7105F}" type="slidenum">
              <a:rPr lang="en-US" altLang="en-US" sz="1300" smtClean="0">
                <a:latin typeface="Times New Roman" panose="02020603050405020304" pitchFamily="18" charset="0"/>
              </a:rPr>
              <a:pPr/>
              <a:t>2</a:t>
            </a:fld>
            <a:endParaRPr lang="en-US" altLang="en-US" sz="1300" smtClean="0">
              <a:latin typeface="Times New Roman" panose="02020603050405020304" pitchFamily="18" charset="0"/>
            </a:endParaRPr>
          </a:p>
        </p:txBody>
      </p:sp>
      <p:sp>
        <p:nvSpPr>
          <p:cNvPr id="211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432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F9ABE19-376F-4A2A-9A3E-E3F5ED2FC063}" type="slidenum">
              <a:rPr lang="en-US" altLang="en-US" sz="1300" smtClean="0">
                <a:latin typeface="Times New Roman" panose="02020603050405020304" pitchFamily="18" charset="0"/>
              </a:rPr>
              <a:pPr/>
              <a:t>3</a:t>
            </a:fld>
            <a:endParaRPr lang="en-US" altLang="en-US" sz="1300" smtClean="0">
              <a:latin typeface="Times New Roman" panose="02020603050405020304" pitchFamily="18" charset="0"/>
            </a:endParaRPr>
          </a:p>
        </p:txBody>
      </p:sp>
      <p:sp>
        <p:nvSpPr>
          <p:cNvPr id="214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1267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49" tIns="48325" rIns="96649" bIns="48325" anchor="b"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28F27E97-62C0-4D98-BED3-FC06DE9801EB}" type="slidenum">
              <a:rPr lang="en-US" alt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pPr algn="r"/>
              <a:t>4</a:t>
            </a:fld>
            <a:endParaRPr lang="en-US" altLang="en-US" sz="13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6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Akamai: 100,000+ servers in 1000+ clusters in 1000+ networks in 70+ countries serving trillions of requests a day.</a:t>
            </a:r>
          </a:p>
          <a:p>
            <a:endParaRPr lang="en-US" altLang="en-US" smtClean="0">
              <a:ea typeface="ＭＳ Ｐゴシック" panose="020B0600070205080204" pitchFamily="34" charset="-128"/>
            </a:endParaRP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How many people use Netflix?</a:t>
            </a:r>
          </a:p>
        </p:txBody>
      </p:sp>
    </p:spTree>
    <p:extLst>
      <p:ext uri="{BB962C8B-B14F-4D97-AF65-F5344CB8AC3E}">
        <p14:creationId xmlns:p14="http://schemas.microsoft.com/office/powerpoint/2010/main" val="2781428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7"/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49" tIns="48325" rIns="96649" bIns="48325" anchor="b"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46FB0511-FFA2-499E-8A91-54C733155139}" type="slidenum">
              <a:rPr lang="en-US" alt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pPr algn="r"/>
              <a:t>5</a:t>
            </a:fld>
            <a:endParaRPr lang="en-US" altLang="en-US" sz="13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9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peak load: 7million viewers, 2 Tbytes via </a:t>
            </a:r>
          </a:p>
        </p:txBody>
      </p:sp>
    </p:spTree>
    <p:extLst>
      <p:ext uri="{BB962C8B-B14F-4D97-AF65-F5344CB8AC3E}">
        <p14:creationId xmlns:p14="http://schemas.microsoft.com/office/powerpoint/2010/main" val="2527788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82E6484-9233-4890-B27A-E463ED3F86E8}" type="slidenum">
              <a:rPr lang="en-US" altLang="en-US" sz="1300" smtClean="0">
                <a:latin typeface="Times New Roman" panose="02020603050405020304" pitchFamily="18" charset="0"/>
              </a:rPr>
              <a:pPr/>
              <a:t>6</a:t>
            </a:fld>
            <a:endParaRPr lang="en-US" altLang="en-US" sz="1300" smtClean="0">
              <a:latin typeface="Times New Roman" panose="02020603050405020304" pitchFamily="18" charset="0"/>
            </a:endParaRPr>
          </a:p>
        </p:txBody>
      </p:sp>
      <p:sp>
        <p:nvSpPr>
          <p:cNvPr id="221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0669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B5D4FA6-F6DB-4911-9E4E-157AA82F80A8}" type="slidenum">
              <a:rPr lang="en-US" altLang="en-US" sz="1300" smtClean="0">
                <a:latin typeface="Times New Roman" panose="02020603050405020304" pitchFamily="18" charset="0"/>
              </a:rPr>
              <a:pPr/>
              <a:t>7</a:t>
            </a:fld>
            <a:endParaRPr lang="en-US" altLang="en-US" sz="1300" smtClean="0">
              <a:latin typeface="Times New Roman" panose="02020603050405020304" pitchFamily="18" charset="0"/>
            </a:endParaRPr>
          </a:p>
        </p:txBody>
      </p:sp>
      <p:sp>
        <p:nvSpPr>
          <p:cNvPr id="223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73582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0460A3-9296-41C3-A5B4-DD32913E87C6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323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Very simple process.</a:t>
            </a:r>
          </a:p>
        </p:txBody>
      </p:sp>
    </p:spTree>
    <p:extLst>
      <p:ext uri="{BB962C8B-B14F-4D97-AF65-F5344CB8AC3E}">
        <p14:creationId xmlns:p14="http://schemas.microsoft.com/office/powerpoint/2010/main" val="11804538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175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>
            <a:spLocks noChangeArrowheads="1"/>
          </p:cNvSpPr>
          <p:nvPr/>
        </p:nvSpPr>
        <p:spPr bwMode="auto">
          <a:xfrm>
            <a:off x="381000" y="1295400"/>
            <a:ext cx="8229600" cy="2057400"/>
          </a:xfrm>
          <a:prstGeom prst="roundRect">
            <a:avLst>
              <a:gd name="adj" fmla="val 16667"/>
            </a:avLst>
          </a:prstGeom>
          <a:solidFill>
            <a:srgbClr val="3333B2"/>
          </a:solidFill>
          <a:ln w="25400">
            <a:solidFill>
              <a:srgbClr val="3333B2"/>
            </a:solidFill>
            <a:round/>
            <a:headEnd/>
            <a:tailEnd/>
          </a:ln>
          <a:effectLst>
            <a:outerShdw blurRad="63500" dist="152400" dir="2700000" algn="tl" rotWithShape="0">
              <a:srgbClr val="000000">
                <a:alpha val="39999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The University of Iowa</a:t>
            </a:r>
            <a:endParaRPr lang="en-US" sz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447800"/>
            <a:ext cx="7772400" cy="838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667000"/>
            <a:ext cx="6400800" cy="533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7156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6492875"/>
            <a:ext cx="4038600" cy="365125"/>
          </a:xfrm>
        </p:spPr>
        <p:txBody>
          <a:bodyPr/>
          <a:lstStyle>
            <a:lvl1pPr algn="l">
              <a:defRPr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Algorithmic Nuggets in Content Delivery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92875"/>
            <a:ext cx="5334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Algorithmic Nuggets in Content Delivery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036E23-8862-984B-91EC-431D3BE72D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Algorithmic Nuggets in Content Delivery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0D72AB-F42D-A040-9AF6-C140437351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475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3333B2"/>
              </a:gs>
            </a:gsLst>
            <a:lin ang="10800000" scaled="1"/>
          </a:gradFill>
          <a:ln w="25400">
            <a:noFill/>
            <a:miter lim="800000"/>
            <a:headEnd/>
            <a:tailEnd/>
          </a:ln>
          <a:effectLst>
            <a:outerShdw blurRad="63500" dist="88900" dir="5400000" algn="tl" rotWithShape="0">
              <a:srgbClr val="000000">
                <a:alpha val="39999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59632" y="6488113"/>
            <a:ext cx="3212405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The University of Iowa</a:t>
            </a:r>
            <a:endParaRPr lang="en-US" sz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50593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/>
            </a:lvl1pPr>
            <a:lvl2pPr>
              <a:buSzPct val="60000"/>
              <a:buFontTx/>
              <a:buBlip>
                <a:blip r:embed="rId3"/>
              </a:buBlip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762000"/>
          </a:xfrm>
        </p:spPr>
        <p:txBody>
          <a:bodyPr/>
          <a:lstStyle>
            <a:lvl1pPr marL="182880" algn="l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6492875"/>
            <a:ext cx="3888432" cy="365125"/>
          </a:xfrm>
        </p:spPr>
        <p:txBody>
          <a:bodyPr/>
          <a:lstStyle>
            <a:lvl1pPr algn="l">
              <a:defRPr i="0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Algorithmic Nuggets in Content Delivery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496" y="6492875"/>
            <a:ext cx="10668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1D8D9AB2-15A4-5040-83B6-4D8A29AADD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Algorithmic Nuggets in Content Delivery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470B7-51E1-7A45-BB67-74DAA628F2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3333B2"/>
              </a:gs>
            </a:gsLst>
            <a:lin ang="10800000" scaled="1"/>
          </a:gradFill>
          <a:ln w="25400">
            <a:noFill/>
            <a:miter lim="800000"/>
            <a:headEnd/>
            <a:tailEnd/>
          </a:ln>
          <a:effectLst>
            <a:outerShdw blurRad="63500" dist="88900" dir="5400000" algn="tl" rotWithShape="0">
              <a:srgbClr val="000000">
                <a:alpha val="39999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Vu Pham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0593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800"/>
            </a:lvl1pPr>
            <a:lvl2pPr>
              <a:buSzPct val="60000"/>
              <a:buFontTx/>
              <a:buBlip>
                <a:blip r:embed="rId2"/>
              </a:buBlip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0593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800"/>
            </a:lvl1pPr>
            <a:lvl2pPr>
              <a:buSzPct val="60000"/>
              <a:buFontTx/>
              <a:buBlip>
                <a:blip r:embed="rId2"/>
              </a:buBlip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762000"/>
          </a:xfrm>
        </p:spPr>
        <p:txBody>
          <a:bodyPr/>
          <a:lstStyle>
            <a:lvl1pPr marL="182880" algn="l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66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492875"/>
            <a:ext cx="3505200" cy="365125"/>
          </a:xfrm>
        </p:spPr>
        <p:txBody>
          <a:bodyPr/>
          <a:lstStyle>
            <a:lvl1pPr algn="l">
              <a:defRPr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Algorithmic Nuggets in Content Delivery</a:t>
            </a: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492875"/>
            <a:ext cx="1066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9A8DB90-EDA4-A043-9B64-B79DB74FBC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3333B2"/>
              </a:gs>
            </a:gsLst>
            <a:lin ang="10800000" scaled="1"/>
          </a:gradFill>
          <a:ln w="25400">
            <a:noFill/>
            <a:miter lim="800000"/>
            <a:headEnd/>
            <a:tailEnd/>
          </a:ln>
          <a:effectLst>
            <a:outerShdw blurRad="63500" dist="88900" dir="5400000" algn="tl" rotWithShape="0">
              <a:srgbClr val="000000">
                <a:alpha val="39999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Vu Pham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4040188" cy="44497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400"/>
            </a:lvl1pPr>
            <a:lvl2pPr>
              <a:buSzPct val="60000"/>
              <a:buFontTx/>
              <a:buBlip>
                <a:blip r:embed="rId2"/>
              </a:buBlip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906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6400"/>
            <a:ext cx="4041775" cy="44497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400"/>
            </a:lvl1pPr>
            <a:lvl2pPr>
              <a:buSzPct val="60000"/>
              <a:buFontTx/>
              <a:buBlip>
                <a:blip r:embed="rId2"/>
              </a:buBlip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762000"/>
          </a:xfrm>
        </p:spPr>
        <p:txBody>
          <a:bodyPr/>
          <a:lstStyle>
            <a:lvl1pPr marL="182880" algn="l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66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0" y="6492875"/>
            <a:ext cx="3505200" cy="365125"/>
          </a:xfrm>
        </p:spPr>
        <p:txBody>
          <a:bodyPr/>
          <a:lstStyle>
            <a:lvl1pPr algn="l">
              <a:defRPr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Algorithmic Nuggets in Content Delivery</a:t>
            </a:r>
            <a:endParaRPr lang="en-US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77200" y="6492875"/>
            <a:ext cx="1066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05A5E26-00E0-B943-942B-D5E7D16CA5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3333B2"/>
              </a:gs>
            </a:gsLst>
            <a:lin ang="10800000" scaled="1"/>
          </a:gradFill>
          <a:ln w="25400">
            <a:noFill/>
            <a:miter lim="800000"/>
            <a:headEnd/>
            <a:tailEnd/>
          </a:ln>
          <a:effectLst>
            <a:outerShdw blurRad="63500" dist="88900" dir="5400000" algn="tl" rotWithShape="0">
              <a:srgbClr val="000000">
                <a:alpha val="39999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762000"/>
          </a:xfrm>
        </p:spPr>
        <p:txBody>
          <a:bodyPr/>
          <a:lstStyle>
            <a:lvl1pPr marL="182880" algn="l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066800" y="6477000"/>
            <a:ext cx="3505200" cy="381000"/>
          </a:xfrm>
        </p:spPr>
        <p:txBody>
          <a:bodyPr anchor="ctr">
            <a:normAutofit/>
          </a:bodyPr>
          <a:lstStyle>
            <a:lvl1pPr algn="r">
              <a:buNone/>
              <a:defRPr lang="en-US" sz="12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>
          <a:xfrm>
            <a:off x="0" y="6492875"/>
            <a:ext cx="1066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5"/>
          </p:nvPr>
        </p:nvSpPr>
        <p:spPr>
          <a:xfrm>
            <a:off x="4572000" y="6492875"/>
            <a:ext cx="3505200" cy="365125"/>
          </a:xfrm>
        </p:spPr>
        <p:txBody>
          <a:bodyPr/>
          <a:lstStyle>
            <a:lvl1pPr algn="l">
              <a:defRPr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Algorithmic Nuggets in Content Delivery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>
          <a:xfrm>
            <a:off x="8077200" y="6492875"/>
            <a:ext cx="1066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6E95628-DDA1-A641-94C3-5B0B684AAF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066800" y="6477000"/>
            <a:ext cx="3505200" cy="381000"/>
          </a:xfrm>
        </p:spPr>
        <p:txBody>
          <a:bodyPr anchor="ctr">
            <a:normAutofit/>
          </a:bodyPr>
          <a:lstStyle>
            <a:lvl1pPr algn="r">
              <a:buNone/>
              <a:defRPr lang="en-US" sz="12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4"/>
          </p:nvPr>
        </p:nvSpPr>
        <p:spPr>
          <a:xfrm>
            <a:off x="0" y="6492875"/>
            <a:ext cx="1066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5"/>
          </p:nvPr>
        </p:nvSpPr>
        <p:spPr>
          <a:xfrm>
            <a:off x="4572000" y="6492875"/>
            <a:ext cx="3505200" cy="365125"/>
          </a:xfrm>
        </p:spPr>
        <p:txBody>
          <a:bodyPr/>
          <a:lstStyle>
            <a:lvl1pPr algn="l">
              <a:defRPr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Algorithmic Nuggets in Content Delivery</a:t>
            </a: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6"/>
          </p:nvPr>
        </p:nvSpPr>
        <p:spPr>
          <a:xfrm>
            <a:off x="8077200" y="6492875"/>
            <a:ext cx="1066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BABC22-654E-4D4D-B9A7-9E43703AE6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Algorithmic Nuggets in Content Delivery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BC69C-5ADD-1E4D-AE2E-53EC93A0A9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Algorithmic Nuggets in Content Delivery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D52AD-D48D-7047-9D4E-C98EFAD8E6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r>
              <a:rPr lang="en-US" dirty="0" smtClean="0"/>
              <a:t>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83" r:id="rId3"/>
    <p:sldLayoutId id="2147483690" r:id="rId4"/>
    <p:sldLayoutId id="2147483691" r:id="rId5"/>
    <p:sldLayoutId id="2147483692" r:id="rId6"/>
    <p:sldLayoutId id="2147483693" r:id="rId7"/>
    <p:sldLayoutId id="2147483684" r:id="rId8"/>
    <p:sldLayoutId id="2147483685" r:id="rId9"/>
    <p:sldLayoutId id="2147483686" r:id="rId10"/>
    <p:sldLayoutId id="2147483687" r:id="rId11"/>
    <p:sldLayoutId id="2147483694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audio" Target="../media/audio1.bin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5"/>
          <p:cNvSpPr>
            <a:spLocks noGrp="1"/>
          </p:cNvSpPr>
          <p:nvPr>
            <p:ph type="ctrTitle"/>
          </p:nvPr>
        </p:nvSpPr>
        <p:spPr>
          <a:xfrm>
            <a:off x="755576" y="1818137"/>
            <a:ext cx="7467600" cy="1419200"/>
          </a:xfrm>
        </p:spPr>
        <p:txBody>
          <a:bodyPr/>
          <a:lstStyle/>
          <a:p>
            <a:r>
              <a:rPr lang="en-US" sz="4800" dirty="0" smtClean="0"/>
              <a:t>Algorithmic Nuggets in Content Delivery</a:t>
            </a: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4149080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+mj-lt"/>
              </a:rPr>
              <a:t>Presenter: </a:t>
            </a:r>
            <a:r>
              <a:rPr lang="en-US" sz="2000" b="1" dirty="0" err="1" smtClean="0">
                <a:latin typeface="+mj-lt"/>
              </a:rPr>
              <a:t>Sikder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Huq</a:t>
            </a:r>
            <a:endParaRPr lang="en-US" sz="2000" dirty="0" smtClean="0">
              <a:latin typeface="+mj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157192"/>
            <a:ext cx="1687006" cy="912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0" y="6492875"/>
            <a:ext cx="3888432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 smtClean="0"/>
              <a:t>Algorithms used in CDN</a:t>
            </a:r>
            <a:endParaRPr lang="en-US" altLang="en-US" sz="3600" dirty="0"/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968315"/>
            <a:ext cx="8382000" cy="505936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en-US" sz="2800" dirty="0" smtClean="0"/>
              <a:t>Stable </a:t>
            </a:r>
            <a:r>
              <a:rPr lang="en-US" altLang="en-US" sz="2800" dirty="0"/>
              <a:t>marriage with tree </a:t>
            </a:r>
            <a:r>
              <a:rPr lang="en-US" altLang="en-US" sz="2800" dirty="0" smtClean="0"/>
              <a:t>constraints</a:t>
            </a:r>
          </a:p>
          <a:p>
            <a:pPr lvl="1">
              <a:spcBef>
                <a:spcPts val="0"/>
              </a:spcBef>
            </a:pPr>
            <a:r>
              <a:rPr lang="en-US" altLang="en-US" sz="2000" dirty="0" smtClean="0"/>
              <a:t>Global/cluster level load balancing</a:t>
            </a:r>
          </a:p>
          <a:p>
            <a:pPr>
              <a:spcBef>
                <a:spcPts val="0"/>
              </a:spcBef>
            </a:pPr>
            <a:r>
              <a:rPr lang="en-US" altLang="en-US" sz="2800" dirty="0" smtClean="0"/>
              <a:t>Consistent hashing</a:t>
            </a:r>
          </a:p>
          <a:p>
            <a:pPr lvl="1">
              <a:spcBef>
                <a:spcPts val="0"/>
              </a:spcBef>
            </a:pPr>
            <a:r>
              <a:rPr lang="en-US" altLang="en-US" sz="2000" dirty="0" smtClean="0"/>
              <a:t>Local/server level load balancing</a:t>
            </a:r>
          </a:p>
          <a:p>
            <a:pPr>
              <a:spcBef>
                <a:spcPts val="0"/>
              </a:spcBef>
            </a:pPr>
            <a:r>
              <a:rPr lang="en-US" altLang="en-US" sz="2800" dirty="0" smtClean="0"/>
              <a:t>Bloom filters</a:t>
            </a:r>
          </a:p>
          <a:p>
            <a:pPr lvl="1">
              <a:spcBef>
                <a:spcPts val="0"/>
              </a:spcBef>
            </a:pPr>
            <a:r>
              <a:rPr lang="en-US" altLang="en-US" sz="2000" dirty="0" smtClean="0"/>
              <a:t>To decide what contents to cache in servers</a:t>
            </a:r>
            <a:endParaRPr lang="en-US" altLang="en-US" sz="2000" dirty="0" smtClean="0"/>
          </a:p>
          <a:p>
            <a:pPr>
              <a:spcBef>
                <a:spcPts val="0"/>
              </a:spcBef>
            </a:pPr>
            <a:r>
              <a:rPr lang="en-US" altLang="en-US" sz="2800" dirty="0" smtClean="0"/>
              <a:t>Overlay routing</a:t>
            </a:r>
          </a:p>
          <a:p>
            <a:pPr lvl="1">
              <a:spcBef>
                <a:spcPts val="0"/>
              </a:spcBef>
            </a:pPr>
            <a:r>
              <a:rPr lang="en-US" altLang="en-US" sz="2000" dirty="0" smtClean="0"/>
              <a:t>To route contents from origin to edge servers</a:t>
            </a:r>
          </a:p>
          <a:p>
            <a:pPr>
              <a:spcBef>
                <a:spcPts val="0"/>
              </a:spcBef>
            </a:pPr>
            <a:r>
              <a:rPr lang="en-US" altLang="en-US" sz="2800" dirty="0" smtClean="0"/>
              <a:t>Leader election</a:t>
            </a:r>
          </a:p>
          <a:p>
            <a:pPr lvl="1">
              <a:spcBef>
                <a:spcPts val="0"/>
              </a:spcBef>
            </a:pPr>
            <a:r>
              <a:rPr lang="en-US" altLang="en-US" sz="2000" dirty="0" smtClean="0"/>
              <a:t>For fault-tolerant decision-making</a:t>
            </a:r>
            <a:endParaRPr lang="en-US" altLang="en-US" sz="2000" dirty="0" smtClean="0"/>
          </a:p>
          <a:p>
            <a:pPr lvl="1">
              <a:spcBef>
                <a:spcPts val="0"/>
              </a:spcBef>
            </a:pPr>
            <a:endParaRPr lang="en-US" altLang="en-US" sz="2400" dirty="0" smtClean="0"/>
          </a:p>
          <a:p>
            <a:pPr>
              <a:spcBef>
                <a:spcPts val="0"/>
              </a:spcBef>
            </a:pPr>
            <a:endParaRPr lang="en-US" altLang="en-US" sz="2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267744" y="4941168"/>
            <a:ext cx="654217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dirty="0" smtClean="0"/>
              <a:t>Survey paper: </a:t>
            </a:r>
          </a:p>
          <a:p>
            <a:r>
              <a:rPr lang="en-US" altLang="en-US" sz="2800" dirty="0" smtClean="0">
                <a:solidFill>
                  <a:srgbClr val="3333B2"/>
                </a:solidFill>
              </a:rPr>
              <a:t>Algorithmic Nuggets in Content Delivery</a:t>
            </a:r>
          </a:p>
          <a:p>
            <a:r>
              <a:rPr lang="en-US" altLang="en-US" dirty="0" smtClean="0"/>
              <a:t>Authors: Bruce </a:t>
            </a:r>
            <a:r>
              <a:rPr lang="en-US" altLang="en-US" dirty="0" err="1" smtClean="0"/>
              <a:t>Maggs</a:t>
            </a:r>
            <a:r>
              <a:rPr lang="en-US" altLang="en-US" dirty="0" smtClean="0"/>
              <a:t> and Ramesh </a:t>
            </a:r>
            <a:r>
              <a:rPr lang="en-US" altLang="en-US" dirty="0" err="1" smtClean="0"/>
              <a:t>Sitaraman</a:t>
            </a:r>
            <a:endParaRPr lang="en-US" altLang="en-US" dirty="0" smtClean="0"/>
          </a:p>
          <a:p>
            <a:r>
              <a:rPr lang="en-US" altLang="en-US" dirty="0" smtClean="0"/>
              <a:t>(Thanks to the authors for sending me slides on request)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2770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 smtClean="0"/>
              <a:t>In this talk…</a:t>
            </a:r>
            <a:endParaRPr lang="en-US" altLang="en-US" sz="3600" dirty="0"/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968315"/>
            <a:ext cx="8382000" cy="505936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en-US" sz="2800" dirty="0" smtClean="0">
                <a:solidFill>
                  <a:srgbClr val="3333B2"/>
                </a:solidFill>
              </a:rPr>
              <a:t>Stable </a:t>
            </a:r>
            <a:r>
              <a:rPr lang="en-US" altLang="en-US" sz="2800" dirty="0">
                <a:solidFill>
                  <a:srgbClr val="3333B2"/>
                </a:solidFill>
              </a:rPr>
              <a:t>marriage with tree </a:t>
            </a:r>
            <a:r>
              <a:rPr lang="en-US" altLang="en-US" sz="2800" dirty="0" smtClean="0">
                <a:solidFill>
                  <a:srgbClr val="3333B2"/>
                </a:solidFill>
              </a:rPr>
              <a:t>constraints</a:t>
            </a:r>
          </a:p>
          <a:p>
            <a:pPr lvl="1">
              <a:spcBef>
                <a:spcPts val="0"/>
              </a:spcBef>
            </a:pPr>
            <a:r>
              <a:rPr lang="en-US" altLang="en-US" sz="2000" dirty="0" smtClean="0"/>
              <a:t>Global/cluster level load balancing</a:t>
            </a:r>
          </a:p>
          <a:p>
            <a:pPr>
              <a:spcBef>
                <a:spcPts val="0"/>
              </a:spcBef>
            </a:pPr>
            <a:r>
              <a:rPr lang="en-US" altLang="en-US" sz="2800" dirty="0" smtClean="0">
                <a:solidFill>
                  <a:srgbClr val="3333B2"/>
                </a:solidFill>
              </a:rPr>
              <a:t>Consistent hashing</a:t>
            </a:r>
          </a:p>
          <a:p>
            <a:pPr lvl="1">
              <a:spcBef>
                <a:spcPts val="0"/>
              </a:spcBef>
            </a:pPr>
            <a:r>
              <a:rPr lang="en-US" altLang="en-US" sz="2000" dirty="0" smtClean="0"/>
              <a:t>Local/server level load balancing</a:t>
            </a:r>
          </a:p>
          <a:p>
            <a:pPr>
              <a:spcBef>
                <a:spcPts val="0"/>
              </a:spcBef>
            </a:pPr>
            <a:r>
              <a:rPr lang="en-US" altLang="en-US" sz="2800" dirty="0" smtClean="0">
                <a:solidFill>
                  <a:schemeClr val="bg2">
                    <a:lumMod val="75000"/>
                  </a:schemeClr>
                </a:solidFill>
              </a:rPr>
              <a:t>Bloom filters</a:t>
            </a:r>
          </a:p>
          <a:p>
            <a:pPr lvl="1">
              <a:spcBef>
                <a:spcPts val="0"/>
              </a:spcBef>
            </a:pPr>
            <a:r>
              <a:rPr lang="en-US" altLang="en-US" sz="2000" dirty="0" smtClean="0">
                <a:solidFill>
                  <a:schemeClr val="bg2">
                    <a:lumMod val="75000"/>
                  </a:schemeClr>
                </a:solidFill>
              </a:rPr>
              <a:t>To decide what contents to cache in servers</a:t>
            </a:r>
            <a:endParaRPr lang="en-US" altLang="en-US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en-US" altLang="en-US" sz="2800" dirty="0" smtClean="0">
                <a:solidFill>
                  <a:schemeClr val="bg2">
                    <a:lumMod val="75000"/>
                  </a:schemeClr>
                </a:solidFill>
              </a:rPr>
              <a:t>Overlay routing</a:t>
            </a:r>
          </a:p>
          <a:p>
            <a:pPr lvl="1">
              <a:spcBef>
                <a:spcPts val="0"/>
              </a:spcBef>
            </a:pPr>
            <a:r>
              <a:rPr lang="en-US" altLang="en-US" sz="2000" dirty="0" smtClean="0">
                <a:solidFill>
                  <a:schemeClr val="bg2">
                    <a:lumMod val="75000"/>
                  </a:schemeClr>
                </a:solidFill>
              </a:rPr>
              <a:t>To route contents from origin to edge servers</a:t>
            </a:r>
          </a:p>
          <a:p>
            <a:pPr>
              <a:spcBef>
                <a:spcPts val="0"/>
              </a:spcBef>
            </a:pPr>
            <a:r>
              <a:rPr lang="en-US" altLang="en-US" sz="2800" dirty="0" smtClean="0">
                <a:solidFill>
                  <a:schemeClr val="bg2">
                    <a:lumMod val="75000"/>
                  </a:schemeClr>
                </a:solidFill>
              </a:rPr>
              <a:t>Leader election</a:t>
            </a:r>
          </a:p>
          <a:p>
            <a:pPr lvl="1">
              <a:spcBef>
                <a:spcPts val="0"/>
              </a:spcBef>
            </a:pPr>
            <a:r>
              <a:rPr lang="en-US" altLang="en-US" sz="2000" dirty="0" smtClean="0">
                <a:solidFill>
                  <a:schemeClr val="bg2">
                    <a:lumMod val="75000"/>
                  </a:schemeClr>
                </a:solidFill>
              </a:rPr>
              <a:t>For fault-tolerant decision-making</a:t>
            </a:r>
            <a:endParaRPr lang="en-US" altLang="en-US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1">
              <a:spcBef>
                <a:spcPts val="0"/>
              </a:spcBef>
            </a:pPr>
            <a:endParaRPr lang="en-US" altLang="en-US" sz="2400" dirty="0" smtClean="0"/>
          </a:p>
          <a:p>
            <a:pPr>
              <a:spcBef>
                <a:spcPts val="0"/>
              </a:spcBef>
            </a:pPr>
            <a:endParaRPr lang="en-US" altLang="en-US" sz="2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78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39552" y="4144166"/>
            <a:ext cx="653255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/>
              <a:t>E.g., </a:t>
            </a:r>
            <a:r>
              <a:rPr lang="en-US" altLang="en-US" sz="2400" i="1" dirty="0">
                <a:solidFill>
                  <a:srgbClr val="3333B2"/>
                </a:solidFill>
              </a:rPr>
              <a:t>h(x) = (((a x + b) mod P) mod |B|) </a:t>
            </a:r>
            <a:r>
              <a:rPr lang="en-US" altLang="en-US" sz="2400" dirty="0"/>
              <a:t>, where</a:t>
            </a:r>
          </a:p>
          <a:p>
            <a:r>
              <a:rPr lang="en-US" altLang="en-US" sz="2400" dirty="0"/>
              <a:t>	</a:t>
            </a:r>
            <a:r>
              <a:rPr lang="en-US" altLang="en-US" sz="2400" i="1" dirty="0">
                <a:solidFill>
                  <a:schemeClr val="tx2"/>
                </a:solidFill>
              </a:rPr>
              <a:t>P</a:t>
            </a:r>
            <a:r>
              <a:rPr lang="en-US" altLang="en-US" sz="2400" dirty="0"/>
              <a:t> is prime, </a:t>
            </a:r>
            <a:r>
              <a:rPr lang="en-US" altLang="en-US" sz="2400" i="1" dirty="0">
                <a:solidFill>
                  <a:schemeClr val="tx2"/>
                </a:solidFill>
              </a:rPr>
              <a:t>P &gt; |U|</a:t>
            </a:r>
          </a:p>
          <a:p>
            <a:r>
              <a:rPr lang="en-US" altLang="en-US" sz="2400" dirty="0"/>
              <a:t>	</a:t>
            </a:r>
            <a:r>
              <a:rPr lang="en-US" altLang="en-US" sz="2400" i="1" dirty="0" err="1">
                <a:solidFill>
                  <a:schemeClr val="tx2"/>
                </a:solidFill>
              </a:rPr>
              <a:t>a,b</a:t>
            </a:r>
            <a:r>
              <a:rPr lang="en-US" altLang="en-US" sz="2400" dirty="0"/>
              <a:t> chosen uniformly at random from </a:t>
            </a:r>
            <a:r>
              <a:rPr lang="en-US" altLang="en-US" sz="2400" i="1" dirty="0">
                <a:solidFill>
                  <a:schemeClr val="tx2"/>
                </a:solidFill>
              </a:rPr>
              <a:t>Z</a:t>
            </a:r>
            <a:r>
              <a:rPr lang="en-US" altLang="en-US" sz="2400" i="1" baseline="-25000" dirty="0">
                <a:solidFill>
                  <a:schemeClr val="tx2"/>
                </a:solidFill>
              </a:rPr>
              <a:t>P</a:t>
            </a:r>
          </a:p>
          <a:p>
            <a:r>
              <a:rPr lang="en-US" altLang="en-US" sz="2400" dirty="0"/>
              <a:t>	</a:t>
            </a:r>
            <a:r>
              <a:rPr lang="en-US" altLang="en-US" sz="2400" i="1" dirty="0">
                <a:solidFill>
                  <a:schemeClr val="tx2"/>
                </a:solidFill>
              </a:rPr>
              <a:t>x </a:t>
            </a:r>
            <a:r>
              <a:rPr lang="en-US" altLang="en-US" sz="2400" dirty="0"/>
              <a:t>is a serial number</a:t>
            </a: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539552" y="1124744"/>
            <a:ext cx="7378701" cy="1439864"/>
            <a:chOff x="96" y="1152"/>
            <a:chExt cx="4648" cy="907"/>
          </a:xfrm>
        </p:grpSpPr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96" y="1152"/>
              <a:ext cx="456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 dirty="0"/>
                <a:t>Universe </a:t>
              </a:r>
              <a:r>
                <a:rPr lang="en-US" altLang="en-US" sz="2400" i="1" dirty="0">
                  <a:solidFill>
                    <a:schemeClr val="tx2"/>
                  </a:solidFill>
                </a:rPr>
                <a:t>U</a:t>
              </a:r>
              <a:r>
                <a:rPr lang="en-US" altLang="en-US" sz="2400" dirty="0"/>
                <a:t>  of all possible objects, set </a:t>
              </a:r>
              <a:r>
                <a:rPr lang="en-US" altLang="en-US" sz="2400" i="1" dirty="0">
                  <a:solidFill>
                    <a:schemeClr val="tx2"/>
                  </a:solidFill>
                </a:rPr>
                <a:t>B </a:t>
              </a:r>
              <a:r>
                <a:rPr lang="en-US" altLang="en-US" sz="2400" dirty="0"/>
                <a:t>of buckets.</a:t>
              </a: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240" y="1536"/>
              <a:ext cx="4504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 dirty="0">
                  <a:solidFill>
                    <a:srgbClr val="3333B2"/>
                  </a:solidFill>
                </a:rPr>
                <a:t>object:</a:t>
              </a:r>
              <a:r>
                <a:rPr lang="en-US" altLang="en-US" sz="2400" dirty="0"/>
                <a:t>  set of web objects with same serial number</a:t>
              </a:r>
            </a:p>
            <a:p>
              <a:r>
                <a:rPr lang="en-US" altLang="en-US" sz="2400" dirty="0">
                  <a:solidFill>
                    <a:srgbClr val="3333B2"/>
                  </a:solidFill>
                </a:rPr>
                <a:t>bucket:</a:t>
              </a:r>
              <a:r>
                <a:rPr lang="en-US" altLang="en-US" sz="2400" dirty="0"/>
                <a:t> web server</a:t>
              </a:r>
              <a:r>
                <a:rPr lang="en-US" altLang="en-US" sz="2400" i="1" dirty="0">
                  <a:solidFill>
                    <a:schemeClr val="tx2"/>
                  </a:solidFill>
                </a:rPr>
                <a:t> 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539552" y="2801143"/>
            <a:ext cx="4100513" cy="958851"/>
            <a:chOff x="96" y="2208"/>
            <a:chExt cx="2583" cy="604"/>
          </a:xfrm>
        </p:grpSpPr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96" y="2208"/>
              <a:ext cx="213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/>
                <a:t>Hash function </a:t>
              </a:r>
              <a:r>
                <a:rPr lang="en-US" altLang="en-US" sz="2400" i="1">
                  <a:solidFill>
                    <a:schemeClr val="tx2"/>
                  </a:solidFill>
                </a:rPr>
                <a:t>h: U </a:t>
              </a:r>
              <a:r>
                <a:rPr lang="en-US" altLang="en-US" sz="2400" i="1">
                  <a:solidFill>
                    <a:schemeClr val="tx2"/>
                  </a:solidFill>
                  <a:sym typeface="Symbol" panose="05050102010706020507" pitchFamily="18" charset="2"/>
                </a:rPr>
                <a:t> </a:t>
              </a:r>
              <a:r>
                <a:rPr lang="en-US" altLang="en-US" sz="2400" i="1">
                  <a:solidFill>
                    <a:schemeClr val="tx2"/>
                  </a:solidFill>
                </a:rPr>
                <a:t>B</a:t>
              </a: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278" y="2521"/>
              <a:ext cx="240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/>
                <a:t>Assigns objects to buckets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0924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Difficulty changing number of buckets</a:t>
            </a: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899592" y="1372449"/>
            <a:ext cx="6019800" cy="4514851"/>
            <a:chOff x="432" y="1008"/>
            <a:chExt cx="3792" cy="2844"/>
          </a:xfrm>
        </p:grpSpPr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432" y="3600"/>
              <a:ext cx="139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i="1" dirty="0">
                  <a:solidFill>
                    <a:srgbClr val="3333B2"/>
                  </a:solidFill>
                </a:rPr>
                <a:t>f(d) = d + 1 mod 5</a:t>
              </a:r>
            </a:p>
          </p:txBody>
        </p:sp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1200" y="2400"/>
              <a:ext cx="96" cy="96"/>
            </a:xfrm>
            <a:prstGeom prst="rect">
              <a:avLst/>
            </a:prstGeom>
            <a:solidFill>
              <a:srgbClr val="3333B2"/>
            </a:solidFill>
            <a:ln w="9525">
              <a:solidFill>
                <a:srgbClr val="3333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1872" y="2400"/>
              <a:ext cx="96" cy="96"/>
            </a:xfrm>
            <a:prstGeom prst="rect">
              <a:avLst/>
            </a:prstGeom>
            <a:solidFill>
              <a:srgbClr val="3333B2"/>
            </a:solidFill>
            <a:ln w="9525">
              <a:solidFill>
                <a:srgbClr val="3333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584" y="1440"/>
              <a:ext cx="96" cy="96"/>
            </a:xfrm>
            <a:prstGeom prst="rect">
              <a:avLst/>
            </a:prstGeom>
            <a:solidFill>
              <a:srgbClr val="3333B2"/>
            </a:solidFill>
            <a:ln w="9525">
              <a:solidFill>
                <a:srgbClr val="3333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2208" y="1920"/>
              <a:ext cx="96" cy="96"/>
            </a:xfrm>
            <a:prstGeom prst="rect">
              <a:avLst/>
            </a:prstGeom>
            <a:solidFill>
              <a:srgbClr val="3333B2"/>
            </a:solidFill>
            <a:ln w="9525">
              <a:solidFill>
                <a:srgbClr val="3333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2544" y="1440"/>
              <a:ext cx="96" cy="96"/>
            </a:xfrm>
            <a:prstGeom prst="rect">
              <a:avLst/>
            </a:prstGeom>
            <a:solidFill>
              <a:srgbClr val="3333B2"/>
            </a:solidFill>
            <a:ln w="9525">
              <a:solidFill>
                <a:srgbClr val="3333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2832" y="2832"/>
              <a:ext cx="96" cy="96"/>
            </a:xfrm>
            <a:prstGeom prst="rect">
              <a:avLst/>
            </a:prstGeom>
            <a:solidFill>
              <a:srgbClr val="3333B2"/>
            </a:solidFill>
            <a:ln w="9525">
              <a:solidFill>
                <a:srgbClr val="3333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3120" y="1920"/>
              <a:ext cx="96" cy="96"/>
            </a:xfrm>
            <a:prstGeom prst="rect">
              <a:avLst/>
            </a:prstGeom>
            <a:solidFill>
              <a:srgbClr val="3333B2"/>
            </a:solidFill>
            <a:ln w="9525">
              <a:solidFill>
                <a:srgbClr val="3333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3456" y="1008"/>
              <a:ext cx="96" cy="96"/>
            </a:xfrm>
            <a:prstGeom prst="rect">
              <a:avLst/>
            </a:prstGeom>
            <a:solidFill>
              <a:srgbClr val="3333B2"/>
            </a:solidFill>
            <a:ln w="9525">
              <a:solidFill>
                <a:srgbClr val="3333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3792" y="2352"/>
              <a:ext cx="96" cy="96"/>
            </a:xfrm>
            <a:prstGeom prst="rect">
              <a:avLst/>
            </a:prstGeom>
            <a:solidFill>
              <a:srgbClr val="3333B2"/>
            </a:solidFill>
            <a:ln w="9525">
              <a:solidFill>
                <a:srgbClr val="0070C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4128" y="1008"/>
              <a:ext cx="96" cy="96"/>
            </a:xfrm>
            <a:prstGeom prst="rect">
              <a:avLst/>
            </a:prstGeom>
            <a:solidFill>
              <a:srgbClr val="3333B2"/>
            </a:solidFill>
            <a:ln w="9525">
              <a:solidFill>
                <a:srgbClr val="3333B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1890192" y="1220049"/>
            <a:ext cx="0" cy="3581400"/>
          </a:xfrm>
          <a:prstGeom prst="line">
            <a:avLst/>
          </a:prstGeom>
          <a:noFill/>
          <a:ln w="38100">
            <a:solidFill>
              <a:srgbClr val="3333B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1890192" y="4801449"/>
            <a:ext cx="5638800" cy="0"/>
          </a:xfrm>
          <a:prstGeom prst="line">
            <a:avLst/>
          </a:prstGeom>
          <a:noFill/>
          <a:ln w="38100">
            <a:solidFill>
              <a:srgbClr val="3333B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2179117" y="4801449"/>
            <a:ext cx="49484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solidFill>
                  <a:srgbClr val="3333B2"/>
                </a:solidFill>
              </a:rPr>
              <a:t>5   7   10  11  27  29  36  38  40  43</a:t>
            </a: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1459980" y="1220049"/>
            <a:ext cx="35618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solidFill>
                  <a:srgbClr val="3333B2"/>
                </a:solidFill>
              </a:rPr>
              <a:t>4</a:t>
            </a:r>
          </a:p>
          <a:p>
            <a:endParaRPr lang="en-US" altLang="en-US" sz="2400" dirty="0">
              <a:solidFill>
                <a:srgbClr val="3333B2"/>
              </a:solidFill>
            </a:endParaRPr>
          </a:p>
          <a:p>
            <a:r>
              <a:rPr lang="en-US" altLang="en-US" sz="2400" dirty="0">
                <a:solidFill>
                  <a:srgbClr val="3333B2"/>
                </a:solidFill>
              </a:rPr>
              <a:t>3</a:t>
            </a:r>
          </a:p>
          <a:p>
            <a:endParaRPr lang="en-US" altLang="en-US" sz="2400" dirty="0">
              <a:solidFill>
                <a:srgbClr val="3333B2"/>
              </a:solidFill>
            </a:endParaRPr>
          </a:p>
          <a:p>
            <a:r>
              <a:rPr lang="en-US" altLang="en-US" sz="2400" dirty="0">
                <a:solidFill>
                  <a:srgbClr val="3333B2"/>
                </a:solidFill>
              </a:rPr>
              <a:t>2</a:t>
            </a:r>
          </a:p>
          <a:p>
            <a:endParaRPr lang="en-US" altLang="en-US" sz="2400" dirty="0">
              <a:solidFill>
                <a:srgbClr val="3333B2"/>
              </a:solidFill>
            </a:endParaRPr>
          </a:p>
          <a:p>
            <a:r>
              <a:rPr lang="en-US" altLang="en-US" sz="2400" dirty="0">
                <a:solidFill>
                  <a:srgbClr val="3333B2"/>
                </a:solidFill>
              </a:rPr>
              <a:t>1</a:t>
            </a:r>
          </a:p>
          <a:p>
            <a:endParaRPr lang="en-US" altLang="en-US" sz="2400" dirty="0">
              <a:solidFill>
                <a:srgbClr val="3333B2"/>
              </a:solidFill>
            </a:endParaRPr>
          </a:p>
          <a:p>
            <a:r>
              <a:rPr lang="en-US" altLang="en-US" sz="2400" dirty="0">
                <a:solidFill>
                  <a:srgbClr val="3333B2"/>
                </a:solidFill>
              </a:rPr>
              <a:t>0</a:t>
            </a: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405999" y="3191269"/>
            <a:ext cx="93968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dirty="0"/>
              <a:t>bucket</a:t>
            </a:r>
            <a:endParaRPr lang="en-US" altLang="en-US" dirty="0"/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4009505" y="5258649"/>
            <a:ext cx="86914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object</a:t>
            </a:r>
          </a:p>
        </p:txBody>
      </p:sp>
      <p:grpSp>
        <p:nvGrpSpPr>
          <p:cNvPr id="24" name="Group 21"/>
          <p:cNvGrpSpPr>
            <a:grpSpLocks/>
          </p:cNvGrpSpPr>
          <p:nvPr/>
        </p:nvGrpSpPr>
        <p:grpSpPr bwMode="auto">
          <a:xfrm>
            <a:off x="899592" y="2058249"/>
            <a:ext cx="6019800" cy="4362451"/>
            <a:chOff x="432" y="1440"/>
            <a:chExt cx="3792" cy="2748"/>
          </a:xfrm>
        </p:grpSpPr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432" y="3936"/>
              <a:ext cx="139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i="1" dirty="0">
                  <a:solidFill>
                    <a:srgbClr val="FF0000"/>
                  </a:solidFill>
                </a:rPr>
                <a:t>f(d) = d + 1 mod 4</a:t>
              </a:r>
            </a:p>
          </p:txBody>
        </p:sp>
        <p:sp>
          <p:nvSpPr>
            <p:cNvPr id="26" name="Oval 23"/>
            <p:cNvSpPr>
              <a:spLocks noChangeArrowheads="1"/>
            </p:cNvSpPr>
            <p:nvPr/>
          </p:nvSpPr>
          <p:spPr bwMode="auto">
            <a:xfrm>
              <a:off x="1200" y="1920"/>
              <a:ext cx="96" cy="96"/>
            </a:xfrm>
            <a:prstGeom prst="ellipse">
              <a:avLst/>
            </a:prstGeom>
            <a:solidFill>
              <a:srgbClr val="FB3A05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24"/>
            <p:cNvSpPr>
              <a:spLocks noChangeArrowheads="1"/>
            </p:cNvSpPr>
            <p:nvPr/>
          </p:nvSpPr>
          <p:spPr bwMode="auto">
            <a:xfrm>
              <a:off x="1584" y="2832"/>
              <a:ext cx="96" cy="96"/>
            </a:xfrm>
            <a:prstGeom prst="ellipse">
              <a:avLst/>
            </a:prstGeom>
            <a:solidFill>
              <a:srgbClr val="FB3A05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25"/>
            <p:cNvSpPr>
              <a:spLocks noChangeArrowheads="1"/>
            </p:cNvSpPr>
            <p:nvPr/>
          </p:nvSpPr>
          <p:spPr bwMode="auto">
            <a:xfrm>
              <a:off x="1872" y="1440"/>
              <a:ext cx="96" cy="96"/>
            </a:xfrm>
            <a:prstGeom prst="ellipse">
              <a:avLst/>
            </a:prstGeom>
            <a:solidFill>
              <a:srgbClr val="FB3A05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26"/>
            <p:cNvSpPr>
              <a:spLocks noChangeArrowheads="1"/>
            </p:cNvSpPr>
            <p:nvPr/>
          </p:nvSpPr>
          <p:spPr bwMode="auto">
            <a:xfrm>
              <a:off x="2208" y="2832"/>
              <a:ext cx="96" cy="96"/>
            </a:xfrm>
            <a:prstGeom prst="ellipse">
              <a:avLst/>
            </a:prstGeom>
            <a:solidFill>
              <a:srgbClr val="FB3A05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27"/>
            <p:cNvSpPr>
              <a:spLocks noChangeArrowheads="1"/>
            </p:cNvSpPr>
            <p:nvPr/>
          </p:nvSpPr>
          <p:spPr bwMode="auto">
            <a:xfrm>
              <a:off x="2544" y="2832"/>
              <a:ext cx="96" cy="96"/>
            </a:xfrm>
            <a:prstGeom prst="ellipse">
              <a:avLst/>
            </a:prstGeom>
            <a:solidFill>
              <a:srgbClr val="FB3A05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28"/>
            <p:cNvSpPr>
              <a:spLocks noChangeArrowheads="1"/>
            </p:cNvSpPr>
            <p:nvPr/>
          </p:nvSpPr>
          <p:spPr bwMode="auto">
            <a:xfrm>
              <a:off x="2784" y="1920"/>
              <a:ext cx="96" cy="96"/>
            </a:xfrm>
            <a:prstGeom prst="ellipse">
              <a:avLst/>
            </a:prstGeom>
            <a:solidFill>
              <a:srgbClr val="FB3A05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29"/>
            <p:cNvSpPr>
              <a:spLocks noChangeArrowheads="1"/>
            </p:cNvSpPr>
            <p:nvPr/>
          </p:nvSpPr>
          <p:spPr bwMode="auto">
            <a:xfrm>
              <a:off x="3120" y="2352"/>
              <a:ext cx="96" cy="96"/>
            </a:xfrm>
            <a:prstGeom prst="ellipse">
              <a:avLst/>
            </a:prstGeom>
            <a:solidFill>
              <a:srgbClr val="FB3A05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Oval 30"/>
            <p:cNvSpPr>
              <a:spLocks noChangeArrowheads="1"/>
            </p:cNvSpPr>
            <p:nvPr/>
          </p:nvSpPr>
          <p:spPr bwMode="auto">
            <a:xfrm>
              <a:off x="3456" y="1440"/>
              <a:ext cx="96" cy="96"/>
            </a:xfrm>
            <a:prstGeom prst="ellipse">
              <a:avLst/>
            </a:prstGeom>
            <a:solidFill>
              <a:srgbClr val="FB3A05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Oval 31"/>
            <p:cNvSpPr>
              <a:spLocks noChangeArrowheads="1"/>
            </p:cNvSpPr>
            <p:nvPr/>
          </p:nvSpPr>
          <p:spPr bwMode="auto">
            <a:xfrm>
              <a:off x="3792" y="2345"/>
              <a:ext cx="96" cy="96"/>
            </a:xfrm>
            <a:prstGeom prst="ellipse">
              <a:avLst/>
            </a:prstGeom>
            <a:solidFill>
              <a:srgbClr val="FB3A05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Oval 32"/>
            <p:cNvSpPr>
              <a:spLocks noChangeArrowheads="1"/>
            </p:cNvSpPr>
            <p:nvPr/>
          </p:nvSpPr>
          <p:spPr bwMode="auto">
            <a:xfrm>
              <a:off x="4128" y="2832"/>
              <a:ext cx="96" cy="96"/>
            </a:xfrm>
            <a:prstGeom prst="ellipse">
              <a:avLst/>
            </a:prstGeom>
            <a:solidFill>
              <a:srgbClr val="FB3A05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09989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908719"/>
            <a:ext cx="7147520" cy="365618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A ring based hash space (consistent hashing</a:t>
            </a:r>
            <a:r>
              <a:rPr lang="en-US" sz="2800" dirty="0" smtClean="0"/>
              <a:t>)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Consistent </a:t>
            </a:r>
            <a:r>
              <a:rPr lang="en-US" dirty="0" smtClean="0"/>
              <a:t>Hashing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5096677" y="2311737"/>
            <a:ext cx="3646218" cy="3645495"/>
          </a:xfrm>
          <a:prstGeom prst="ellipse">
            <a:avLst/>
          </a:prstGeom>
          <a:noFill/>
          <a:ln w="635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6399773" y="2153151"/>
            <a:ext cx="379328" cy="404040"/>
          </a:xfrm>
          <a:prstGeom prst="ellipse">
            <a:avLst/>
          </a:prstGeom>
          <a:solidFill>
            <a:srgbClr val="3333B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21783" y="217050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K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99" name="Oval 98"/>
          <p:cNvSpPr/>
          <p:nvPr/>
        </p:nvSpPr>
        <p:spPr>
          <a:xfrm>
            <a:off x="7282691" y="2195919"/>
            <a:ext cx="379328" cy="404040"/>
          </a:xfrm>
          <a:prstGeom prst="ellipse">
            <a:avLst/>
          </a:prstGeom>
          <a:solidFill>
            <a:srgbClr val="3333B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304701" y="2213273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B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1" name="Oval 100"/>
          <p:cNvSpPr/>
          <p:nvPr/>
        </p:nvSpPr>
        <p:spPr>
          <a:xfrm>
            <a:off x="7823129" y="2493966"/>
            <a:ext cx="379328" cy="404040"/>
          </a:xfrm>
          <a:prstGeom prst="ellipse">
            <a:avLst/>
          </a:prstGeom>
          <a:solidFill>
            <a:srgbClr val="3333B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7845139" y="251132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3" name="Oval 102"/>
          <p:cNvSpPr/>
          <p:nvPr/>
        </p:nvSpPr>
        <p:spPr>
          <a:xfrm>
            <a:off x="8201524" y="2906564"/>
            <a:ext cx="379328" cy="404040"/>
          </a:xfrm>
          <a:prstGeom prst="ellipse">
            <a:avLst/>
          </a:prstGeom>
          <a:solidFill>
            <a:srgbClr val="3333B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8223534" y="292391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J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5" name="Oval 104"/>
          <p:cNvSpPr/>
          <p:nvPr/>
        </p:nvSpPr>
        <p:spPr>
          <a:xfrm>
            <a:off x="8539678" y="3595718"/>
            <a:ext cx="379328" cy="404040"/>
          </a:xfrm>
          <a:prstGeom prst="ellipse">
            <a:avLst/>
          </a:prstGeom>
          <a:solidFill>
            <a:srgbClr val="3333B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8561688" y="36130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D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7" name="Oval 106"/>
          <p:cNvSpPr/>
          <p:nvPr/>
        </p:nvSpPr>
        <p:spPr>
          <a:xfrm>
            <a:off x="8363567" y="4734781"/>
            <a:ext cx="379328" cy="404040"/>
          </a:xfrm>
          <a:prstGeom prst="ellipse">
            <a:avLst/>
          </a:prstGeom>
          <a:solidFill>
            <a:srgbClr val="3333B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8385577" y="475213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7640009" y="5490613"/>
            <a:ext cx="379328" cy="404040"/>
          </a:xfrm>
          <a:prstGeom prst="ellipse">
            <a:avLst/>
          </a:prstGeom>
          <a:solidFill>
            <a:srgbClr val="3333B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7662019" y="550796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11" name="Oval 110"/>
          <p:cNvSpPr/>
          <p:nvPr/>
        </p:nvSpPr>
        <p:spPr>
          <a:xfrm>
            <a:off x="6287798" y="5650700"/>
            <a:ext cx="379328" cy="404040"/>
          </a:xfrm>
          <a:prstGeom prst="ellipse">
            <a:avLst/>
          </a:prstGeom>
          <a:solidFill>
            <a:srgbClr val="3333B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309808" y="566805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G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13" name="Oval 112"/>
          <p:cNvSpPr/>
          <p:nvPr/>
        </p:nvSpPr>
        <p:spPr>
          <a:xfrm>
            <a:off x="5393768" y="5169401"/>
            <a:ext cx="379328" cy="404040"/>
          </a:xfrm>
          <a:prstGeom prst="ellipse">
            <a:avLst/>
          </a:prstGeom>
          <a:solidFill>
            <a:srgbClr val="3333B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5415778" y="518675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15" name="Oval 114"/>
          <p:cNvSpPr/>
          <p:nvPr/>
        </p:nvSpPr>
        <p:spPr>
          <a:xfrm>
            <a:off x="5001589" y="4383256"/>
            <a:ext cx="379328" cy="404040"/>
          </a:xfrm>
          <a:prstGeom prst="ellipse">
            <a:avLst/>
          </a:prstGeom>
          <a:solidFill>
            <a:srgbClr val="3333B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5023599" y="440061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I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17" name="Oval 116"/>
          <p:cNvSpPr/>
          <p:nvPr/>
        </p:nvSpPr>
        <p:spPr>
          <a:xfrm>
            <a:off x="5054815" y="3220512"/>
            <a:ext cx="379328" cy="404040"/>
          </a:xfrm>
          <a:prstGeom prst="ellipse">
            <a:avLst/>
          </a:prstGeom>
          <a:solidFill>
            <a:srgbClr val="3333B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5076825" y="323786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H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19" name="Oval 118"/>
          <p:cNvSpPr/>
          <p:nvPr/>
        </p:nvSpPr>
        <p:spPr>
          <a:xfrm>
            <a:off x="5596647" y="2519878"/>
            <a:ext cx="379328" cy="404040"/>
          </a:xfrm>
          <a:prstGeom prst="ellipse">
            <a:avLst/>
          </a:prstGeom>
          <a:solidFill>
            <a:srgbClr val="3333B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5618657" y="253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46303" y="2517663"/>
            <a:ext cx="1440160" cy="648072"/>
          </a:xfrm>
          <a:prstGeom prst="rect">
            <a:avLst/>
          </a:prstGeom>
          <a:solidFill>
            <a:srgbClr val="DD09E2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Object </a:t>
            </a:r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1758846" y="2824979"/>
            <a:ext cx="811963" cy="16720"/>
          </a:xfrm>
          <a:prstGeom prst="straightConnector1">
            <a:avLst/>
          </a:prstGeom>
          <a:ln w="47625" cap="flat">
            <a:solidFill>
              <a:srgbClr val="DD09E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641295" y="2481310"/>
            <a:ext cx="864096" cy="648072"/>
          </a:xfrm>
          <a:prstGeom prst="rect">
            <a:avLst/>
          </a:prstGeom>
          <a:solidFill>
            <a:srgbClr val="DD09E2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H(a)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200317" y="3165452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Hash function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3578420" y="2824979"/>
            <a:ext cx="5002432" cy="653414"/>
          </a:xfrm>
          <a:prstGeom prst="straightConnector1">
            <a:avLst/>
          </a:prstGeom>
          <a:ln w="47625" cap="flat">
            <a:solidFill>
              <a:srgbClr val="DD09E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921707" y="3490388"/>
            <a:ext cx="1463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Served by D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46303" y="4391906"/>
            <a:ext cx="1440160" cy="648072"/>
          </a:xfrm>
          <a:prstGeom prst="rect">
            <a:avLst/>
          </a:prstGeom>
          <a:solidFill>
            <a:srgbClr val="DD09E2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Object </a:t>
            </a:r>
            <a:r>
              <a:rPr lang="en-US" dirty="0"/>
              <a:t>b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1758846" y="4699222"/>
            <a:ext cx="811963" cy="16720"/>
          </a:xfrm>
          <a:prstGeom prst="straightConnector1">
            <a:avLst/>
          </a:prstGeom>
          <a:ln w="47625" cap="flat">
            <a:solidFill>
              <a:srgbClr val="DD09E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2641295" y="4355553"/>
            <a:ext cx="864096" cy="648072"/>
          </a:xfrm>
          <a:prstGeom prst="rect">
            <a:avLst/>
          </a:prstGeom>
          <a:solidFill>
            <a:srgbClr val="DD09E2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H(b)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200317" y="5039695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Hash function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145931" y="5189798"/>
            <a:ext cx="1463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Served by G</a:t>
            </a:r>
            <a:endParaRPr lang="en-US" dirty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3575877" y="4754686"/>
            <a:ext cx="3629963" cy="1097414"/>
          </a:xfrm>
          <a:prstGeom prst="straightConnector1">
            <a:avLst/>
          </a:prstGeom>
          <a:ln w="47625" cap="flat">
            <a:solidFill>
              <a:srgbClr val="DD09E2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11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 animBg="1"/>
      <p:bldP spid="38" grpId="0"/>
      <p:bldP spid="40" grpId="0"/>
      <p:bldP spid="41" grpId="0" animBg="1"/>
      <p:bldP spid="43" grpId="0" animBg="1"/>
      <p:bldP spid="44" grpId="0"/>
      <p:bldP spid="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Consistent Hashing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88925" y="1052736"/>
            <a:ext cx="580639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dirty="0">
                <a:solidFill>
                  <a:srgbClr val="3333B2"/>
                </a:solidFill>
              </a:rPr>
              <a:t>Idea:</a:t>
            </a:r>
            <a:r>
              <a:rPr lang="en-US" altLang="en-US" sz="2000" dirty="0"/>
              <a:t>  Map both objects and buckets to unit circle.</a:t>
            </a:r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762000" y="2230710"/>
            <a:ext cx="3276600" cy="3124200"/>
          </a:xfrm>
          <a:prstGeom prst="ellipse">
            <a:avLst/>
          </a:prstGeom>
          <a:noFill/>
          <a:ln w="38100">
            <a:solidFill>
              <a:srgbClr val="3333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838200" y="2078310"/>
            <a:ext cx="7005638" cy="3352800"/>
            <a:chOff x="528" y="1488"/>
            <a:chExt cx="4413" cy="2112"/>
          </a:xfrm>
        </p:grpSpPr>
        <p:sp>
          <p:nvSpPr>
            <p:cNvPr id="9" name="Oval 6"/>
            <p:cNvSpPr>
              <a:spLocks noChangeArrowheads="1"/>
            </p:cNvSpPr>
            <p:nvPr/>
          </p:nvSpPr>
          <p:spPr bwMode="auto">
            <a:xfrm>
              <a:off x="4185" y="1704"/>
              <a:ext cx="144" cy="144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rgbClr val="FB3A0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7"/>
            <p:cNvSpPr>
              <a:spLocks noChangeArrowheads="1"/>
            </p:cNvSpPr>
            <p:nvPr/>
          </p:nvSpPr>
          <p:spPr bwMode="auto">
            <a:xfrm>
              <a:off x="576" y="1968"/>
              <a:ext cx="144" cy="144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rgbClr val="FF06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440" y="1488"/>
              <a:ext cx="144" cy="144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rgbClr val="FF06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1968" y="1632"/>
              <a:ext cx="144" cy="144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rgbClr val="FF06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0"/>
            <p:cNvSpPr>
              <a:spLocks noChangeArrowheads="1"/>
            </p:cNvSpPr>
            <p:nvPr/>
          </p:nvSpPr>
          <p:spPr bwMode="auto">
            <a:xfrm>
              <a:off x="2448" y="2352"/>
              <a:ext cx="144" cy="144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rgbClr val="FF06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11"/>
            <p:cNvSpPr>
              <a:spLocks noChangeArrowheads="1"/>
            </p:cNvSpPr>
            <p:nvPr/>
          </p:nvSpPr>
          <p:spPr bwMode="auto">
            <a:xfrm>
              <a:off x="2304" y="3024"/>
              <a:ext cx="144" cy="144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rgbClr val="FF06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2016" y="3312"/>
              <a:ext cx="144" cy="144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rgbClr val="FF06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Oval 13"/>
            <p:cNvSpPr>
              <a:spLocks noChangeArrowheads="1"/>
            </p:cNvSpPr>
            <p:nvPr/>
          </p:nvSpPr>
          <p:spPr bwMode="auto">
            <a:xfrm>
              <a:off x="1200" y="3456"/>
              <a:ext cx="144" cy="144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rgbClr val="FF06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Oval 14"/>
            <p:cNvSpPr>
              <a:spLocks noChangeArrowheads="1"/>
            </p:cNvSpPr>
            <p:nvPr/>
          </p:nvSpPr>
          <p:spPr bwMode="auto">
            <a:xfrm>
              <a:off x="528" y="2976"/>
              <a:ext cx="144" cy="144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rgbClr val="FF06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4364" y="1632"/>
              <a:ext cx="57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smtClean="0"/>
                <a:t>Object </a:t>
              </a:r>
              <a:endParaRPr lang="en-US" altLang="en-US" dirty="0"/>
            </a:p>
          </p:txBody>
        </p:sp>
      </p:grpSp>
      <p:grpSp>
        <p:nvGrpSpPr>
          <p:cNvPr id="19" name="Group 16"/>
          <p:cNvGrpSpPr>
            <a:grpSpLocks/>
          </p:cNvGrpSpPr>
          <p:nvPr/>
        </p:nvGrpSpPr>
        <p:grpSpPr bwMode="auto">
          <a:xfrm>
            <a:off x="609600" y="2078310"/>
            <a:ext cx="7913690" cy="3200400"/>
            <a:chOff x="384" y="1488"/>
            <a:chExt cx="4985" cy="2016"/>
          </a:xfrm>
        </p:grpSpPr>
        <p:sp>
          <p:nvSpPr>
            <p:cNvPr id="20" name="AutoShape 17"/>
            <p:cNvSpPr>
              <a:spLocks noChangeArrowheads="1"/>
            </p:cNvSpPr>
            <p:nvPr/>
          </p:nvSpPr>
          <p:spPr bwMode="auto">
            <a:xfrm>
              <a:off x="384" y="2544"/>
              <a:ext cx="192" cy="240"/>
            </a:xfrm>
            <a:prstGeom prst="can">
              <a:avLst>
                <a:gd name="adj" fmla="val 42969"/>
              </a:avLst>
            </a:prstGeom>
            <a:solidFill>
              <a:srgbClr val="7DC7FF"/>
            </a:solidFill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  <p:sp>
          <p:nvSpPr>
            <p:cNvPr id="21" name="AutoShape 18"/>
            <p:cNvSpPr>
              <a:spLocks noChangeArrowheads="1"/>
            </p:cNvSpPr>
            <p:nvPr/>
          </p:nvSpPr>
          <p:spPr bwMode="auto">
            <a:xfrm>
              <a:off x="432" y="2160"/>
              <a:ext cx="192" cy="240"/>
            </a:xfrm>
            <a:prstGeom prst="can">
              <a:avLst>
                <a:gd name="adj" fmla="val 42969"/>
              </a:avLst>
            </a:prstGeom>
            <a:solidFill>
              <a:srgbClr val="7DC7FF"/>
            </a:solidFill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  <p:sp>
          <p:nvSpPr>
            <p:cNvPr id="22" name="AutoShape 19"/>
            <p:cNvSpPr>
              <a:spLocks noChangeArrowheads="1"/>
            </p:cNvSpPr>
            <p:nvPr/>
          </p:nvSpPr>
          <p:spPr bwMode="auto">
            <a:xfrm>
              <a:off x="768" y="1680"/>
              <a:ext cx="192" cy="240"/>
            </a:xfrm>
            <a:prstGeom prst="can">
              <a:avLst>
                <a:gd name="adj" fmla="val 42969"/>
              </a:avLst>
            </a:prstGeom>
            <a:solidFill>
              <a:srgbClr val="7DC7FF"/>
            </a:solidFill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  <p:sp>
          <p:nvSpPr>
            <p:cNvPr id="23" name="AutoShape 20"/>
            <p:cNvSpPr>
              <a:spLocks noChangeArrowheads="1"/>
            </p:cNvSpPr>
            <p:nvPr/>
          </p:nvSpPr>
          <p:spPr bwMode="auto">
            <a:xfrm>
              <a:off x="1152" y="1488"/>
              <a:ext cx="192" cy="240"/>
            </a:xfrm>
            <a:prstGeom prst="can">
              <a:avLst>
                <a:gd name="adj" fmla="val 42969"/>
              </a:avLst>
            </a:prstGeom>
            <a:solidFill>
              <a:srgbClr val="7DC7FF"/>
            </a:solidFill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  <p:sp>
          <p:nvSpPr>
            <p:cNvPr id="24" name="AutoShape 21"/>
            <p:cNvSpPr>
              <a:spLocks noChangeArrowheads="1"/>
            </p:cNvSpPr>
            <p:nvPr/>
          </p:nvSpPr>
          <p:spPr bwMode="auto">
            <a:xfrm>
              <a:off x="2256" y="1920"/>
              <a:ext cx="192" cy="240"/>
            </a:xfrm>
            <a:prstGeom prst="can">
              <a:avLst>
                <a:gd name="adj" fmla="val 42969"/>
              </a:avLst>
            </a:prstGeom>
            <a:solidFill>
              <a:srgbClr val="7DC7FF"/>
            </a:solidFill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  <p:sp>
          <p:nvSpPr>
            <p:cNvPr id="25" name="AutoShape 22"/>
            <p:cNvSpPr>
              <a:spLocks noChangeArrowheads="1"/>
            </p:cNvSpPr>
            <p:nvPr/>
          </p:nvSpPr>
          <p:spPr bwMode="auto">
            <a:xfrm>
              <a:off x="2448" y="2640"/>
              <a:ext cx="192" cy="240"/>
            </a:xfrm>
            <a:prstGeom prst="can">
              <a:avLst>
                <a:gd name="adj" fmla="val 42969"/>
              </a:avLst>
            </a:prstGeom>
            <a:solidFill>
              <a:srgbClr val="7DC7FF"/>
            </a:solidFill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  <p:sp>
          <p:nvSpPr>
            <p:cNvPr id="26" name="AutoShape 23"/>
            <p:cNvSpPr>
              <a:spLocks noChangeArrowheads="1"/>
            </p:cNvSpPr>
            <p:nvPr/>
          </p:nvSpPr>
          <p:spPr bwMode="auto">
            <a:xfrm>
              <a:off x="816" y="3264"/>
              <a:ext cx="192" cy="240"/>
            </a:xfrm>
            <a:prstGeom prst="can">
              <a:avLst>
                <a:gd name="adj" fmla="val 42969"/>
              </a:avLst>
            </a:prstGeom>
            <a:solidFill>
              <a:srgbClr val="7DC7FF"/>
            </a:solidFill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  <p:sp>
          <p:nvSpPr>
            <p:cNvPr id="27" name="AutoShape 24"/>
            <p:cNvSpPr>
              <a:spLocks noChangeArrowheads="1"/>
            </p:cNvSpPr>
            <p:nvPr/>
          </p:nvSpPr>
          <p:spPr bwMode="auto">
            <a:xfrm>
              <a:off x="4156" y="2031"/>
              <a:ext cx="192" cy="240"/>
            </a:xfrm>
            <a:prstGeom prst="can">
              <a:avLst>
                <a:gd name="adj" fmla="val 42969"/>
              </a:avLst>
            </a:prstGeom>
            <a:solidFill>
              <a:srgbClr val="7DC7FF"/>
            </a:solidFill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  <p:sp>
          <p:nvSpPr>
            <p:cNvPr id="28" name="Text Box 25"/>
            <p:cNvSpPr txBox="1">
              <a:spLocks noChangeArrowheads="1"/>
            </p:cNvSpPr>
            <p:nvPr/>
          </p:nvSpPr>
          <p:spPr bwMode="auto">
            <a:xfrm>
              <a:off x="4364" y="2016"/>
              <a:ext cx="100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smtClean="0"/>
                <a:t>Bucket/server</a:t>
              </a:r>
              <a:endParaRPr lang="en-US" altLang="en-US" dirty="0"/>
            </a:p>
          </p:txBody>
        </p:sp>
      </p:grpSp>
      <p:grpSp>
        <p:nvGrpSpPr>
          <p:cNvPr id="29" name="Group 26"/>
          <p:cNvGrpSpPr>
            <a:grpSpLocks/>
          </p:cNvGrpSpPr>
          <p:nvPr/>
        </p:nvGrpSpPr>
        <p:grpSpPr bwMode="auto">
          <a:xfrm>
            <a:off x="609600" y="2048147"/>
            <a:ext cx="8099426" cy="3435350"/>
            <a:chOff x="384" y="1479"/>
            <a:chExt cx="5102" cy="2164"/>
          </a:xfrm>
        </p:grpSpPr>
        <p:sp>
          <p:nvSpPr>
            <p:cNvPr id="30" name="Text Box 27"/>
            <p:cNvSpPr txBox="1">
              <a:spLocks noChangeArrowheads="1"/>
            </p:cNvSpPr>
            <p:nvPr/>
          </p:nvSpPr>
          <p:spPr bwMode="auto">
            <a:xfrm>
              <a:off x="3470" y="2665"/>
              <a:ext cx="2016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dirty="0"/>
                <a:t>Assign object to next bucket on circle in clockwise order.</a:t>
              </a:r>
            </a:p>
          </p:txBody>
        </p:sp>
        <p:cxnSp>
          <p:nvCxnSpPr>
            <p:cNvPr id="31" name="AutoShape 28"/>
            <p:cNvCxnSpPr>
              <a:cxnSpLocks noChangeShapeType="1"/>
              <a:stCxn id="17" idx="2"/>
              <a:endCxn id="20" idx="2"/>
            </p:cNvCxnSpPr>
            <p:nvPr/>
          </p:nvCxnSpPr>
          <p:spPr bwMode="auto">
            <a:xfrm rot="10800000">
              <a:off x="384" y="2641"/>
              <a:ext cx="144" cy="384"/>
            </a:xfrm>
            <a:prstGeom prst="curvedConnector3">
              <a:avLst>
                <a:gd name="adj1" fmla="val 20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AutoShape 29"/>
            <p:cNvCxnSpPr>
              <a:cxnSpLocks noChangeShapeType="1"/>
              <a:stCxn id="10" idx="2"/>
              <a:endCxn id="22" idx="2"/>
            </p:cNvCxnSpPr>
            <p:nvPr/>
          </p:nvCxnSpPr>
          <p:spPr bwMode="auto">
            <a:xfrm rot="10800000" flipH="1">
              <a:off x="576" y="1777"/>
              <a:ext cx="192" cy="240"/>
            </a:xfrm>
            <a:prstGeom prst="curvedConnector3">
              <a:avLst>
                <a:gd name="adj1" fmla="val -75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AutoShape 30"/>
            <p:cNvCxnSpPr>
              <a:cxnSpLocks noChangeShapeType="1"/>
            </p:cNvCxnSpPr>
            <p:nvPr/>
          </p:nvCxnSpPr>
          <p:spPr bwMode="auto">
            <a:xfrm rot="16200000" flipH="1">
              <a:off x="1704" y="1287"/>
              <a:ext cx="552" cy="936"/>
            </a:xfrm>
            <a:prstGeom prst="curvedConnector4">
              <a:avLst>
                <a:gd name="adj1" fmla="val -26087"/>
                <a:gd name="adj2" fmla="val 115385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" name="AutoShape 31"/>
            <p:cNvCxnSpPr>
              <a:cxnSpLocks noChangeShapeType="1"/>
              <a:stCxn id="12" idx="7"/>
              <a:endCxn id="24" idx="1"/>
            </p:cNvCxnSpPr>
            <p:nvPr/>
          </p:nvCxnSpPr>
          <p:spPr bwMode="auto">
            <a:xfrm rot="16200000" flipH="1">
              <a:off x="2088" y="1633"/>
              <a:ext cx="267" cy="261"/>
            </a:xfrm>
            <a:prstGeom prst="curvedConnector3">
              <a:avLst>
                <a:gd name="adj1" fmla="val -6185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5" name="AutoShape 32"/>
            <p:cNvCxnSpPr>
              <a:cxnSpLocks noChangeShapeType="1"/>
              <a:stCxn id="13" idx="6"/>
              <a:endCxn id="25" idx="4"/>
            </p:cNvCxnSpPr>
            <p:nvPr/>
          </p:nvCxnSpPr>
          <p:spPr bwMode="auto">
            <a:xfrm>
              <a:off x="2592" y="2401"/>
              <a:ext cx="48" cy="336"/>
            </a:xfrm>
            <a:prstGeom prst="curvedConnector3">
              <a:avLst>
                <a:gd name="adj1" fmla="val 40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8" name="AutoShape 35"/>
            <p:cNvCxnSpPr>
              <a:cxnSpLocks noChangeShapeType="1"/>
              <a:stCxn id="16" idx="4"/>
              <a:endCxn id="26" idx="3"/>
            </p:cNvCxnSpPr>
            <p:nvPr/>
          </p:nvCxnSpPr>
          <p:spPr bwMode="auto">
            <a:xfrm rot="5400000" flipH="1">
              <a:off x="1044" y="3349"/>
              <a:ext cx="96" cy="360"/>
            </a:xfrm>
            <a:prstGeom prst="curvedConnector3">
              <a:avLst>
                <a:gd name="adj1" fmla="val -196154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9" name="Group 36"/>
          <p:cNvGrpSpPr>
            <a:grpSpLocks/>
          </p:cNvGrpSpPr>
          <p:nvPr/>
        </p:nvGrpSpPr>
        <p:grpSpPr bwMode="auto">
          <a:xfrm>
            <a:off x="2590800" y="5812116"/>
            <a:ext cx="914400" cy="471488"/>
            <a:chOff x="1632" y="3840"/>
            <a:chExt cx="576" cy="297"/>
          </a:xfrm>
        </p:grpSpPr>
        <p:sp>
          <p:nvSpPr>
            <p:cNvPr id="40" name="AutoShape 37"/>
            <p:cNvSpPr>
              <a:spLocks noChangeArrowheads="1"/>
            </p:cNvSpPr>
            <p:nvPr/>
          </p:nvSpPr>
          <p:spPr bwMode="auto">
            <a:xfrm>
              <a:off x="1968" y="3849"/>
              <a:ext cx="240" cy="288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AutoShape 38"/>
            <p:cNvSpPr>
              <a:spLocks noChangeArrowheads="1"/>
            </p:cNvSpPr>
            <p:nvPr/>
          </p:nvSpPr>
          <p:spPr bwMode="auto">
            <a:xfrm>
              <a:off x="1632" y="3840"/>
              <a:ext cx="240" cy="288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2" name="Group 39"/>
          <p:cNvGrpSpPr>
            <a:grpSpLocks/>
          </p:cNvGrpSpPr>
          <p:nvPr/>
        </p:nvGrpSpPr>
        <p:grpSpPr bwMode="auto">
          <a:xfrm>
            <a:off x="2666996" y="4550053"/>
            <a:ext cx="1023938" cy="652463"/>
            <a:chOff x="1680" y="3045"/>
            <a:chExt cx="645" cy="411"/>
          </a:xfrm>
        </p:grpSpPr>
        <p:cxnSp>
          <p:nvCxnSpPr>
            <p:cNvPr id="43" name="AutoShape 40"/>
            <p:cNvCxnSpPr>
              <a:cxnSpLocks noChangeShapeType="1"/>
              <a:stCxn id="15" idx="1"/>
              <a:endCxn id="46" idx="1"/>
            </p:cNvCxnSpPr>
            <p:nvPr/>
          </p:nvCxnSpPr>
          <p:spPr bwMode="auto">
            <a:xfrm rot="16200000" flipH="1" flipV="1">
              <a:off x="1797" y="3216"/>
              <a:ext cx="123" cy="357"/>
            </a:xfrm>
            <a:prstGeom prst="curvedConnector3">
              <a:avLst>
                <a:gd name="adj1" fmla="val -134315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AutoShape 41"/>
            <p:cNvCxnSpPr>
              <a:cxnSpLocks noChangeShapeType="1"/>
              <a:stCxn id="14" idx="1"/>
              <a:endCxn id="46" idx="1"/>
            </p:cNvCxnSpPr>
            <p:nvPr/>
          </p:nvCxnSpPr>
          <p:spPr bwMode="auto">
            <a:xfrm rot="16200000" flipH="1" flipV="1">
              <a:off x="1797" y="2928"/>
              <a:ext cx="411" cy="645"/>
            </a:xfrm>
            <a:prstGeom prst="curvedConnector3">
              <a:avLst>
                <a:gd name="adj1" fmla="val -4017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45" name="Group 42"/>
          <p:cNvGrpSpPr>
            <a:grpSpLocks/>
          </p:cNvGrpSpPr>
          <p:nvPr/>
        </p:nvGrpSpPr>
        <p:grpSpPr bwMode="auto">
          <a:xfrm>
            <a:off x="1295400" y="3830910"/>
            <a:ext cx="1843088" cy="1752600"/>
            <a:chOff x="816" y="2592"/>
            <a:chExt cx="1161" cy="1104"/>
          </a:xfrm>
        </p:grpSpPr>
        <p:sp>
          <p:nvSpPr>
            <p:cNvPr id="46" name="AutoShape 43"/>
            <p:cNvSpPr>
              <a:spLocks noChangeArrowheads="1"/>
            </p:cNvSpPr>
            <p:nvPr/>
          </p:nvSpPr>
          <p:spPr bwMode="auto">
            <a:xfrm>
              <a:off x="1584" y="3456"/>
              <a:ext cx="192" cy="240"/>
            </a:xfrm>
            <a:prstGeom prst="can">
              <a:avLst>
                <a:gd name="adj" fmla="val 42969"/>
              </a:avLst>
            </a:prstGeom>
            <a:solidFill>
              <a:srgbClr val="7DC7FF"/>
            </a:solidFill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  <p:sp>
          <p:nvSpPr>
            <p:cNvPr id="47" name="Text Box 44"/>
            <p:cNvSpPr txBox="1">
              <a:spLocks noChangeArrowheads="1"/>
            </p:cNvSpPr>
            <p:nvPr/>
          </p:nvSpPr>
          <p:spPr bwMode="auto">
            <a:xfrm>
              <a:off x="816" y="2592"/>
              <a:ext cx="11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new bucket</a:t>
              </a:r>
            </a:p>
          </p:txBody>
        </p:sp>
        <p:sp>
          <p:nvSpPr>
            <p:cNvPr id="48" name="Line 45"/>
            <p:cNvSpPr>
              <a:spLocks noChangeShapeType="1"/>
            </p:cNvSpPr>
            <p:nvPr/>
          </p:nvSpPr>
          <p:spPr bwMode="auto">
            <a:xfrm>
              <a:off x="1104" y="2880"/>
              <a:ext cx="432" cy="480"/>
            </a:xfrm>
            <a:prstGeom prst="line">
              <a:avLst/>
            </a:prstGeom>
            <a:noFill/>
            <a:ln w="28575">
              <a:solidFill>
                <a:srgbClr val="3333B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52" name="AutoShape 33"/>
          <p:cNvCxnSpPr>
            <a:cxnSpLocks noChangeShapeType="1"/>
          </p:cNvCxnSpPr>
          <p:nvPr/>
        </p:nvCxnSpPr>
        <p:spPr bwMode="auto">
          <a:xfrm rot="5400000">
            <a:off x="2300287" y="3842845"/>
            <a:ext cx="581025" cy="2405062"/>
          </a:xfrm>
          <a:prstGeom prst="curvedConnector3">
            <a:avLst>
              <a:gd name="adj1" fmla="val 295018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" name="AutoShape 34"/>
          <p:cNvCxnSpPr>
            <a:cxnSpLocks noChangeShapeType="1"/>
          </p:cNvCxnSpPr>
          <p:nvPr/>
        </p:nvCxnSpPr>
        <p:spPr bwMode="auto">
          <a:xfrm rot="5400000">
            <a:off x="2336006" y="4325361"/>
            <a:ext cx="90488" cy="1866900"/>
          </a:xfrm>
          <a:prstGeom prst="curvedConnector3">
            <a:avLst>
              <a:gd name="adj1" fmla="val 1057894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1247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Consistent Hashing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611560" y="2168594"/>
            <a:ext cx="740727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dirty="0">
                <a:solidFill>
                  <a:srgbClr val="3333B2"/>
                </a:solidFill>
              </a:rPr>
              <a:t>Monotonicity:</a:t>
            </a:r>
            <a:r>
              <a:rPr lang="en-US" altLang="en-US" sz="2000" dirty="0"/>
              <a:t>  When a bucket is added/removed, the only objects affected are those that are/were mapped to the bucket.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11560" y="1330394"/>
            <a:ext cx="67687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000" dirty="0">
                <a:solidFill>
                  <a:srgbClr val="3333B2"/>
                </a:solidFill>
              </a:rPr>
              <a:t>Balance:</a:t>
            </a:r>
            <a:r>
              <a:rPr lang="en-US" altLang="en-US" sz="2000" dirty="0"/>
              <a:t> Objects are assigned to </a:t>
            </a:r>
            <a:r>
              <a:rPr lang="en-US" altLang="en-US" sz="2000" dirty="0" smtClean="0"/>
              <a:t>buckets “</a:t>
            </a:r>
            <a:r>
              <a:rPr lang="en-US" altLang="en-US" sz="2000" dirty="0"/>
              <a:t>randomly”.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084635" y="4302194"/>
            <a:ext cx="664527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dirty="0"/>
              <a:t>-- can be improved by mapping each bucket to multiple places on unit </a:t>
            </a:r>
            <a:r>
              <a:rPr lang="en-US" altLang="en-US" sz="2000" dirty="0" smtClean="0"/>
              <a:t>circle (virtual nodes)</a:t>
            </a:r>
            <a:endParaRPr lang="en-US" altLang="en-US" sz="2000" dirty="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11560" y="3463994"/>
            <a:ext cx="71183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000" dirty="0">
                <a:solidFill>
                  <a:srgbClr val="3333B2"/>
                </a:solidFill>
              </a:rPr>
              <a:t>Load:</a:t>
            </a:r>
            <a:r>
              <a:rPr lang="en-US" altLang="en-US" sz="2000" dirty="0"/>
              <a:t> Objects are assigned to buckets evenly, even over a set of views.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27435" y="5216594"/>
            <a:ext cx="776098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000" dirty="0">
                <a:solidFill>
                  <a:srgbClr val="3333B2"/>
                </a:solidFill>
              </a:rPr>
              <a:t>Spread:</a:t>
            </a:r>
            <a:r>
              <a:rPr lang="en-US" altLang="en-US" sz="2000" dirty="0"/>
              <a:t> An object should be mapped to a small number of buckets over a set of views.</a:t>
            </a:r>
          </a:p>
        </p:txBody>
      </p:sp>
    </p:spTree>
    <p:extLst>
      <p:ext uri="{BB962C8B-B14F-4D97-AF65-F5344CB8AC3E}">
        <p14:creationId xmlns:p14="http://schemas.microsoft.com/office/powerpoint/2010/main" val="212014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7" grpId="0" autoUpdateAnimBg="0"/>
      <p:bldP spid="8" grpId="0" autoUpdateAnimBg="0"/>
      <p:bldP spid="9" grpId="0" autoUpdateAnimBg="0"/>
      <p:bldP spid="10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43" y="2199433"/>
            <a:ext cx="3412815" cy="3509633"/>
          </a:xfrm>
          <a:prstGeom prst="rect">
            <a:avLst/>
          </a:prstGeom>
          <a:solidFill>
            <a:srgbClr val="FF061E"/>
          </a:solidFill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908719"/>
            <a:ext cx="7147520" cy="365618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Multiple presence of a server in hash space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400" dirty="0" smtClean="0"/>
              <a:t>3 servers: </a:t>
            </a:r>
            <a:r>
              <a:rPr lang="en-US" sz="2400" dirty="0" smtClean="0">
                <a:solidFill>
                  <a:srgbClr val="00B050"/>
                </a:solidFill>
              </a:rPr>
              <a:t>A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FF061E"/>
                </a:solidFill>
              </a:rPr>
              <a:t>B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0070C0"/>
                </a:solidFill>
              </a:rPr>
              <a:t>C</a:t>
            </a:r>
          </a:p>
          <a:p>
            <a:pPr marL="0" indent="0">
              <a:buNone/>
            </a:pPr>
            <a:r>
              <a:rPr lang="en-US" sz="2400" dirty="0" smtClean="0"/>
              <a:t>Each server has 4 positions in the </a:t>
            </a:r>
            <a:r>
              <a:rPr lang="en-US" sz="2400" dirty="0" smtClean="0"/>
              <a:t>ring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 smtClean="0">
                <a:solidFill>
                  <a:srgbClr val="3333B2"/>
                </a:solidFill>
              </a:rPr>
              <a:t>Why?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Load-balancing for server addition/removal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Heterogeneity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nodes</a:t>
            </a:r>
            <a:endParaRPr lang="en-US" dirty="0"/>
          </a:p>
        </p:txBody>
      </p:sp>
      <p:sp>
        <p:nvSpPr>
          <p:cNvPr id="39" name="Oval 38"/>
          <p:cNvSpPr/>
          <p:nvPr/>
        </p:nvSpPr>
        <p:spPr>
          <a:xfrm>
            <a:off x="6208541" y="2414089"/>
            <a:ext cx="379328" cy="404040"/>
          </a:xfrm>
          <a:prstGeom prst="ellipse">
            <a:avLst/>
          </a:prstGeom>
          <a:solidFill>
            <a:srgbClr val="3333B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58543" y="2431443"/>
            <a:ext cx="479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6898001" y="2212069"/>
            <a:ext cx="379328" cy="404040"/>
          </a:xfrm>
          <a:prstGeom prst="ellipse">
            <a:avLst/>
          </a:prstGeom>
          <a:solidFill>
            <a:srgbClr val="3333B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48003" y="2229423"/>
            <a:ext cx="479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8482455" y="3801737"/>
            <a:ext cx="379328" cy="404040"/>
          </a:xfrm>
          <a:prstGeom prst="ellipse">
            <a:avLst/>
          </a:prstGeom>
          <a:solidFill>
            <a:srgbClr val="3333B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432457" y="3819091"/>
            <a:ext cx="479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6947999" y="5283094"/>
            <a:ext cx="379328" cy="404040"/>
          </a:xfrm>
          <a:prstGeom prst="ellipse">
            <a:avLst/>
          </a:prstGeom>
          <a:solidFill>
            <a:srgbClr val="3333B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898001" y="5300448"/>
            <a:ext cx="479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C4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7761131" y="2463183"/>
            <a:ext cx="379328" cy="404040"/>
          </a:xfrm>
          <a:prstGeom prst="ellipse">
            <a:avLst/>
          </a:prstGeom>
          <a:solidFill>
            <a:srgbClr val="FF061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711133" y="2480537"/>
            <a:ext cx="479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B4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8292791" y="3033401"/>
            <a:ext cx="379328" cy="40404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242793" y="3050755"/>
            <a:ext cx="479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A2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8182934" y="4618015"/>
            <a:ext cx="379328" cy="40404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132936" y="4635369"/>
            <a:ext cx="479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A1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5" name="Oval 54"/>
          <p:cNvSpPr/>
          <p:nvPr/>
        </p:nvSpPr>
        <p:spPr>
          <a:xfrm>
            <a:off x="7602422" y="5081074"/>
            <a:ext cx="379328" cy="404040"/>
          </a:xfrm>
          <a:prstGeom prst="ellipse">
            <a:avLst/>
          </a:prstGeom>
          <a:solidFill>
            <a:srgbClr val="FF061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552424" y="5098428"/>
            <a:ext cx="479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B1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6230907" y="5102988"/>
            <a:ext cx="379328" cy="40404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180909" y="5120342"/>
            <a:ext cx="479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A3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9" name="Oval 58"/>
          <p:cNvSpPr/>
          <p:nvPr/>
        </p:nvSpPr>
        <p:spPr>
          <a:xfrm>
            <a:off x="5635301" y="4547546"/>
            <a:ext cx="379328" cy="404040"/>
          </a:xfrm>
          <a:prstGeom prst="ellipse">
            <a:avLst/>
          </a:prstGeom>
          <a:solidFill>
            <a:srgbClr val="FF061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585303" y="4564900"/>
            <a:ext cx="479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B3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1" name="Oval 60"/>
          <p:cNvSpPr/>
          <p:nvPr/>
        </p:nvSpPr>
        <p:spPr>
          <a:xfrm>
            <a:off x="5395693" y="3772712"/>
            <a:ext cx="379328" cy="404040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345695" y="3790066"/>
            <a:ext cx="479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A4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5603692" y="2945024"/>
            <a:ext cx="379328" cy="404040"/>
          </a:xfrm>
          <a:prstGeom prst="ellipse">
            <a:avLst/>
          </a:prstGeom>
          <a:solidFill>
            <a:srgbClr val="FF061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553694" y="2962378"/>
            <a:ext cx="479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B2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395056" y="3538979"/>
            <a:ext cx="1440160" cy="648072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Hash space of server </a:t>
            </a:r>
            <a:r>
              <a:rPr lang="en-US" dirty="0"/>
              <a:t>A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flipH="1">
            <a:off x="5742776" y="4013035"/>
            <a:ext cx="616360" cy="291029"/>
          </a:xfrm>
          <a:prstGeom prst="straightConnector1">
            <a:avLst/>
          </a:prstGeom>
          <a:ln w="47625" cap="flat">
            <a:solidFill>
              <a:srgbClr val="00B05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>
            <a:off x="6804248" y="4217495"/>
            <a:ext cx="171248" cy="1065599"/>
          </a:xfrm>
          <a:prstGeom prst="straightConnector1">
            <a:avLst/>
          </a:prstGeom>
          <a:ln w="47625" cap="flat">
            <a:solidFill>
              <a:srgbClr val="00B05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7797207" y="4206196"/>
            <a:ext cx="665523" cy="212667"/>
          </a:xfrm>
          <a:prstGeom prst="straightConnector1">
            <a:avLst/>
          </a:prstGeom>
          <a:ln w="47625" cap="flat">
            <a:solidFill>
              <a:srgbClr val="00B05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V="1">
            <a:off x="7538406" y="2989240"/>
            <a:ext cx="638142" cy="549739"/>
          </a:xfrm>
          <a:prstGeom prst="straightConnector1">
            <a:avLst/>
          </a:prstGeom>
          <a:ln w="47625" cap="flat">
            <a:solidFill>
              <a:srgbClr val="00B05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Distributed Load Balancing in Key-Value Networked Caches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15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Actual low level load-balancing algorithm</a:t>
            </a:r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94184" y="1975644"/>
            <a:ext cx="7457491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solidFill>
                  <a:srgbClr val="3333B2"/>
                </a:solidFill>
              </a:rPr>
              <a:t>a212:</a:t>
            </a:r>
            <a:r>
              <a:rPr lang="en-US" altLang="en-US" sz="2400" dirty="0"/>
              <a:t>  10.10.10.1  10.10.10.4  10.10.10.3  10.10.10.2</a:t>
            </a:r>
          </a:p>
          <a:p>
            <a:endParaRPr lang="en-US" altLang="en-US" sz="2400" dirty="0"/>
          </a:p>
          <a:p>
            <a:r>
              <a:rPr lang="en-US" altLang="en-US" sz="2400" dirty="0">
                <a:solidFill>
                  <a:srgbClr val="3333B2"/>
                </a:solidFill>
              </a:rPr>
              <a:t>a213:  </a:t>
            </a:r>
            <a:r>
              <a:rPr lang="en-US" altLang="en-US" sz="2400" dirty="0"/>
              <a:t>10.10.10.3  10.10.10.4  10.10.10.2  10.10.10.1</a:t>
            </a:r>
          </a:p>
          <a:p>
            <a:endParaRPr lang="en-US" altLang="en-US" sz="2400" dirty="0"/>
          </a:p>
          <a:p>
            <a:r>
              <a:rPr lang="en-US" altLang="en-US" sz="2400" dirty="0">
                <a:solidFill>
                  <a:srgbClr val="3333B2"/>
                </a:solidFill>
              </a:rPr>
              <a:t>a214:  </a:t>
            </a:r>
            <a:r>
              <a:rPr lang="en-US" altLang="en-US" sz="2400" dirty="0"/>
              <a:t>10.10.10.1  10.10.10.2  10.10.10.3  10.10.10.4</a:t>
            </a:r>
          </a:p>
          <a:p>
            <a:endParaRPr lang="en-US" altLang="en-US" sz="2400" dirty="0"/>
          </a:p>
          <a:p>
            <a:r>
              <a:rPr lang="en-US" altLang="en-US" sz="2400" dirty="0">
                <a:solidFill>
                  <a:srgbClr val="3333B2"/>
                </a:solidFill>
              </a:rPr>
              <a:t>a215:  </a:t>
            </a:r>
            <a:r>
              <a:rPr lang="en-US" altLang="en-US" sz="2400" dirty="0"/>
              <a:t>10.10.10.2  10.10.10.1  10.10.10.4  10.10.10.3</a:t>
            </a: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1589584" y="1899444"/>
            <a:ext cx="5638800" cy="2819400"/>
            <a:chOff x="960" y="1440"/>
            <a:chExt cx="3552" cy="1776"/>
          </a:xfrm>
        </p:grpSpPr>
        <p:sp>
          <p:nvSpPr>
            <p:cNvPr id="8" name="AutoShape 5"/>
            <p:cNvSpPr>
              <a:spLocks noChangeArrowheads="1"/>
            </p:cNvSpPr>
            <p:nvPr/>
          </p:nvSpPr>
          <p:spPr bwMode="auto">
            <a:xfrm>
              <a:off x="1008" y="1440"/>
              <a:ext cx="480" cy="384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AutoShape 6"/>
            <p:cNvSpPr>
              <a:spLocks noChangeArrowheads="1"/>
            </p:cNvSpPr>
            <p:nvPr/>
          </p:nvSpPr>
          <p:spPr bwMode="auto">
            <a:xfrm>
              <a:off x="4032" y="1920"/>
              <a:ext cx="480" cy="384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7"/>
            <p:cNvSpPr>
              <a:spLocks noChangeArrowheads="1"/>
            </p:cNvSpPr>
            <p:nvPr/>
          </p:nvSpPr>
          <p:spPr bwMode="auto">
            <a:xfrm>
              <a:off x="960" y="2352"/>
              <a:ext cx="480" cy="384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AutoShape 8"/>
            <p:cNvSpPr>
              <a:spLocks noChangeArrowheads="1"/>
            </p:cNvSpPr>
            <p:nvPr/>
          </p:nvSpPr>
          <p:spPr bwMode="auto">
            <a:xfrm>
              <a:off x="2016" y="2832"/>
              <a:ext cx="480" cy="384"/>
            </a:xfrm>
            <a:custGeom>
              <a:avLst/>
              <a:gdLst>
                <a:gd name="G0" fmla="+- 270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" name="Group 9"/>
          <p:cNvGrpSpPr>
            <a:grpSpLocks/>
          </p:cNvGrpSpPr>
          <p:nvPr/>
        </p:nvGrpSpPr>
        <p:grpSpPr bwMode="auto">
          <a:xfrm>
            <a:off x="1513384" y="4566447"/>
            <a:ext cx="5943600" cy="979488"/>
            <a:chOff x="912" y="3216"/>
            <a:chExt cx="3744" cy="617"/>
          </a:xfrm>
        </p:grpSpPr>
        <p:sp>
          <p:nvSpPr>
            <p:cNvPr id="13" name="AutoShape 10"/>
            <p:cNvSpPr>
              <a:spLocks/>
            </p:cNvSpPr>
            <p:nvPr/>
          </p:nvSpPr>
          <p:spPr bwMode="auto">
            <a:xfrm rot="-5400000">
              <a:off x="2640" y="1488"/>
              <a:ext cx="288" cy="3744"/>
            </a:xfrm>
            <a:prstGeom prst="leftBrace">
              <a:avLst>
                <a:gd name="adj1" fmla="val 108333"/>
                <a:gd name="adj2" fmla="val 50000"/>
              </a:avLst>
            </a:prstGeom>
            <a:noFill/>
            <a:ln w="38100">
              <a:solidFill>
                <a:srgbClr val="3333B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1392" y="3600"/>
              <a:ext cx="2346" cy="23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b="1" dirty="0">
                  <a:solidFill>
                    <a:srgbClr val="3333B2"/>
                  </a:solidFill>
                </a:rPr>
                <a:t>random permutations of servers</a:t>
              </a:r>
            </a:p>
          </p:txBody>
        </p:sp>
      </p:grpSp>
      <p:sp>
        <p:nvSpPr>
          <p:cNvPr id="15" name="Freeform 12"/>
          <p:cNvSpPr>
            <a:spLocks/>
          </p:cNvSpPr>
          <p:nvPr/>
        </p:nvSpPr>
        <p:spPr bwMode="auto">
          <a:xfrm>
            <a:off x="827584" y="1594644"/>
            <a:ext cx="2743200" cy="381000"/>
          </a:xfrm>
          <a:custGeom>
            <a:avLst/>
            <a:gdLst>
              <a:gd name="T0" fmla="*/ 0 w 1728"/>
              <a:gd name="T1" fmla="*/ 384 h 384"/>
              <a:gd name="T2" fmla="*/ 912 w 1728"/>
              <a:gd name="T3" fmla="*/ 0 h 384"/>
              <a:gd name="T4" fmla="*/ 1728 w 1728"/>
              <a:gd name="T5" fmla="*/ 384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28" h="384">
                <a:moveTo>
                  <a:pt x="0" y="384"/>
                </a:moveTo>
                <a:cubicBezTo>
                  <a:pt x="312" y="192"/>
                  <a:pt x="624" y="0"/>
                  <a:pt x="912" y="0"/>
                </a:cubicBezTo>
                <a:cubicBezTo>
                  <a:pt x="1200" y="0"/>
                  <a:pt x="1592" y="320"/>
                  <a:pt x="1728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 13"/>
          <p:cNvSpPr>
            <a:spLocks/>
          </p:cNvSpPr>
          <p:nvPr/>
        </p:nvSpPr>
        <p:spPr bwMode="auto">
          <a:xfrm>
            <a:off x="903784" y="3118644"/>
            <a:ext cx="2743200" cy="381000"/>
          </a:xfrm>
          <a:custGeom>
            <a:avLst/>
            <a:gdLst>
              <a:gd name="T0" fmla="*/ 0 w 1728"/>
              <a:gd name="T1" fmla="*/ 384 h 384"/>
              <a:gd name="T2" fmla="*/ 912 w 1728"/>
              <a:gd name="T3" fmla="*/ 0 h 384"/>
              <a:gd name="T4" fmla="*/ 1728 w 1728"/>
              <a:gd name="T5" fmla="*/ 384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28" h="384">
                <a:moveTo>
                  <a:pt x="0" y="384"/>
                </a:moveTo>
                <a:cubicBezTo>
                  <a:pt x="312" y="192"/>
                  <a:pt x="624" y="0"/>
                  <a:pt x="912" y="0"/>
                </a:cubicBezTo>
                <a:cubicBezTo>
                  <a:pt x="1200" y="0"/>
                  <a:pt x="1592" y="320"/>
                  <a:pt x="1728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Freeform 14"/>
          <p:cNvSpPr>
            <a:spLocks/>
          </p:cNvSpPr>
          <p:nvPr/>
        </p:nvSpPr>
        <p:spPr bwMode="auto">
          <a:xfrm>
            <a:off x="903784" y="2496344"/>
            <a:ext cx="685800" cy="317500"/>
          </a:xfrm>
          <a:custGeom>
            <a:avLst/>
            <a:gdLst>
              <a:gd name="T0" fmla="*/ 0 w 432"/>
              <a:gd name="T1" fmla="*/ 152 h 152"/>
              <a:gd name="T2" fmla="*/ 192 w 432"/>
              <a:gd name="T3" fmla="*/ 8 h 152"/>
              <a:gd name="T4" fmla="*/ 432 w 432"/>
              <a:gd name="T5" fmla="*/ 104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" h="152">
                <a:moveTo>
                  <a:pt x="0" y="152"/>
                </a:moveTo>
                <a:cubicBezTo>
                  <a:pt x="60" y="84"/>
                  <a:pt x="120" y="16"/>
                  <a:pt x="192" y="8"/>
                </a:cubicBezTo>
                <a:cubicBezTo>
                  <a:pt x="264" y="0"/>
                  <a:pt x="348" y="52"/>
                  <a:pt x="432" y="10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5"/>
          <p:cNvSpPr>
            <a:spLocks/>
          </p:cNvSpPr>
          <p:nvPr/>
        </p:nvSpPr>
        <p:spPr bwMode="auto">
          <a:xfrm>
            <a:off x="903784" y="3956844"/>
            <a:ext cx="685800" cy="304800"/>
          </a:xfrm>
          <a:custGeom>
            <a:avLst/>
            <a:gdLst>
              <a:gd name="T0" fmla="*/ 0 w 432"/>
              <a:gd name="T1" fmla="*/ 152 h 152"/>
              <a:gd name="T2" fmla="*/ 192 w 432"/>
              <a:gd name="T3" fmla="*/ 8 h 152"/>
              <a:gd name="T4" fmla="*/ 432 w 432"/>
              <a:gd name="T5" fmla="*/ 104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" h="152">
                <a:moveTo>
                  <a:pt x="0" y="152"/>
                </a:moveTo>
                <a:cubicBezTo>
                  <a:pt x="60" y="84"/>
                  <a:pt x="120" y="16"/>
                  <a:pt x="192" y="8"/>
                </a:cubicBezTo>
                <a:cubicBezTo>
                  <a:pt x="264" y="0"/>
                  <a:pt x="348" y="52"/>
                  <a:pt x="432" y="10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141784" y="5785644"/>
            <a:ext cx="662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Why?  To spread load for one serial number.</a:t>
            </a:r>
          </a:p>
        </p:txBody>
      </p:sp>
      <p:sp>
        <p:nvSpPr>
          <p:cNvPr id="20" name="Freeform 17"/>
          <p:cNvSpPr>
            <a:spLocks/>
          </p:cNvSpPr>
          <p:nvPr/>
        </p:nvSpPr>
        <p:spPr bwMode="auto">
          <a:xfrm>
            <a:off x="827584" y="1124744"/>
            <a:ext cx="4495800" cy="850900"/>
          </a:xfrm>
          <a:custGeom>
            <a:avLst/>
            <a:gdLst>
              <a:gd name="T0" fmla="*/ 0 w 2832"/>
              <a:gd name="T1" fmla="*/ 536 h 536"/>
              <a:gd name="T2" fmla="*/ 816 w 2832"/>
              <a:gd name="T3" fmla="*/ 104 h 536"/>
              <a:gd name="T4" fmla="*/ 2304 w 2832"/>
              <a:gd name="T5" fmla="*/ 56 h 536"/>
              <a:gd name="T6" fmla="*/ 2832 w 2832"/>
              <a:gd name="T7" fmla="*/ 440 h 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32" h="536">
                <a:moveTo>
                  <a:pt x="0" y="536"/>
                </a:moveTo>
                <a:cubicBezTo>
                  <a:pt x="216" y="360"/>
                  <a:pt x="432" y="184"/>
                  <a:pt x="816" y="104"/>
                </a:cubicBezTo>
                <a:cubicBezTo>
                  <a:pt x="1200" y="24"/>
                  <a:pt x="1968" y="0"/>
                  <a:pt x="2304" y="56"/>
                </a:cubicBezTo>
                <a:cubicBezTo>
                  <a:pt x="2640" y="112"/>
                  <a:pt x="2736" y="276"/>
                  <a:pt x="2832" y="44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16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utoUpdateAnimBg="0"/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Leader Election Example</a:t>
            </a:r>
          </a:p>
        </p:txBody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All low-level name servers for a cluster compute the hash table.  </a:t>
            </a:r>
            <a:endParaRPr lang="en-US" altLang="en-US" sz="2800" dirty="0" smtClean="0"/>
          </a:p>
          <a:p>
            <a:r>
              <a:rPr lang="en-US" altLang="en-US" sz="2800" dirty="0" smtClean="0"/>
              <a:t>One </a:t>
            </a:r>
            <a:r>
              <a:rPr lang="en-US" altLang="en-US" sz="2800" dirty="0"/>
              <a:t>is elected leader and distributes its table to the others.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61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6" y="-99392"/>
            <a:ext cx="8172450" cy="871538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Content distribution networks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546" y="1030908"/>
            <a:ext cx="8528942" cy="5053013"/>
          </a:xfrm>
        </p:spPr>
        <p:txBody>
          <a:bodyPr/>
          <a:lstStyle/>
          <a:p>
            <a:pPr marL="287338" indent="-287338"/>
            <a:r>
              <a:rPr lang="en-US" altLang="en-US" sz="2800" i="1" dirty="0" smtClean="0">
                <a:solidFill>
                  <a:srgbClr val="3333B2"/>
                </a:solidFill>
                <a:ea typeface="ＭＳ Ｐゴシック" panose="020B0600070205080204" pitchFamily="34" charset="-128"/>
              </a:rPr>
              <a:t>challenge</a:t>
            </a:r>
            <a:r>
              <a:rPr lang="en-US" altLang="en-US" sz="2800" i="1" dirty="0" smtClean="0">
                <a:solidFill>
                  <a:srgbClr val="3333B2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 sz="2800" b="1" i="1" dirty="0" smtClean="0">
                <a:solidFill>
                  <a:srgbClr val="3333B2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8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how to </a:t>
            </a:r>
            <a:r>
              <a:rPr lang="en-US" altLang="en-US" sz="28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distribute web contents to </a:t>
            </a:r>
            <a:r>
              <a:rPr lang="en-US" altLang="en-US" sz="28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hundreds of thousands of </a:t>
            </a:r>
            <a:r>
              <a:rPr lang="en-US" altLang="en-US" sz="2800" i="1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simultaneous</a:t>
            </a:r>
            <a:r>
              <a:rPr lang="en-US" altLang="en-US" sz="28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users?</a:t>
            </a:r>
          </a:p>
          <a:p>
            <a:pPr marL="0" indent="0">
              <a:buNone/>
            </a:pPr>
            <a:endParaRPr lang="en-US" altLang="en-US" sz="2800" dirty="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marL="287338" indent="-287338"/>
            <a:r>
              <a:rPr lang="en-US" altLang="en-US" sz="2800" i="1" dirty="0" smtClean="0">
                <a:solidFill>
                  <a:srgbClr val="3333B2"/>
                </a:solidFill>
                <a:ea typeface="ＭＳ Ｐゴシック" panose="020B0600070205080204" pitchFamily="34" charset="-128"/>
              </a:rPr>
              <a:t>option </a:t>
            </a:r>
            <a:r>
              <a:rPr lang="en-US" altLang="en-US" sz="2800" i="1" dirty="0" smtClean="0">
                <a:solidFill>
                  <a:srgbClr val="3333B2"/>
                </a:solidFill>
                <a:ea typeface="ＭＳ Ｐゴシック" panose="020B0600070205080204" pitchFamily="34" charset="-128"/>
              </a:rPr>
              <a:t>1:</a:t>
            </a:r>
            <a:r>
              <a:rPr lang="en-US" altLang="en-US" sz="2800" i="1" dirty="0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8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single, large “mega-server”</a:t>
            </a:r>
          </a:p>
          <a:p>
            <a:pPr marL="681038" lvl="1" indent="-223838"/>
            <a:r>
              <a:rPr lang="en-US" altLang="en-US" sz="24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single point of failure</a:t>
            </a:r>
          </a:p>
          <a:p>
            <a:pPr marL="681038" lvl="1" indent="-223838"/>
            <a:r>
              <a:rPr lang="en-US" altLang="en-US" sz="24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point of network congestion</a:t>
            </a:r>
          </a:p>
          <a:p>
            <a:pPr marL="681038" lvl="1" indent="-223838"/>
            <a:r>
              <a:rPr lang="en-US" altLang="en-US" sz="24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long path to distant clients</a:t>
            </a:r>
          </a:p>
          <a:p>
            <a:pPr marL="681038" lvl="1" indent="-223838"/>
            <a:r>
              <a:rPr lang="en-US" altLang="en-US" sz="24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multiple copies of </a:t>
            </a:r>
            <a:r>
              <a:rPr lang="en-US" altLang="en-US" sz="24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content sent </a:t>
            </a:r>
            <a:r>
              <a:rPr lang="en-US" altLang="en-US" sz="24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over outgoing </a:t>
            </a:r>
            <a:r>
              <a:rPr lang="en-US" altLang="en-US" sz="24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links</a:t>
            </a:r>
            <a:endParaRPr lang="en-US" altLang="en-US" sz="2400" dirty="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marL="681038" lvl="1" indent="-223838">
              <a:buFont typeface="Arial" panose="020B0604020202020204" pitchFamily="34" charset="0"/>
              <a:buNone/>
            </a:pPr>
            <a:endParaRPr lang="en-US" altLang="en-US" sz="2400" dirty="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marL="287338" indent="-287338">
              <a:buFont typeface="Wingdings" panose="05000000000000000000" pitchFamily="2" charset="2"/>
              <a:buNone/>
            </a:pPr>
            <a:r>
              <a:rPr lang="en-US" altLang="en-US" sz="28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….quite simply: this solution </a:t>
            </a:r>
            <a:r>
              <a:rPr lang="en-US" altLang="en-US" sz="2800" i="1" dirty="0" err="1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doesn</a:t>
            </a:r>
            <a:r>
              <a:rPr lang="fr-FR" altLang="en-US" sz="2800" i="1" dirty="0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800" i="1" dirty="0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t scale</a:t>
            </a:r>
          </a:p>
          <a:p>
            <a:pPr marL="681038" lvl="1" indent="-223838"/>
            <a:endParaRPr lang="en-US" altLang="en-US" sz="2400" dirty="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marL="287338" indent="-287338"/>
            <a:endParaRPr lang="en-US" altLang="en-US" sz="2800" dirty="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marL="287338" indent="-287338"/>
            <a:endParaRPr lang="en-US" altLang="en-US" sz="2800" dirty="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1095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2-</a:t>
            </a:r>
            <a:fld id="{013D318A-6F87-4F74-9784-A9F7CCA5DFFB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 smtClean="0">
              <a:latin typeface="Tahoma" panose="020B060403050404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54842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Stable Marriages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65167" y="1411288"/>
            <a:ext cx="3888432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SzPct val="60000"/>
              <a:buFontTx/>
              <a:buBlip>
                <a:blip r:embed="rId2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SzPct val="60000"/>
              <a:buFontTx/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 dirty="0" smtClean="0"/>
              <a:t>Assignment of men and women </a:t>
            </a:r>
          </a:p>
          <a:p>
            <a:pPr lvl="1"/>
            <a:r>
              <a:rPr lang="en-US" altLang="en-US" sz="2400" dirty="0" smtClean="0"/>
              <a:t>Each man ranks each woman and vice versa</a:t>
            </a:r>
          </a:p>
          <a:p>
            <a:pPr lvl="1"/>
            <a:r>
              <a:rPr lang="en-US" altLang="en-US" sz="2400" dirty="0" smtClean="0"/>
              <a:t>Marriage stable if no pair (</a:t>
            </a:r>
            <a:r>
              <a:rPr lang="en-US" altLang="en-US" sz="2400" dirty="0" err="1" smtClean="0"/>
              <a:t>m,w</a:t>
            </a:r>
            <a:r>
              <a:rPr lang="en-US" altLang="en-US" sz="2400" dirty="0" smtClean="0"/>
              <a:t>) unmatched where m prefers w to his “wife” and w prefers m to her “husband”</a:t>
            </a:r>
            <a:endParaRPr lang="en-US" altLang="en-US" sz="2400" dirty="0"/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5039544" y="1730152"/>
            <a:ext cx="2971800" cy="2971800"/>
            <a:chOff x="3312" y="1584"/>
            <a:chExt cx="1872" cy="1872"/>
          </a:xfrm>
        </p:grpSpPr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3312" y="1584"/>
              <a:ext cx="144" cy="144"/>
            </a:xfrm>
            <a:prstGeom prst="ellipse">
              <a:avLst/>
            </a:prstGeom>
            <a:solidFill>
              <a:srgbClr val="0042D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6"/>
            <p:cNvSpPr>
              <a:spLocks noChangeArrowheads="1"/>
            </p:cNvSpPr>
            <p:nvPr/>
          </p:nvSpPr>
          <p:spPr bwMode="auto">
            <a:xfrm>
              <a:off x="3312" y="2088"/>
              <a:ext cx="144" cy="144"/>
            </a:xfrm>
            <a:prstGeom prst="ellipse">
              <a:avLst/>
            </a:prstGeom>
            <a:solidFill>
              <a:srgbClr val="0042D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7"/>
            <p:cNvSpPr>
              <a:spLocks noChangeArrowheads="1"/>
            </p:cNvSpPr>
            <p:nvPr/>
          </p:nvSpPr>
          <p:spPr bwMode="auto">
            <a:xfrm>
              <a:off x="3312" y="2736"/>
              <a:ext cx="144" cy="144"/>
            </a:xfrm>
            <a:prstGeom prst="ellipse">
              <a:avLst/>
            </a:prstGeom>
            <a:solidFill>
              <a:srgbClr val="0042D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3312" y="3312"/>
              <a:ext cx="144" cy="144"/>
            </a:xfrm>
            <a:prstGeom prst="ellipse">
              <a:avLst/>
            </a:prstGeom>
            <a:solidFill>
              <a:srgbClr val="0042D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5040" y="1584"/>
              <a:ext cx="144" cy="144"/>
            </a:xfrm>
            <a:prstGeom prst="ellipse">
              <a:avLst/>
            </a:prstGeom>
            <a:solidFill>
              <a:srgbClr val="DD09E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0"/>
            <p:cNvSpPr>
              <a:spLocks noChangeArrowheads="1"/>
            </p:cNvSpPr>
            <p:nvPr/>
          </p:nvSpPr>
          <p:spPr bwMode="auto">
            <a:xfrm>
              <a:off x="5040" y="3312"/>
              <a:ext cx="144" cy="144"/>
            </a:xfrm>
            <a:prstGeom prst="ellipse">
              <a:avLst/>
            </a:prstGeom>
            <a:solidFill>
              <a:srgbClr val="DD09E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11"/>
            <p:cNvSpPr>
              <a:spLocks noChangeArrowheads="1"/>
            </p:cNvSpPr>
            <p:nvPr/>
          </p:nvSpPr>
          <p:spPr bwMode="auto">
            <a:xfrm>
              <a:off x="5040" y="2736"/>
              <a:ext cx="144" cy="144"/>
            </a:xfrm>
            <a:prstGeom prst="ellipse">
              <a:avLst/>
            </a:prstGeom>
            <a:solidFill>
              <a:srgbClr val="DD09E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5040" y="2160"/>
              <a:ext cx="144" cy="144"/>
            </a:xfrm>
            <a:prstGeom prst="ellipse">
              <a:avLst/>
            </a:prstGeom>
            <a:solidFill>
              <a:srgbClr val="DD09E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16" name="AutoShape 13"/>
          <p:cNvCxnSpPr>
            <a:cxnSpLocks noChangeShapeType="1"/>
            <a:stCxn id="8" idx="6"/>
            <a:endCxn id="12" idx="2"/>
          </p:cNvCxnSpPr>
          <p:nvPr/>
        </p:nvCxnSpPr>
        <p:spPr bwMode="auto">
          <a:xfrm>
            <a:off x="5268144" y="1844452"/>
            <a:ext cx="25146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AutoShape 14"/>
          <p:cNvCxnSpPr>
            <a:cxnSpLocks noChangeShapeType="1"/>
            <a:stCxn id="9" idx="7"/>
            <a:endCxn id="12" idx="3"/>
          </p:cNvCxnSpPr>
          <p:nvPr/>
        </p:nvCxnSpPr>
        <p:spPr bwMode="auto">
          <a:xfrm flipV="1">
            <a:off x="5234807" y="1925415"/>
            <a:ext cx="2581275" cy="6381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AutoShape 15"/>
          <p:cNvCxnSpPr>
            <a:cxnSpLocks noChangeShapeType="1"/>
            <a:stCxn id="10" idx="7"/>
            <a:endCxn id="15" idx="3"/>
          </p:cNvCxnSpPr>
          <p:nvPr/>
        </p:nvCxnSpPr>
        <p:spPr bwMode="auto">
          <a:xfrm flipV="1">
            <a:off x="5234807" y="2839815"/>
            <a:ext cx="2581275" cy="7524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AutoShape 16"/>
          <p:cNvCxnSpPr>
            <a:cxnSpLocks noChangeShapeType="1"/>
            <a:stCxn id="11" idx="6"/>
            <a:endCxn id="13" idx="2"/>
          </p:cNvCxnSpPr>
          <p:nvPr/>
        </p:nvCxnSpPr>
        <p:spPr bwMode="auto">
          <a:xfrm>
            <a:off x="5268144" y="4587652"/>
            <a:ext cx="25146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AutoShape 17"/>
          <p:cNvCxnSpPr>
            <a:cxnSpLocks noChangeShapeType="1"/>
            <a:stCxn id="8" idx="6"/>
            <a:endCxn id="12" idx="2"/>
          </p:cNvCxnSpPr>
          <p:nvPr/>
        </p:nvCxnSpPr>
        <p:spPr bwMode="auto">
          <a:xfrm>
            <a:off x="5268144" y="1844452"/>
            <a:ext cx="2514600" cy="0"/>
          </a:xfrm>
          <a:prstGeom prst="straightConnector1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AutoShape 18"/>
          <p:cNvCxnSpPr>
            <a:cxnSpLocks noChangeShapeType="1"/>
            <a:stCxn id="8" idx="5"/>
            <a:endCxn id="15" idx="2"/>
          </p:cNvCxnSpPr>
          <p:nvPr/>
        </p:nvCxnSpPr>
        <p:spPr bwMode="auto">
          <a:xfrm>
            <a:off x="5234807" y="1925415"/>
            <a:ext cx="2547937" cy="83343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AutoShape 19"/>
          <p:cNvCxnSpPr>
            <a:cxnSpLocks noChangeShapeType="1"/>
            <a:stCxn id="10" idx="7"/>
            <a:endCxn id="15" idx="3"/>
          </p:cNvCxnSpPr>
          <p:nvPr/>
        </p:nvCxnSpPr>
        <p:spPr bwMode="auto">
          <a:xfrm flipV="1">
            <a:off x="5234807" y="2839815"/>
            <a:ext cx="2581275" cy="752475"/>
          </a:xfrm>
          <a:prstGeom prst="straightConnector1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AutoShape 20"/>
          <p:cNvCxnSpPr>
            <a:cxnSpLocks noChangeShapeType="1"/>
            <a:stCxn id="10" idx="6"/>
            <a:endCxn id="14" idx="2"/>
          </p:cNvCxnSpPr>
          <p:nvPr/>
        </p:nvCxnSpPr>
        <p:spPr bwMode="auto">
          <a:xfrm>
            <a:off x="5268144" y="3673252"/>
            <a:ext cx="25146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7325544" y="1501552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3</a:t>
            </a: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7325544" y="1958752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2</a:t>
            </a:r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7554144" y="2873152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4</a:t>
            </a:r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7554144" y="2277840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39409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xit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24" grpId="0"/>
      <p:bldP spid="25" grpId="0"/>
      <p:bldP spid="26" grpId="0"/>
      <p:bldP spid="2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Residents-Hospitals Extension</a:t>
            </a:r>
          </a:p>
        </p:txBody>
      </p:sp>
      <p:sp>
        <p:nvSpPr>
          <p:cNvPr id="65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Residents-Hospitals</a:t>
            </a:r>
          </a:p>
          <a:p>
            <a:pPr lvl="1"/>
            <a:r>
              <a:rPr lang="en-US" altLang="en-US"/>
              <a:t>results + algorithm extends to case in which hospital j can accept c(j) residents</a:t>
            </a:r>
          </a:p>
          <a:p>
            <a:pPr lvl="1"/>
            <a:r>
              <a:rPr lang="en-US" altLang="en-US"/>
              <a:t>In use since 1951 by National Intern Matching Program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71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Multi-Dimensional Load</a:t>
            </a:r>
          </a:p>
        </p:txBody>
      </p:sp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Not a single constraining resource!</a:t>
            </a:r>
          </a:p>
          <a:p>
            <a:r>
              <a:rPr lang="en-US" altLang="en-US" sz="2800" dirty="0"/>
              <a:t>Can be:</a:t>
            </a:r>
          </a:p>
          <a:p>
            <a:pPr lvl="1"/>
            <a:r>
              <a:rPr lang="en-US" altLang="en-US" dirty="0"/>
              <a:t>Bandwidth </a:t>
            </a:r>
          </a:p>
          <a:p>
            <a:pPr lvl="1"/>
            <a:r>
              <a:rPr lang="en-US" altLang="en-US" dirty="0"/>
              <a:t>CPU usage (e.g. key signing for https)</a:t>
            </a:r>
          </a:p>
          <a:p>
            <a:pPr lvl="1"/>
            <a:r>
              <a:rPr lang="en-US" altLang="en-US" dirty="0"/>
              <a:t>Disk usage (e.g. for cache misses, auction sites)</a:t>
            </a:r>
          </a:p>
          <a:p>
            <a:pPr lvl="1"/>
            <a:r>
              <a:rPr lang="en-US" altLang="en-US" dirty="0"/>
              <a:t>Memory (e.g. </a:t>
            </a:r>
            <a:r>
              <a:rPr lang="en-US" altLang="en-US" dirty="0" err="1"/>
              <a:t>EdgeJava</a:t>
            </a:r>
            <a:r>
              <a:rPr lang="en-US" altLang="en-US" dirty="0"/>
              <a:t>)</a:t>
            </a:r>
          </a:p>
          <a:p>
            <a:pPr lvl="1"/>
            <a:r>
              <a:rPr lang="en-US" altLang="en-US" dirty="0"/>
              <a:t>Threads (e.g. </a:t>
            </a:r>
            <a:r>
              <a:rPr lang="en-US" altLang="en-US" dirty="0" err="1"/>
              <a:t>EdgeJava</a:t>
            </a:r>
            <a:r>
              <a:rPr lang="en-US" altLang="en-US" dirty="0"/>
              <a:t>)</a:t>
            </a:r>
          </a:p>
          <a:p>
            <a:pPr lvl="1"/>
            <a:r>
              <a:rPr lang="en-US" altLang="en-US" dirty="0"/>
              <a:t>Number of licenses </a:t>
            </a:r>
            <a:r>
              <a:rPr lang="en-US" altLang="en-US"/>
              <a:t>in </a:t>
            </a:r>
            <a:r>
              <a:rPr lang="en-US" altLang="en-US" smtClean="0"/>
              <a:t>RealAudio</a:t>
            </a:r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90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Stable Allocations With Tree Constraints</a:t>
            </a:r>
          </a:p>
        </p:txBody>
      </p:sp>
      <p:sp>
        <p:nvSpPr>
          <p:cNvPr id="66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052736"/>
            <a:ext cx="8064896" cy="4824536"/>
          </a:xfrm>
        </p:spPr>
        <p:txBody>
          <a:bodyPr/>
          <a:lstStyle/>
          <a:p>
            <a:r>
              <a:rPr lang="en-US" altLang="en-US" dirty="0"/>
              <a:t>[G ’00]: </a:t>
            </a:r>
          </a:p>
          <a:p>
            <a:pPr lvl="1"/>
            <a:r>
              <a:rPr lang="en-US" altLang="en-US" dirty="0"/>
              <a:t>resources 1,…,k</a:t>
            </a:r>
          </a:p>
          <a:p>
            <a:pPr lvl="1"/>
            <a:r>
              <a:rPr lang="en-US" altLang="en-US" dirty="0"/>
              <a:t>Supply item j has rooted tree T(j) of constraints</a:t>
            </a:r>
          </a:p>
          <a:p>
            <a:pPr lvl="2"/>
            <a:r>
              <a:rPr lang="en-US" altLang="en-US" b="1" dirty="0">
                <a:solidFill>
                  <a:srgbClr val="3333B2"/>
                </a:solidFill>
              </a:rPr>
              <a:t>V(T(j))={1,…,k} </a:t>
            </a:r>
          </a:p>
          <a:p>
            <a:pPr lvl="2"/>
            <a:r>
              <a:rPr lang="en-US" altLang="en-US" b="1" dirty="0">
                <a:solidFill>
                  <a:srgbClr val="3333B2"/>
                </a:solidFill>
              </a:rPr>
              <a:t>Every node v of T has capacity  c(</a:t>
            </a:r>
            <a:r>
              <a:rPr lang="en-US" altLang="en-US" b="1" dirty="0" err="1">
                <a:solidFill>
                  <a:srgbClr val="3333B2"/>
                </a:solidFill>
              </a:rPr>
              <a:t>j,v</a:t>
            </a:r>
            <a:r>
              <a:rPr lang="en-US" altLang="en-US" b="1" dirty="0">
                <a:solidFill>
                  <a:srgbClr val="3333B2"/>
                </a:solidFill>
              </a:rPr>
              <a:t>)</a:t>
            </a:r>
          </a:p>
          <a:p>
            <a:pPr lvl="1"/>
            <a:r>
              <a:rPr lang="en-US" altLang="en-US" dirty="0"/>
              <a:t>Demand item </a:t>
            </a:r>
            <a:r>
              <a:rPr lang="en-US" altLang="en-US" dirty="0" err="1"/>
              <a:t>i</a:t>
            </a:r>
            <a:r>
              <a:rPr lang="en-US" altLang="en-US" dirty="0"/>
              <a:t> has basic resource b(</a:t>
            </a:r>
            <a:r>
              <a:rPr lang="en-US" altLang="en-US" dirty="0" err="1"/>
              <a:t>i</a:t>
            </a:r>
            <a:r>
              <a:rPr lang="en-US" altLang="en-US" dirty="0"/>
              <a:t>) and demand d(</a:t>
            </a:r>
            <a:r>
              <a:rPr lang="en-US" altLang="en-US" dirty="0" err="1"/>
              <a:t>i</a:t>
            </a:r>
            <a:r>
              <a:rPr lang="en-US" altLang="en-US" dirty="0"/>
              <a:t>)</a:t>
            </a:r>
          </a:p>
          <a:p>
            <a:pPr lvl="2"/>
            <a:r>
              <a:rPr lang="en-US" altLang="en-US" b="1" dirty="0">
                <a:solidFill>
                  <a:srgbClr val="3333B2"/>
                </a:solidFill>
              </a:rPr>
              <a:t>When x units mapped to supply j, uses x units of each resource on path in T(j) from b(</a:t>
            </a:r>
            <a:r>
              <a:rPr lang="en-US" altLang="en-US" b="1" dirty="0" err="1">
                <a:solidFill>
                  <a:srgbClr val="3333B2"/>
                </a:solidFill>
              </a:rPr>
              <a:t>i</a:t>
            </a:r>
            <a:r>
              <a:rPr lang="en-US" altLang="en-US" b="1" dirty="0">
                <a:solidFill>
                  <a:srgbClr val="3333B2"/>
                </a:solidFill>
              </a:rPr>
              <a:t>) to root of T(j)</a:t>
            </a:r>
          </a:p>
          <a:p>
            <a:pPr lvl="1"/>
            <a:r>
              <a:rPr lang="en-US" altLang="en-US" dirty="0"/>
              <a:t>Stability as before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19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Instance of Problem</a:t>
            </a:r>
          </a:p>
        </p:txBody>
      </p:sp>
      <p:sp>
        <p:nvSpPr>
          <p:cNvPr id="66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14400"/>
            <a:ext cx="7920880" cy="4114800"/>
          </a:xfrm>
        </p:spPr>
        <p:txBody>
          <a:bodyPr/>
          <a:lstStyle/>
          <a:p>
            <a:r>
              <a:rPr lang="en-US" altLang="en-US" sz="2800" dirty="0"/>
              <a:t>Demand items: (groups of IPs, rule for mapping)</a:t>
            </a:r>
          </a:p>
          <a:p>
            <a:pPr>
              <a:buFontTx/>
              <a:buNone/>
            </a:pPr>
            <a:r>
              <a:rPr lang="en-US" altLang="en-US" sz="2800" dirty="0"/>
              <a:t>          m=hundreds of thousands</a:t>
            </a:r>
          </a:p>
          <a:p>
            <a:r>
              <a:rPr lang="en-US" altLang="en-US" sz="2800" dirty="0"/>
              <a:t>Supply items: cluster of servers	</a:t>
            </a:r>
          </a:p>
          <a:p>
            <a:pPr>
              <a:buFontTx/>
              <a:buNone/>
            </a:pPr>
            <a:r>
              <a:rPr lang="en-US" altLang="en-US" sz="2800" dirty="0"/>
              <a:t>		n=thousands</a:t>
            </a:r>
          </a:p>
          <a:p>
            <a:r>
              <a:rPr lang="en-US" altLang="en-US" sz="2800" dirty="0"/>
              <a:t>(Incomplete) preference lists for demands based on performance + contract rules</a:t>
            </a:r>
          </a:p>
          <a:p>
            <a:r>
              <a:rPr lang="en-US" altLang="en-US" sz="2800" dirty="0"/>
              <a:t>(Implicit) preference lists for supplies based on alternate choices, contract rules, …</a:t>
            </a:r>
          </a:p>
          <a:p>
            <a:r>
              <a:rPr lang="en-US" altLang="en-US" sz="2800" dirty="0"/>
              <a:t>Tree of constraints model various resource constraints</a:t>
            </a:r>
          </a:p>
          <a:p>
            <a:pPr>
              <a:buFontTx/>
              <a:buNone/>
            </a:pPr>
            <a:endParaRPr lang="en-US" altLang="en-US" sz="2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77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for Tree Constraints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910104" y="2179563"/>
            <a:ext cx="62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[9,9]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925979" y="21367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[0,9]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940267" y="2198613"/>
            <a:ext cx="62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[7,9]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910104" y="2146225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[2,9]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925979" y="2146225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[7,9]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5910104" y="2198613"/>
            <a:ext cx="62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[9,9]</a:t>
            </a: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5560854" y="1369938"/>
            <a:ext cx="349250" cy="33655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1800" b="0">
                <a:cs typeface="Arial" panose="020B0604020202020204" pitchFamily="34" charset="0"/>
              </a:rPr>
              <a:t>2</a:t>
            </a: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5575142" y="1384225"/>
            <a:ext cx="349250" cy="33655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1800" b="0">
                <a:cs typeface="Arial" panose="020B0604020202020204" pitchFamily="34" charset="0"/>
              </a:rPr>
              <a:t>3</a:t>
            </a:r>
          </a:p>
        </p:txBody>
      </p:sp>
      <p:sp>
        <p:nvSpPr>
          <p:cNvPr id="14" name="Rectangle 11"/>
          <p:cNvSpPr txBox="1">
            <a:spLocks noChangeArrowheads="1"/>
          </p:cNvSpPr>
          <p:nvPr/>
        </p:nvSpPr>
        <p:spPr bwMode="auto">
          <a:xfrm>
            <a:off x="354646" y="1129418"/>
            <a:ext cx="354568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SzPct val="60000"/>
              <a:buFontTx/>
              <a:buBlip>
                <a:blip r:embed="rId2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SzPct val="60000"/>
              <a:buFontTx/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 dirty="0" smtClean="0"/>
              <a:t>Demand items request unassigned demands in order of preference</a:t>
            </a:r>
          </a:p>
          <a:p>
            <a:r>
              <a:rPr lang="en-US" altLang="en-US" sz="2400" dirty="0" smtClean="0"/>
              <a:t>When demand </a:t>
            </a:r>
            <a:r>
              <a:rPr lang="en-US" altLang="en-US" sz="2400" dirty="0" err="1" smtClean="0"/>
              <a:t>i</a:t>
            </a:r>
            <a:r>
              <a:rPr lang="en-US" altLang="en-US" sz="2400" dirty="0" smtClean="0"/>
              <a:t> requests x units from j, repeat:</a:t>
            </a:r>
          </a:p>
          <a:p>
            <a:pPr lvl="1"/>
            <a:r>
              <a:rPr lang="en-US" altLang="en-US" sz="2000" dirty="0" smtClean="0"/>
              <a:t>Find lowest (in tree) tight constraint, say node v</a:t>
            </a:r>
          </a:p>
          <a:p>
            <a:pPr lvl="1"/>
            <a:r>
              <a:rPr lang="en-US" altLang="en-US" sz="2000" dirty="0" smtClean="0"/>
              <a:t>Dispose demands (up to x)  of lower preference than </a:t>
            </a:r>
            <a:r>
              <a:rPr lang="en-US" altLang="en-US" sz="2000" dirty="0" err="1" smtClean="0"/>
              <a:t>i</a:t>
            </a:r>
            <a:r>
              <a:rPr lang="en-US" altLang="en-US" sz="2000" dirty="0" smtClean="0"/>
              <a:t> and using resources in subtree rooted at v</a:t>
            </a:r>
            <a:endParaRPr lang="en-US" altLang="en-US" sz="2000" dirty="0"/>
          </a:p>
        </p:txBody>
      </p:sp>
      <p:grpSp>
        <p:nvGrpSpPr>
          <p:cNvPr id="15" name="Group 12"/>
          <p:cNvGrpSpPr>
            <a:grpSpLocks/>
          </p:cNvGrpSpPr>
          <p:nvPr/>
        </p:nvGrpSpPr>
        <p:grpSpPr bwMode="auto">
          <a:xfrm>
            <a:off x="4417854" y="1369938"/>
            <a:ext cx="3657600" cy="3657600"/>
            <a:chOff x="3024" y="1152"/>
            <a:chExt cx="2304" cy="2304"/>
          </a:xfrm>
        </p:grpSpPr>
        <p:sp>
          <p:nvSpPr>
            <p:cNvPr id="16" name="Oval 13"/>
            <p:cNvSpPr>
              <a:spLocks noChangeArrowheads="1"/>
            </p:cNvSpPr>
            <p:nvPr/>
          </p:nvSpPr>
          <p:spPr bwMode="auto">
            <a:xfrm>
              <a:off x="5184" y="1872"/>
              <a:ext cx="144" cy="144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Oval 14"/>
            <p:cNvSpPr>
              <a:spLocks noChangeArrowheads="1"/>
            </p:cNvSpPr>
            <p:nvPr/>
          </p:nvSpPr>
          <p:spPr bwMode="auto">
            <a:xfrm>
              <a:off x="4608" y="2592"/>
              <a:ext cx="144" cy="144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Oval 15"/>
            <p:cNvSpPr>
              <a:spLocks noChangeArrowheads="1"/>
            </p:cNvSpPr>
            <p:nvPr/>
          </p:nvSpPr>
          <p:spPr bwMode="auto">
            <a:xfrm>
              <a:off x="4752" y="1152"/>
              <a:ext cx="144" cy="144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16"/>
            <p:cNvSpPr>
              <a:spLocks noChangeArrowheads="1"/>
            </p:cNvSpPr>
            <p:nvPr/>
          </p:nvSpPr>
          <p:spPr bwMode="auto">
            <a:xfrm>
              <a:off x="3600" y="2592"/>
              <a:ext cx="144" cy="144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17"/>
            <p:cNvSpPr>
              <a:spLocks noChangeArrowheads="1"/>
            </p:cNvSpPr>
            <p:nvPr/>
          </p:nvSpPr>
          <p:spPr bwMode="auto">
            <a:xfrm>
              <a:off x="3024" y="3312"/>
              <a:ext cx="144" cy="144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Oval 18"/>
            <p:cNvSpPr>
              <a:spLocks noChangeArrowheads="1"/>
            </p:cNvSpPr>
            <p:nvPr/>
          </p:nvSpPr>
          <p:spPr bwMode="auto">
            <a:xfrm>
              <a:off x="4032" y="3312"/>
              <a:ext cx="144" cy="144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2" name="AutoShape 19"/>
            <p:cNvCxnSpPr>
              <a:cxnSpLocks noChangeShapeType="1"/>
              <a:stCxn id="20" idx="7"/>
              <a:endCxn id="19" idx="3"/>
            </p:cNvCxnSpPr>
            <p:nvPr/>
          </p:nvCxnSpPr>
          <p:spPr bwMode="auto">
            <a:xfrm flipV="1">
              <a:off x="3147" y="2715"/>
              <a:ext cx="474" cy="618"/>
            </a:xfrm>
            <a:prstGeom prst="straightConnector1">
              <a:avLst/>
            </a:prstGeom>
            <a:noFill/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AutoShape 20"/>
            <p:cNvCxnSpPr>
              <a:cxnSpLocks noChangeShapeType="1"/>
              <a:stCxn id="19" idx="7"/>
              <a:endCxn id="26" idx="3"/>
            </p:cNvCxnSpPr>
            <p:nvPr/>
          </p:nvCxnSpPr>
          <p:spPr bwMode="auto">
            <a:xfrm flipV="1">
              <a:off x="3723" y="1995"/>
              <a:ext cx="474" cy="618"/>
            </a:xfrm>
            <a:prstGeom prst="straightConnector1">
              <a:avLst/>
            </a:prstGeom>
            <a:noFill/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AutoShape 21"/>
            <p:cNvCxnSpPr>
              <a:cxnSpLocks noChangeShapeType="1"/>
              <a:stCxn id="16" idx="1"/>
              <a:endCxn id="18" idx="5"/>
            </p:cNvCxnSpPr>
            <p:nvPr/>
          </p:nvCxnSpPr>
          <p:spPr bwMode="auto">
            <a:xfrm flipH="1" flipV="1">
              <a:off x="4875" y="1275"/>
              <a:ext cx="330" cy="618"/>
            </a:xfrm>
            <a:prstGeom prst="straightConnector1">
              <a:avLst/>
            </a:prstGeom>
            <a:noFill/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AutoShape 22"/>
            <p:cNvCxnSpPr>
              <a:cxnSpLocks noChangeShapeType="1"/>
              <a:stCxn id="21" idx="1"/>
              <a:endCxn id="19" idx="5"/>
            </p:cNvCxnSpPr>
            <p:nvPr/>
          </p:nvCxnSpPr>
          <p:spPr bwMode="auto">
            <a:xfrm flipH="1" flipV="1">
              <a:off x="3723" y="2715"/>
              <a:ext cx="330" cy="618"/>
            </a:xfrm>
            <a:prstGeom prst="straightConnector1">
              <a:avLst/>
            </a:prstGeom>
            <a:noFill/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6" name="Oval 23"/>
            <p:cNvSpPr>
              <a:spLocks noChangeArrowheads="1"/>
            </p:cNvSpPr>
            <p:nvPr/>
          </p:nvSpPr>
          <p:spPr bwMode="auto">
            <a:xfrm>
              <a:off x="4176" y="1872"/>
              <a:ext cx="144" cy="144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7" name="AutoShape 24"/>
            <p:cNvCxnSpPr>
              <a:cxnSpLocks noChangeShapeType="1"/>
              <a:stCxn id="26" idx="7"/>
              <a:endCxn id="18" idx="3"/>
            </p:cNvCxnSpPr>
            <p:nvPr/>
          </p:nvCxnSpPr>
          <p:spPr bwMode="auto">
            <a:xfrm flipV="1">
              <a:off x="4299" y="1275"/>
              <a:ext cx="474" cy="618"/>
            </a:xfrm>
            <a:prstGeom prst="straightConnector1">
              <a:avLst/>
            </a:prstGeom>
            <a:noFill/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AutoShape 25"/>
            <p:cNvCxnSpPr>
              <a:cxnSpLocks noChangeShapeType="1"/>
              <a:stCxn id="26" idx="5"/>
              <a:endCxn id="17" idx="1"/>
            </p:cNvCxnSpPr>
            <p:nvPr/>
          </p:nvCxnSpPr>
          <p:spPr bwMode="auto">
            <a:xfrm>
              <a:off x="4299" y="1995"/>
              <a:ext cx="330" cy="618"/>
            </a:xfrm>
            <a:prstGeom prst="straightConnector1">
              <a:avLst/>
            </a:prstGeom>
            <a:noFill/>
            <a:ln w="28575">
              <a:solidFill>
                <a:srgbClr val="3333B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4325779" y="1330250"/>
            <a:ext cx="124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Demand =</a:t>
            </a:r>
          </a:p>
        </p:txBody>
      </p:sp>
      <p:sp>
        <p:nvSpPr>
          <p:cNvPr id="30" name="Oval 27"/>
          <p:cNvSpPr>
            <a:spLocks noChangeArrowheads="1"/>
          </p:cNvSpPr>
          <p:nvPr/>
        </p:nvSpPr>
        <p:spPr bwMode="auto">
          <a:xfrm>
            <a:off x="6018054" y="4798938"/>
            <a:ext cx="228600" cy="2286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6338729" y="4708450"/>
            <a:ext cx="349250" cy="33655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1800" b="0">
                <a:cs typeface="Arial" panose="020B0604020202020204" pitchFamily="34" charset="0"/>
              </a:rPr>
              <a:t>2</a:t>
            </a:r>
          </a:p>
        </p:txBody>
      </p:sp>
      <p:sp>
        <p:nvSpPr>
          <p:cNvPr id="32" name="Oval 29"/>
          <p:cNvSpPr>
            <a:spLocks noChangeArrowheads="1"/>
          </p:cNvSpPr>
          <p:nvPr/>
        </p:nvSpPr>
        <p:spPr bwMode="auto">
          <a:xfrm>
            <a:off x="7846854" y="2512938"/>
            <a:ext cx="228600" cy="228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8129429" y="2404988"/>
            <a:ext cx="349250" cy="33655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1800" b="0">
                <a:cs typeface="Arial" panose="020B0604020202020204" pitchFamily="34" charset="0"/>
              </a:rPr>
              <a:t>3</a:t>
            </a:r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5575142" y="1369938"/>
            <a:ext cx="349250" cy="33655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1800" b="0">
                <a:cs typeface="Arial" panose="020B0604020202020204" pitchFamily="34" charset="0"/>
              </a:rPr>
              <a:t>5</a:t>
            </a:r>
          </a:p>
        </p:txBody>
      </p:sp>
      <p:sp>
        <p:nvSpPr>
          <p:cNvPr id="35" name="Oval 32"/>
          <p:cNvSpPr>
            <a:spLocks noChangeArrowheads="1"/>
          </p:cNvSpPr>
          <p:nvPr/>
        </p:nvSpPr>
        <p:spPr bwMode="auto">
          <a:xfrm>
            <a:off x="6932454" y="3655938"/>
            <a:ext cx="228600" cy="2286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7269004" y="3547988"/>
            <a:ext cx="349250" cy="33655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1800" b="0">
                <a:cs typeface="Arial" panose="020B0604020202020204" pitchFamily="34" charset="0"/>
              </a:rPr>
              <a:t>5</a:t>
            </a:r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560854" y="1360413"/>
            <a:ext cx="349250" cy="33655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1800" b="0">
                <a:cs typeface="Arial" panose="020B0604020202020204" pitchFamily="34" charset="0"/>
              </a:rPr>
              <a:t>8</a:t>
            </a:r>
          </a:p>
        </p:txBody>
      </p:sp>
      <p:sp>
        <p:nvSpPr>
          <p:cNvPr id="38" name="Oval 35"/>
          <p:cNvSpPr>
            <a:spLocks noChangeArrowheads="1"/>
          </p:cNvSpPr>
          <p:nvPr/>
        </p:nvSpPr>
        <p:spPr bwMode="auto">
          <a:xfrm>
            <a:off x="4417854" y="4798938"/>
            <a:ext cx="228600" cy="228600"/>
          </a:xfrm>
          <a:prstGeom prst="ellipse">
            <a:avLst/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 Box 36"/>
          <p:cNvSpPr txBox="1">
            <a:spLocks noChangeArrowheads="1"/>
          </p:cNvSpPr>
          <p:nvPr/>
        </p:nvSpPr>
        <p:spPr bwMode="auto">
          <a:xfrm>
            <a:off x="4233704" y="506405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[0,8]</a:t>
            </a:r>
          </a:p>
        </p:txBody>
      </p:sp>
      <p:sp>
        <p:nvSpPr>
          <p:cNvPr id="40" name="Text Box 37"/>
          <p:cNvSpPr txBox="1">
            <a:spLocks noChangeArrowheads="1"/>
          </p:cNvSpPr>
          <p:nvPr/>
        </p:nvSpPr>
        <p:spPr bwMode="auto">
          <a:xfrm>
            <a:off x="4770279" y="32797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[0,9]</a:t>
            </a:r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5813267" y="506405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[0,6]</a:t>
            </a:r>
          </a:p>
        </p:txBody>
      </p:sp>
      <p:sp>
        <p:nvSpPr>
          <p:cNvPr id="42" name="Text Box 39"/>
          <p:cNvSpPr txBox="1">
            <a:spLocks noChangeArrowheads="1"/>
          </p:cNvSpPr>
          <p:nvPr/>
        </p:nvSpPr>
        <p:spPr bwMode="auto">
          <a:xfrm>
            <a:off x="6840379" y="1061963"/>
            <a:ext cx="75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[0,12]</a:t>
            </a:r>
          </a:p>
        </p:txBody>
      </p:sp>
      <p:sp>
        <p:nvSpPr>
          <p:cNvPr id="43" name="Text Box 40"/>
          <p:cNvSpPr txBox="1">
            <a:spLocks noChangeArrowheads="1"/>
          </p:cNvSpPr>
          <p:nvPr/>
        </p:nvSpPr>
        <p:spPr bwMode="auto">
          <a:xfrm>
            <a:off x="7675404" y="277805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[0,5]</a:t>
            </a:r>
          </a:p>
        </p:txBody>
      </p:sp>
      <p:sp>
        <p:nvSpPr>
          <p:cNvPr id="44" name="Text Box 41"/>
          <p:cNvSpPr txBox="1">
            <a:spLocks noChangeArrowheads="1"/>
          </p:cNvSpPr>
          <p:nvPr/>
        </p:nvSpPr>
        <p:spPr bwMode="auto">
          <a:xfrm>
            <a:off x="6761004" y="38893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[0,7]</a:t>
            </a:r>
          </a:p>
        </p:txBody>
      </p:sp>
      <p:sp>
        <p:nvSpPr>
          <p:cNvPr id="45" name="Text Box 42"/>
          <p:cNvSpPr txBox="1">
            <a:spLocks noChangeArrowheads="1"/>
          </p:cNvSpPr>
          <p:nvPr/>
        </p:nvSpPr>
        <p:spPr bwMode="auto">
          <a:xfrm>
            <a:off x="7292817" y="4860850"/>
            <a:ext cx="1174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[load,cap]</a:t>
            </a:r>
          </a:p>
        </p:txBody>
      </p:sp>
      <p:sp>
        <p:nvSpPr>
          <p:cNvPr id="46" name="Text Box 43"/>
          <p:cNvSpPr txBox="1">
            <a:spLocks noChangeArrowheads="1"/>
          </p:cNvSpPr>
          <p:nvPr/>
        </p:nvSpPr>
        <p:spPr bwMode="auto">
          <a:xfrm>
            <a:off x="5813267" y="506405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[2,6]</a:t>
            </a:r>
          </a:p>
        </p:txBody>
      </p:sp>
      <p:sp>
        <p:nvSpPr>
          <p:cNvPr id="47" name="Text Box 44"/>
          <p:cNvSpPr txBox="1">
            <a:spLocks noChangeArrowheads="1"/>
          </p:cNvSpPr>
          <p:nvPr/>
        </p:nvSpPr>
        <p:spPr bwMode="auto">
          <a:xfrm>
            <a:off x="4770279" y="32797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[2,9]</a:t>
            </a:r>
          </a:p>
        </p:txBody>
      </p:sp>
      <p:sp>
        <p:nvSpPr>
          <p:cNvPr id="48" name="Text Box 45"/>
          <p:cNvSpPr txBox="1">
            <a:spLocks noChangeArrowheads="1"/>
          </p:cNvSpPr>
          <p:nvPr/>
        </p:nvSpPr>
        <p:spPr bwMode="auto">
          <a:xfrm>
            <a:off x="6840379" y="1061963"/>
            <a:ext cx="75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[2,12]</a:t>
            </a:r>
          </a:p>
        </p:txBody>
      </p:sp>
      <p:sp>
        <p:nvSpPr>
          <p:cNvPr id="49" name="Text Box 46"/>
          <p:cNvSpPr txBox="1">
            <a:spLocks noChangeArrowheads="1"/>
          </p:cNvSpPr>
          <p:nvPr/>
        </p:nvSpPr>
        <p:spPr bwMode="auto">
          <a:xfrm>
            <a:off x="7675404" y="277805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[3,5]</a:t>
            </a:r>
          </a:p>
        </p:txBody>
      </p:sp>
      <p:sp>
        <p:nvSpPr>
          <p:cNvPr id="50" name="Text Box 47"/>
          <p:cNvSpPr txBox="1">
            <a:spLocks noChangeArrowheads="1"/>
          </p:cNvSpPr>
          <p:nvPr/>
        </p:nvSpPr>
        <p:spPr bwMode="auto">
          <a:xfrm>
            <a:off x="6816567" y="1071488"/>
            <a:ext cx="75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[5,12]</a:t>
            </a:r>
          </a:p>
        </p:txBody>
      </p:sp>
      <p:sp>
        <p:nvSpPr>
          <p:cNvPr id="51" name="Text Box 48"/>
          <p:cNvSpPr txBox="1">
            <a:spLocks noChangeArrowheads="1"/>
          </p:cNvSpPr>
          <p:nvPr/>
        </p:nvSpPr>
        <p:spPr bwMode="auto">
          <a:xfrm>
            <a:off x="6761004" y="38893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[5,7]</a:t>
            </a:r>
          </a:p>
        </p:txBody>
      </p:sp>
      <p:sp>
        <p:nvSpPr>
          <p:cNvPr id="52" name="Text Box 49"/>
          <p:cNvSpPr txBox="1">
            <a:spLocks noChangeArrowheads="1"/>
          </p:cNvSpPr>
          <p:nvPr/>
        </p:nvSpPr>
        <p:spPr bwMode="auto">
          <a:xfrm>
            <a:off x="6840379" y="1071488"/>
            <a:ext cx="882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[10,12]</a:t>
            </a:r>
          </a:p>
        </p:txBody>
      </p:sp>
      <p:sp>
        <p:nvSpPr>
          <p:cNvPr id="53" name="Rectangle 50"/>
          <p:cNvSpPr>
            <a:spLocks noChangeArrowheads="1"/>
          </p:cNvSpPr>
          <p:nvPr/>
        </p:nvSpPr>
        <p:spPr bwMode="auto">
          <a:xfrm>
            <a:off x="4770279" y="4895775"/>
            <a:ext cx="349250" cy="33655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1800" b="0">
                <a:cs typeface="Arial" panose="020B0604020202020204" pitchFamily="34" charset="0"/>
              </a:rPr>
              <a:t>2</a:t>
            </a:r>
          </a:p>
        </p:txBody>
      </p:sp>
      <p:sp>
        <p:nvSpPr>
          <p:cNvPr id="54" name="Text Box 51"/>
          <p:cNvSpPr txBox="1">
            <a:spLocks noChangeArrowheads="1"/>
          </p:cNvSpPr>
          <p:nvPr/>
        </p:nvSpPr>
        <p:spPr bwMode="auto">
          <a:xfrm>
            <a:off x="4233704" y="506405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[2,8]</a:t>
            </a:r>
          </a:p>
        </p:txBody>
      </p:sp>
      <p:sp>
        <p:nvSpPr>
          <p:cNvPr id="55" name="Text Box 52"/>
          <p:cNvSpPr txBox="1">
            <a:spLocks noChangeArrowheads="1"/>
          </p:cNvSpPr>
          <p:nvPr/>
        </p:nvSpPr>
        <p:spPr bwMode="auto">
          <a:xfrm>
            <a:off x="4736942" y="3289225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[4,9]</a:t>
            </a:r>
          </a:p>
        </p:txBody>
      </p:sp>
      <p:sp>
        <p:nvSpPr>
          <p:cNvPr id="56" name="Text Box 53"/>
          <p:cNvSpPr txBox="1">
            <a:spLocks noChangeArrowheads="1"/>
          </p:cNvSpPr>
          <p:nvPr/>
        </p:nvSpPr>
        <p:spPr bwMode="auto">
          <a:xfrm>
            <a:off x="6827679" y="1071488"/>
            <a:ext cx="882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[12,12]</a:t>
            </a:r>
          </a:p>
        </p:txBody>
      </p:sp>
      <p:sp>
        <p:nvSpPr>
          <p:cNvPr id="57" name="Freeform 54"/>
          <p:cNvSpPr>
            <a:spLocks/>
          </p:cNvSpPr>
          <p:nvPr/>
        </p:nvSpPr>
        <p:spPr bwMode="auto">
          <a:xfrm>
            <a:off x="3824129" y="1582663"/>
            <a:ext cx="4144963" cy="3932237"/>
          </a:xfrm>
          <a:custGeom>
            <a:avLst/>
            <a:gdLst>
              <a:gd name="T0" fmla="*/ 9 w 2611"/>
              <a:gd name="T1" fmla="*/ 1911 h 2477"/>
              <a:gd name="T2" fmla="*/ 0 w 2611"/>
              <a:gd name="T3" fmla="*/ 2477 h 2477"/>
              <a:gd name="T4" fmla="*/ 1910 w 2611"/>
              <a:gd name="T5" fmla="*/ 2468 h 2477"/>
              <a:gd name="T6" fmla="*/ 2611 w 2611"/>
              <a:gd name="T7" fmla="*/ 1306 h 2477"/>
              <a:gd name="T8" fmla="*/ 1632 w 2611"/>
              <a:gd name="T9" fmla="*/ 0 h 2477"/>
              <a:gd name="T10" fmla="*/ 9 w 2611"/>
              <a:gd name="T11" fmla="*/ 1911 h 2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11" h="2477">
                <a:moveTo>
                  <a:pt x="9" y="1911"/>
                </a:moveTo>
                <a:lnTo>
                  <a:pt x="0" y="2477"/>
                </a:lnTo>
                <a:lnTo>
                  <a:pt x="1910" y="2468"/>
                </a:lnTo>
                <a:lnTo>
                  <a:pt x="2611" y="1306"/>
                </a:lnTo>
                <a:lnTo>
                  <a:pt x="1632" y="0"/>
                </a:lnTo>
                <a:lnTo>
                  <a:pt x="9" y="1911"/>
                </a:lnTo>
                <a:close/>
              </a:path>
            </a:pathLst>
          </a:custGeom>
          <a:noFill/>
          <a:ln w="28575">
            <a:solidFill>
              <a:srgbClr val="3333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" name="Text Box 55"/>
          <p:cNvSpPr txBox="1">
            <a:spLocks noChangeArrowheads="1"/>
          </p:cNvSpPr>
          <p:nvPr/>
        </p:nvSpPr>
        <p:spPr bwMode="auto">
          <a:xfrm>
            <a:off x="5819617" y="5078338"/>
            <a:ext cx="62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[0,6]</a:t>
            </a:r>
          </a:p>
        </p:txBody>
      </p:sp>
      <p:sp>
        <p:nvSpPr>
          <p:cNvPr id="59" name="Text Box 56"/>
          <p:cNvSpPr txBox="1">
            <a:spLocks noChangeArrowheads="1"/>
          </p:cNvSpPr>
          <p:nvPr/>
        </p:nvSpPr>
        <p:spPr bwMode="auto">
          <a:xfrm>
            <a:off x="4752817" y="3325738"/>
            <a:ext cx="62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[2,9]</a:t>
            </a:r>
          </a:p>
        </p:txBody>
      </p:sp>
      <p:sp>
        <p:nvSpPr>
          <p:cNvPr id="60" name="Text Box 57"/>
          <p:cNvSpPr txBox="1">
            <a:spLocks noChangeArrowheads="1"/>
          </p:cNvSpPr>
          <p:nvPr/>
        </p:nvSpPr>
        <p:spPr bwMode="auto">
          <a:xfrm>
            <a:off x="6886417" y="1087363"/>
            <a:ext cx="882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[10,12]</a:t>
            </a:r>
          </a:p>
        </p:txBody>
      </p:sp>
      <p:grpSp>
        <p:nvGrpSpPr>
          <p:cNvPr id="61" name="Group 58"/>
          <p:cNvGrpSpPr>
            <a:grpSpLocks/>
          </p:cNvGrpSpPr>
          <p:nvPr/>
        </p:nvGrpSpPr>
        <p:grpSpPr bwMode="auto">
          <a:xfrm>
            <a:off x="4613117" y="5799063"/>
            <a:ext cx="1828800" cy="341312"/>
            <a:chOff x="3147" y="3942"/>
            <a:chExt cx="1152" cy="215"/>
          </a:xfrm>
        </p:grpSpPr>
        <p:sp>
          <p:nvSpPr>
            <p:cNvPr id="62" name="Rectangle 59"/>
            <p:cNvSpPr>
              <a:spLocks noChangeArrowheads="1"/>
            </p:cNvSpPr>
            <p:nvPr/>
          </p:nvSpPr>
          <p:spPr bwMode="auto">
            <a:xfrm>
              <a:off x="3482" y="3945"/>
              <a:ext cx="220" cy="21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1800" b="0">
                <a:cs typeface="Arial" panose="020B0604020202020204" pitchFamily="34" charset="0"/>
              </a:endParaRPr>
            </a:p>
          </p:txBody>
        </p:sp>
        <p:sp>
          <p:nvSpPr>
            <p:cNvPr id="63" name="Rectangle 60"/>
            <p:cNvSpPr>
              <a:spLocks noChangeArrowheads="1"/>
            </p:cNvSpPr>
            <p:nvPr/>
          </p:nvSpPr>
          <p:spPr bwMode="auto">
            <a:xfrm>
              <a:off x="3701" y="3944"/>
              <a:ext cx="220" cy="212"/>
            </a:xfrm>
            <a:prstGeom prst="rect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1800" b="0">
                <a:cs typeface="Arial" panose="020B0604020202020204" pitchFamily="34" charset="0"/>
              </a:endParaRPr>
            </a:p>
          </p:txBody>
        </p:sp>
        <p:sp>
          <p:nvSpPr>
            <p:cNvPr id="64" name="Rectangle 61"/>
            <p:cNvSpPr>
              <a:spLocks noChangeArrowheads="1"/>
            </p:cNvSpPr>
            <p:nvPr/>
          </p:nvSpPr>
          <p:spPr bwMode="auto">
            <a:xfrm>
              <a:off x="3922" y="3942"/>
              <a:ext cx="220" cy="212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1800" b="0">
                <a:cs typeface="Arial" panose="020B0604020202020204" pitchFamily="34" charset="0"/>
              </a:endParaRPr>
            </a:p>
          </p:txBody>
        </p:sp>
        <p:sp>
          <p:nvSpPr>
            <p:cNvPr id="65" name="Rectangle 62"/>
            <p:cNvSpPr>
              <a:spLocks noChangeArrowheads="1"/>
            </p:cNvSpPr>
            <p:nvPr/>
          </p:nvSpPr>
          <p:spPr bwMode="auto">
            <a:xfrm>
              <a:off x="3264" y="3945"/>
              <a:ext cx="220" cy="212"/>
            </a:xfrm>
            <a:prstGeom prst="rect">
              <a:avLst/>
            </a:prstGeom>
            <a:solidFill>
              <a:srgbClr val="99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1800" b="0">
                <a:cs typeface="Arial" panose="020B0604020202020204" pitchFamily="34" charset="0"/>
              </a:endParaRPr>
            </a:p>
          </p:txBody>
        </p:sp>
        <p:sp>
          <p:nvSpPr>
            <p:cNvPr id="66" name="Line 63"/>
            <p:cNvSpPr>
              <a:spLocks noChangeShapeType="1"/>
            </p:cNvSpPr>
            <p:nvPr/>
          </p:nvSpPr>
          <p:spPr bwMode="auto">
            <a:xfrm flipV="1">
              <a:off x="3147" y="4047"/>
              <a:ext cx="1152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7" name="Rectangle 64"/>
          <p:cNvSpPr>
            <a:spLocks noChangeArrowheads="1"/>
          </p:cNvSpPr>
          <p:nvPr/>
        </p:nvSpPr>
        <p:spPr bwMode="auto">
          <a:xfrm>
            <a:off x="4770279" y="4891013"/>
            <a:ext cx="349250" cy="33655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1800" b="0">
                <a:cs typeface="Arial" panose="020B0604020202020204" pitchFamily="34" charset="0"/>
              </a:rPr>
              <a:t>4</a:t>
            </a:r>
          </a:p>
        </p:txBody>
      </p:sp>
      <p:sp>
        <p:nvSpPr>
          <p:cNvPr id="68" name="Text Box 65"/>
          <p:cNvSpPr txBox="1">
            <a:spLocks noChangeArrowheads="1"/>
          </p:cNvSpPr>
          <p:nvPr/>
        </p:nvSpPr>
        <p:spPr bwMode="auto">
          <a:xfrm>
            <a:off x="4770279" y="3289225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[4,9]</a:t>
            </a:r>
          </a:p>
        </p:txBody>
      </p:sp>
      <p:sp>
        <p:nvSpPr>
          <p:cNvPr id="69" name="Text Box 66"/>
          <p:cNvSpPr txBox="1">
            <a:spLocks noChangeArrowheads="1"/>
          </p:cNvSpPr>
          <p:nvPr/>
        </p:nvSpPr>
        <p:spPr bwMode="auto">
          <a:xfrm>
            <a:off x="6851492" y="1087363"/>
            <a:ext cx="882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[12,12]</a:t>
            </a:r>
          </a:p>
        </p:txBody>
      </p:sp>
      <p:sp>
        <p:nvSpPr>
          <p:cNvPr id="70" name="Text Box 67"/>
          <p:cNvSpPr txBox="1">
            <a:spLocks noChangeArrowheads="1"/>
          </p:cNvSpPr>
          <p:nvPr/>
        </p:nvSpPr>
        <p:spPr bwMode="auto">
          <a:xfrm>
            <a:off x="4233704" y="5078338"/>
            <a:ext cx="62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[4,8]</a:t>
            </a:r>
          </a:p>
        </p:txBody>
      </p:sp>
      <p:sp>
        <p:nvSpPr>
          <p:cNvPr id="71" name="Rectangle 68"/>
          <p:cNvSpPr>
            <a:spLocks noChangeArrowheads="1"/>
          </p:cNvSpPr>
          <p:nvPr/>
        </p:nvSpPr>
        <p:spPr bwMode="auto">
          <a:xfrm>
            <a:off x="7269004" y="3547988"/>
            <a:ext cx="349250" cy="33655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1800" b="0">
                <a:cs typeface="Arial" panose="020B0604020202020204" pitchFamily="34" charset="0"/>
              </a:rPr>
              <a:t>1</a:t>
            </a:r>
          </a:p>
        </p:txBody>
      </p:sp>
      <p:sp>
        <p:nvSpPr>
          <p:cNvPr id="72" name="Text Box 69"/>
          <p:cNvSpPr txBox="1">
            <a:spLocks noChangeArrowheads="1"/>
          </p:cNvSpPr>
          <p:nvPr/>
        </p:nvSpPr>
        <p:spPr bwMode="auto">
          <a:xfrm>
            <a:off x="6761004" y="3889300"/>
            <a:ext cx="62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[1,7]</a:t>
            </a:r>
          </a:p>
        </p:txBody>
      </p:sp>
      <p:sp>
        <p:nvSpPr>
          <p:cNvPr id="73" name="Text Box 70"/>
          <p:cNvSpPr txBox="1">
            <a:spLocks noChangeArrowheads="1"/>
          </p:cNvSpPr>
          <p:nvPr/>
        </p:nvSpPr>
        <p:spPr bwMode="auto">
          <a:xfrm>
            <a:off x="5878354" y="2179563"/>
            <a:ext cx="62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[5,9]</a:t>
            </a:r>
          </a:p>
        </p:txBody>
      </p:sp>
      <p:sp>
        <p:nvSpPr>
          <p:cNvPr id="74" name="Text Box 71"/>
          <p:cNvSpPr txBox="1">
            <a:spLocks noChangeArrowheads="1"/>
          </p:cNvSpPr>
          <p:nvPr/>
        </p:nvSpPr>
        <p:spPr bwMode="auto">
          <a:xfrm>
            <a:off x="6891179" y="1087363"/>
            <a:ext cx="75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[8,12]</a:t>
            </a:r>
          </a:p>
        </p:txBody>
      </p:sp>
      <p:sp>
        <p:nvSpPr>
          <p:cNvPr id="75" name="Rectangle 72"/>
          <p:cNvSpPr>
            <a:spLocks noChangeArrowheads="1"/>
          </p:cNvSpPr>
          <p:nvPr/>
        </p:nvSpPr>
        <p:spPr bwMode="auto">
          <a:xfrm>
            <a:off x="4795679" y="4910063"/>
            <a:ext cx="349250" cy="33655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1800" b="0">
                <a:cs typeface="Arial" panose="020B0604020202020204" pitchFamily="34" charset="0"/>
              </a:rPr>
              <a:t>8</a:t>
            </a:r>
          </a:p>
        </p:txBody>
      </p:sp>
      <p:sp>
        <p:nvSpPr>
          <p:cNvPr id="76" name="Text Box 73"/>
          <p:cNvSpPr txBox="1">
            <a:spLocks noChangeArrowheads="1"/>
          </p:cNvSpPr>
          <p:nvPr/>
        </p:nvSpPr>
        <p:spPr bwMode="auto">
          <a:xfrm>
            <a:off x="4233704" y="5078338"/>
            <a:ext cx="62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[8,8]</a:t>
            </a:r>
          </a:p>
        </p:txBody>
      </p:sp>
      <p:sp>
        <p:nvSpPr>
          <p:cNvPr id="77" name="Text Box 74"/>
          <p:cNvSpPr txBox="1">
            <a:spLocks noChangeArrowheads="1"/>
          </p:cNvSpPr>
          <p:nvPr/>
        </p:nvSpPr>
        <p:spPr bwMode="auto">
          <a:xfrm>
            <a:off x="4736942" y="3325738"/>
            <a:ext cx="62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[8,9]</a:t>
            </a:r>
          </a:p>
        </p:txBody>
      </p:sp>
      <p:sp>
        <p:nvSpPr>
          <p:cNvPr id="78" name="Text Box 75"/>
          <p:cNvSpPr txBox="1">
            <a:spLocks noChangeArrowheads="1"/>
          </p:cNvSpPr>
          <p:nvPr/>
        </p:nvSpPr>
        <p:spPr bwMode="auto">
          <a:xfrm>
            <a:off x="6851492" y="1087363"/>
            <a:ext cx="882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 b="0">
                <a:cs typeface="Arial" panose="020B0604020202020204" pitchFamily="34" charset="0"/>
              </a:rPr>
              <a:t>[12,12]</a:t>
            </a:r>
          </a:p>
        </p:txBody>
      </p:sp>
    </p:spTree>
    <p:extLst>
      <p:ext uri="{BB962C8B-B14F-4D97-AF65-F5344CB8AC3E}">
        <p14:creationId xmlns:p14="http://schemas.microsoft.com/office/powerpoint/2010/main" val="2695283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8" presetClass="exit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8" presetClass="exit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2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3" presetClass="exit" presetSubtype="1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3" presetClass="exit" presetSubtype="1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3" presetClass="exit" presetSubtype="1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1" grpId="2"/>
      <p:bldP spid="12" grpId="0" animBg="1"/>
      <p:bldP spid="12" grpId="1" animBg="1"/>
      <p:bldP spid="13" grpId="0" animBg="1"/>
      <p:bldP spid="13" grpId="1" animBg="1"/>
      <p:bldP spid="29" grpId="0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6" grpId="0"/>
      <p:bldP spid="46" grpId="1"/>
      <p:bldP spid="47" grpId="0"/>
      <p:bldP spid="47" grpId="1"/>
      <p:bldP spid="48" grpId="0"/>
      <p:bldP spid="48" grpId="1"/>
      <p:bldP spid="49" grpId="0"/>
      <p:bldP spid="50" grpId="0"/>
      <p:bldP spid="50" grpId="1"/>
      <p:bldP spid="51" grpId="0"/>
      <p:bldP spid="51" grpId="1"/>
      <p:bldP spid="52" grpId="0"/>
      <p:bldP spid="52" grpId="1"/>
      <p:bldP spid="53" grpId="0" animBg="1"/>
      <p:bldP spid="53" grpId="1" animBg="1"/>
      <p:bldP spid="54" grpId="0"/>
      <p:bldP spid="54" grpId="1"/>
      <p:bldP spid="55" grpId="0"/>
      <p:bldP spid="55" grpId="1"/>
      <p:bldP spid="56" grpId="0"/>
      <p:bldP spid="56" grpId="1"/>
      <p:bldP spid="57" grpId="0" animBg="1"/>
      <p:bldP spid="57" grpId="1" animBg="1"/>
      <p:bldP spid="58" grpId="0"/>
      <p:bldP spid="59" grpId="0"/>
      <p:bldP spid="59" grpId="1"/>
      <p:bldP spid="60" grpId="0"/>
      <p:bldP spid="60" grpId="1"/>
      <p:bldP spid="67" grpId="0" animBg="1"/>
      <p:bldP spid="67" grpId="1" animBg="1"/>
      <p:bldP spid="68" grpId="0"/>
      <p:bldP spid="68" grpId="1"/>
      <p:bldP spid="69" grpId="0"/>
      <p:bldP spid="69" grpId="1"/>
      <p:bldP spid="70" grpId="0"/>
      <p:bldP spid="70" grpId="1"/>
      <p:bldP spid="71" grpId="0" animBg="1"/>
      <p:bldP spid="72" grpId="0"/>
      <p:bldP spid="73" grpId="0"/>
      <p:bldP spid="73" grpId="1"/>
      <p:bldP spid="74" grpId="0"/>
      <p:bldP spid="74" grpId="1"/>
      <p:bldP spid="75" grpId="0" animBg="1"/>
      <p:bldP spid="76" grpId="0"/>
      <p:bldP spid="77" grpId="0"/>
      <p:bldP spid="7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0421" y="1412776"/>
            <a:ext cx="81009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Many of the slides are taken from the following sources: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Computer Networking – A Top-Down Approach (Kurose and Ross)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Slides on Key Algorithms in Content Delivery System by professor </a:t>
            </a:r>
            <a:r>
              <a:rPr lang="en-US" sz="2000" dirty="0" err="1" smtClean="0"/>
              <a:t>Maggs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4286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1340768"/>
            <a:ext cx="5688632" cy="115142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b="1" dirty="0" smtClean="0">
                <a:solidFill>
                  <a:srgbClr val="3333B2"/>
                </a:solidFill>
              </a:rPr>
              <a:t>Thanks for your attention!</a:t>
            </a:r>
            <a:endParaRPr lang="en-US" sz="3600" b="1" dirty="0">
              <a:solidFill>
                <a:srgbClr val="3333B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15816" y="3861048"/>
            <a:ext cx="64807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Presenter:</a:t>
            </a:r>
          </a:p>
          <a:p>
            <a:r>
              <a:rPr lang="en-US" sz="2400" b="1" dirty="0" err="1" smtClean="0">
                <a:solidFill>
                  <a:srgbClr val="3333B2"/>
                </a:solidFill>
              </a:rPr>
              <a:t>Sikder</a:t>
            </a:r>
            <a:r>
              <a:rPr lang="en-US" sz="2400" b="1" dirty="0" smtClean="0">
                <a:solidFill>
                  <a:srgbClr val="3333B2"/>
                </a:solidFill>
              </a:rPr>
              <a:t> </a:t>
            </a:r>
            <a:r>
              <a:rPr lang="en-US" sz="2400" b="1" dirty="0" err="1" smtClean="0">
                <a:solidFill>
                  <a:srgbClr val="3333B2"/>
                </a:solidFill>
              </a:rPr>
              <a:t>Huq</a:t>
            </a:r>
            <a:endParaRPr lang="en-US" sz="2400" b="1" dirty="0" smtClean="0">
              <a:solidFill>
                <a:srgbClr val="3333B2"/>
              </a:solidFill>
            </a:endParaRPr>
          </a:p>
          <a:p>
            <a:r>
              <a:rPr lang="en-US" sz="2400" dirty="0" smtClean="0"/>
              <a:t>PhD Candidate (Computer Science)</a:t>
            </a:r>
          </a:p>
          <a:p>
            <a:r>
              <a:rPr lang="en-US" sz="2400" dirty="0" smtClean="0"/>
              <a:t>The University of Iowa</a:t>
            </a:r>
          </a:p>
          <a:p>
            <a:r>
              <a:rPr lang="en-US" sz="2400" dirty="0" smtClean="0"/>
              <a:t>e-mail: sikderrezwanul-huq@uiowa.edu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273" y="-28718"/>
            <a:ext cx="8172450" cy="871538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Content distribution networks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323" y="908720"/>
            <a:ext cx="7772400" cy="5053013"/>
          </a:xfrm>
        </p:spPr>
        <p:txBody>
          <a:bodyPr/>
          <a:lstStyle/>
          <a:p>
            <a:r>
              <a:rPr lang="en-US" altLang="en-US" sz="2800" i="1" dirty="0" smtClean="0">
                <a:solidFill>
                  <a:srgbClr val="3333B2"/>
                </a:solidFill>
                <a:ea typeface="ＭＳ Ｐゴシック" panose="020B0600070205080204" pitchFamily="34" charset="-128"/>
              </a:rPr>
              <a:t>challenge</a:t>
            </a:r>
            <a:r>
              <a:rPr lang="en-US" altLang="en-US" sz="2800" i="1" dirty="0" smtClean="0">
                <a:solidFill>
                  <a:srgbClr val="3333B2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 sz="2800" i="1" dirty="0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8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how to </a:t>
            </a:r>
            <a:r>
              <a:rPr lang="en-US" altLang="en-US" sz="28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distribute web contents </a:t>
            </a:r>
            <a:r>
              <a:rPr lang="en-US" altLang="en-US" sz="28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to hundreds of thousands of simultaneous users?</a:t>
            </a:r>
          </a:p>
          <a:p>
            <a:endParaRPr lang="en-US" altLang="en-US" sz="2800" dirty="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sz="2800" i="1" dirty="0" smtClean="0">
                <a:solidFill>
                  <a:srgbClr val="3333B2"/>
                </a:solidFill>
                <a:ea typeface="ＭＳ Ｐゴシック" panose="020B0600070205080204" pitchFamily="34" charset="-128"/>
              </a:rPr>
              <a:t>option </a:t>
            </a:r>
            <a:r>
              <a:rPr lang="en-US" altLang="en-US" sz="2800" i="1" dirty="0" smtClean="0">
                <a:solidFill>
                  <a:srgbClr val="3333B2"/>
                </a:solidFill>
                <a:ea typeface="ＭＳ Ｐゴシック" panose="020B0600070205080204" pitchFamily="34" charset="-128"/>
              </a:rPr>
              <a:t>2:</a:t>
            </a:r>
            <a:r>
              <a:rPr lang="en-US" altLang="en-US" sz="2800" i="1" dirty="0" smtClean="0">
                <a:solidFill>
                  <a:srgbClr val="CC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8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store/serve multiple copies of videos at multiple geographically distributed sites </a:t>
            </a:r>
            <a:r>
              <a:rPr lang="en-US" altLang="en-US" sz="2800" i="1" dirty="0" smtClean="0">
                <a:solidFill>
                  <a:srgbClr val="3333B2"/>
                </a:solidFill>
                <a:ea typeface="ＭＳ Ｐゴシック" panose="020B0600070205080204" pitchFamily="34" charset="-128"/>
              </a:rPr>
              <a:t>(CDN)</a:t>
            </a:r>
          </a:p>
          <a:p>
            <a:pPr lvl="1"/>
            <a:r>
              <a:rPr lang="en-US" altLang="en-US" sz="2400" i="1" dirty="0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enter deep: </a:t>
            </a:r>
            <a:r>
              <a:rPr lang="en-US" altLang="en-US" sz="24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push CDN servers deep into many access networks </a:t>
            </a:r>
          </a:p>
          <a:p>
            <a:pPr lvl="2">
              <a:lnSpc>
                <a:spcPts val="2000"/>
              </a:lnSpc>
            </a:pPr>
            <a:r>
              <a:rPr lang="en-US" altLang="en-US" sz="2000" dirty="0" smtClean="0">
                <a:solidFill>
                  <a:srgbClr val="000000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close to users</a:t>
            </a:r>
          </a:p>
          <a:p>
            <a:pPr lvl="2">
              <a:lnSpc>
                <a:spcPts val="2000"/>
              </a:lnSpc>
            </a:pPr>
            <a:r>
              <a:rPr lang="en-US" altLang="en-US" sz="2000" dirty="0" smtClean="0">
                <a:solidFill>
                  <a:srgbClr val="000000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used by Akamai, 1700 </a:t>
            </a:r>
            <a:r>
              <a:rPr lang="en-US" altLang="en-US" sz="2000" dirty="0" smtClean="0">
                <a:solidFill>
                  <a:srgbClr val="000000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locations, 170K+ edge servers</a:t>
            </a:r>
            <a:endParaRPr lang="en-US" altLang="en-US" sz="2000" dirty="0" smtClean="0">
              <a:solidFill>
                <a:srgbClr val="000000"/>
              </a:solidFill>
              <a:latin typeface="Gill Sans MT" panose="020B0502020104020203" pitchFamily="34" charset="0"/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 i="1" dirty="0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bring home: </a:t>
            </a:r>
            <a:r>
              <a:rPr lang="en-US" altLang="en-US" sz="24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smaller number (10’s) of larger clusters in POPs near (but not within) access networks</a:t>
            </a:r>
          </a:p>
          <a:p>
            <a:pPr lvl="2"/>
            <a:r>
              <a:rPr lang="en-US" altLang="en-US" sz="2000" dirty="0" smtClean="0">
                <a:solidFill>
                  <a:srgbClr val="000000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rPr>
              <a:t>used by Limelight</a:t>
            </a:r>
            <a:endParaRPr lang="en-US" altLang="en-US" sz="2000" i="1" dirty="0" smtClean="0">
              <a:solidFill>
                <a:srgbClr val="CC0000"/>
              </a:solidFill>
              <a:latin typeface="Gill Sans MT" panose="020B0502020104020203" pitchFamily="34" charset="0"/>
              <a:ea typeface="ＭＳ Ｐゴシック" panose="020B0600070205080204" pitchFamily="34" charset="-128"/>
            </a:endParaRPr>
          </a:p>
          <a:p>
            <a:pPr lvl="1"/>
            <a:endParaRPr lang="en-US" altLang="en-US" sz="2400" dirty="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endParaRPr lang="en-US" altLang="en-US" sz="2800" dirty="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endParaRPr lang="en-US" altLang="en-US" sz="2800" dirty="0" smtClean="0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12997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4644008" y="6525418"/>
            <a:ext cx="3131989" cy="300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smtClean="0">
                <a:solidFill>
                  <a:schemeClr val="bg1"/>
                </a:solidFill>
                <a:latin typeface="Tahoma" panose="020B0604030504040204" pitchFamily="34" charset="0"/>
              </a:rPr>
              <a:t>Algorithmic Nuggets in Content Delivery</a:t>
            </a:r>
            <a:endParaRPr lang="en-US" altLang="en-US" sz="1200" dirty="0" smtClean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sp>
        <p:nvSpPr>
          <p:cNvPr id="21299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2-</a:t>
            </a:r>
            <a:fld id="{EA02CCD9-871E-4042-8897-6292AA01A578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 smtClean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37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1822575" y="3660775"/>
            <a:ext cx="347662" cy="681038"/>
            <a:chOff x="7923189" y="2486664"/>
            <a:chExt cx="360377" cy="884585"/>
          </a:xfrm>
        </p:grpSpPr>
        <p:pic>
          <p:nvPicPr>
            <p:cNvPr id="215679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43998" y="2486664"/>
              <a:ext cx="239568" cy="536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215680" name="Group 950"/>
            <p:cNvGrpSpPr>
              <a:grpSpLocks/>
            </p:cNvGrpSpPr>
            <p:nvPr/>
          </p:nvGrpSpPr>
          <p:grpSpPr bwMode="auto">
            <a:xfrm>
              <a:off x="7923189" y="2890236"/>
              <a:ext cx="227012" cy="481013"/>
              <a:chOff x="4140" y="429"/>
              <a:chExt cx="1425" cy="2396"/>
            </a:xfrm>
          </p:grpSpPr>
          <p:sp>
            <p:nvSpPr>
              <p:cNvPr id="215681" name="Freeform 95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8 w 354"/>
                  <a:gd name="T3" fmla="*/ 16 h 2742"/>
                  <a:gd name="T4" fmla="*/ 8 w 354"/>
                  <a:gd name="T5" fmla="*/ 119 h 2742"/>
                  <a:gd name="T6" fmla="*/ 0 w 354"/>
                  <a:gd name="T7" fmla="*/ 124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682" name="Rectangle 952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683" name="Freeform 95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5 w 211"/>
                  <a:gd name="T3" fmla="*/ 11 h 2537"/>
                  <a:gd name="T4" fmla="*/ 2 w 211"/>
                  <a:gd name="T5" fmla="*/ 11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684" name="Freeform 95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7 w 328"/>
                  <a:gd name="T3" fmla="*/ 7 h 226"/>
                  <a:gd name="T4" fmla="*/ 7 w 328"/>
                  <a:gd name="T5" fmla="*/ 11 h 226"/>
                  <a:gd name="T6" fmla="*/ 0 w 328"/>
                  <a:gd name="T7" fmla="*/ 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685" name="Rectangle 955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686" name="Group 95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15711" name="AutoShape 957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712" name="AutoShape 958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687" name="Rectangle 959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688" name="Group 96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15709" name="AutoShape 961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710" name="AutoShape 962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689" name="Rectangle 963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690" name="Rectangle 964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691" name="Group 96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15707" name="AutoShape 966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708" name="AutoShape 967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692" name="Freeform 96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7 w 328"/>
                  <a:gd name="T3" fmla="*/ 6 h 226"/>
                  <a:gd name="T4" fmla="*/ 7 w 328"/>
                  <a:gd name="T5" fmla="*/ 10 h 226"/>
                  <a:gd name="T6" fmla="*/ 0 w 328"/>
                  <a:gd name="T7" fmla="*/ 4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5693" name="Group 96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15705" name="AutoShape 970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706" name="AutoShape 971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694" name="Rectangle 972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695" name="Freeform 97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7 w 296"/>
                  <a:gd name="T3" fmla="*/ 6 h 256"/>
                  <a:gd name="T4" fmla="*/ 7 w 296"/>
                  <a:gd name="T5" fmla="*/ 11 h 256"/>
                  <a:gd name="T6" fmla="*/ 0 w 296"/>
                  <a:gd name="T7" fmla="*/ 4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696" name="Freeform 97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7 w 304"/>
                  <a:gd name="T3" fmla="*/ 8 h 288"/>
                  <a:gd name="T4" fmla="*/ 6 w 304"/>
                  <a:gd name="T5" fmla="*/ 13 h 288"/>
                  <a:gd name="T6" fmla="*/ 2 w 304"/>
                  <a:gd name="T7" fmla="*/ 6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697" name="Oval 975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698" name="Freeform 97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6 h 240"/>
                  <a:gd name="T2" fmla="*/ 2 w 306"/>
                  <a:gd name="T3" fmla="*/ 11 h 240"/>
                  <a:gd name="T4" fmla="*/ 7 w 306"/>
                  <a:gd name="T5" fmla="*/ 6 h 240"/>
                  <a:gd name="T6" fmla="*/ 7 w 306"/>
                  <a:gd name="T7" fmla="*/ 0 h 240"/>
                  <a:gd name="T8" fmla="*/ 0 w 306"/>
                  <a:gd name="T9" fmla="*/ 6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699" name="AutoShape 977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700" name="AutoShape 978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701" name="Oval 979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702" name="Oval 980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703" name="Oval 981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704" name="Rectangle 982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215043" name="Rectangle 2"/>
          <p:cNvSpPr txBox="1">
            <a:spLocks noChangeArrowheads="1"/>
          </p:cNvSpPr>
          <p:nvPr/>
        </p:nvSpPr>
        <p:spPr bwMode="auto">
          <a:xfrm>
            <a:off x="152335" y="-6085"/>
            <a:ext cx="84629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dirty="0">
                <a:solidFill>
                  <a:schemeClr val="bg1"/>
                </a:solidFill>
              </a:rPr>
              <a:t>Content Distribution Networks </a:t>
            </a:r>
            <a:r>
              <a:rPr lang="en-US" altLang="en-US" sz="3600" dirty="0">
                <a:solidFill>
                  <a:schemeClr val="bg1"/>
                </a:solidFill>
              </a:rPr>
              <a:t>(CDNs)</a:t>
            </a:r>
          </a:p>
        </p:txBody>
      </p:sp>
      <p:grpSp>
        <p:nvGrpSpPr>
          <p:cNvPr id="215045" name="Group 485"/>
          <p:cNvGrpSpPr>
            <a:grpSpLocks/>
          </p:cNvGrpSpPr>
          <p:nvPr/>
        </p:nvGrpSpPr>
        <p:grpSpPr bwMode="auto">
          <a:xfrm>
            <a:off x="1308225" y="3703638"/>
            <a:ext cx="7000875" cy="2516187"/>
            <a:chOff x="450850" y="1669617"/>
            <a:chExt cx="8386121" cy="4786198"/>
          </a:xfrm>
        </p:grpSpPr>
        <p:sp>
          <p:nvSpPr>
            <p:cNvPr id="215379" name="Freeform 84"/>
            <p:cNvSpPr>
              <a:spLocks/>
            </p:cNvSpPr>
            <p:nvPr/>
          </p:nvSpPr>
          <p:spPr bwMode="auto">
            <a:xfrm>
              <a:off x="1825539" y="2241382"/>
              <a:ext cx="597068" cy="418221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80" name="Freeform 84"/>
            <p:cNvSpPr>
              <a:spLocks/>
            </p:cNvSpPr>
            <p:nvPr/>
          </p:nvSpPr>
          <p:spPr bwMode="auto">
            <a:xfrm>
              <a:off x="669683" y="3041420"/>
              <a:ext cx="597068" cy="418221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81" name="Freeform 84"/>
            <p:cNvSpPr>
              <a:spLocks/>
            </p:cNvSpPr>
            <p:nvPr/>
          </p:nvSpPr>
          <p:spPr bwMode="auto">
            <a:xfrm>
              <a:off x="6334646" y="2495362"/>
              <a:ext cx="597068" cy="418221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82" name="Freeform 84"/>
            <p:cNvSpPr>
              <a:spLocks/>
            </p:cNvSpPr>
            <p:nvPr/>
          </p:nvSpPr>
          <p:spPr bwMode="auto">
            <a:xfrm>
              <a:off x="1241260" y="5352642"/>
              <a:ext cx="597068" cy="418221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83" name="Freeform 84"/>
            <p:cNvSpPr>
              <a:spLocks/>
            </p:cNvSpPr>
            <p:nvPr/>
          </p:nvSpPr>
          <p:spPr bwMode="auto">
            <a:xfrm>
              <a:off x="822104" y="4730390"/>
              <a:ext cx="597068" cy="418221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84" name="Freeform 84"/>
            <p:cNvSpPr>
              <a:spLocks/>
            </p:cNvSpPr>
            <p:nvPr/>
          </p:nvSpPr>
          <p:spPr bwMode="auto">
            <a:xfrm>
              <a:off x="593473" y="4070041"/>
              <a:ext cx="597068" cy="418221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85" name="Freeform 84"/>
            <p:cNvSpPr>
              <a:spLocks/>
            </p:cNvSpPr>
            <p:nvPr/>
          </p:nvSpPr>
          <p:spPr bwMode="auto">
            <a:xfrm>
              <a:off x="7084047" y="2927129"/>
              <a:ext cx="597068" cy="418221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86" name="Freeform 84"/>
            <p:cNvSpPr>
              <a:spLocks/>
            </p:cNvSpPr>
            <p:nvPr/>
          </p:nvSpPr>
          <p:spPr bwMode="auto">
            <a:xfrm>
              <a:off x="3425955" y="2000100"/>
              <a:ext cx="597068" cy="418221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87" name="Freeform 84"/>
            <p:cNvSpPr>
              <a:spLocks/>
            </p:cNvSpPr>
            <p:nvPr/>
          </p:nvSpPr>
          <p:spPr bwMode="auto">
            <a:xfrm>
              <a:off x="1050735" y="2647751"/>
              <a:ext cx="597068" cy="418221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88" name="Freeform 84"/>
            <p:cNvSpPr>
              <a:spLocks/>
            </p:cNvSpPr>
            <p:nvPr/>
          </p:nvSpPr>
          <p:spPr bwMode="auto">
            <a:xfrm>
              <a:off x="4340478" y="1974702"/>
              <a:ext cx="597068" cy="418221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89" name="Freeform 84"/>
            <p:cNvSpPr>
              <a:spLocks/>
            </p:cNvSpPr>
            <p:nvPr/>
          </p:nvSpPr>
          <p:spPr bwMode="auto">
            <a:xfrm>
              <a:off x="7401590" y="5606623"/>
              <a:ext cx="597068" cy="418221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90" name="Freeform 84"/>
            <p:cNvSpPr>
              <a:spLocks/>
            </p:cNvSpPr>
            <p:nvPr/>
          </p:nvSpPr>
          <p:spPr bwMode="auto">
            <a:xfrm>
              <a:off x="8239903" y="4958973"/>
              <a:ext cx="597068" cy="418221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91" name="Freeform 84"/>
            <p:cNvSpPr>
              <a:spLocks/>
            </p:cNvSpPr>
            <p:nvPr/>
          </p:nvSpPr>
          <p:spPr bwMode="auto">
            <a:xfrm>
              <a:off x="8011272" y="4044643"/>
              <a:ext cx="597068" cy="418221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92" name="Freeform 84"/>
            <p:cNvSpPr>
              <a:spLocks/>
            </p:cNvSpPr>
            <p:nvPr/>
          </p:nvSpPr>
          <p:spPr bwMode="auto">
            <a:xfrm>
              <a:off x="5166089" y="5847904"/>
              <a:ext cx="597068" cy="418221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93" name="Freeform 84"/>
            <p:cNvSpPr>
              <a:spLocks/>
            </p:cNvSpPr>
            <p:nvPr/>
          </p:nvSpPr>
          <p:spPr bwMode="auto">
            <a:xfrm>
              <a:off x="4251566" y="5987593"/>
              <a:ext cx="597068" cy="418221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94" name="Freeform 84"/>
            <p:cNvSpPr>
              <a:spLocks/>
            </p:cNvSpPr>
            <p:nvPr/>
          </p:nvSpPr>
          <p:spPr bwMode="auto">
            <a:xfrm>
              <a:off x="3032202" y="5835205"/>
              <a:ext cx="597068" cy="418221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95" name="TextBox 4"/>
            <p:cNvSpPr txBox="1">
              <a:spLocks noChangeArrowheads="1"/>
            </p:cNvSpPr>
            <p:nvPr/>
          </p:nvSpPr>
          <p:spPr bwMode="auto">
            <a:xfrm rot="307360">
              <a:off x="5295233" y="1669617"/>
              <a:ext cx="543812" cy="523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>
                  <a:solidFill>
                    <a:srgbClr val="0000FF"/>
                  </a:solidFill>
                  <a:latin typeface="Arial" panose="020B0604020202020204" pitchFamily="34" charset="0"/>
                </a:rPr>
                <a:t>…</a:t>
              </a:r>
            </a:p>
          </p:txBody>
        </p:sp>
        <p:sp>
          <p:nvSpPr>
            <p:cNvPr id="215396" name="TextBox 179"/>
            <p:cNvSpPr txBox="1">
              <a:spLocks noChangeArrowheads="1"/>
            </p:cNvSpPr>
            <p:nvPr/>
          </p:nvSpPr>
          <p:spPr bwMode="auto">
            <a:xfrm rot="2829263">
              <a:off x="7635935" y="3085162"/>
              <a:ext cx="543697" cy="52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>
                  <a:solidFill>
                    <a:srgbClr val="0000FF"/>
                  </a:solidFill>
                  <a:latin typeface="Arial" panose="020B0604020202020204" pitchFamily="34" charset="0"/>
                </a:rPr>
                <a:t>…</a:t>
              </a:r>
            </a:p>
          </p:txBody>
        </p:sp>
        <p:sp>
          <p:nvSpPr>
            <p:cNvPr id="215397" name="TextBox 180"/>
            <p:cNvSpPr txBox="1">
              <a:spLocks noChangeArrowheads="1"/>
            </p:cNvSpPr>
            <p:nvPr/>
          </p:nvSpPr>
          <p:spPr bwMode="auto">
            <a:xfrm rot="9845918">
              <a:off x="6395000" y="5885558"/>
              <a:ext cx="543812" cy="523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>
                  <a:solidFill>
                    <a:srgbClr val="0000FF"/>
                  </a:solidFill>
                  <a:latin typeface="Arial" panose="020B0604020202020204" pitchFamily="34" charset="0"/>
                </a:rPr>
                <a:t>…</a:t>
              </a:r>
            </a:p>
          </p:txBody>
        </p:sp>
        <p:sp>
          <p:nvSpPr>
            <p:cNvPr id="215398" name="TextBox 181"/>
            <p:cNvSpPr txBox="1">
              <a:spLocks noChangeArrowheads="1"/>
            </p:cNvSpPr>
            <p:nvPr/>
          </p:nvSpPr>
          <p:spPr bwMode="auto">
            <a:xfrm rot="-9948738">
              <a:off x="2117518" y="5932635"/>
              <a:ext cx="543812" cy="523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>
                  <a:solidFill>
                    <a:srgbClr val="0000FF"/>
                  </a:solidFill>
                  <a:latin typeface="Arial" panose="020B0604020202020204" pitchFamily="34" charset="0"/>
                </a:rPr>
                <a:t>…</a:t>
              </a:r>
            </a:p>
          </p:txBody>
        </p:sp>
        <p:sp>
          <p:nvSpPr>
            <p:cNvPr id="215399" name="TextBox 182"/>
            <p:cNvSpPr txBox="1">
              <a:spLocks noChangeArrowheads="1"/>
            </p:cNvSpPr>
            <p:nvPr/>
          </p:nvSpPr>
          <p:spPr bwMode="auto">
            <a:xfrm rot="-4992697">
              <a:off x="440646" y="3712538"/>
              <a:ext cx="543697" cy="52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>
                  <a:solidFill>
                    <a:srgbClr val="0000FF"/>
                  </a:solidFill>
                  <a:latin typeface="Arial" panose="020B0604020202020204" pitchFamily="34" charset="0"/>
                </a:rPr>
                <a:t>…</a:t>
              </a:r>
            </a:p>
          </p:txBody>
        </p:sp>
        <p:sp>
          <p:nvSpPr>
            <p:cNvPr id="215400" name="TextBox 183"/>
            <p:cNvSpPr txBox="1">
              <a:spLocks noChangeArrowheads="1"/>
            </p:cNvSpPr>
            <p:nvPr/>
          </p:nvSpPr>
          <p:spPr bwMode="auto">
            <a:xfrm rot="-520651">
              <a:off x="2536067" y="1734469"/>
              <a:ext cx="543812" cy="523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>
                  <a:solidFill>
                    <a:srgbClr val="0000FF"/>
                  </a:solidFill>
                  <a:latin typeface="Arial" panose="020B0604020202020204" pitchFamily="34" charset="0"/>
                </a:rPr>
                <a:t>…</a:t>
              </a:r>
            </a:p>
          </p:txBody>
        </p:sp>
        <p:grpSp>
          <p:nvGrpSpPr>
            <p:cNvPr id="215401" name="Group 8"/>
            <p:cNvGrpSpPr>
              <a:grpSpLocks/>
            </p:cNvGrpSpPr>
            <p:nvPr/>
          </p:nvGrpSpPr>
          <p:grpSpPr bwMode="auto">
            <a:xfrm>
              <a:off x="4546600" y="3746500"/>
              <a:ext cx="3225800" cy="1117600"/>
              <a:chOff x="7848600" y="2044700"/>
              <a:chExt cx="3200399" cy="1371600"/>
            </a:xfrm>
          </p:grpSpPr>
          <p:sp>
            <p:nvSpPr>
              <p:cNvPr id="215597" name="Oval 3"/>
              <p:cNvSpPr>
                <a:spLocks noChangeArrowheads="1"/>
              </p:cNvSpPr>
              <p:nvPr/>
            </p:nvSpPr>
            <p:spPr bwMode="auto">
              <a:xfrm>
                <a:off x="7848600" y="2044700"/>
                <a:ext cx="3200399" cy="13716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598" name="Group 133"/>
              <p:cNvGrpSpPr>
                <a:grpSpLocks/>
              </p:cNvGrpSpPr>
              <p:nvPr/>
            </p:nvGrpSpPr>
            <p:grpSpPr bwMode="auto">
              <a:xfrm>
                <a:off x="8526482" y="2160804"/>
                <a:ext cx="532759" cy="184809"/>
                <a:chOff x="2356" y="1300"/>
                <a:chExt cx="555" cy="194"/>
              </a:xfrm>
            </p:grpSpPr>
            <p:sp>
              <p:nvSpPr>
                <p:cNvPr id="215671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672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673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5674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5677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678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5675" name="Line 140"/>
                <p:cNvSpPr>
                  <a:spLocks noChangeShapeType="1"/>
                </p:cNvSpPr>
                <p:nvPr/>
              </p:nvSpPr>
              <p:spPr bwMode="auto">
                <a:xfrm>
                  <a:off x="2357" y="1362"/>
                  <a:ext cx="0" cy="8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76" name="Line 141"/>
                <p:cNvSpPr>
                  <a:spLocks noChangeShapeType="1"/>
                </p:cNvSpPr>
                <p:nvPr/>
              </p:nvSpPr>
              <p:spPr bwMode="auto">
                <a:xfrm>
                  <a:off x="2908" y="1364"/>
                  <a:ext cx="0" cy="8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cxnSp>
            <p:nvCxnSpPr>
              <p:cNvPr id="215599" name="Straight Connector 10"/>
              <p:cNvCxnSpPr>
                <a:cxnSpLocks noChangeShapeType="1"/>
                <a:stCxn id="215676" idx="0"/>
              </p:cNvCxnSpPr>
              <p:nvPr/>
            </p:nvCxnSpPr>
            <p:spPr bwMode="auto">
              <a:xfrm>
                <a:off x="9055401" y="2220819"/>
                <a:ext cx="975377" cy="13653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600" name="Straight Connector 297"/>
              <p:cNvCxnSpPr>
                <a:cxnSpLocks noChangeShapeType="1"/>
              </p:cNvCxnSpPr>
              <p:nvPr/>
            </p:nvCxnSpPr>
            <p:spPr bwMode="auto">
              <a:xfrm>
                <a:off x="9522191" y="2583188"/>
                <a:ext cx="120745" cy="833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601" name="Straight Connector 298"/>
              <p:cNvCxnSpPr>
                <a:cxnSpLocks noChangeShapeType="1"/>
              </p:cNvCxnSpPr>
              <p:nvPr/>
            </p:nvCxnSpPr>
            <p:spPr bwMode="auto">
              <a:xfrm flipV="1">
                <a:off x="9323081" y="2786992"/>
                <a:ext cx="243358" cy="4562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602" name="Straight Connector 299"/>
              <p:cNvCxnSpPr>
                <a:cxnSpLocks noChangeShapeType="1"/>
              </p:cNvCxnSpPr>
              <p:nvPr/>
            </p:nvCxnSpPr>
            <p:spPr bwMode="auto">
              <a:xfrm flipV="1">
                <a:off x="9028147" y="2611644"/>
                <a:ext cx="192778" cy="1095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603" name="Straight Connector 300"/>
              <p:cNvCxnSpPr>
                <a:cxnSpLocks noChangeShapeType="1"/>
              </p:cNvCxnSpPr>
              <p:nvPr/>
            </p:nvCxnSpPr>
            <p:spPr bwMode="auto">
              <a:xfrm flipV="1">
                <a:off x="8729859" y="2909476"/>
                <a:ext cx="192778" cy="1095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604" name="Straight Connector 301"/>
              <p:cNvCxnSpPr>
                <a:cxnSpLocks noChangeShapeType="1"/>
              </p:cNvCxnSpPr>
              <p:nvPr/>
            </p:nvCxnSpPr>
            <p:spPr bwMode="auto">
              <a:xfrm flipV="1">
                <a:off x="9537887" y="2836224"/>
                <a:ext cx="252969" cy="25294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605" name="Straight Connector 302"/>
              <p:cNvCxnSpPr>
                <a:cxnSpLocks noChangeShapeType="1"/>
              </p:cNvCxnSpPr>
              <p:nvPr/>
            </p:nvCxnSpPr>
            <p:spPr bwMode="auto">
              <a:xfrm flipH="1" flipV="1">
                <a:off x="10029359" y="2822067"/>
                <a:ext cx="354959" cy="12439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606" name="Straight Connector 303"/>
              <p:cNvCxnSpPr>
                <a:cxnSpLocks noChangeShapeType="1"/>
              </p:cNvCxnSpPr>
              <p:nvPr/>
            </p:nvCxnSpPr>
            <p:spPr bwMode="auto">
              <a:xfrm flipV="1">
                <a:off x="10015190" y="2475242"/>
                <a:ext cx="283363" cy="19566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607" name="Straight Connector 304"/>
              <p:cNvCxnSpPr>
                <a:cxnSpLocks noChangeShapeType="1"/>
                <a:endCxn id="215671" idx="4"/>
              </p:cNvCxnSpPr>
              <p:nvPr/>
            </p:nvCxnSpPr>
            <p:spPr bwMode="auto">
              <a:xfrm flipH="1" flipV="1">
                <a:off x="8791902" y="2345614"/>
                <a:ext cx="410984" cy="8718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215608" name="Group 133"/>
              <p:cNvGrpSpPr>
                <a:grpSpLocks/>
              </p:cNvGrpSpPr>
              <p:nvPr/>
            </p:nvGrpSpPr>
            <p:grpSpPr bwMode="auto">
              <a:xfrm>
                <a:off x="9555206" y="2650627"/>
                <a:ext cx="532759" cy="184809"/>
                <a:chOff x="2356" y="1300"/>
                <a:chExt cx="555" cy="194"/>
              </a:xfrm>
            </p:grpSpPr>
            <p:sp>
              <p:nvSpPr>
                <p:cNvPr id="215663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664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665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5666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5669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670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5667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1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68" name="Line 141"/>
                <p:cNvSpPr>
                  <a:spLocks noChangeShapeType="1"/>
                </p:cNvSpPr>
                <p:nvPr/>
              </p:nvSpPr>
              <p:spPr bwMode="auto">
                <a:xfrm>
                  <a:off x="2908" y="1363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609" name="Group 133"/>
              <p:cNvGrpSpPr>
                <a:grpSpLocks/>
              </p:cNvGrpSpPr>
              <p:nvPr/>
            </p:nvGrpSpPr>
            <p:grpSpPr bwMode="auto">
              <a:xfrm>
                <a:off x="8772607" y="2725609"/>
                <a:ext cx="532759" cy="184809"/>
                <a:chOff x="2356" y="1300"/>
                <a:chExt cx="555" cy="194"/>
              </a:xfrm>
            </p:grpSpPr>
            <p:sp>
              <p:nvSpPr>
                <p:cNvPr id="215655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656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657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5658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5661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662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5659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56"/>
                  <a:ext cx="0" cy="88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60" name="Line 141"/>
                <p:cNvSpPr>
                  <a:spLocks noChangeShapeType="1"/>
                </p:cNvSpPr>
                <p:nvPr/>
              </p:nvSpPr>
              <p:spPr bwMode="auto">
                <a:xfrm>
                  <a:off x="2908" y="1358"/>
                  <a:ext cx="0" cy="86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610" name="Group 133"/>
              <p:cNvGrpSpPr>
                <a:grpSpLocks/>
              </p:cNvGrpSpPr>
              <p:nvPr/>
            </p:nvGrpSpPr>
            <p:grpSpPr bwMode="auto">
              <a:xfrm>
                <a:off x="9060908" y="2428111"/>
                <a:ext cx="532759" cy="184809"/>
                <a:chOff x="2356" y="1300"/>
                <a:chExt cx="555" cy="194"/>
              </a:xfrm>
            </p:grpSpPr>
            <p:sp>
              <p:nvSpPr>
                <p:cNvPr id="215647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648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649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5650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5653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654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5651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2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52" name="Line 141"/>
                <p:cNvSpPr>
                  <a:spLocks noChangeShapeType="1"/>
                </p:cNvSpPr>
                <p:nvPr/>
              </p:nvSpPr>
              <p:spPr bwMode="auto">
                <a:xfrm>
                  <a:off x="2908" y="1364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611" name="Group 133"/>
              <p:cNvGrpSpPr>
                <a:grpSpLocks/>
              </p:cNvGrpSpPr>
              <p:nvPr/>
            </p:nvGrpSpPr>
            <p:grpSpPr bwMode="auto">
              <a:xfrm>
                <a:off x="10005281" y="2289952"/>
                <a:ext cx="532759" cy="184809"/>
                <a:chOff x="2356" y="1300"/>
                <a:chExt cx="555" cy="194"/>
              </a:xfrm>
            </p:grpSpPr>
            <p:sp>
              <p:nvSpPr>
                <p:cNvPr id="215639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640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641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5642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5645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646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5643" name="Line 140"/>
                <p:cNvSpPr>
                  <a:spLocks noChangeShapeType="1"/>
                </p:cNvSpPr>
                <p:nvPr/>
              </p:nvSpPr>
              <p:spPr bwMode="auto">
                <a:xfrm>
                  <a:off x="2357" y="1362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44" name="Line 141"/>
                <p:cNvSpPr>
                  <a:spLocks noChangeShapeType="1"/>
                </p:cNvSpPr>
                <p:nvPr/>
              </p:nvSpPr>
              <p:spPr bwMode="auto">
                <a:xfrm>
                  <a:off x="2908" y="1364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612" name="Group 133"/>
              <p:cNvGrpSpPr>
                <a:grpSpLocks/>
              </p:cNvGrpSpPr>
              <p:nvPr/>
            </p:nvGrpSpPr>
            <p:grpSpPr bwMode="auto">
              <a:xfrm>
                <a:off x="10232661" y="2882876"/>
                <a:ext cx="532759" cy="184809"/>
                <a:chOff x="2356" y="1300"/>
                <a:chExt cx="555" cy="194"/>
              </a:xfrm>
            </p:grpSpPr>
            <p:sp>
              <p:nvSpPr>
                <p:cNvPr id="215631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632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633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5634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5637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638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5635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1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36" name="Line 141"/>
                <p:cNvSpPr>
                  <a:spLocks noChangeShapeType="1"/>
                </p:cNvSpPr>
                <p:nvPr/>
              </p:nvSpPr>
              <p:spPr bwMode="auto">
                <a:xfrm>
                  <a:off x="2908" y="1363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613" name="Group 133"/>
              <p:cNvGrpSpPr>
                <a:grpSpLocks/>
              </p:cNvGrpSpPr>
              <p:nvPr/>
            </p:nvGrpSpPr>
            <p:grpSpPr bwMode="auto">
              <a:xfrm>
                <a:off x="9330660" y="3072767"/>
                <a:ext cx="532759" cy="184809"/>
                <a:chOff x="2356" y="1300"/>
                <a:chExt cx="555" cy="194"/>
              </a:xfrm>
            </p:grpSpPr>
            <p:sp>
              <p:nvSpPr>
                <p:cNvPr id="215623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624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625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5626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5629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630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5627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2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28" name="Line 141"/>
                <p:cNvSpPr>
                  <a:spLocks noChangeShapeType="1"/>
                </p:cNvSpPr>
                <p:nvPr/>
              </p:nvSpPr>
              <p:spPr bwMode="auto">
                <a:xfrm>
                  <a:off x="2907" y="1364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614" name="Group 133"/>
              <p:cNvGrpSpPr>
                <a:grpSpLocks/>
              </p:cNvGrpSpPr>
              <p:nvPr/>
            </p:nvGrpSpPr>
            <p:grpSpPr bwMode="auto">
              <a:xfrm>
                <a:off x="8438032" y="3018963"/>
                <a:ext cx="532759" cy="184809"/>
                <a:chOff x="2356" y="1300"/>
                <a:chExt cx="555" cy="194"/>
              </a:xfrm>
            </p:grpSpPr>
            <p:sp>
              <p:nvSpPr>
                <p:cNvPr id="215615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616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617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5618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5621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622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5619" name="Line 140"/>
                <p:cNvSpPr>
                  <a:spLocks noChangeShapeType="1"/>
                </p:cNvSpPr>
                <p:nvPr/>
              </p:nvSpPr>
              <p:spPr bwMode="auto">
                <a:xfrm>
                  <a:off x="2357" y="1361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620" name="Line 141"/>
                <p:cNvSpPr>
                  <a:spLocks noChangeShapeType="1"/>
                </p:cNvSpPr>
                <p:nvPr/>
              </p:nvSpPr>
              <p:spPr bwMode="auto">
                <a:xfrm>
                  <a:off x="2910" y="1363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402" name="Group 331"/>
            <p:cNvGrpSpPr>
              <a:grpSpLocks/>
            </p:cNvGrpSpPr>
            <p:nvPr/>
          </p:nvGrpSpPr>
          <p:grpSpPr bwMode="auto">
            <a:xfrm>
              <a:off x="1803400" y="2755900"/>
              <a:ext cx="3467100" cy="1193800"/>
              <a:chOff x="7848600" y="2044700"/>
              <a:chExt cx="3200399" cy="1371600"/>
            </a:xfrm>
          </p:grpSpPr>
          <p:sp>
            <p:nvSpPr>
              <p:cNvPr id="215515" name="Oval 332"/>
              <p:cNvSpPr>
                <a:spLocks noChangeArrowheads="1"/>
              </p:cNvSpPr>
              <p:nvPr/>
            </p:nvSpPr>
            <p:spPr bwMode="auto">
              <a:xfrm>
                <a:off x="7848600" y="2044700"/>
                <a:ext cx="3200399" cy="13716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516" name="Group 133"/>
              <p:cNvGrpSpPr>
                <a:grpSpLocks/>
              </p:cNvGrpSpPr>
              <p:nvPr/>
            </p:nvGrpSpPr>
            <p:grpSpPr bwMode="auto">
              <a:xfrm>
                <a:off x="8526482" y="2160804"/>
                <a:ext cx="532759" cy="184809"/>
                <a:chOff x="2356" y="1300"/>
                <a:chExt cx="555" cy="194"/>
              </a:xfrm>
            </p:grpSpPr>
            <p:sp>
              <p:nvSpPr>
                <p:cNvPr id="215589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590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591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5592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5595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596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5593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2"/>
                  <a:ext cx="0" cy="8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94" name="Line 141"/>
                <p:cNvSpPr>
                  <a:spLocks noChangeShapeType="1"/>
                </p:cNvSpPr>
                <p:nvPr/>
              </p:nvSpPr>
              <p:spPr bwMode="auto">
                <a:xfrm>
                  <a:off x="2906" y="1364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cxnSp>
            <p:nvCxnSpPr>
              <p:cNvPr id="215517" name="Straight Connector 334"/>
              <p:cNvCxnSpPr>
                <a:cxnSpLocks noChangeShapeType="1"/>
                <a:stCxn id="215594" idx="0"/>
              </p:cNvCxnSpPr>
              <p:nvPr/>
            </p:nvCxnSpPr>
            <p:spPr bwMode="auto">
              <a:xfrm>
                <a:off x="9055401" y="2220819"/>
                <a:ext cx="975377" cy="13653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518" name="Straight Connector 335"/>
              <p:cNvCxnSpPr>
                <a:cxnSpLocks noChangeShapeType="1"/>
              </p:cNvCxnSpPr>
              <p:nvPr/>
            </p:nvCxnSpPr>
            <p:spPr bwMode="auto">
              <a:xfrm>
                <a:off x="9522191" y="2583188"/>
                <a:ext cx="120745" cy="833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519" name="Straight Connector 336"/>
              <p:cNvCxnSpPr>
                <a:cxnSpLocks noChangeShapeType="1"/>
              </p:cNvCxnSpPr>
              <p:nvPr/>
            </p:nvCxnSpPr>
            <p:spPr bwMode="auto">
              <a:xfrm flipV="1">
                <a:off x="9323081" y="2786992"/>
                <a:ext cx="243358" cy="4562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520" name="Straight Connector 337"/>
              <p:cNvCxnSpPr>
                <a:cxnSpLocks noChangeShapeType="1"/>
              </p:cNvCxnSpPr>
              <p:nvPr/>
            </p:nvCxnSpPr>
            <p:spPr bwMode="auto">
              <a:xfrm flipV="1">
                <a:off x="9028147" y="2611644"/>
                <a:ext cx="192778" cy="1095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521" name="Straight Connector 338"/>
              <p:cNvCxnSpPr>
                <a:cxnSpLocks noChangeShapeType="1"/>
              </p:cNvCxnSpPr>
              <p:nvPr/>
            </p:nvCxnSpPr>
            <p:spPr bwMode="auto">
              <a:xfrm flipV="1">
                <a:off x="8729859" y="2909476"/>
                <a:ext cx="192778" cy="1095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522" name="Straight Connector 339"/>
              <p:cNvCxnSpPr>
                <a:cxnSpLocks noChangeShapeType="1"/>
              </p:cNvCxnSpPr>
              <p:nvPr/>
            </p:nvCxnSpPr>
            <p:spPr bwMode="auto">
              <a:xfrm flipV="1">
                <a:off x="9537887" y="2836224"/>
                <a:ext cx="252969" cy="25294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523" name="Straight Connector 340"/>
              <p:cNvCxnSpPr>
                <a:cxnSpLocks noChangeShapeType="1"/>
              </p:cNvCxnSpPr>
              <p:nvPr/>
            </p:nvCxnSpPr>
            <p:spPr bwMode="auto">
              <a:xfrm flipH="1" flipV="1">
                <a:off x="10029359" y="2822067"/>
                <a:ext cx="354959" cy="12439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524" name="Straight Connector 341"/>
              <p:cNvCxnSpPr>
                <a:cxnSpLocks noChangeShapeType="1"/>
              </p:cNvCxnSpPr>
              <p:nvPr/>
            </p:nvCxnSpPr>
            <p:spPr bwMode="auto">
              <a:xfrm flipV="1">
                <a:off x="10015190" y="2475242"/>
                <a:ext cx="283363" cy="19566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525" name="Straight Connector 342"/>
              <p:cNvCxnSpPr>
                <a:cxnSpLocks noChangeShapeType="1"/>
                <a:endCxn id="215589" idx="4"/>
              </p:cNvCxnSpPr>
              <p:nvPr/>
            </p:nvCxnSpPr>
            <p:spPr bwMode="auto">
              <a:xfrm flipH="1" flipV="1">
                <a:off x="8791902" y="2345614"/>
                <a:ext cx="410984" cy="8718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215526" name="Group 133"/>
              <p:cNvGrpSpPr>
                <a:grpSpLocks/>
              </p:cNvGrpSpPr>
              <p:nvPr/>
            </p:nvGrpSpPr>
            <p:grpSpPr bwMode="auto">
              <a:xfrm>
                <a:off x="9555206" y="2650627"/>
                <a:ext cx="532759" cy="184809"/>
                <a:chOff x="2356" y="1300"/>
                <a:chExt cx="555" cy="194"/>
              </a:xfrm>
            </p:grpSpPr>
            <p:sp>
              <p:nvSpPr>
                <p:cNvPr id="215581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582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583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5584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5587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588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5585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1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86" name="Line 141"/>
                <p:cNvSpPr>
                  <a:spLocks noChangeShapeType="1"/>
                </p:cNvSpPr>
                <p:nvPr/>
              </p:nvSpPr>
              <p:spPr bwMode="auto">
                <a:xfrm>
                  <a:off x="2906" y="1363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527" name="Group 133"/>
              <p:cNvGrpSpPr>
                <a:grpSpLocks/>
              </p:cNvGrpSpPr>
              <p:nvPr/>
            </p:nvGrpSpPr>
            <p:grpSpPr bwMode="auto">
              <a:xfrm>
                <a:off x="8772607" y="2725609"/>
                <a:ext cx="532759" cy="184809"/>
                <a:chOff x="2356" y="1300"/>
                <a:chExt cx="555" cy="194"/>
              </a:xfrm>
            </p:grpSpPr>
            <p:sp>
              <p:nvSpPr>
                <p:cNvPr id="215573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574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575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5576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5579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580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5577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1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78" name="Line 141"/>
                <p:cNvSpPr>
                  <a:spLocks noChangeShapeType="1"/>
                </p:cNvSpPr>
                <p:nvPr/>
              </p:nvSpPr>
              <p:spPr bwMode="auto">
                <a:xfrm>
                  <a:off x="2906" y="1363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528" name="Group 133"/>
              <p:cNvGrpSpPr>
                <a:grpSpLocks/>
              </p:cNvGrpSpPr>
              <p:nvPr/>
            </p:nvGrpSpPr>
            <p:grpSpPr bwMode="auto">
              <a:xfrm>
                <a:off x="9060908" y="2428111"/>
                <a:ext cx="532759" cy="184809"/>
                <a:chOff x="2356" y="1300"/>
                <a:chExt cx="555" cy="194"/>
              </a:xfrm>
            </p:grpSpPr>
            <p:sp>
              <p:nvSpPr>
                <p:cNvPr id="215565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566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567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5568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5571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572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5569" name="Line 140"/>
                <p:cNvSpPr>
                  <a:spLocks noChangeShapeType="1"/>
                </p:cNvSpPr>
                <p:nvPr/>
              </p:nvSpPr>
              <p:spPr bwMode="auto">
                <a:xfrm>
                  <a:off x="2357" y="1361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70" name="Line 141"/>
                <p:cNvSpPr>
                  <a:spLocks noChangeShapeType="1"/>
                </p:cNvSpPr>
                <p:nvPr/>
              </p:nvSpPr>
              <p:spPr bwMode="auto">
                <a:xfrm>
                  <a:off x="2907" y="1363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529" name="Group 133"/>
              <p:cNvGrpSpPr>
                <a:grpSpLocks/>
              </p:cNvGrpSpPr>
              <p:nvPr/>
            </p:nvGrpSpPr>
            <p:grpSpPr bwMode="auto">
              <a:xfrm>
                <a:off x="10005281" y="2289952"/>
                <a:ext cx="532759" cy="184809"/>
                <a:chOff x="2356" y="1300"/>
                <a:chExt cx="555" cy="194"/>
              </a:xfrm>
            </p:grpSpPr>
            <p:sp>
              <p:nvSpPr>
                <p:cNvPr id="215557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558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559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5560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5563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564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5561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0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62" name="Line 141"/>
                <p:cNvSpPr>
                  <a:spLocks noChangeShapeType="1"/>
                </p:cNvSpPr>
                <p:nvPr/>
              </p:nvSpPr>
              <p:spPr bwMode="auto">
                <a:xfrm>
                  <a:off x="2906" y="1362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530" name="Group 133"/>
              <p:cNvGrpSpPr>
                <a:grpSpLocks/>
              </p:cNvGrpSpPr>
              <p:nvPr/>
            </p:nvGrpSpPr>
            <p:grpSpPr bwMode="auto">
              <a:xfrm>
                <a:off x="10232661" y="2882876"/>
                <a:ext cx="532759" cy="184809"/>
                <a:chOff x="2356" y="1300"/>
                <a:chExt cx="555" cy="194"/>
              </a:xfrm>
            </p:grpSpPr>
            <p:sp>
              <p:nvSpPr>
                <p:cNvPr id="215549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550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551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5552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5555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556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5553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2"/>
                  <a:ext cx="0" cy="8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54" name="Line 141"/>
                <p:cNvSpPr>
                  <a:spLocks noChangeShapeType="1"/>
                </p:cNvSpPr>
                <p:nvPr/>
              </p:nvSpPr>
              <p:spPr bwMode="auto">
                <a:xfrm>
                  <a:off x="2906" y="1364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531" name="Group 133"/>
              <p:cNvGrpSpPr>
                <a:grpSpLocks/>
              </p:cNvGrpSpPr>
              <p:nvPr/>
            </p:nvGrpSpPr>
            <p:grpSpPr bwMode="auto">
              <a:xfrm>
                <a:off x="9330660" y="3072767"/>
                <a:ext cx="532759" cy="184809"/>
                <a:chOff x="2356" y="1300"/>
                <a:chExt cx="555" cy="194"/>
              </a:xfrm>
            </p:grpSpPr>
            <p:sp>
              <p:nvSpPr>
                <p:cNvPr id="215541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542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543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5544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5547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548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5545" name="Line 140"/>
                <p:cNvSpPr>
                  <a:spLocks noChangeShapeType="1"/>
                </p:cNvSpPr>
                <p:nvPr/>
              </p:nvSpPr>
              <p:spPr bwMode="auto">
                <a:xfrm>
                  <a:off x="2357" y="1362"/>
                  <a:ext cx="0" cy="8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46" name="Line 141"/>
                <p:cNvSpPr>
                  <a:spLocks noChangeShapeType="1"/>
                </p:cNvSpPr>
                <p:nvPr/>
              </p:nvSpPr>
              <p:spPr bwMode="auto">
                <a:xfrm>
                  <a:off x="2907" y="1364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532" name="Group 133"/>
              <p:cNvGrpSpPr>
                <a:grpSpLocks/>
              </p:cNvGrpSpPr>
              <p:nvPr/>
            </p:nvGrpSpPr>
            <p:grpSpPr bwMode="auto">
              <a:xfrm>
                <a:off x="8438032" y="3018963"/>
                <a:ext cx="532759" cy="184809"/>
                <a:chOff x="2356" y="1300"/>
                <a:chExt cx="555" cy="194"/>
              </a:xfrm>
            </p:grpSpPr>
            <p:sp>
              <p:nvSpPr>
                <p:cNvPr id="215533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534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5535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5536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5539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5540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5537" name="Line 140"/>
                <p:cNvSpPr>
                  <a:spLocks noChangeShapeType="1"/>
                </p:cNvSpPr>
                <p:nvPr/>
              </p:nvSpPr>
              <p:spPr bwMode="auto">
                <a:xfrm>
                  <a:off x="2357" y="1361"/>
                  <a:ext cx="0" cy="79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38" name="Line 141"/>
                <p:cNvSpPr>
                  <a:spLocks noChangeShapeType="1"/>
                </p:cNvSpPr>
                <p:nvPr/>
              </p:nvSpPr>
              <p:spPr bwMode="auto">
                <a:xfrm>
                  <a:off x="2907" y="1363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15403" name="Oval 417"/>
            <p:cNvSpPr>
              <a:spLocks noChangeArrowheads="1"/>
            </p:cNvSpPr>
            <p:nvPr/>
          </p:nvSpPr>
          <p:spPr bwMode="auto">
            <a:xfrm>
              <a:off x="1498600" y="4165600"/>
              <a:ext cx="3086100" cy="1168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215404" name="Group 133"/>
            <p:cNvGrpSpPr>
              <a:grpSpLocks/>
            </p:cNvGrpSpPr>
            <p:nvPr/>
          </p:nvGrpSpPr>
          <p:grpSpPr bwMode="auto">
            <a:xfrm>
              <a:off x="2152272" y="4264503"/>
              <a:ext cx="513732" cy="157430"/>
              <a:chOff x="2356" y="1300"/>
              <a:chExt cx="555" cy="194"/>
            </a:xfrm>
          </p:grpSpPr>
          <p:sp>
            <p:nvSpPr>
              <p:cNvPr id="215507" name="Oval 492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508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509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15510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15513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14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5511" name="Line 140"/>
              <p:cNvSpPr>
                <a:spLocks noChangeShapeType="1"/>
              </p:cNvSpPr>
              <p:nvPr/>
            </p:nvSpPr>
            <p:spPr bwMode="auto">
              <a:xfrm>
                <a:off x="2358" y="1360"/>
                <a:ext cx="0" cy="8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512" name="Line 141"/>
              <p:cNvSpPr>
                <a:spLocks noChangeShapeType="1"/>
              </p:cNvSpPr>
              <p:nvPr/>
            </p:nvSpPr>
            <p:spPr bwMode="auto">
              <a:xfrm>
                <a:off x="2907" y="1362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215405" name="Straight Connector 419"/>
            <p:cNvCxnSpPr>
              <a:cxnSpLocks noChangeShapeType="1"/>
              <a:stCxn id="215512" idx="0"/>
            </p:cNvCxnSpPr>
            <p:nvPr/>
          </p:nvCxnSpPr>
          <p:spPr bwMode="auto">
            <a:xfrm>
              <a:off x="2662301" y="4315627"/>
              <a:ext cx="940542" cy="116307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06" name="Straight Connector 420"/>
            <p:cNvCxnSpPr>
              <a:cxnSpLocks noChangeShapeType="1"/>
            </p:cNvCxnSpPr>
            <p:nvPr/>
          </p:nvCxnSpPr>
          <p:spPr bwMode="auto">
            <a:xfrm>
              <a:off x="3112420" y="4624312"/>
              <a:ext cx="116433" cy="7103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07" name="Straight Connector 421"/>
            <p:cNvCxnSpPr>
              <a:cxnSpLocks noChangeShapeType="1"/>
            </p:cNvCxnSpPr>
            <p:nvPr/>
          </p:nvCxnSpPr>
          <p:spPr bwMode="auto">
            <a:xfrm flipV="1">
              <a:off x="2920421" y="4797923"/>
              <a:ext cx="234667" cy="38865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08" name="Straight Connector 422"/>
            <p:cNvCxnSpPr>
              <a:cxnSpLocks noChangeShapeType="1"/>
            </p:cNvCxnSpPr>
            <p:nvPr/>
          </p:nvCxnSpPr>
          <p:spPr bwMode="auto">
            <a:xfrm flipV="1">
              <a:off x="2636021" y="4648552"/>
              <a:ext cx="185893" cy="93349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09" name="Straight Connector 423"/>
            <p:cNvCxnSpPr>
              <a:cxnSpLocks noChangeShapeType="1"/>
            </p:cNvCxnSpPr>
            <p:nvPr/>
          </p:nvCxnSpPr>
          <p:spPr bwMode="auto">
            <a:xfrm flipV="1">
              <a:off x="2348386" y="4902261"/>
              <a:ext cx="185893" cy="93349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10" name="Straight Connector 424"/>
            <p:cNvCxnSpPr>
              <a:cxnSpLocks noChangeShapeType="1"/>
            </p:cNvCxnSpPr>
            <p:nvPr/>
          </p:nvCxnSpPr>
          <p:spPr bwMode="auto">
            <a:xfrm flipV="1">
              <a:off x="3127556" y="4839861"/>
              <a:ext cx="243934" cy="215469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11" name="Straight Connector 425"/>
            <p:cNvCxnSpPr>
              <a:cxnSpLocks noChangeShapeType="1"/>
            </p:cNvCxnSpPr>
            <p:nvPr/>
          </p:nvCxnSpPr>
          <p:spPr bwMode="auto">
            <a:xfrm flipH="1" flipV="1">
              <a:off x="3601475" y="4827802"/>
              <a:ext cx="342282" cy="10596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12" name="Straight Connector 426"/>
            <p:cNvCxnSpPr>
              <a:cxnSpLocks noChangeShapeType="1"/>
            </p:cNvCxnSpPr>
            <p:nvPr/>
          </p:nvCxnSpPr>
          <p:spPr bwMode="auto">
            <a:xfrm flipV="1">
              <a:off x="3587812" y="4532358"/>
              <a:ext cx="273243" cy="166677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13" name="Straight Connector 427"/>
            <p:cNvCxnSpPr>
              <a:cxnSpLocks noChangeShapeType="1"/>
              <a:endCxn id="215507" idx="4"/>
            </p:cNvCxnSpPr>
            <p:nvPr/>
          </p:nvCxnSpPr>
          <p:spPr bwMode="auto">
            <a:xfrm flipH="1" flipV="1">
              <a:off x="2408213" y="4421934"/>
              <a:ext cx="396306" cy="7426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215414" name="Group 133"/>
            <p:cNvGrpSpPr>
              <a:grpSpLocks/>
            </p:cNvGrpSpPr>
            <p:nvPr/>
          </p:nvGrpSpPr>
          <p:grpSpPr bwMode="auto">
            <a:xfrm>
              <a:off x="3144256" y="4681760"/>
              <a:ext cx="513732" cy="157430"/>
              <a:chOff x="2356" y="1300"/>
              <a:chExt cx="555" cy="194"/>
            </a:xfrm>
          </p:grpSpPr>
          <p:sp>
            <p:nvSpPr>
              <p:cNvPr id="215499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500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501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15502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15505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06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5503" name="Line 140"/>
              <p:cNvSpPr>
                <a:spLocks noChangeShapeType="1"/>
              </p:cNvSpPr>
              <p:nvPr/>
            </p:nvSpPr>
            <p:spPr bwMode="auto">
              <a:xfrm>
                <a:off x="2358" y="1360"/>
                <a:ext cx="0" cy="8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504" name="Line 141"/>
              <p:cNvSpPr>
                <a:spLocks noChangeShapeType="1"/>
              </p:cNvSpPr>
              <p:nvPr/>
            </p:nvSpPr>
            <p:spPr bwMode="auto">
              <a:xfrm>
                <a:off x="2907" y="1362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415" name="Group 133"/>
            <p:cNvGrpSpPr>
              <a:grpSpLocks/>
            </p:cNvGrpSpPr>
            <p:nvPr/>
          </p:nvGrpSpPr>
          <p:grpSpPr bwMode="auto">
            <a:xfrm>
              <a:off x="2389607" y="4745634"/>
              <a:ext cx="513732" cy="157430"/>
              <a:chOff x="2356" y="1300"/>
              <a:chExt cx="555" cy="194"/>
            </a:xfrm>
          </p:grpSpPr>
          <p:sp>
            <p:nvSpPr>
              <p:cNvPr id="215491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492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493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15494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15497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98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5495" name="Line 140"/>
              <p:cNvSpPr>
                <a:spLocks noChangeShapeType="1"/>
              </p:cNvSpPr>
              <p:nvPr/>
            </p:nvSpPr>
            <p:spPr bwMode="auto">
              <a:xfrm>
                <a:off x="2357" y="1360"/>
                <a:ext cx="0" cy="86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96" name="Line 141"/>
              <p:cNvSpPr>
                <a:spLocks noChangeShapeType="1"/>
              </p:cNvSpPr>
              <p:nvPr/>
            </p:nvSpPr>
            <p:spPr bwMode="auto">
              <a:xfrm>
                <a:off x="2908" y="1362"/>
                <a:ext cx="0" cy="86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416" name="Group 133"/>
            <p:cNvGrpSpPr>
              <a:grpSpLocks/>
            </p:cNvGrpSpPr>
            <p:nvPr/>
          </p:nvGrpSpPr>
          <p:grpSpPr bwMode="auto">
            <a:xfrm>
              <a:off x="2667612" y="4492209"/>
              <a:ext cx="513732" cy="157430"/>
              <a:chOff x="2356" y="1300"/>
              <a:chExt cx="555" cy="194"/>
            </a:xfrm>
          </p:grpSpPr>
          <p:sp>
            <p:nvSpPr>
              <p:cNvPr id="215483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484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485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15486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15489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90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5487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88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417" name="Group 133"/>
            <p:cNvGrpSpPr>
              <a:grpSpLocks/>
            </p:cNvGrpSpPr>
            <p:nvPr/>
          </p:nvGrpSpPr>
          <p:grpSpPr bwMode="auto">
            <a:xfrm>
              <a:off x="3578257" y="4374518"/>
              <a:ext cx="513732" cy="157430"/>
              <a:chOff x="2356" y="1300"/>
              <a:chExt cx="555" cy="194"/>
            </a:xfrm>
          </p:grpSpPr>
          <p:sp>
            <p:nvSpPr>
              <p:cNvPr id="215475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476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477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15478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15481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82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5479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80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418" name="Group 133"/>
            <p:cNvGrpSpPr>
              <a:grpSpLocks/>
            </p:cNvGrpSpPr>
            <p:nvPr/>
          </p:nvGrpSpPr>
          <p:grpSpPr bwMode="auto">
            <a:xfrm>
              <a:off x="3797517" y="4879602"/>
              <a:ext cx="513732" cy="157430"/>
              <a:chOff x="2356" y="1300"/>
              <a:chExt cx="555" cy="194"/>
            </a:xfrm>
          </p:grpSpPr>
          <p:sp>
            <p:nvSpPr>
              <p:cNvPr id="215467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468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469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15470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15473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74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5471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72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419" name="Group 133"/>
            <p:cNvGrpSpPr>
              <a:grpSpLocks/>
            </p:cNvGrpSpPr>
            <p:nvPr/>
          </p:nvGrpSpPr>
          <p:grpSpPr bwMode="auto">
            <a:xfrm>
              <a:off x="2927730" y="5041361"/>
              <a:ext cx="513732" cy="157430"/>
              <a:chOff x="2356" y="1300"/>
              <a:chExt cx="555" cy="194"/>
            </a:xfrm>
          </p:grpSpPr>
          <p:sp>
            <p:nvSpPr>
              <p:cNvPr id="215459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460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461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15462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15465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66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5463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64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420" name="Group 133"/>
            <p:cNvGrpSpPr>
              <a:grpSpLocks/>
            </p:cNvGrpSpPr>
            <p:nvPr/>
          </p:nvGrpSpPr>
          <p:grpSpPr bwMode="auto">
            <a:xfrm>
              <a:off x="2066981" y="4995528"/>
              <a:ext cx="513732" cy="157430"/>
              <a:chOff x="2356" y="1300"/>
              <a:chExt cx="555" cy="194"/>
            </a:xfrm>
          </p:grpSpPr>
          <p:sp>
            <p:nvSpPr>
              <p:cNvPr id="215451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452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5453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15454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15457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58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5455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56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215421" name="Straight Connector 12"/>
            <p:cNvCxnSpPr>
              <a:cxnSpLocks noChangeShapeType="1"/>
              <a:endCxn id="215591" idx="1"/>
            </p:cNvCxnSpPr>
            <p:nvPr/>
          </p:nvCxnSpPr>
          <p:spPr bwMode="auto">
            <a:xfrm>
              <a:off x="2382838" y="2609850"/>
              <a:ext cx="238125" cy="26193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22" name="Straight Connector 500"/>
            <p:cNvCxnSpPr>
              <a:cxnSpLocks noChangeShapeType="1"/>
              <a:stCxn id="215387" idx="8"/>
              <a:endCxn id="215448" idx="2"/>
            </p:cNvCxnSpPr>
            <p:nvPr/>
          </p:nvCxnSpPr>
          <p:spPr bwMode="auto">
            <a:xfrm>
              <a:off x="1455738" y="2990850"/>
              <a:ext cx="38100" cy="309563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23" name="Straight Connector 501"/>
            <p:cNvCxnSpPr>
              <a:cxnSpLocks noChangeShapeType="1"/>
              <a:endCxn id="215448" idx="3"/>
            </p:cNvCxnSpPr>
            <p:nvPr/>
          </p:nvCxnSpPr>
          <p:spPr bwMode="auto">
            <a:xfrm>
              <a:off x="1235075" y="3271838"/>
              <a:ext cx="123825" cy="212725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24" name="Straight Connector 502"/>
            <p:cNvCxnSpPr>
              <a:cxnSpLocks noChangeShapeType="1"/>
              <a:endCxn id="215559" idx="1"/>
            </p:cNvCxnSpPr>
            <p:nvPr/>
          </p:nvCxnSpPr>
          <p:spPr bwMode="auto">
            <a:xfrm>
              <a:off x="3916363" y="2411413"/>
              <a:ext cx="307975" cy="573087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25" name="Straight Connector 503"/>
            <p:cNvCxnSpPr>
              <a:cxnSpLocks noChangeShapeType="1"/>
              <a:endCxn id="215559" idx="0"/>
            </p:cNvCxnSpPr>
            <p:nvPr/>
          </p:nvCxnSpPr>
          <p:spPr bwMode="auto">
            <a:xfrm flipH="1">
              <a:off x="4425950" y="2389188"/>
              <a:ext cx="384175" cy="579437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26" name="Straight Connector 504"/>
            <p:cNvCxnSpPr>
              <a:cxnSpLocks noChangeShapeType="1"/>
              <a:endCxn id="215641" idx="0"/>
            </p:cNvCxnSpPr>
            <p:nvPr/>
          </p:nvCxnSpPr>
          <p:spPr bwMode="auto">
            <a:xfrm>
              <a:off x="6770688" y="2900363"/>
              <a:ext cx="215900" cy="104616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27" name="Straight Connector 505"/>
            <p:cNvCxnSpPr>
              <a:cxnSpLocks noChangeShapeType="1"/>
            </p:cNvCxnSpPr>
            <p:nvPr/>
          </p:nvCxnSpPr>
          <p:spPr bwMode="auto">
            <a:xfrm flipH="1">
              <a:off x="7137400" y="3251200"/>
              <a:ext cx="241300" cy="69215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28" name="Straight Connector 506"/>
            <p:cNvCxnSpPr>
              <a:cxnSpLocks noChangeShapeType="1"/>
              <a:stCxn id="215391" idx="4"/>
              <a:endCxn id="215636" idx="0"/>
            </p:cNvCxnSpPr>
            <p:nvPr/>
          </p:nvCxnSpPr>
          <p:spPr bwMode="auto">
            <a:xfrm flipH="1">
              <a:off x="7483475" y="4229100"/>
              <a:ext cx="541338" cy="24923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29" name="Straight Connector 507"/>
            <p:cNvCxnSpPr>
              <a:cxnSpLocks noChangeShapeType="1"/>
            </p:cNvCxnSpPr>
            <p:nvPr/>
          </p:nvCxnSpPr>
          <p:spPr bwMode="auto">
            <a:xfrm flipH="1" flipV="1">
              <a:off x="7454900" y="4573588"/>
              <a:ext cx="796925" cy="61436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30" name="Straight Connector 508"/>
            <p:cNvCxnSpPr>
              <a:cxnSpLocks noChangeShapeType="1"/>
              <a:endCxn id="215623" idx="5"/>
            </p:cNvCxnSpPr>
            <p:nvPr/>
          </p:nvCxnSpPr>
          <p:spPr bwMode="auto">
            <a:xfrm flipH="1" flipV="1">
              <a:off x="6496050" y="4722813"/>
              <a:ext cx="1047750" cy="966787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31" name="Straight Connector 509"/>
            <p:cNvCxnSpPr>
              <a:cxnSpLocks noChangeShapeType="1"/>
              <a:stCxn id="215392" idx="0"/>
              <a:endCxn id="215447" idx="5"/>
            </p:cNvCxnSpPr>
            <p:nvPr/>
          </p:nvCxnSpPr>
          <p:spPr bwMode="auto">
            <a:xfrm flipH="1" flipV="1">
              <a:off x="5084763" y="5684838"/>
              <a:ext cx="520700" cy="16986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32" name="Straight Connector 510"/>
            <p:cNvCxnSpPr>
              <a:cxnSpLocks noChangeShapeType="1"/>
            </p:cNvCxnSpPr>
            <p:nvPr/>
          </p:nvCxnSpPr>
          <p:spPr bwMode="auto">
            <a:xfrm flipH="1" flipV="1">
              <a:off x="4068763" y="5045075"/>
              <a:ext cx="371475" cy="97313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33" name="Straight Connector 511"/>
            <p:cNvCxnSpPr>
              <a:cxnSpLocks noChangeShapeType="1"/>
            </p:cNvCxnSpPr>
            <p:nvPr/>
          </p:nvCxnSpPr>
          <p:spPr bwMode="auto">
            <a:xfrm flipV="1">
              <a:off x="3389313" y="5689600"/>
              <a:ext cx="306387" cy="16510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34" name="Straight Connector 512"/>
            <p:cNvCxnSpPr>
              <a:cxnSpLocks noChangeShapeType="1"/>
            </p:cNvCxnSpPr>
            <p:nvPr/>
          </p:nvCxnSpPr>
          <p:spPr bwMode="auto">
            <a:xfrm flipV="1">
              <a:off x="1790700" y="5160963"/>
              <a:ext cx="401638" cy="20955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35" name="Straight Connector 513"/>
            <p:cNvCxnSpPr>
              <a:cxnSpLocks noChangeShapeType="1"/>
            </p:cNvCxnSpPr>
            <p:nvPr/>
          </p:nvCxnSpPr>
          <p:spPr bwMode="auto">
            <a:xfrm flipV="1">
              <a:off x="1179513" y="4467225"/>
              <a:ext cx="227012" cy="282575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36" name="Straight Connector 514"/>
            <p:cNvCxnSpPr>
              <a:cxnSpLocks noChangeShapeType="1"/>
              <a:endCxn id="215448" idx="5"/>
            </p:cNvCxnSpPr>
            <p:nvPr/>
          </p:nvCxnSpPr>
          <p:spPr bwMode="auto">
            <a:xfrm flipV="1">
              <a:off x="1155700" y="4368800"/>
              <a:ext cx="203200" cy="793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437" name="Oval 14"/>
            <p:cNvSpPr>
              <a:spLocks noChangeArrowheads="1"/>
            </p:cNvSpPr>
            <p:nvPr/>
          </p:nvSpPr>
          <p:spPr bwMode="auto">
            <a:xfrm>
              <a:off x="5677595" y="2896842"/>
              <a:ext cx="528046" cy="30477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cxnSp>
          <p:nvCxnSpPr>
            <p:cNvPr id="215438" name="Straight Connector 18"/>
            <p:cNvCxnSpPr>
              <a:cxnSpLocks noChangeShapeType="1"/>
            </p:cNvCxnSpPr>
            <p:nvPr/>
          </p:nvCxnSpPr>
          <p:spPr bwMode="auto">
            <a:xfrm>
              <a:off x="4713288" y="3051291"/>
              <a:ext cx="964307" cy="26892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39" name="Straight Connector 516"/>
            <p:cNvCxnSpPr>
              <a:cxnSpLocks noChangeShapeType="1"/>
            </p:cNvCxnSpPr>
            <p:nvPr/>
          </p:nvCxnSpPr>
          <p:spPr bwMode="auto">
            <a:xfrm>
              <a:off x="6139457" y="3169615"/>
              <a:ext cx="691556" cy="784846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40" name="Straight Connector 515"/>
            <p:cNvCxnSpPr>
              <a:cxnSpLocks noChangeShapeType="1"/>
              <a:stCxn id="215477" idx="0"/>
            </p:cNvCxnSpPr>
            <p:nvPr/>
          </p:nvCxnSpPr>
          <p:spPr bwMode="auto">
            <a:xfrm flipV="1">
              <a:off x="3832888" y="4233720"/>
              <a:ext cx="190494" cy="14143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441" name="Oval 521"/>
            <p:cNvSpPr>
              <a:spLocks noChangeArrowheads="1"/>
            </p:cNvSpPr>
            <p:nvPr/>
          </p:nvSpPr>
          <p:spPr bwMode="auto">
            <a:xfrm>
              <a:off x="3932543" y="3959560"/>
              <a:ext cx="528230" cy="30505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rPr>
                <a:t>   </a:t>
              </a:r>
            </a:p>
          </p:txBody>
        </p:sp>
        <p:cxnSp>
          <p:nvCxnSpPr>
            <p:cNvPr id="215442" name="Straight Connector 519"/>
            <p:cNvCxnSpPr>
              <a:cxnSpLocks noChangeShapeType="1"/>
              <a:stCxn id="215441" idx="6"/>
              <a:endCxn id="215675" idx="1"/>
            </p:cNvCxnSpPr>
            <p:nvPr/>
          </p:nvCxnSpPr>
          <p:spPr bwMode="auto">
            <a:xfrm flipV="1">
              <a:off x="4460773" y="3953940"/>
              <a:ext cx="770040" cy="158145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43" name="Straight Connector 520"/>
            <p:cNvCxnSpPr>
              <a:cxnSpLocks noChangeShapeType="1"/>
            </p:cNvCxnSpPr>
            <p:nvPr/>
          </p:nvCxnSpPr>
          <p:spPr bwMode="auto">
            <a:xfrm>
              <a:off x="3692525" y="3789363"/>
              <a:ext cx="342828" cy="205015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44" name="Straight Connector 7"/>
            <p:cNvCxnSpPr>
              <a:cxnSpLocks noChangeShapeType="1"/>
              <a:stCxn id="215549" idx="5"/>
              <a:endCxn id="215673" idx="1"/>
            </p:cNvCxnSpPr>
            <p:nvPr/>
          </p:nvCxnSpPr>
          <p:spPr bwMode="auto">
            <a:xfrm>
              <a:off x="4876727" y="3633788"/>
              <a:ext cx="431873" cy="22237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45" name="Straight Connector 415"/>
            <p:cNvCxnSpPr>
              <a:cxnSpLocks noChangeShapeType="1"/>
              <a:endCxn id="215509" idx="0"/>
            </p:cNvCxnSpPr>
            <p:nvPr/>
          </p:nvCxnSpPr>
          <p:spPr bwMode="auto">
            <a:xfrm flipH="1">
              <a:off x="2406650" y="3753813"/>
              <a:ext cx="282556" cy="511097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46" name="Straight Connector 523"/>
            <p:cNvCxnSpPr>
              <a:cxnSpLocks noChangeShapeType="1"/>
              <a:stCxn id="215472" idx="0"/>
            </p:cNvCxnSpPr>
            <p:nvPr/>
          </p:nvCxnSpPr>
          <p:spPr bwMode="auto">
            <a:xfrm flipV="1">
              <a:off x="4307761" y="4626483"/>
              <a:ext cx="844015" cy="304292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5447" name="Oval 6"/>
            <p:cNvSpPr>
              <a:spLocks noChangeArrowheads="1"/>
            </p:cNvSpPr>
            <p:nvPr/>
          </p:nvSpPr>
          <p:spPr bwMode="auto">
            <a:xfrm>
              <a:off x="3340100" y="5359400"/>
              <a:ext cx="2044700" cy="381000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448" name="Oval 517"/>
            <p:cNvSpPr>
              <a:spLocks noChangeArrowheads="1"/>
            </p:cNvSpPr>
            <p:nvPr/>
          </p:nvSpPr>
          <p:spPr bwMode="auto">
            <a:xfrm rot="5400000">
              <a:off x="867569" y="3736182"/>
              <a:ext cx="1252537" cy="381000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cxnSp>
          <p:nvCxnSpPr>
            <p:cNvPr id="215449" name="Straight Connector 39941"/>
            <p:cNvCxnSpPr>
              <a:cxnSpLocks noChangeShapeType="1"/>
              <a:stCxn id="215448" idx="0"/>
              <a:endCxn id="215537" idx="0"/>
            </p:cNvCxnSpPr>
            <p:nvPr/>
          </p:nvCxnSpPr>
          <p:spPr bwMode="auto">
            <a:xfrm flipV="1">
              <a:off x="1684338" y="3654425"/>
              <a:ext cx="758825" cy="27305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5450" name="Straight Connector 524"/>
            <p:cNvCxnSpPr>
              <a:cxnSpLocks noChangeShapeType="1"/>
              <a:endCxn id="215511" idx="1"/>
            </p:cNvCxnSpPr>
            <p:nvPr/>
          </p:nvCxnSpPr>
          <p:spPr bwMode="auto">
            <a:xfrm>
              <a:off x="1685925" y="4111625"/>
              <a:ext cx="466725" cy="269875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15046" name="Group 418"/>
          <p:cNvGrpSpPr>
            <a:grpSpLocks/>
          </p:cNvGrpSpPr>
          <p:nvPr/>
        </p:nvGrpSpPr>
        <p:grpSpPr bwMode="auto">
          <a:xfrm>
            <a:off x="584325" y="4633913"/>
            <a:ext cx="874712" cy="506412"/>
            <a:chOff x="2889" y="1631"/>
            <a:chExt cx="980" cy="743"/>
          </a:xfrm>
        </p:grpSpPr>
        <p:sp>
          <p:nvSpPr>
            <p:cNvPr id="215377" name="Rectangle 419"/>
            <p:cNvSpPr>
              <a:spLocks noChangeArrowheads="1"/>
            </p:cNvSpPr>
            <p:nvPr/>
          </p:nvSpPr>
          <p:spPr bwMode="auto">
            <a:xfrm>
              <a:off x="3046" y="1841"/>
              <a:ext cx="663" cy="53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5249" name="AutoShape 420"/>
            <p:cNvSpPr>
              <a:spLocks noChangeArrowheads="1"/>
            </p:cNvSpPr>
            <p:nvPr/>
          </p:nvSpPr>
          <p:spPr bwMode="auto">
            <a:xfrm>
              <a:off x="2889" y="1631"/>
              <a:ext cx="980" cy="254"/>
            </a:xfrm>
            <a:prstGeom prst="triangle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rgbClr val="00CCFF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215047" name="Line 424"/>
          <p:cNvSpPr>
            <a:spLocks noChangeShapeType="1"/>
          </p:cNvSpPr>
          <p:nvPr/>
        </p:nvSpPr>
        <p:spPr bwMode="auto">
          <a:xfrm flipV="1">
            <a:off x="1306637" y="5086350"/>
            <a:ext cx="144463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323528" y="1988840"/>
            <a:ext cx="7772400" cy="1306512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altLang="en-US" dirty="0" smtClean="0">
                <a:ea typeface="ＭＳ Ｐゴシック" panose="020B0600070205080204" pitchFamily="34" charset="-128"/>
              </a:rPr>
              <a:t>subscriber requests content from CDN</a:t>
            </a:r>
          </a:p>
        </p:txBody>
      </p:sp>
      <p:grpSp>
        <p:nvGrpSpPr>
          <p:cNvPr id="793" name="Group 792"/>
          <p:cNvGrpSpPr>
            <a:grpSpLocks/>
          </p:cNvGrpSpPr>
          <p:nvPr/>
        </p:nvGrpSpPr>
        <p:grpSpPr bwMode="auto">
          <a:xfrm>
            <a:off x="3365625" y="5583238"/>
            <a:ext cx="349250" cy="679450"/>
            <a:chOff x="7923189" y="2486664"/>
            <a:chExt cx="360377" cy="884585"/>
          </a:xfrm>
        </p:grpSpPr>
        <p:pic>
          <p:nvPicPr>
            <p:cNvPr id="215343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43998" y="2486664"/>
              <a:ext cx="239568" cy="536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215344" name="Group 950"/>
            <p:cNvGrpSpPr>
              <a:grpSpLocks/>
            </p:cNvGrpSpPr>
            <p:nvPr/>
          </p:nvGrpSpPr>
          <p:grpSpPr bwMode="auto">
            <a:xfrm>
              <a:off x="7923189" y="2890236"/>
              <a:ext cx="227012" cy="481013"/>
              <a:chOff x="4140" y="429"/>
              <a:chExt cx="1425" cy="2396"/>
            </a:xfrm>
          </p:grpSpPr>
          <p:sp>
            <p:nvSpPr>
              <p:cNvPr id="215345" name="Freeform 95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8 w 354"/>
                  <a:gd name="T3" fmla="*/ 16 h 2742"/>
                  <a:gd name="T4" fmla="*/ 8 w 354"/>
                  <a:gd name="T5" fmla="*/ 119 h 2742"/>
                  <a:gd name="T6" fmla="*/ 0 w 354"/>
                  <a:gd name="T7" fmla="*/ 124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46" name="Rectangle 952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47" name="Freeform 95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5 w 211"/>
                  <a:gd name="T3" fmla="*/ 11 h 2537"/>
                  <a:gd name="T4" fmla="*/ 2 w 211"/>
                  <a:gd name="T5" fmla="*/ 11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48" name="Freeform 95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7 w 328"/>
                  <a:gd name="T3" fmla="*/ 7 h 226"/>
                  <a:gd name="T4" fmla="*/ 7 w 328"/>
                  <a:gd name="T5" fmla="*/ 11 h 226"/>
                  <a:gd name="T6" fmla="*/ 0 w 328"/>
                  <a:gd name="T7" fmla="*/ 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49" name="Rectangle 955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350" name="Group 95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15375" name="AutoShape 957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76" name="AutoShape 958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351" name="Rectangle 959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352" name="Group 96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15373" name="AutoShape 961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74" name="AutoShape 962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353" name="Rectangle 963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54" name="Rectangle 964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355" name="Group 96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15371" name="AutoShape 966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72" name="AutoShape 967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356" name="Freeform 96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7 w 328"/>
                  <a:gd name="T3" fmla="*/ 6 h 226"/>
                  <a:gd name="T4" fmla="*/ 7 w 328"/>
                  <a:gd name="T5" fmla="*/ 10 h 226"/>
                  <a:gd name="T6" fmla="*/ 0 w 328"/>
                  <a:gd name="T7" fmla="*/ 4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5357" name="Group 96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15369" name="AutoShape 970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70" name="AutoShape 971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358" name="Rectangle 972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59" name="Freeform 97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7 w 296"/>
                  <a:gd name="T3" fmla="*/ 6 h 256"/>
                  <a:gd name="T4" fmla="*/ 7 w 296"/>
                  <a:gd name="T5" fmla="*/ 11 h 256"/>
                  <a:gd name="T6" fmla="*/ 0 w 296"/>
                  <a:gd name="T7" fmla="*/ 4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60" name="Freeform 97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7 w 304"/>
                  <a:gd name="T3" fmla="*/ 8 h 288"/>
                  <a:gd name="T4" fmla="*/ 6 w 304"/>
                  <a:gd name="T5" fmla="*/ 13 h 288"/>
                  <a:gd name="T6" fmla="*/ 2 w 304"/>
                  <a:gd name="T7" fmla="*/ 6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61" name="Oval 975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62" name="Freeform 97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6 h 240"/>
                  <a:gd name="T2" fmla="*/ 2 w 306"/>
                  <a:gd name="T3" fmla="*/ 11 h 240"/>
                  <a:gd name="T4" fmla="*/ 7 w 306"/>
                  <a:gd name="T5" fmla="*/ 6 h 240"/>
                  <a:gd name="T6" fmla="*/ 7 w 306"/>
                  <a:gd name="T7" fmla="*/ 0 h 240"/>
                  <a:gd name="T8" fmla="*/ 0 w 306"/>
                  <a:gd name="T9" fmla="*/ 6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63" name="AutoShape 977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64" name="AutoShape 978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65" name="Oval 979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66" name="Oval 980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67" name="Oval 981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68" name="Rectangle 982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828" name="Group 827"/>
          <p:cNvGrpSpPr>
            <a:grpSpLocks/>
          </p:cNvGrpSpPr>
          <p:nvPr/>
        </p:nvGrpSpPr>
        <p:grpSpPr bwMode="auto">
          <a:xfrm>
            <a:off x="4532437" y="3362325"/>
            <a:ext cx="347663" cy="679450"/>
            <a:chOff x="7923189" y="2486664"/>
            <a:chExt cx="360377" cy="884585"/>
          </a:xfrm>
        </p:grpSpPr>
        <p:pic>
          <p:nvPicPr>
            <p:cNvPr id="215309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43998" y="2486664"/>
              <a:ext cx="239568" cy="536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215310" name="Group 950"/>
            <p:cNvGrpSpPr>
              <a:grpSpLocks/>
            </p:cNvGrpSpPr>
            <p:nvPr/>
          </p:nvGrpSpPr>
          <p:grpSpPr bwMode="auto">
            <a:xfrm>
              <a:off x="7923189" y="2890236"/>
              <a:ext cx="227012" cy="481013"/>
              <a:chOff x="4140" y="429"/>
              <a:chExt cx="1425" cy="2396"/>
            </a:xfrm>
          </p:grpSpPr>
          <p:sp>
            <p:nvSpPr>
              <p:cNvPr id="215311" name="Freeform 95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8 w 354"/>
                  <a:gd name="T3" fmla="*/ 16 h 2742"/>
                  <a:gd name="T4" fmla="*/ 8 w 354"/>
                  <a:gd name="T5" fmla="*/ 119 h 2742"/>
                  <a:gd name="T6" fmla="*/ 0 w 354"/>
                  <a:gd name="T7" fmla="*/ 124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12" name="Rectangle 952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13" name="Freeform 95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5 w 211"/>
                  <a:gd name="T3" fmla="*/ 11 h 2537"/>
                  <a:gd name="T4" fmla="*/ 2 w 211"/>
                  <a:gd name="T5" fmla="*/ 11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14" name="Freeform 95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7 w 328"/>
                  <a:gd name="T3" fmla="*/ 7 h 226"/>
                  <a:gd name="T4" fmla="*/ 7 w 328"/>
                  <a:gd name="T5" fmla="*/ 11 h 226"/>
                  <a:gd name="T6" fmla="*/ 0 w 328"/>
                  <a:gd name="T7" fmla="*/ 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15" name="Rectangle 955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316" name="Group 95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15341" name="AutoShape 957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42" name="AutoShape 958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317" name="Rectangle 959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318" name="Group 96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15339" name="AutoShape 961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40" name="AutoShape 962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319" name="Rectangle 963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20" name="Rectangle 964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321" name="Group 96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15337" name="AutoShape 966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38" name="AutoShape 967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322" name="Freeform 96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7 w 328"/>
                  <a:gd name="T3" fmla="*/ 6 h 226"/>
                  <a:gd name="T4" fmla="*/ 7 w 328"/>
                  <a:gd name="T5" fmla="*/ 10 h 226"/>
                  <a:gd name="T6" fmla="*/ 0 w 328"/>
                  <a:gd name="T7" fmla="*/ 4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5323" name="Group 96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15335" name="AutoShape 970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36" name="AutoShape 971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324" name="Rectangle 972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25" name="Freeform 97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7 w 296"/>
                  <a:gd name="T3" fmla="*/ 6 h 256"/>
                  <a:gd name="T4" fmla="*/ 7 w 296"/>
                  <a:gd name="T5" fmla="*/ 11 h 256"/>
                  <a:gd name="T6" fmla="*/ 0 w 296"/>
                  <a:gd name="T7" fmla="*/ 4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26" name="Freeform 97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7 w 304"/>
                  <a:gd name="T3" fmla="*/ 8 h 288"/>
                  <a:gd name="T4" fmla="*/ 6 w 304"/>
                  <a:gd name="T5" fmla="*/ 13 h 288"/>
                  <a:gd name="T6" fmla="*/ 2 w 304"/>
                  <a:gd name="T7" fmla="*/ 6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27" name="Oval 975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28" name="Freeform 97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6 h 240"/>
                  <a:gd name="T2" fmla="*/ 2 w 306"/>
                  <a:gd name="T3" fmla="*/ 11 h 240"/>
                  <a:gd name="T4" fmla="*/ 7 w 306"/>
                  <a:gd name="T5" fmla="*/ 6 h 240"/>
                  <a:gd name="T6" fmla="*/ 7 w 306"/>
                  <a:gd name="T7" fmla="*/ 0 h 240"/>
                  <a:gd name="T8" fmla="*/ 0 w 306"/>
                  <a:gd name="T9" fmla="*/ 6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29" name="AutoShape 977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30" name="AutoShape 978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31" name="Oval 979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32" name="Oval 980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33" name="Oval 981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34" name="Rectangle 982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863" name="Group 862"/>
          <p:cNvGrpSpPr>
            <a:grpSpLocks/>
          </p:cNvGrpSpPr>
          <p:nvPr/>
        </p:nvGrpSpPr>
        <p:grpSpPr bwMode="auto">
          <a:xfrm>
            <a:off x="5229350" y="5418138"/>
            <a:ext cx="347662" cy="681037"/>
            <a:chOff x="7923189" y="2486664"/>
            <a:chExt cx="360377" cy="884585"/>
          </a:xfrm>
        </p:grpSpPr>
        <p:pic>
          <p:nvPicPr>
            <p:cNvPr id="215275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43998" y="2486664"/>
              <a:ext cx="239568" cy="536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215276" name="Group 950"/>
            <p:cNvGrpSpPr>
              <a:grpSpLocks/>
            </p:cNvGrpSpPr>
            <p:nvPr/>
          </p:nvGrpSpPr>
          <p:grpSpPr bwMode="auto">
            <a:xfrm>
              <a:off x="7923189" y="2890236"/>
              <a:ext cx="227012" cy="481013"/>
              <a:chOff x="4140" y="429"/>
              <a:chExt cx="1425" cy="2396"/>
            </a:xfrm>
          </p:grpSpPr>
          <p:sp>
            <p:nvSpPr>
              <p:cNvPr id="215277" name="Freeform 95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8 w 354"/>
                  <a:gd name="T3" fmla="*/ 16 h 2742"/>
                  <a:gd name="T4" fmla="*/ 8 w 354"/>
                  <a:gd name="T5" fmla="*/ 119 h 2742"/>
                  <a:gd name="T6" fmla="*/ 0 w 354"/>
                  <a:gd name="T7" fmla="*/ 124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78" name="Rectangle 952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79" name="Freeform 95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5 w 211"/>
                  <a:gd name="T3" fmla="*/ 11 h 2537"/>
                  <a:gd name="T4" fmla="*/ 2 w 211"/>
                  <a:gd name="T5" fmla="*/ 11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80" name="Freeform 95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7 w 328"/>
                  <a:gd name="T3" fmla="*/ 7 h 226"/>
                  <a:gd name="T4" fmla="*/ 7 w 328"/>
                  <a:gd name="T5" fmla="*/ 11 h 226"/>
                  <a:gd name="T6" fmla="*/ 0 w 328"/>
                  <a:gd name="T7" fmla="*/ 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81" name="Rectangle 955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282" name="Group 95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15307" name="AutoShape 957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08" name="AutoShape 958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283" name="Rectangle 959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284" name="Group 96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15305" name="AutoShape 961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06" name="AutoShape 962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285" name="Rectangle 963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86" name="Rectangle 964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287" name="Group 96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15303" name="AutoShape 966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04" name="AutoShape 967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288" name="Freeform 96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7 w 328"/>
                  <a:gd name="T3" fmla="*/ 6 h 226"/>
                  <a:gd name="T4" fmla="*/ 7 w 328"/>
                  <a:gd name="T5" fmla="*/ 10 h 226"/>
                  <a:gd name="T6" fmla="*/ 0 w 328"/>
                  <a:gd name="T7" fmla="*/ 4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5289" name="Group 96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15301" name="AutoShape 970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02" name="AutoShape 971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290" name="Rectangle 972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91" name="Freeform 97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7 w 296"/>
                  <a:gd name="T3" fmla="*/ 6 h 256"/>
                  <a:gd name="T4" fmla="*/ 7 w 296"/>
                  <a:gd name="T5" fmla="*/ 11 h 256"/>
                  <a:gd name="T6" fmla="*/ 0 w 296"/>
                  <a:gd name="T7" fmla="*/ 4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92" name="Freeform 97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7 w 304"/>
                  <a:gd name="T3" fmla="*/ 8 h 288"/>
                  <a:gd name="T4" fmla="*/ 6 w 304"/>
                  <a:gd name="T5" fmla="*/ 13 h 288"/>
                  <a:gd name="T6" fmla="*/ 2 w 304"/>
                  <a:gd name="T7" fmla="*/ 6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93" name="Oval 975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94" name="Freeform 97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6 h 240"/>
                  <a:gd name="T2" fmla="*/ 2 w 306"/>
                  <a:gd name="T3" fmla="*/ 11 h 240"/>
                  <a:gd name="T4" fmla="*/ 7 w 306"/>
                  <a:gd name="T5" fmla="*/ 6 h 240"/>
                  <a:gd name="T6" fmla="*/ 7 w 306"/>
                  <a:gd name="T7" fmla="*/ 0 h 240"/>
                  <a:gd name="T8" fmla="*/ 0 w 306"/>
                  <a:gd name="T9" fmla="*/ 6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95" name="AutoShape 977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96" name="AutoShape 978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97" name="Oval 979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98" name="Oval 980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99" name="Oval 981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300" name="Rectangle 982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898" name="Group 897"/>
          <p:cNvGrpSpPr>
            <a:grpSpLocks/>
          </p:cNvGrpSpPr>
          <p:nvPr/>
        </p:nvGrpSpPr>
        <p:grpSpPr bwMode="auto">
          <a:xfrm>
            <a:off x="6212012" y="3635375"/>
            <a:ext cx="347663" cy="681038"/>
            <a:chOff x="7923189" y="2486664"/>
            <a:chExt cx="360377" cy="884585"/>
          </a:xfrm>
        </p:grpSpPr>
        <p:pic>
          <p:nvPicPr>
            <p:cNvPr id="215241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43998" y="2486664"/>
              <a:ext cx="239568" cy="536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215242" name="Group 950"/>
            <p:cNvGrpSpPr>
              <a:grpSpLocks/>
            </p:cNvGrpSpPr>
            <p:nvPr/>
          </p:nvGrpSpPr>
          <p:grpSpPr bwMode="auto">
            <a:xfrm>
              <a:off x="7923189" y="2890236"/>
              <a:ext cx="227012" cy="481013"/>
              <a:chOff x="4140" y="429"/>
              <a:chExt cx="1425" cy="2396"/>
            </a:xfrm>
          </p:grpSpPr>
          <p:sp>
            <p:nvSpPr>
              <p:cNvPr id="215243" name="Freeform 95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8 w 354"/>
                  <a:gd name="T3" fmla="*/ 16 h 2742"/>
                  <a:gd name="T4" fmla="*/ 8 w 354"/>
                  <a:gd name="T5" fmla="*/ 119 h 2742"/>
                  <a:gd name="T6" fmla="*/ 0 w 354"/>
                  <a:gd name="T7" fmla="*/ 124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44" name="Rectangle 952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45" name="Freeform 95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5 w 211"/>
                  <a:gd name="T3" fmla="*/ 11 h 2537"/>
                  <a:gd name="T4" fmla="*/ 2 w 211"/>
                  <a:gd name="T5" fmla="*/ 11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46" name="Freeform 95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7 w 328"/>
                  <a:gd name="T3" fmla="*/ 7 h 226"/>
                  <a:gd name="T4" fmla="*/ 7 w 328"/>
                  <a:gd name="T5" fmla="*/ 11 h 226"/>
                  <a:gd name="T6" fmla="*/ 0 w 328"/>
                  <a:gd name="T7" fmla="*/ 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47" name="Rectangle 955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248" name="Group 95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15273" name="AutoShape 957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74" name="AutoShape 958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249" name="Rectangle 959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250" name="Group 96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15271" name="AutoShape 961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72" name="AutoShape 962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251" name="Rectangle 963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52" name="Rectangle 964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253" name="Group 96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15269" name="AutoShape 966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70" name="AutoShape 967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254" name="Freeform 96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7 w 328"/>
                  <a:gd name="T3" fmla="*/ 6 h 226"/>
                  <a:gd name="T4" fmla="*/ 7 w 328"/>
                  <a:gd name="T5" fmla="*/ 10 h 226"/>
                  <a:gd name="T6" fmla="*/ 0 w 328"/>
                  <a:gd name="T7" fmla="*/ 4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5255" name="Group 96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15267" name="AutoShape 970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68" name="AutoShape 971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256" name="Rectangle 972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57" name="Freeform 97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7 w 296"/>
                  <a:gd name="T3" fmla="*/ 6 h 256"/>
                  <a:gd name="T4" fmla="*/ 7 w 296"/>
                  <a:gd name="T5" fmla="*/ 11 h 256"/>
                  <a:gd name="T6" fmla="*/ 0 w 296"/>
                  <a:gd name="T7" fmla="*/ 4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58" name="Freeform 97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7 w 304"/>
                  <a:gd name="T3" fmla="*/ 8 h 288"/>
                  <a:gd name="T4" fmla="*/ 6 w 304"/>
                  <a:gd name="T5" fmla="*/ 13 h 288"/>
                  <a:gd name="T6" fmla="*/ 2 w 304"/>
                  <a:gd name="T7" fmla="*/ 6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59" name="Oval 975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60" name="Freeform 97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6 h 240"/>
                  <a:gd name="T2" fmla="*/ 2 w 306"/>
                  <a:gd name="T3" fmla="*/ 11 h 240"/>
                  <a:gd name="T4" fmla="*/ 7 w 306"/>
                  <a:gd name="T5" fmla="*/ 6 h 240"/>
                  <a:gd name="T6" fmla="*/ 7 w 306"/>
                  <a:gd name="T7" fmla="*/ 0 h 240"/>
                  <a:gd name="T8" fmla="*/ 0 w 306"/>
                  <a:gd name="T9" fmla="*/ 6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61" name="AutoShape 977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62" name="AutoShape 978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63" name="Oval 979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64" name="Oval 980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65" name="Oval 981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66" name="Rectangle 982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933" name="Group 932"/>
          <p:cNvGrpSpPr>
            <a:grpSpLocks/>
          </p:cNvGrpSpPr>
          <p:nvPr/>
        </p:nvGrpSpPr>
        <p:grpSpPr bwMode="auto">
          <a:xfrm>
            <a:off x="2267075" y="5435600"/>
            <a:ext cx="347662" cy="681038"/>
            <a:chOff x="7923189" y="2486664"/>
            <a:chExt cx="360377" cy="884585"/>
          </a:xfrm>
        </p:grpSpPr>
        <p:pic>
          <p:nvPicPr>
            <p:cNvPr id="21520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43998" y="2486664"/>
              <a:ext cx="239568" cy="536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215208" name="Group 950"/>
            <p:cNvGrpSpPr>
              <a:grpSpLocks/>
            </p:cNvGrpSpPr>
            <p:nvPr/>
          </p:nvGrpSpPr>
          <p:grpSpPr bwMode="auto">
            <a:xfrm>
              <a:off x="7923189" y="2890236"/>
              <a:ext cx="227012" cy="481013"/>
              <a:chOff x="4140" y="429"/>
              <a:chExt cx="1425" cy="2396"/>
            </a:xfrm>
          </p:grpSpPr>
          <p:sp>
            <p:nvSpPr>
              <p:cNvPr id="215209" name="Freeform 95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8 w 354"/>
                  <a:gd name="T3" fmla="*/ 16 h 2742"/>
                  <a:gd name="T4" fmla="*/ 8 w 354"/>
                  <a:gd name="T5" fmla="*/ 119 h 2742"/>
                  <a:gd name="T6" fmla="*/ 0 w 354"/>
                  <a:gd name="T7" fmla="*/ 124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10" name="Rectangle 952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11" name="Freeform 95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5 w 211"/>
                  <a:gd name="T3" fmla="*/ 11 h 2537"/>
                  <a:gd name="T4" fmla="*/ 2 w 211"/>
                  <a:gd name="T5" fmla="*/ 11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12" name="Freeform 95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7 w 328"/>
                  <a:gd name="T3" fmla="*/ 7 h 226"/>
                  <a:gd name="T4" fmla="*/ 7 w 328"/>
                  <a:gd name="T5" fmla="*/ 11 h 226"/>
                  <a:gd name="T6" fmla="*/ 0 w 328"/>
                  <a:gd name="T7" fmla="*/ 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13" name="Rectangle 955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214" name="Group 95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15239" name="AutoShape 957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40" name="AutoShape 958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215" name="Rectangle 959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216" name="Group 96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15237" name="AutoShape 961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38" name="AutoShape 962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217" name="Rectangle 963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18" name="Rectangle 964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219" name="Group 96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15235" name="AutoShape 966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36" name="AutoShape 967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220" name="Freeform 96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7 w 328"/>
                  <a:gd name="T3" fmla="*/ 6 h 226"/>
                  <a:gd name="T4" fmla="*/ 7 w 328"/>
                  <a:gd name="T5" fmla="*/ 10 h 226"/>
                  <a:gd name="T6" fmla="*/ 0 w 328"/>
                  <a:gd name="T7" fmla="*/ 4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5221" name="Group 96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15233" name="AutoShape 970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34" name="AutoShape 971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222" name="Rectangle 972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23" name="Freeform 97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7 w 296"/>
                  <a:gd name="T3" fmla="*/ 6 h 256"/>
                  <a:gd name="T4" fmla="*/ 7 w 296"/>
                  <a:gd name="T5" fmla="*/ 11 h 256"/>
                  <a:gd name="T6" fmla="*/ 0 w 296"/>
                  <a:gd name="T7" fmla="*/ 4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24" name="Freeform 97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7 w 304"/>
                  <a:gd name="T3" fmla="*/ 8 h 288"/>
                  <a:gd name="T4" fmla="*/ 6 w 304"/>
                  <a:gd name="T5" fmla="*/ 13 h 288"/>
                  <a:gd name="T6" fmla="*/ 2 w 304"/>
                  <a:gd name="T7" fmla="*/ 6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25" name="Oval 975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26" name="Freeform 97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6 h 240"/>
                  <a:gd name="T2" fmla="*/ 2 w 306"/>
                  <a:gd name="T3" fmla="*/ 11 h 240"/>
                  <a:gd name="T4" fmla="*/ 7 w 306"/>
                  <a:gd name="T5" fmla="*/ 6 h 240"/>
                  <a:gd name="T6" fmla="*/ 7 w 306"/>
                  <a:gd name="T7" fmla="*/ 0 h 240"/>
                  <a:gd name="T8" fmla="*/ 0 w 306"/>
                  <a:gd name="T9" fmla="*/ 6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27" name="AutoShape 977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28" name="AutoShape 978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29" name="Oval 979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30" name="Oval 980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31" name="Oval 981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232" name="Rectangle 982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215054" name="Group 15"/>
          <p:cNvGrpSpPr>
            <a:grpSpLocks/>
          </p:cNvGrpSpPr>
          <p:nvPr/>
        </p:nvGrpSpPr>
        <p:grpSpPr bwMode="auto">
          <a:xfrm>
            <a:off x="7851900" y="4175125"/>
            <a:ext cx="990600" cy="731838"/>
            <a:chOff x="7707615" y="4368892"/>
            <a:chExt cx="990551" cy="731635"/>
          </a:xfrm>
        </p:grpSpPr>
        <p:pic>
          <p:nvPicPr>
            <p:cNvPr id="215107" name="Picture 1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1833" y="4640202"/>
              <a:ext cx="822008" cy="460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15108" name="Group 249"/>
            <p:cNvGrpSpPr>
              <a:grpSpLocks/>
            </p:cNvGrpSpPr>
            <p:nvPr/>
          </p:nvGrpSpPr>
          <p:grpSpPr bwMode="auto">
            <a:xfrm flipH="1">
              <a:off x="7707615" y="4368892"/>
              <a:ext cx="225953" cy="395900"/>
              <a:chOff x="4140" y="429"/>
              <a:chExt cx="1425" cy="2396"/>
            </a:xfrm>
          </p:grpSpPr>
          <p:sp>
            <p:nvSpPr>
              <p:cNvPr id="215175" name="Freeform 250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5 w 354"/>
                  <a:gd name="T1" fmla="*/ 0 h 2742"/>
                  <a:gd name="T2" fmla="*/ 24 w 354"/>
                  <a:gd name="T3" fmla="*/ 38 h 2742"/>
                  <a:gd name="T4" fmla="*/ 24 w 354"/>
                  <a:gd name="T5" fmla="*/ 295 h 2742"/>
                  <a:gd name="T6" fmla="*/ 0 w 354"/>
                  <a:gd name="T7" fmla="*/ 309 h 2742"/>
                  <a:gd name="T8" fmla="*/ 5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76" name="Rectangle 251"/>
              <p:cNvSpPr>
                <a:spLocks noChangeArrowheads="1"/>
              </p:cNvSpPr>
              <p:nvPr/>
            </p:nvSpPr>
            <p:spPr bwMode="auto">
              <a:xfrm>
                <a:off x="4203" y="429"/>
                <a:ext cx="1051" cy="2276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77" name="Freeform 252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14 w 211"/>
                  <a:gd name="T3" fmla="*/ 25 h 2537"/>
                  <a:gd name="T4" fmla="*/ 2 w 211"/>
                  <a:gd name="T5" fmla="*/ 282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78" name="Freeform 253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3 w 328"/>
                  <a:gd name="T3" fmla="*/ 15 h 226"/>
                  <a:gd name="T4" fmla="*/ 23 w 328"/>
                  <a:gd name="T5" fmla="*/ 27 h 226"/>
                  <a:gd name="T6" fmla="*/ 0 w 328"/>
                  <a:gd name="T7" fmla="*/ 1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79" name="Rectangle 254"/>
              <p:cNvSpPr>
                <a:spLocks noChangeArrowheads="1"/>
              </p:cNvSpPr>
              <p:nvPr/>
            </p:nvSpPr>
            <p:spPr bwMode="auto">
              <a:xfrm>
                <a:off x="4213" y="688"/>
                <a:ext cx="601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180" name="Group 255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15205" name="AutoShape 256"/>
                <p:cNvSpPr>
                  <a:spLocks noChangeArrowheads="1"/>
                </p:cNvSpPr>
                <p:nvPr/>
              </p:nvSpPr>
              <p:spPr bwMode="auto">
                <a:xfrm>
                  <a:off x="620" y="2569"/>
                  <a:ext cx="725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06" name="AutoShape 257"/>
                <p:cNvSpPr>
                  <a:spLocks noChangeArrowheads="1"/>
                </p:cNvSpPr>
                <p:nvPr/>
              </p:nvSpPr>
              <p:spPr bwMode="auto">
                <a:xfrm>
                  <a:off x="645" y="2587"/>
                  <a:ext cx="700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181" name="Rectangle 258"/>
              <p:cNvSpPr>
                <a:spLocks noChangeArrowheads="1"/>
              </p:cNvSpPr>
              <p:nvPr/>
            </p:nvSpPr>
            <p:spPr bwMode="auto">
              <a:xfrm>
                <a:off x="4223" y="1015"/>
                <a:ext cx="601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182" name="Group 259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15203" name="AutoShape 260"/>
                <p:cNvSpPr>
                  <a:spLocks noChangeArrowheads="1"/>
                </p:cNvSpPr>
                <p:nvPr/>
              </p:nvSpPr>
              <p:spPr bwMode="auto">
                <a:xfrm>
                  <a:off x="610" y="2570"/>
                  <a:ext cx="725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04" name="AutoShape 261"/>
                <p:cNvSpPr>
                  <a:spLocks noChangeArrowheads="1"/>
                </p:cNvSpPr>
                <p:nvPr/>
              </p:nvSpPr>
              <p:spPr bwMode="auto">
                <a:xfrm>
                  <a:off x="623" y="2590"/>
                  <a:ext cx="687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183" name="Rectangle 262"/>
              <p:cNvSpPr>
                <a:spLocks noChangeArrowheads="1"/>
              </p:cNvSpPr>
              <p:nvPr/>
            </p:nvSpPr>
            <p:spPr bwMode="auto">
              <a:xfrm>
                <a:off x="4223" y="1361"/>
                <a:ext cx="591" cy="3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84" name="Rectangle 263"/>
              <p:cNvSpPr>
                <a:spLocks noChangeArrowheads="1"/>
              </p:cNvSpPr>
              <p:nvPr/>
            </p:nvSpPr>
            <p:spPr bwMode="auto">
              <a:xfrm>
                <a:off x="4234" y="1649"/>
                <a:ext cx="591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185" name="Group 264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15201" name="AutoShape 265"/>
                <p:cNvSpPr>
                  <a:spLocks noChangeArrowheads="1"/>
                </p:cNvSpPr>
                <p:nvPr/>
              </p:nvSpPr>
              <p:spPr bwMode="auto">
                <a:xfrm>
                  <a:off x="613" y="2570"/>
                  <a:ext cx="711" cy="13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02" name="AutoShape 266"/>
                <p:cNvSpPr>
                  <a:spLocks noChangeArrowheads="1"/>
                </p:cNvSpPr>
                <p:nvPr/>
              </p:nvSpPr>
              <p:spPr bwMode="auto">
                <a:xfrm>
                  <a:off x="625" y="2588"/>
                  <a:ext cx="673" cy="9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186" name="Freeform 267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3 w 328"/>
                  <a:gd name="T3" fmla="*/ 14 h 226"/>
                  <a:gd name="T4" fmla="*/ 23 w 328"/>
                  <a:gd name="T5" fmla="*/ 25 h 226"/>
                  <a:gd name="T6" fmla="*/ 0 w 328"/>
                  <a:gd name="T7" fmla="*/ 10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5187" name="Group 268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15199" name="AutoShape 269"/>
                <p:cNvSpPr>
                  <a:spLocks noChangeArrowheads="1"/>
                </p:cNvSpPr>
                <p:nvPr/>
              </p:nvSpPr>
              <p:spPr bwMode="auto">
                <a:xfrm>
                  <a:off x="620" y="2544"/>
                  <a:ext cx="723" cy="16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00" name="AutoShape 270"/>
                <p:cNvSpPr>
                  <a:spLocks noChangeArrowheads="1"/>
                </p:cNvSpPr>
                <p:nvPr/>
              </p:nvSpPr>
              <p:spPr bwMode="auto">
                <a:xfrm>
                  <a:off x="645" y="2582"/>
                  <a:ext cx="673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188" name="Rectangle 271"/>
              <p:cNvSpPr>
                <a:spLocks noChangeArrowheads="1"/>
              </p:cNvSpPr>
              <p:nvPr/>
            </p:nvSpPr>
            <p:spPr bwMode="auto">
              <a:xfrm>
                <a:off x="5255" y="429"/>
                <a:ext cx="60" cy="2286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89" name="Freeform 272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1 w 296"/>
                  <a:gd name="T3" fmla="*/ 15 h 256"/>
                  <a:gd name="T4" fmla="*/ 21 w 296"/>
                  <a:gd name="T5" fmla="*/ 28 h 256"/>
                  <a:gd name="T6" fmla="*/ 0 w 296"/>
                  <a:gd name="T7" fmla="*/ 10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90" name="Freeform 273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2 w 304"/>
                  <a:gd name="T3" fmla="*/ 19 h 288"/>
                  <a:gd name="T4" fmla="*/ 20 w 304"/>
                  <a:gd name="T5" fmla="*/ 33 h 288"/>
                  <a:gd name="T6" fmla="*/ 2 w 304"/>
                  <a:gd name="T7" fmla="*/ 14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91" name="Oval 274"/>
              <p:cNvSpPr>
                <a:spLocks noChangeArrowheads="1"/>
              </p:cNvSpPr>
              <p:nvPr/>
            </p:nvSpPr>
            <p:spPr bwMode="auto">
              <a:xfrm>
                <a:off x="5515" y="2609"/>
                <a:ext cx="50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92" name="Freeform 275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3 h 240"/>
                  <a:gd name="T2" fmla="*/ 2 w 306"/>
                  <a:gd name="T3" fmla="*/ 28 h 240"/>
                  <a:gd name="T4" fmla="*/ 22 w 306"/>
                  <a:gd name="T5" fmla="*/ 13 h 240"/>
                  <a:gd name="T6" fmla="*/ 21 w 306"/>
                  <a:gd name="T7" fmla="*/ 0 h 240"/>
                  <a:gd name="T8" fmla="*/ 0 w 306"/>
                  <a:gd name="T9" fmla="*/ 1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93" name="AutoShape 276"/>
              <p:cNvSpPr>
                <a:spLocks noChangeArrowheads="1"/>
              </p:cNvSpPr>
              <p:nvPr/>
            </p:nvSpPr>
            <p:spPr bwMode="auto">
              <a:xfrm>
                <a:off x="4143" y="2677"/>
                <a:ext cx="1201" cy="144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94" name="AutoShape 277"/>
              <p:cNvSpPr>
                <a:spLocks noChangeArrowheads="1"/>
              </p:cNvSpPr>
              <p:nvPr/>
            </p:nvSpPr>
            <p:spPr bwMode="auto">
              <a:xfrm>
                <a:off x="4203" y="2705"/>
                <a:ext cx="1071" cy="7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95" name="Oval 278"/>
              <p:cNvSpPr>
                <a:spLocks noChangeArrowheads="1"/>
              </p:cNvSpPr>
              <p:nvPr/>
            </p:nvSpPr>
            <p:spPr bwMode="auto">
              <a:xfrm>
                <a:off x="4314" y="2379"/>
                <a:ext cx="160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96" name="Oval 279"/>
              <p:cNvSpPr>
                <a:spLocks noChangeArrowheads="1"/>
              </p:cNvSpPr>
              <p:nvPr/>
            </p:nvSpPr>
            <p:spPr bwMode="auto">
              <a:xfrm>
                <a:off x="4484" y="2379"/>
                <a:ext cx="160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97" name="Oval 280"/>
              <p:cNvSpPr>
                <a:spLocks noChangeArrowheads="1"/>
              </p:cNvSpPr>
              <p:nvPr/>
            </p:nvSpPr>
            <p:spPr bwMode="auto">
              <a:xfrm>
                <a:off x="4664" y="2379"/>
                <a:ext cx="160" cy="13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98" name="Rectangle 281"/>
              <p:cNvSpPr>
                <a:spLocks noChangeArrowheads="1"/>
              </p:cNvSpPr>
              <p:nvPr/>
            </p:nvSpPr>
            <p:spPr bwMode="auto">
              <a:xfrm>
                <a:off x="5064" y="1831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15109" name="Group 249"/>
            <p:cNvGrpSpPr>
              <a:grpSpLocks/>
            </p:cNvGrpSpPr>
            <p:nvPr/>
          </p:nvGrpSpPr>
          <p:grpSpPr bwMode="auto">
            <a:xfrm flipH="1">
              <a:off x="7939866" y="4369199"/>
              <a:ext cx="225953" cy="395900"/>
              <a:chOff x="4140" y="429"/>
              <a:chExt cx="1425" cy="2396"/>
            </a:xfrm>
          </p:grpSpPr>
          <p:sp>
            <p:nvSpPr>
              <p:cNvPr id="215143" name="Freeform 250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5 w 354"/>
                  <a:gd name="T1" fmla="*/ 0 h 2742"/>
                  <a:gd name="T2" fmla="*/ 24 w 354"/>
                  <a:gd name="T3" fmla="*/ 38 h 2742"/>
                  <a:gd name="T4" fmla="*/ 24 w 354"/>
                  <a:gd name="T5" fmla="*/ 295 h 2742"/>
                  <a:gd name="T6" fmla="*/ 0 w 354"/>
                  <a:gd name="T7" fmla="*/ 309 h 2742"/>
                  <a:gd name="T8" fmla="*/ 5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44" name="Rectangle 251"/>
              <p:cNvSpPr>
                <a:spLocks noChangeArrowheads="1"/>
              </p:cNvSpPr>
              <p:nvPr/>
            </p:nvSpPr>
            <p:spPr bwMode="auto">
              <a:xfrm>
                <a:off x="4207" y="427"/>
                <a:ext cx="1051" cy="2286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45" name="Freeform 252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14 w 211"/>
                  <a:gd name="T3" fmla="*/ 25 h 2537"/>
                  <a:gd name="T4" fmla="*/ 2 w 211"/>
                  <a:gd name="T5" fmla="*/ 282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46" name="Freeform 253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3 w 328"/>
                  <a:gd name="T3" fmla="*/ 15 h 226"/>
                  <a:gd name="T4" fmla="*/ 23 w 328"/>
                  <a:gd name="T5" fmla="*/ 27 h 226"/>
                  <a:gd name="T6" fmla="*/ 0 w 328"/>
                  <a:gd name="T7" fmla="*/ 1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47" name="Rectangle 254"/>
              <p:cNvSpPr>
                <a:spLocks noChangeArrowheads="1"/>
              </p:cNvSpPr>
              <p:nvPr/>
            </p:nvSpPr>
            <p:spPr bwMode="auto">
              <a:xfrm>
                <a:off x="4207" y="696"/>
                <a:ext cx="601" cy="3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148" name="Group 255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15173" name="AutoShape 256"/>
                <p:cNvSpPr>
                  <a:spLocks noChangeArrowheads="1"/>
                </p:cNvSpPr>
                <p:nvPr/>
              </p:nvSpPr>
              <p:spPr bwMode="auto">
                <a:xfrm>
                  <a:off x="612" y="2567"/>
                  <a:ext cx="725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174" name="AutoShape 257"/>
                <p:cNvSpPr>
                  <a:spLocks noChangeArrowheads="1"/>
                </p:cNvSpPr>
                <p:nvPr/>
              </p:nvSpPr>
              <p:spPr bwMode="auto">
                <a:xfrm>
                  <a:off x="624" y="2586"/>
                  <a:ext cx="700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149" name="Rectangle 258"/>
              <p:cNvSpPr>
                <a:spLocks noChangeArrowheads="1"/>
              </p:cNvSpPr>
              <p:nvPr/>
            </p:nvSpPr>
            <p:spPr bwMode="auto">
              <a:xfrm>
                <a:off x="4227" y="1023"/>
                <a:ext cx="591" cy="3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150" name="Group 259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15171" name="AutoShape 260"/>
                <p:cNvSpPr>
                  <a:spLocks noChangeArrowheads="1"/>
                </p:cNvSpPr>
                <p:nvPr/>
              </p:nvSpPr>
              <p:spPr bwMode="auto">
                <a:xfrm>
                  <a:off x="614" y="2568"/>
                  <a:ext cx="725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172" name="AutoShape 261"/>
                <p:cNvSpPr>
                  <a:spLocks noChangeArrowheads="1"/>
                </p:cNvSpPr>
                <p:nvPr/>
              </p:nvSpPr>
              <p:spPr bwMode="auto">
                <a:xfrm>
                  <a:off x="627" y="2588"/>
                  <a:ext cx="687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151" name="Rectangle 262"/>
              <p:cNvSpPr>
                <a:spLocks noChangeArrowheads="1"/>
              </p:cNvSpPr>
              <p:nvPr/>
            </p:nvSpPr>
            <p:spPr bwMode="auto">
              <a:xfrm>
                <a:off x="4217" y="1359"/>
                <a:ext cx="591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52" name="Rectangle 263"/>
              <p:cNvSpPr>
                <a:spLocks noChangeArrowheads="1"/>
              </p:cNvSpPr>
              <p:nvPr/>
            </p:nvSpPr>
            <p:spPr bwMode="auto">
              <a:xfrm>
                <a:off x="4227" y="1657"/>
                <a:ext cx="601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153" name="Group 264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15169" name="AutoShape 265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11" cy="14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170" name="AutoShape 266"/>
                <p:cNvSpPr>
                  <a:spLocks noChangeArrowheads="1"/>
                </p:cNvSpPr>
                <p:nvPr/>
              </p:nvSpPr>
              <p:spPr bwMode="auto">
                <a:xfrm>
                  <a:off x="629" y="2586"/>
                  <a:ext cx="673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154" name="Freeform 267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3 w 328"/>
                  <a:gd name="T3" fmla="*/ 14 h 226"/>
                  <a:gd name="T4" fmla="*/ 23 w 328"/>
                  <a:gd name="T5" fmla="*/ 25 h 226"/>
                  <a:gd name="T6" fmla="*/ 0 w 328"/>
                  <a:gd name="T7" fmla="*/ 10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5155" name="Group 268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15167" name="AutoShape 269"/>
                <p:cNvSpPr>
                  <a:spLocks noChangeArrowheads="1"/>
                </p:cNvSpPr>
                <p:nvPr/>
              </p:nvSpPr>
              <p:spPr bwMode="auto">
                <a:xfrm>
                  <a:off x="612" y="2571"/>
                  <a:ext cx="761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168" name="AutoShape 270"/>
                <p:cNvSpPr>
                  <a:spLocks noChangeArrowheads="1"/>
                </p:cNvSpPr>
                <p:nvPr/>
              </p:nvSpPr>
              <p:spPr bwMode="auto">
                <a:xfrm>
                  <a:off x="624" y="2590"/>
                  <a:ext cx="723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156" name="Rectangle 271"/>
              <p:cNvSpPr>
                <a:spLocks noChangeArrowheads="1"/>
              </p:cNvSpPr>
              <p:nvPr/>
            </p:nvSpPr>
            <p:spPr bwMode="auto">
              <a:xfrm>
                <a:off x="5248" y="427"/>
                <a:ext cx="70" cy="2296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57" name="Freeform 272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1 w 296"/>
                  <a:gd name="T3" fmla="*/ 15 h 256"/>
                  <a:gd name="T4" fmla="*/ 21 w 296"/>
                  <a:gd name="T5" fmla="*/ 28 h 256"/>
                  <a:gd name="T6" fmla="*/ 0 w 296"/>
                  <a:gd name="T7" fmla="*/ 10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58" name="Freeform 273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2 w 304"/>
                  <a:gd name="T3" fmla="*/ 19 h 288"/>
                  <a:gd name="T4" fmla="*/ 20 w 304"/>
                  <a:gd name="T5" fmla="*/ 33 h 288"/>
                  <a:gd name="T6" fmla="*/ 2 w 304"/>
                  <a:gd name="T7" fmla="*/ 14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59" name="Oval 274"/>
              <p:cNvSpPr>
                <a:spLocks noChangeArrowheads="1"/>
              </p:cNvSpPr>
              <p:nvPr/>
            </p:nvSpPr>
            <p:spPr bwMode="auto">
              <a:xfrm>
                <a:off x="5518" y="2617"/>
                <a:ext cx="50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60" name="Freeform 275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3 h 240"/>
                  <a:gd name="T2" fmla="*/ 2 w 306"/>
                  <a:gd name="T3" fmla="*/ 28 h 240"/>
                  <a:gd name="T4" fmla="*/ 22 w 306"/>
                  <a:gd name="T5" fmla="*/ 13 h 240"/>
                  <a:gd name="T6" fmla="*/ 21 w 306"/>
                  <a:gd name="T7" fmla="*/ 0 h 240"/>
                  <a:gd name="T8" fmla="*/ 0 w 306"/>
                  <a:gd name="T9" fmla="*/ 1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61" name="AutoShape 276"/>
              <p:cNvSpPr>
                <a:spLocks noChangeArrowheads="1"/>
              </p:cNvSpPr>
              <p:nvPr/>
            </p:nvSpPr>
            <p:spPr bwMode="auto">
              <a:xfrm>
                <a:off x="4136" y="2684"/>
                <a:ext cx="1201" cy="144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62" name="AutoShape 277"/>
              <p:cNvSpPr>
                <a:spLocks noChangeArrowheads="1"/>
              </p:cNvSpPr>
              <p:nvPr/>
            </p:nvSpPr>
            <p:spPr bwMode="auto">
              <a:xfrm>
                <a:off x="4207" y="2713"/>
                <a:ext cx="1071" cy="8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63" name="Oval 278"/>
              <p:cNvSpPr>
                <a:spLocks noChangeArrowheads="1"/>
              </p:cNvSpPr>
              <p:nvPr/>
            </p:nvSpPr>
            <p:spPr bwMode="auto">
              <a:xfrm>
                <a:off x="4307" y="2387"/>
                <a:ext cx="160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64" name="Oval 279"/>
              <p:cNvSpPr>
                <a:spLocks noChangeArrowheads="1"/>
              </p:cNvSpPr>
              <p:nvPr/>
            </p:nvSpPr>
            <p:spPr bwMode="auto">
              <a:xfrm>
                <a:off x="4487" y="2387"/>
                <a:ext cx="160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65" name="Oval 280"/>
              <p:cNvSpPr>
                <a:spLocks noChangeArrowheads="1"/>
              </p:cNvSpPr>
              <p:nvPr/>
            </p:nvSpPr>
            <p:spPr bwMode="auto">
              <a:xfrm>
                <a:off x="4657" y="2387"/>
                <a:ext cx="160" cy="13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66" name="Rectangle 281"/>
              <p:cNvSpPr>
                <a:spLocks noChangeArrowheads="1"/>
              </p:cNvSpPr>
              <p:nvPr/>
            </p:nvSpPr>
            <p:spPr bwMode="auto">
              <a:xfrm>
                <a:off x="5068" y="1839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15110" name="Group 249"/>
            <p:cNvGrpSpPr>
              <a:grpSpLocks/>
            </p:cNvGrpSpPr>
            <p:nvPr/>
          </p:nvGrpSpPr>
          <p:grpSpPr bwMode="auto">
            <a:xfrm flipH="1">
              <a:off x="8472213" y="4384408"/>
              <a:ext cx="225953" cy="395900"/>
              <a:chOff x="4140" y="429"/>
              <a:chExt cx="1425" cy="2396"/>
            </a:xfrm>
          </p:grpSpPr>
          <p:sp>
            <p:nvSpPr>
              <p:cNvPr id="215111" name="Freeform 250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5 w 354"/>
                  <a:gd name="T1" fmla="*/ 0 h 2742"/>
                  <a:gd name="T2" fmla="*/ 24 w 354"/>
                  <a:gd name="T3" fmla="*/ 38 h 2742"/>
                  <a:gd name="T4" fmla="*/ 24 w 354"/>
                  <a:gd name="T5" fmla="*/ 295 h 2742"/>
                  <a:gd name="T6" fmla="*/ 0 w 354"/>
                  <a:gd name="T7" fmla="*/ 309 h 2742"/>
                  <a:gd name="T8" fmla="*/ 5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12" name="Rectangle 251"/>
              <p:cNvSpPr>
                <a:spLocks noChangeArrowheads="1"/>
              </p:cNvSpPr>
              <p:nvPr/>
            </p:nvSpPr>
            <p:spPr bwMode="auto">
              <a:xfrm>
                <a:off x="4200" y="431"/>
                <a:ext cx="1051" cy="2276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13" name="Freeform 252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14 w 211"/>
                  <a:gd name="T3" fmla="*/ 25 h 2537"/>
                  <a:gd name="T4" fmla="*/ 2 w 211"/>
                  <a:gd name="T5" fmla="*/ 282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14" name="Freeform 253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3 w 328"/>
                  <a:gd name="T3" fmla="*/ 15 h 226"/>
                  <a:gd name="T4" fmla="*/ 23 w 328"/>
                  <a:gd name="T5" fmla="*/ 27 h 226"/>
                  <a:gd name="T6" fmla="*/ 0 w 328"/>
                  <a:gd name="T7" fmla="*/ 1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15" name="Rectangle 254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601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116" name="Group 255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15141" name="AutoShape 256"/>
                <p:cNvSpPr>
                  <a:spLocks noChangeArrowheads="1"/>
                </p:cNvSpPr>
                <p:nvPr/>
              </p:nvSpPr>
              <p:spPr bwMode="auto">
                <a:xfrm>
                  <a:off x="616" y="2571"/>
                  <a:ext cx="725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142" name="AutoShape 257"/>
                <p:cNvSpPr>
                  <a:spLocks noChangeArrowheads="1"/>
                </p:cNvSpPr>
                <p:nvPr/>
              </p:nvSpPr>
              <p:spPr bwMode="auto">
                <a:xfrm>
                  <a:off x="629" y="2590"/>
                  <a:ext cx="700" cy="10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117" name="Rectangle 258"/>
              <p:cNvSpPr>
                <a:spLocks noChangeArrowheads="1"/>
              </p:cNvSpPr>
              <p:nvPr/>
            </p:nvSpPr>
            <p:spPr bwMode="auto">
              <a:xfrm>
                <a:off x="4220" y="1017"/>
                <a:ext cx="601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118" name="Group 259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15139" name="AutoShape 260"/>
                <p:cNvSpPr>
                  <a:spLocks noChangeArrowheads="1"/>
                </p:cNvSpPr>
                <p:nvPr/>
              </p:nvSpPr>
              <p:spPr bwMode="auto">
                <a:xfrm>
                  <a:off x="581" y="2572"/>
                  <a:ext cx="725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140" name="AutoShape 261"/>
                <p:cNvSpPr>
                  <a:spLocks noChangeArrowheads="1"/>
                </p:cNvSpPr>
                <p:nvPr/>
              </p:nvSpPr>
              <p:spPr bwMode="auto">
                <a:xfrm>
                  <a:off x="594" y="2592"/>
                  <a:ext cx="687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119" name="Rectangle 262"/>
              <p:cNvSpPr>
                <a:spLocks noChangeArrowheads="1"/>
              </p:cNvSpPr>
              <p:nvPr/>
            </p:nvSpPr>
            <p:spPr bwMode="auto">
              <a:xfrm>
                <a:off x="4220" y="1363"/>
                <a:ext cx="591" cy="3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20" name="Rectangle 263"/>
              <p:cNvSpPr>
                <a:spLocks noChangeArrowheads="1"/>
              </p:cNvSpPr>
              <p:nvPr/>
            </p:nvSpPr>
            <p:spPr bwMode="auto">
              <a:xfrm>
                <a:off x="4230" y="1651"/>
                <a:ext cx="591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121" name="Group 264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15137" name="AutoShape 265"/>
                <p:cNvSpPr>
                  <a:spLocks noChangeArrowheads="1"/>
                </p:cNvSpPr>
                <p:nvPr/>
              </p:nvSpPr>
              <p:spPr bwMode="auto">
                <a:xfrm>
                  <a:off x="609" y="2572"/>
                  <a:ext cx="686" cy="13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138" name="AutoShape 266"/>
                <p:cNvSpPr>
                  <a:spLocks noChangeArrowheads="1"/>
                </p:cNvSpPr>
                <p:nvPr/>
              </p:nvSpPr>
              <p:spPr bwMode="auto">
                <a:xfrm>
                  <a:off x="621" y="2590"/>
                  <a:ext cx="648" cy="9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122" name="Freeform 267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3 w 328"/>
                  <a:gd name="T3" fmla="*/ 14 h 226"/>
                  <a:gd name="T4" fmla="*/ 23 w 328"/>
                  <a:gd name="T5" fmla="*/ 25 h 226"/>
                  <a:gd name="T6" fmla="*/ 0 w 328"/>
                  <a:gd name="T7" fmla="*/ 10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5123" name="Group 268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15135" name="AutoShape 269"/>
                <p:cNvSpPr>
                  <a:spLocks noChangeArrowheads="1"/>
                </p:cNvSpPr>
                <p:nvPr/>
              </p:nvSpPr>
              <p:spPr bwMode="auto">
                <a:xfrm>
                  <a:off x="616" y="2565"/>
                  <a:ext cx="723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136" name="AutoShape 270"/>
                <p:cNvSpPr>
                  <a:spLocks noChangeArrowheads="1"/>
                </p:cNvSpPr>
                <p:nvPr/>
              </p:nvSpPr>
              <p:spPr bwMode="auto">
                <a:xfrm>
                  <a:off x="629" y="2585"/>
                  <a:ext cx="686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124" name="Rectangle 271"/>
              <p:cNvSpPr>
                <a:spLocks noChangeArrowheads="1"/>
              </p:cNvSpPr>
              <p:nvPr/>
            </p:nvSpPr>
            <p:spPr bwMode="auto">
              <a:xfrm>
                <a:off x="5251" y="431"/>
                <a:ext cx="60" cy="2286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25" name="Freeform 272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1 w 296"/>
                  <a:gd name="T3" fmla="*/ 15 h 256"/>
                  <a:gd name="T4" fmla="*/ 21 w 296"/>
                  <a:gd name="T5" fmla="*/ 28 h 256"/>
                  <a:gd name="T6" fmla="*/ 0 w 296"/>
                  <a:gd name="T7" fmla="*/ 10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26" name="Freeform 273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2 w 304"/>
                  <a:gd name="T3" fmla="*/ 19 h 288"/>
                  <a:gd name="T4" fmla="*/ 20 w 304"/>
                  <a:gd name="T5" fmla="*/ 33 h 288"/>
                  <a:gd name="T6" fmla="*/ 2 w 304"/>
                  <a:gd name="T7" fmla="*/ 14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27" name="Oval 274"/>
              <p:cNvSpPr>
                <a:spLocks noChangeArrowheads="1"/>
              </p:cNvSpPr>
              <p:nvPr/>
            </p:nvSpPr>
            <p:spPr bwMode="auto">
              <a:xfrm>
                <a:off x="5512" y="2611"/>
                <a:ext cx="50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28" name="Freeform 275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3 h 240"/>
                  <a:gd name="T2" fmla="*/ 2 w 306"/>
                  <a:gd name="T3" fmla="*/ 28 h 240"/>
                  <a:gd name="T4" fmla="*/ 22 w 306"/>
                  <a:gd name="T5" fmla="*/ 13 h 240"/>
                  <a:gd name="T6" fmla="*/ 21 w 306"/>
                  <a:gd name="T7" fmla="*/ 0 h 240"/>
                  <a:gd name="T8" fmla="*/ 0 w 306"/>
                  <a:gd name="T9" fmla="*/ 1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29" name="AutoShape 276"/>
              <p:cNvSpPr>
                <a:spLocks noChangeArrowheads="1"/>
              </p:cNvSpPr>
              <p:nvPr/>
            </p:nvSpPr>
            <p:spPr bwMode="auto">
              <a:xfrm>
                <a:off x="4140" y="2679"/>
                <a:ext cx="1201" cy="144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30" name="AutoShape 277"/>
              <p:cNvSpPr>
                <a:spLocks noChangeArrowheads="1"/>
              </p:cNvSpPr>
              <p:nvPr/>
            </p:nvSpPr>
            <p:spPr bwMode="auto">
              <a:xfrm>
                <a:off x="4200" y="2708"/>
                <a:ext cx="1071" cy="8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31" name="Oval 278"/>
              <p:cNvSpPr>
                <a:spLocks noChangeArrowheads="1"/>
              </p:cNvSpPr>
              <p:nvPr/>
            </p:nvSpPr>
            <p:spPr bwMode="auto">
              <a:xfrm>
                <a:off x="4310" y="2381"/>
                <a:ext cx="160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32" name="Oval 279"/>
              <p:cNvSpPr>
                <a:spLocks noChangeArrowheads="1"/>
              </p:cNvSpPr>
              <p:nvPr/>
            </p:nvSpPr>
            <p:spPr bwMode="auto">
              <a:xfrm>
                <a:off x="4480" y="2381"/>
                <a:ext cx="160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33" name="Oval 280"/>
              <p:cNvSpPr>
                <a:spLocks noChangeArrowheads="1"/>
              </p:cNvSpPr>
              <p:nvPr/>
            </p:nvSpPr>
            <p:spPr bwMode="auto">
              <a:xfrm>
                <a:off x="4661" y="2381"/>
                <a:ext cx="160" cy="13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134" name="Rectangle 281"/>
              <p:cNvSpPr>
                <a:spLocks noChangeArrowheads="1"/>
              </p:cNvSpPr>
              <p:nvPr/>
            </p:nvSpPr>
            <p:spPr bwMode="auto">
              <a:xfrm>
                <a:off x="5061" y="1833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1069" name="Group 1068"/>
          <p:cNvGrpSpPr>
            <a:grpSpLocks/>
          </p:cNvGrpSpPr>
          <p:nvPr/>
        </p:nvGrpSpPr>
        <p:grpSpPr bwMode="auto">
          <a:xfrm>
            <a:off x="7331200" y="5540375"/>
            <a:ext cx="347662" cy="681038"/>
            <a:chOff x="7923189" y="2486664"/>
            <a:chExt cx="360377" cy="884585"/>
          </a:xfrm>
        </p:grpSpPr>
        <p:pic>
          <p:nvPicPr>
            <p:cNvPr id="215073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43998" y="2486664"/>
              <a:ext cx="239568" cy="536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215074" name="Group 950"/>
            <p:cNvGrpSpPr>
              <a:grpSpLocks/>
            </p:cNvGrpSpPr>
            <p:nvPr/>
          </p:nvGrpSpPr>
          <p:grpSpPr bwMode="auto">
            <a:xfrm>
              <a:off x="7923189" y="2890236"/>
              <a:ext cx="227012" cy="481013"/>
              <a:chOff x="4140" y="429"/>
              <a:chExt cx="1425" cy="2396"/>
            </a:xfrm>
          </p:grpSpPr>
          <p:sp>
            <p:nvSpPr>
              <p:cNvPr id="215075" name="Freeform 95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8 w 354"/>
                  <a:gd name="T3" fmla="*/ 16 h 2742"/>
                  <a:gd name="T4" fmla="*/ 8 w 354"/>
                  <a:gd name="T5" fmla="*/ 119 h 2742"/>
                  <a:gd name="T6" fmla="*/ 0 w 354"/>
                  <a:gd name="T7" fmla="*/ 124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76" name="Rectangle 952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077" name="Freeform 95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5 w 211"/>
                  <a:gd name="T3" fmla="*/ 11 h 2537"/>
                  <a:gd name="T4" fmla="*/ 2 w 211"/>
                  <a:gd name="T5" fmla="*/ 11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78" name="Freeform 95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7 w 328"/>
                  <a:gd name="T3" fmla="*/ 7 h 226"/>
                  <a:gd name="T4" fmla="*/ 7 w 328"/>
                  <a:gd name="T5" fmla="*/ 11 h 226"/>
                  <a:gd name="T6" fmla="*/ 0 w 328"/>
                  <a:gd name="T7" fmla="*/ 5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79" name="Rectangle 955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080" name="Group 95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15105" name="AutoShape 957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106" name="AutoShape 958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081" name="Rectangle 959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082" name="Group 96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15103" name="AutoShape 961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104" name="AutoShape 962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083" name="Rectangle 963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084" name="Rectangle 964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5085" name="Group 96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15101" name="AutoShape 966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102" name="AutoShape 967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086" name="Freeform 96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7 w 328"/>
                  <a:gd name="T3" fmla="*/ 6 h 226"/>
                  <a:gd name="T4" fmla="*/ 7 w 328"/>
                  <a:gd name="T5" fmla="*/ 10 h 226"/>
                  <a:gd name="T6" fmla="*/ 0 w 328"/>
                  <a:gd name="T7" fmla="*/ 4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5087" name="Group 96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15099" name="AutoShape 970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100" name="AutoShape 971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088" name="Rectangle 972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089" name="Freeform 97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7 w 296"/>
                  <a:gd name="T3" fmla="*/ 6 h 256"/>
                  <a:gd name="T4" fmla="*/ 7 w 296"/>
                  <a:gd name="T5" fmla="*/ 11 h 256"/>
                  <a:gd name="T6" fmla="*/ 0 w 296"/>
                  <a:gd name="T7" fmla="*/ 4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90" name="Freeform 97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7 w 304"/>
                  <a:gd name="T3" fmla="*/ 8 h 288"/>
                  <a:gd name="T4" fmla="*/ 6 w 304"/>
                  <a:gd name="T5" fmla="*/ 13 h 288"/>
                  <a:gd name="T6" fmla="*/ 2 w 304"/>
                  <a:gd name="T7" fmla="*/ 6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91" name="Oval 975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092" name="Freeform 97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6 h 240"/>
                  <a:gd name="T2" fmla="*/ 2 w 306"/>
                  <a:gd name="T3" fmla="*/ 11 h 240"/>
                  <a:gd name="T4" fmla="*/ 7 w 306"/>
                  <a:gd name="T5" fmla="*/ 6 h 240"/>
                  <a:gd name="T6" fmla="*/ 7 w 306"/>
                  <a:gd name="T7" fmla="*/ 0 h 240"/>
                  <a:gd name="T8" fmla="*/ 0 w 306"/>
                  <a:gd name="T9" fmla="*/ 6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93" name="AutoShape 977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094" name="AutoShape 978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095" name="Oval 979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096" name="Oval 980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097" name="Oval 981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098" name="Rectangle 982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371600" y="3525838"/>
            <a:ext cx="982662" cy="1585912"/>
            <a:chOff x="226804" y="3719080"/>
            <a:chExt cx="982820" cy="1586234"/>
          </a:xfrm>
        </p:grpSpPr>
        <p:pic>
          <p:nvPicPr>
            <p:cNvPr id="215070" name="Picture 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109" y="5014480"/>
              <a:ext cx="405029" cy="290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071" name="Cloud Callout 16"/>
            <p:cNvSpPr>
              <a:spLocks noChangeArrowheads="1"/>
            </p:cNvSpPr>
            <p:nvPr/>
          </p:nvSpPr>
          <p:spPr bwMode="auto">
            <a:xfrm flipH="1">
              <a:off x="226804" y="3719080"/>
              <a:ext cx="982820" cy="514019"/>
            </a:xfrm>
            <a:prstGeom prst="cloudCallout">
              <a:avLst>
                <a:gd name="adj1" fmla="val -7606"/>
                <a:gd name="adj2" fmla="val 147866"/>
              </a:avLst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215072" name="Picture 18" descr="madman.jpg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7767" y="3870258"/>
              <a:ext cx="767350" cy="211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057" name="Content Placeholder 12"/>
          <p:cNvSpPr txBox="1">
            <a:spLocks/>
          </p:cNvSpPr>
          <p:nvPr/>
        </p:nvSpPr>
        <p:spPr bwMode="auto">
          <a:xfrm>
            <a:off x="323528" y="980728"/>
            <a:ext cx="777240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7338" indent="-28733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681038" indent="-22383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rgbClr val="000000"/>
                </a:solidFill>
              </a:rPr>
              <a:t>CDN: stores copies of content at CDN nodes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e.g. Netflix stores copies of </a:t>
            </a:r>
            <a:r>
              <a:rPr lang="en-US" altLang="en-US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MadMen</a:t>
            </a:r>
            <a:endParaRPr lang="en-US" altLang="en-US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179512" y="4837113"/>
            <a:ext cx="1857375" cy="338137"/>
            <a:chOff x="5957397" y="-30236"/>
            <a:chExt cx="1857399" cy="338554"/>
          </a:xfrm>
        </p:grpSpPr>
        <p:sp>
          <p:nvSpPr>
            <p:cNvPr id="215068" name="Rectangle 20"/>
            <p:cNvSpPr>
              <a:spLocks noChangeArrowheads="1"/>
            </p:cNvSpPr>
            <p:nvPr/>
          </p:nvSpPr>
          <p:spPr bwMode="auto">
            <a:xfrm>
              <a:off x="5957398" y="0"/>
              <a:ext cx="1829556" cy="272128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069" name="TextBox 21"/>
            <p:cNvSpPr txBox="1">
              <a:spLocks noChangeArrowheads="1"/>
            </p:cNvSpPr>
            <p:nvPr/>
          </p:nvSpPr>
          <p:spPr bwMode="auto">
            <a:xfrm>
              <a:off x="5957397" y="-30236"/>
              <a:ext cx="185739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FFFFFF"/>
                  </a:solidFill>
                  <a:latin typeface="Arial" panose="020B0604020202020204" pitchFamily="34" charset="0"/>
                </a:rPr>
                <a:t>where’s Madmen?</a:t>
              </a:r>
            </a:p>
          </p:txBody>
        </p:sp>
      </p:grpSp>
      <p:grpSp>
        <p:nvGrpSpPr>
          <p:cNvPr id="1113" name="Group 1112"/>
          <p:cNvGrpSpPr>
            <a:grpSpLocks/>
          </p:cNvGrpSpPr>
          <p:nvPr/>
        </p:nvGrpSpPr>
        <p:grpSpPr bwMode="auto">
          <a:xfrm>
            <a:off x="7405812" y="4584700"/>
            <a:ext cx="1279525" cy="338138"/>
            <a:chOff x="5931471" y="-30236"/>
            <a:chExt cx="1279747" cy="338971"/>
          </a:xfrm>
        </p:grpSpPr>
        <p:sp>
          <p:nvSpPr>
            <p:cNvPr id="215066" name="Rectangle 1113"/>
            <p:cNvSpPr>
              <a:spLocks noChangeArrowheads="1"/>
            </p:cNvSpPr>
            <p:nvPr/>
          </p:nvSpPr>
          <p:spPr bwMode="auto">
            <a:xfrm>
              <a:off x="5957398" y="13898"/>
              <a:ext cx="1225865" cy="258229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067" name="TextBox 1114"/>
            <p:cNvSpPr txBox="1">
              <a:spLocks noChangeArrowheads="1"/>
            </p:cNvSpPr>
            <p:nvPr/>
          </p:nvSpPr>
          <p:spPr bwMode="auto">
            <a:xfrm>
              <a:off x="5931471" y="-30236"/>
              <a:ext cx="1279747" cy="3389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FFFFFF"/>
                  </a:solidFill>
                  <a:latin typeface="Arial" panose="020B0604020202020204" pitchFamily="34" charset="0"/>
                </a:rPr>
                <a:t>manifest file</a:t>
              </a:r>
            </a:p>
          </p:txBody>
        </p:sp>
      </p:grpSp>
      <p:sp>
        <p:nvSpPr>
          <p:cNvPr id="28" name="Freeform 27"/>
          <p:cNvSpPr>
            <a:spLocks/>
          </p:cNvSpPr>
          <p:nvPr/>
        </p:nvSpPr>
        <p:spPr bwMode="auto">
          <a:xfrm>
            <a:off x="1219325" y="4049713"/>
            <a:ext cx="1008062" cy="881062"/>
          </a:xfrm>
          <a:custGeom>
            <a:avLst/>
            <a:gdLst>
              <a:gd name="T0" fmla="*/ 262012 w 1284637"/>
              <a:gd name="T1" fmla="*/ 0 h 1108430"/>
              <a:gd name="T2" fmla="*/ 299825 w 1284637"/>
              <a:gd name="T3" fmla="*/ 279312 h 1108430"/>
              <a:gd name="T4" fmla="*/ 0 w 1284637"/>
              <a:gd name="T5" fmla="*/ 278990 h 110843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84637" h="1108430">
                <a:moveTo>
                  <a:pt x="1122624" y="0"/>
                </a:moveTo>
                <a:lnTo>
                  <a:pt x="1284637" y="1108430"/>
                </a:lnTo>
                <a:lnTo>
                  <a:pt x="0" y="1107156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121" name="Freeform 1120"/>
          <p:cNvSpPr>
            <a:spLocks/>
          </p:cNvSpPr>
          <p:nvPr/>
        </p:nvSpPr>
        <p:spPr bwMode="auto">
          <a:xfrm flipV="1">
            <a:off x="1244725" y="4933950"/>
            <a:ext cx="2166937" cy="709613"/>
          </a:xfrm>
          <a:custGeom>
            <a:avLst/>
            <a:gdLst>
              <a:gd name="T0" fmla="*/ 2604924 w 1898925"/>
              <a:gd name="T1" fmla="*/ 0 h 980345"/>
              <a:gd name="T2" fmla="*/ 4193698 w 1898925"/>
              <a:gd name="T3" fmla="*/ 86335 h 980345"/>
              <a:gd name="T4" fmla="*/ 3230068 w 1898925"/>
              <a:gd name="T5" fmla="*/ 98092 h 980345"/>
              <a:gd name="T6" fmla="*/ 1875895 w 1898925"/>
              <a:gd name="T7" fmla="*/ 137576 h 980345"/>
              <a:gd name="T8" fmla="*/ 0 w 1898925"/>
              <a:gd name="T9" fmla="*/ 140830 h 9803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98925" h="980345">
                <a:moveTo>
                  <a:pt x="1179521" y="0"/>
                </a:moveTo>
                <a:lnTo>
                  <a:pt x="1898925" y="600997"/>
                </a:lnTo>
                <a:lnTo>
                  <a:pt x="1462589" y="682836"/>
                </a:lnTo>
                <a:cubicBezTo>
                  <a:pt x="1258197" y="730637"/>
                  <a:pt x="1110581" y="844165"/>
                  <a:pt x="849414" y="957692"/>
                </a:cubicBezTo>
                <a:lnTo>
                  <a:pt x="0" y="980345"/>
                </a:ln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122" name="Content Placeholder 12"/>
          <p:cNvSpPr txBox="1">
            <a:spLocks/>
          </p:cNvSpPr>
          <p:nvPr/>
        </p:nvSpPr>
        <p:spPr bwMode="auto">
          <a:xfrm>
            <a:off x="771525" y="2505075"/>
            <a:ext cx="765016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/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0"/>
              <a:buChar char="v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Arial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Arial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Arial" charset="0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+mn-cs"/>
              </a:defRPr>
            </a:lvl9pPr>
          </a:lstStyle>
          <a:p>
            <a:pPr marL="681038" lvl="1" indent="-223838">
              <a:buFont typeface="Arial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</a:rPr>
              <a:t>directed to nearby copy, retrieves content</a:t>
            </a:r>
          </a:p>
          <a:p>
            <a:pPr marL="457200" lvl="1" indent="0">
              <a:buFont typeface="Wingdings" charset="0"/>
              <a:buNone/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23" name="Content Placeholder 12"/>
          <p:cNvSpPr txBox="1">
            <a:spLocks/>
          </p:cNvSpPr>
          <p:nvPr/>
        </p:nvSpPr>
        <p:spPr bwMode="auto">
          <a:xfrm>
            <a:off x="787400" y="2852738"/>
            <a:ext cx="777240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/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0"/>
              <a:buChar char="v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Arial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Arial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Arial" charset="0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+mn-cs"/>
              </a:defRPr>
            </a:lvl9pPr>
          </a:lstStyle>
          <a:p>
            <a:pPr marL="681038" lvl="1" indent="-223838">
              <a:buFont typeface="Arial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</a:rPr>
              <a:t>may choose different copy if network path congested</a:t>
            </a:r>
          </a:p>
          <a:p>
            <a:pPr marL="457200" lvl="1" indent="0">
              <a:buFont typeface="Wingdings" charset="0"/>
              <a:buNone/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50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5214E-6 3.59408E-6 L 0.11335 -0.02916 L 0.14356 -0.02685 L 0.31852 0.00185 L 0.46138 -0.03078 L 0.55164 -0.00486 L 0.62333 0.0155 L 0.72418 -0.01088 L 0.77539 -0.05508 " pathEditMode="relative" rAng="0" ptsTypes="AAAAAAAAA">
                                      <p:cBhvr>
                                        <p:cTn id="4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61" y="-19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6 -0.00046 L -0.12238 0.06989 L -0.2812 0.02152 L -0.43152 0.0523 L -0.6367 0.028 L -0.76549 0.05462 " pathEditMode="relative" rAng="0" ptsTypes="AAAAAA">
                                      <p:cBhvr>
                                        <p:cTn id="56" dur="2000" fill="hold"/>
                                        <p:tgtEl>
                                          <p:spTgt spid="1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18" y="35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  <p:bldP spid="28" grpId="0" animBg="1"/>
      <p:bldP spid="28" grpId="1" animBg="1"/>
      <p:bldP spid="1121" grpId="0" animBg="1"/>
      <p:bldP spid="1122" grpId="0"/>
      <p:bldP spid="11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 txBox="1">
            <a:spLocks noChangeArrowheads="1"/>
          </p:cNvSpPr>
          <p:nvPr/>
        </p:nvSpPr>
        <p:spPr bwMode="auto">
          <a:xfrm>
            <a:off x="284897" y="20537"/>
            <a:ext cx="84629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dirty="0">
                <a:solidFill>
                  <a:schemeClr val="bg1"/>
                </a:solidFill>
              </a:rPr>
              <a:t>Content Distribution Networks </a:t>
            </a:r>
            <a:r>
              <a:rPr lang="en-US" altLang="en-US" sz="3600" dirty="0">
                <a:solidFill>
                  <a:schemeClr val="bg1"/>
                </a:solidFill>
              </a:rPr>
              <a:t>(CDNs)</a:t>
            </a:r>
          </a:p>
        </p:txBody>
      </p:sp>
      <p:grpSp>
        <p:nvGrpSpPr>
          <p:cNvPr id="50178" name="Group 485"/>
          <p:cNvGrpSpPr>
            <a:grpSpLocks/>
          </p:cNvGrpSpPr>
          <p:nvPr/>
        </p:nvGrpSpPr>
        <p:grpSpPr bwMode="auto">
          <a:xfrm>
            <a:off x="1088943" y="3801194"/>
            <a:ext cx="7000875" cy="2516187"/>
            <a:chOff x="450851" y="1669615"/>
            <a:chExt cx="8386119" cy="4786194"/>
          </a:xfrm>
        </p:grpSpPr>
        <p:sp>
          <p:nvSpPr>
            <p:cNvPr id="217816" name="Freeform 84"/>
            <p:cNvSpPr>
              <a:spLocks/>
            </p:cNvSpPr>
            <p:nvPr/>
          </p:nvSpPr>
          <p:spPr bwMode="auto">
            <a:xfrm>
              <a:off x="1825540" y="2241379"/>
              <a:ext cx="597068" cy="418220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817" name="Freeform 84"/>
            <p:cNvSpPr>
              <a:spLocks/>
            </p:cNvSpPr>
            <p:nvPr/>
          </p:nvSpPr>
          <p:spPr bwMode="auto">
            <a:xfrm>
              <a:off x="669684" y="3041418"/>
              <a:ext cx="597068" cy="418220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818" name="Freeform 84"/>
            <p:cNvSpPr>
              <a:spLocks/>
            </p:cNvSpPr>
            <p:nvPr/>
          </p:nvSpPr>
          <p:spPr bwMode="auto">
            <a:xfrm>
              <a:off x="6334646" y="2495359"/>
              <a:ext cx="597068" cy="418220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819" name="Freeform 84"/>
            <p:cNvSpPr>
              <a:spLocks/>
            </p:cNvSpPr>
            <p:nvPr/>
          </p:nvSpPr>
          <p:spPr bwMode="auto">
            <a:xfrm>
              <a:off x="1241261" y="5352637"/>
              <a:ext cx="597068" cy="418220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820" name="Freeform 84"/>
            <p:cNvSpPr>
              <a:spLocks/>
            </p:cNvSpPr>
            <p:nvPr/>
          </p:nvSpPr>
          <p:spPr bwMode="auto">
            <a:xfrm>
              <a:off x="822105" y="4730385"/>
              <a:ext cx="597068" cy="418220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821" name="Freeform 84"/>
            <p:cNvSpPr>
              <a:spLocks/>
            </p:cNvSpPr>
            <p:nvPr/>
          </p:nvSpPr>
          <p:spPr bwMode="auto">
            <a:xfrm>
              <a:off x="593474" y="4070036"/>
              <a:ext cx="597068" cy="418220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822" name="Freeform 84"/>
            <p:cNvSpPr>
              <a:spLocks/>
            </p:cNvSpPr>
            <p:nvPr/>
          </p:nvSpPr>
          <p:spPr bwMode="auto">
            <a:xfrm>
              <a:off x="7084047" y="2927126"/>
              <a:ext cx="597068" cy="418220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823" name="Freeform 84"/>
            <p:cNvSpPr>
              <a:spLocks/>
            </p:cNvSpPr>
            <p:nvPr/>
          </p:nvSpPr>
          <p:spPr bwMode="auto">
            <a:xfrm>
              <a:off x="3425955" y="2000097"/>
              <a:ext cx="597068" cy="418220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824" name="Freeform 84"/>
            <p:cNvSpPr>
              <a:spLocks/>
            </p:cNvSpPr>
            <p:nvPr/>
          </p:nvSpPr>
          <p:spPr bwMode="auto">
            <a:xfrm>
              <a:off x="1050735" y="2647748"/>
              <a:ext cx="597068" cy="418220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825" name="Freeform 84"/>
            <p:cNvSpPr>
              <a:spLocks/>
            </p:cNvSpPr>
            <p:nvPr/>
          </p:nvSpPr>
          <p:spPr bwMode="auto">
            <a:xfrm>
              <a:off x="4340478" y="1974699"/>
              <a:ext cx="597068" cy="418220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826" name="Freeform 84"/>
            <p:cNvSpPr>
              <a:spLocks/>
            </p:cNvSpPr>
            <p:nvPr/>
          </p:nvSpPr>
          <p:spPr bwMode="auto">
            <a:xfrm>
              <a:off x="7401589" y="5606617"/>
              <a:ext cx="597068" cy="418220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827" name="Freeform 84"/>
            <p:cNvSpPr>
              <a:spLocks/>
            </p:cNvSpPr>
            <p:nvPr/>
          </p:nvSpPr>
          <p:spPr bwMode="auto">
            <a:xfrm>
              <a:off x="8239902" y="4958969"/>
              <a:ext cx="597068" cy="418220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828" name="Freeform 84"/>
            <p:cNvSpPr>
              <a:spLocks/>
            </p:cNvSpPr>
            <p:nvPr/>
          </p:nvSpPr>
          <p:spPr bwMode="auto">
            <a:xfrm>
              <a:off x="8011271" y="4044638"/>
              <a:ext cx="597068" cy="418220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829" name="Freeform 84"/>
            <p:cNvSpPr>
              <a:spLocks/>
            </p:cNvSpPr>
            <p:nvPr/>
          </p:nvSpPr>
          <p:spPr bwMode="auto">
            <a:xfrm>
              <a:off x="5166088" y="5847899"/>
              <a:ext cx="597068" cy="418220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830" name="Freeform 84"/>
            <p:cNvSpPr>
              <a:spLocks/>
            </p:cNvSpPr>
            <p:nvPr/>
          </p:nvSpPr>
          <p:spPr bwMode="auto">
            <a:xfrm>
              <a:off x="4251565" y="5987587"/>
              <a:ext cx="597068" cy="418220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831" name="Freeform 84"/>
            <p:cNvSpPr>
              <a:spLocks/>
            </p:cNvSpPr>
            <p:nvPr/>
          </p:nvSpPr>
          <p:spPr bwMode="auto">
            <a:xfrm>
              <a:off x="3032203" y="5835199"/>
              <a:ext cx="597068" cy="418220"/>
            </a:xfrm>
            <a:custGeom>
              <a:avLst/>
              <a:gdLst>
                <a:gd name="T0" fmla="*/ 2147483646 w 1036"/>
                <a:gd name="T1" fmla="*/ 2147483646 h 675"/>
                <a:gd name="T2" fmla="*/ 2147483646 w 1036"/>
                <a:gd name="T3" fmla="*/ 2147483646 h 675"/>
                <a:gd name="T4" fmla="*/ 2147483646 w 1036"/>
                <a:gd name="T5" fmla="*/ 2147483646 h 675"/>
                <a:gd name="T6" fmla="*/ 2147483646 w 1036"/>
                <a:gd name="T7" fmla="*/ 2147483646 h 675"/>
                <a:gd name="T8" fmla="*/ 2147483646 w 1036"/>
                <a:gd name="T9" fmla="*/ 2147483646 h 675"/>
                <a:gd name="T10" fmla="*/ 2147483646 w 1036"/>
                <a:gd name="T11" fmla="*/ 2147483646 h 675"/>
                <a:gd name="T12" fmla="*/ 2147483646 w 1036"/>
                <a:gd name="T13" fmla="*/ 2147483646 h 675"/>
                <a:gd name="T14" fmla="*/ 2147483646 w 1036"/>
                <a:gd name="T15" fmla="*/ 2147483646 h 675"/>
                <a:gd name="T16" fmla="*/ 2147483646 w 1036"/>
                <a:gd name="T17" fmla="*/ 2147483646 h 675"/>
                <a:gd name="T18" fmla="*/ 2147483646 w 1036"/>
                <a:gd name="T19" fmla="*/ 2147483646 h 675"/>
                <a:gd name="T20" fmla="*/ 2147483646 w 1036"/>
                <a:gd name="T21" fmla="*/ 2147483646 h 675"/>
                <a:gd name="T22" fmla="*/ 2147483646 w 1036"/>
                <a:gd name="T23" fmla="*/ 2147483646 h 675"/>
                <a:gd name="T24" fmla="*/ 2147483646 w 1036"/>
                <a:gd name="T25" fmla="*/ 2147483646 h 675"/>
                <a:gd name="T26" fmla="*/ 2147483646 w 1036"/>
                <a:gd name="T27" fmla="*/ 2147483646 h 675"/>
                <a:gd name="T28" fmla="*/ 2147483646 w 1036"/>
                <a:gd name="T29" fmla="*/ 2147483646 h 675"/>
                <a:gd name="T30" fmla="*/ 2147483646 w 1036"/>
                <a:gd name="T31" fmla="*/ 2147483646 h 675"/>
                <a:gd name="T32" fmla="*/ 2147483646 w 1036"/>
                <a:gd name="T33" fmla="*/ 2147483646 h 675"/>
                <a:gd name="T34" fmla="*/ 2147483646 w 1036"/>
                <a:gd name="T35" fmla="*/ 2147483646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36"/>
                <a:gd name="T55" fmla="*/ 0 h 675"/>
                <a:gd name="T56" fmla="*/ 1036 w 1036"/>
                <a:gd name="T57" fmla="*/ 675 h 67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7832" name="TextBox 4"/>
            <p:cNvSpPr txBox="1">
              <a:spLocks noChangeArrowheads="1"/>
            </p:cNvSpPr>
            <p:nvPr/>
          </p:nvSpPr>
          <p:spPr bwMode="auto">
            <a:xfrm rot="307360">
              <a:off x="5295232" y="1669615"/>
              <a:ext cx="543812" cy="523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>
                  <a:solidFill>
                    <a:srgbClr val="0000FF"/>
                  </a:solidFill>
                  <a:latin typeface="Arial" panose="020B0604020202020204" pitchFamily="34" charset="0"/>
                </a:rPr>
                <a:t>…</a:t>
              </a:r>
            </a:p>
          </p:txBody>
        </p:sp>
        <p:sp>
          <p:nvSpPr>
            <p:cNvPr id="217833" name="TextBox 179"/>
            <p:cNvSpPr txBox="1">
              <a:spLocks noChangeArrowheads="1"/>
            </p:cNvSpPr>
            <p:nvPr/>
          </p:nvSpPr>
          <p:spPr bwMode="auto">
            <a:xfrm rot="2829263">
              <a:off x="7635934" y="3085160"/>
              <a:ext cx="543697" cy="52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>
                  <a:solidFill>
                    <a:srgbClr val="0000FF"/>
                  </a:solidFill>
                  <a:latin typeface="Arial" panose="020B0604020202020204" pitchFamily="34" charset="0"/>
                </a:rPr>
                <a:t>…</a:t>
              </a:r>
            </a:p>
          </p:txBody>
        </p:sp>
        <p:sp>
          <p:nvSpPr>
            <p:cNvPr id="217834" name="TextBox 180"/>
            <p:cNvSpPr txBox="1">
              <a:spLocks noChangeArrowheads="1"/>
            </p:cNvSpPr>
            <p:nvPr/>
          </p:nvSpPr>
          <p:spPr bwMode="auto">
            <a:xfrm rot="9845918">
              <a:off x="6394999" y="5885552"/>
              <a:ext cx="543812" cy="523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>
                  <a:solidFill>
                    <a:srgbClr val="0000FF"/>
                  </a:solidFill>
                  <a:latin typeface="Arial" panose="020B0604020202020204" pitchFamily="34" charset="0"/>
                </a:rPr>
                <a:t>…</a:t>
              </a:r>
            </a:p>
          </p:txBody>
        </p:sp>
        <p:sp>
          <p:nvSpPr>
            <p:cNvPr id="217835" name="TextBox 181"/>
            <p:cNvSpPr txBox="1">
              <a:spLocks noChangeArrowheads="1"/>
            </p:cNvSpPr>
            <p:nvPr/>
          </p:nvSpPr>
          <p:spPr bwMode="auto">
            <a:xfrm rot="-9948738">
              <a:off x="2117518" y="5932630"/>
              <a:ext cx="543812" cy="523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>
                  <a:solidFill>
                    <a:srgbClr val="0000FF"/>
                  </a:solidFill>
                  <a:latin typeface="Arial" panose="020B0604020202020204" pitchFamily="34" charset="0"/>
                </a:rPr>
                <a:t>…</a:t>
              </a:r>
            </a:p>
          </p:txBody>
        </p:sp>
        <p:sp>
          <p:nvSpPr>
            <p:cNvPr id="217836" name="TextBox 182"/>
            <p:cNvSpPr txBox="1">
              <a:spLocks noChangeArrowheads="1"/>
            </p:cNvSpPr>
            <p:nvPr/>
          </p:nvSpPr>
          <p:spPr bwMode="auto">
            <a:xfrm rot="-4992697">
              <a:off x="440647" y="3712534"/>
              <a:ext cx="543697" cy="52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>
                  <a:solidFill>
                    <a:srgbClr val="0000FF"/>
                  </a:solidFill>
                  <a:latin typeface="Arial" panose="020B0604020202020204" pitchFamily="34" charset="0"/>
                </a:rPr>
                <a:t>…</a:t>
              </a:r>
            </a:p>
          </p:txBody>
        </p:sp>
        <p:sp>
          <p:nvSpPr>
            <p:cNvPr id="217837" name="TextBox 183"/>
            <p:cNvSpPr txBox="1">
              <a:spLocks noChangeArrowheads="1"/>
            </p:cNvSpPr>
            <p:nvPr/>
          </p:nvSpPr>
          <p:spPr bwMode="auto">
            <a:xfrm rot="-520651">
              <a:off x="2536067" y="1734467"/>
              <a:ext cx="543812" cy="523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>
                  <a:solidFill>
                    <a:srgbClr val="0000FF"/>
                  </a:solidFill>
                  <a:latin typeface="Arial" panose="020B0604020202020204" pitchFamily="34" charset="0"/>
                </a:rPr>
                <a:t>…</a:t>
              </a:r>
            </a:p>
          </p:txBody>
        </p:sp>
        <p:grpSp>
          <p:nvGrpSpPr>
            <p:cNvPr id="217838" name="Group 8"/>
            <p:cNvGrpSpPr>
              <a:grpSpLocks/>
            </p:cNvGrpSpPr>
            <p:nvPr/>
          </p:nvGrpSpPr>
          <p:grpSpPr bwMode="auto">
            <a:xfrm>
              <a:off x="4546600" y="3746496"/>
              <a:ext cx="3225799" cy="1117598"/>
              <a:chOff x="7848600" y="2044700"/>
              <a:chExt cx="3200399" cy="1371600"/>
            </a:xfrm>
          </p:grpSpPr>
          <p:sp>
            <p:nvSpPr>
              <p:cNvPr id="218034" name="Oval 3"/>
              <p:cNvSpPr>
                <a:spLocks noChangeArrowheads="1"/>
              </p:cNvSpPr>
              <p:nvPr/>
            </p:nvSpPr>
            <p:spPr bwMode="auto">
              <a:xfrm>
                <a:off x="7848600" y="2044700"/>
                <a:ext cx="3200399" cy="13716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8035" name="Group 133"/>
              <p:cNvGrpSpPr>
                <a:grpSpLocks/>
              </p:cNvGrpSpPr>
              <p:nvPr/>
            </p:nvGrpSpPr>
            <p:grpSpPr bwMode="auto">
              <a:xfrm>
                <a:off x="8526482" y="2160804"/>
                <a:ext cx="532759" cy="184809"/>
                <a:chOff x="2356" y="1300"/>
                <a:chExt cx="555" cy="194"/>
              </a:xfrm>
            </p:grpSpPr>
            <p:sp>
              <p:nvSpPr>
                <p:cNvPr id="218108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109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110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8111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8114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8115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8112" name="Line 140"/>
                <p:cNvSpPr>
                  <a:spLocks noChangeShapeType="1"/>
                </p:cNvSpPr>
                <p:nvPr/>
              </p:nvSpPr>
              <p:spPr bwMode="auto">
                <a:xfrm>
                  <a:off x="2357" y="1362"/>
                  <a:ext cx="0" cy="8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113" name="Line 141"/>
                <p:cNvSpPr>
                  <a:spLocks noChangeShapeType="1"/>
                </p:cNvSpPr>
                <p:nvPr/>
              </p:nvSpPr>
              <p:spPr bwMode="auto">
                <a:xfrm>
                  <a:off x="2908" y="1364"/>
                  <a:ext cx="0" cy="8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cxnSp>
            <p:nvCxnSpPr>
              <p:cNvPr id="218036" name="Straight Connector 10"/>
              <p:cNvCxnSpPr>
                <a:cxnSpLocks noChangeShapeType="1"/>
                <a:stCxn id="218113" idx="0"/>
              </p:cNvCxnSpPr>
              <p:nvPr/>
            </p:nvCxnSpPr>
            <p:spPr bwMode="auto">
              <a:xfrm>
                <a:off x="9055401" y="2220819"/>
                <a:ext cx="975377" cy="13653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8037" name="Straight Connector 297"/>
              <p:cNvCxnSpPr>
                <a:cxnSpLocks noChangeShapeType="1"/>
              </p:cNvCxnSpPr>
              <p:nvPr/>
            </p:nvCxnSpPr>
            <p:spPr bwMode="auto">
              <a:xfrm>
                <a:off x="9522191" y="2583188"/>
                <a:ext cx="120745" cy="833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8038" name="Straight Connector 298"/>
              <p:cNvCxnSpPr>
                <a:cxnSpLocks noChangeShapeType="1"/>
              </p:cNvCxnSpPr>
              <p:nvPr/>
            </p:nvCxnSpPr>
            <p:spPr bwMode="auto">
              <a:xfrm flipV="1">
                <a:off x="9323081" y="2786992"/>
                <a:ext cx="243358" cy="4562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8039" name="Straight Connector 299"/>
              <p:cNvCxnSpPr>
                <a:cxnSpLocks noChangeShapeType="1"/>
              </p:cNvCxnSpPr>
              <p:nvPr/>
            </p:nvCxnSpPr>
            <p:spPr bwMode="auto">
              <a:xfrm flipV="1">
                <a:off x="9028147" y="2611644"/>
                <a:ext cx="192778" cy="1095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8040" name="Straight Connector 300"/>
              <p:cNvCxnSpPr>
                <a:cxnSpLocks noChangeShapeType="1"/>
              </p:cNvCxnSpPr>
              <p:nvPr/>
            </p:nvCxnSpPr>
            <p:spPr bwMode="auto">
              <a:xfrm flipV="1">
                <a:off x="8729859" y="2909476"/>
                <a:ext cx="192778" cy="1095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8041" name="Straight Connector 301"/>
              <p:cNvCxnSpPr>
                <a:cxnSpLocks noChangeShapeType="1"/>
              </p:cNvCxnSpPr>
              <p:nvPr/>
            </p:nvCxnSpPr>
            <p:spPr bwMode="auto">
              <a:xfrm flipV="1">
                <a:off x="9537887" y="2836224"/>
                <a:ext cx="252969" cy="25294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8042" name="Straight Connector 302"/>
              <p:cNvCxnSpPr>
                <a:cxnSpLocks noChangeShapeType="1"/>
              </p:cNvCxnSpPr>
              <p:nvPr/>
            </p:nvCxnSpPr>
            <p:spPr bwMode="auto">
              <a:xfrm flipH="1" flipV="1">
                <a:off x="10029359" y="2822067"/>
                <a:ext cx="354959" cy="12439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8043" name="Straight Connector 303"/>
              <p:cNvCxnSpPr>
                <a:cxnSpLocks noChangeShapeType="1"/>
              </p:cNvCxnSpPr>
              <p:nvPr/>
            </p:nvCxnSpPr>
            <p:spPr bwMode="auto">
              <a:xfrm flipV="1">
                <a:off x="10015190" y="2475242"/>
                <a:ext cx="283363" cy="19566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8044" name="Straight Connector 304"/>
              <p:cNvCxnSpPr>
                <a:cxnSpLocks noChangeShapeType="1"/>
                <a:endCxn id="218108" idx="4"/>
              </p:cNvCxnSpPr>
              <p:nvPr/>
            </p:nvCxnSpPr>
            <p:spPr bwMode="auto">
              <a:xfrm flipH="1" flipV="1">
                <a:off x="8791902" y="2345614"/>
                <a:ext cx="410984" cy="8718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218045" name="Group 133"/>
              <p:cNvGrpSpPr>
                <a:grpSpLocks/>
              </p:cNvGrpSpPr>
              <p:nvPr/>
            </p:nvGrpSpPr>
            <p:grpSpPr bwMode="auto">
              <a:xfrm>
                <a:off x="9555206" y="2650627"/>
                <a:ext cx="532759" cy="184809"/>
                <a:chOff x="2356" y="1300"/>
                <a:chExt cx="555" cy="194"/>
              </a:xfrm>
            </p:grpSpPr>
            <p:sp>
              <p:nvSpPr>
                <p:cNvPr id="218100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101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102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8103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8106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8107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8104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1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105" name="Line 141"/>
                <p:cNvSpPr>
                  <a:spLocks noChangeShapeType="1"/>
                </p:cNvSpPr>
                <p:nvPr/>
              </p:nvSpPr>
              <p:spPr bwMode="auto">
                <a:xfrm>
                  <a:off x="2908" y="1363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8046" name="Group 133"/>
              <p:cNvGrpSpPr>
                <a:grpSpLocks/>
              </p:cNvGrpSpPr>
              <p:nvPr/>
            </p:nvGrpSpPr>
            <p:grpSpPr bwMode="auto">
              <a:xfrm>
                <a:off x="8772607" y="2725609"/>
                <a:ext cx="532759" cy="184809"/>
                <a:chOff x="2356" y="1300"/>
                <a:chExt cx="555" cy="194"/>
              </a:xfrm>
            </p:grpSpPr>
            <p:sp>
              <p:nvSpPr>
                <p:cNvPr id="218092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93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94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8095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8098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8099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8096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56"/>
                  <a:ext cx="0" cy="88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097" name="Line 141"/>
                <p:cNvSpPr>
                  <a:spLocks noChangeShapeType="1"/>
                </p:cNvSpPr>
                <p:nvPr/>
              </p:nvSpPr>
              <p:spPr bwMode="auto">
                <a:xfrm>
                  <a:off x="2908" y="1358"/>
                  <a:ext cx="0" cy="86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8047" name="Group 133"/>
              <p:cNvGrpSpPr>
                <a:grpSpLocks/>
              </p:cNvGrpSpPr>
              <p:nvPr/>
            </p:nvGrpSpPr>
            <p:grpSpPr bwMode="auto">
              <a:xfrm>
                <a:off x="9060908" y="2428111"/>
                <a:ext cx="532759" cy="184809"/>
                <a:chOff x="2356" y="1300"/>
                <a:chExt cx="555" cy="194"/>
              </a:xfrm>
            </p:grpSpPr>
            <p:sp>
              <p:nvSpPr>
                <p:cNvPr id="218084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85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86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8087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8090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8091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8088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2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089" name="Line 141"/>
                <p:cNvSpPr>
                  <a:spLocks noChangeShapeType="1"/>
                </p:cNvSpPr>
                <p:nvPr/>
              </p:nvSpPr>
              <p:spPr bwMode="auto">
                <a:xfrm>
                  <a:off x="2908" y="1364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8048" name="Group 133"/>
              <p:cNvGrpSpPr>
                <a:grpSpLocks/>
              </p:cNvGrpSpPr>
              <p:nvPr/>
            </p:nvGrpSpPr>
            <p:grpSpPr bwMode="auto">
              <a:xfrm>
                <a:off x="10005281" y="2289952"/>
                <a:ext cx="532759" cy="184809"/>
                <a:chOff x="2356" y="1300"/>
                <a:chExt cx="555" cy="194"/>
              </a:xfrm>
            </p:grpSpPr>
            <p:sp>
              <p:nvSpPr>
                <p:cNvPr id="218076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77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78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8079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8082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8083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8080" name="Line 140"/>
                <p:cNvSpPr>
                  <a:spLocks noChangeShapeType="1"/>
                </p:cNvSpPr>
                <p:nvPr/>
              </p:nvSpPr>
              <p:spPr bwMode="auto">
                <a:xfrm>
                  <a:off x="2357" y="1362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081" name="Line 141"/>
                <p:cNvSpPr>
                  <a:spLocks noChangeShapeType="1"/>
                </p:cNvSpPr>
                <p:nvPr/>
              </p:nvSpPr>
              <p:spPr bwMode="auto">
                <a:xfrm>
                  <a:off x="2908" y="1364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8049" name="Group 133"/>
              <p:cNvGrpSpPr>
                <a:grpSpLocks/>
              </p:cNvGrpSpPr>
              <p:nvPr/>
            </p:nvGrpSpPr>
            <p:grpSpPr bwMode="auto">
              <a:xfrm>
                <a:off x="10232661" y="2882876"/>
                <a:ext cx="532759" cy="184809"/>
                <a:chOff x="2356" y="1300"/>
                <a:chExt cx="555" cy="194"/>
              </a:xfrm>
            </p:grpSpPr>
            <p:sp>
              <p:nvSpPr>
                <p:cNvPr id="218068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69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70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8071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8074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8075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8072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1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073" name="Line 141"/>
                <p:cNvSpPr>
                  <a:spLocks noChangeShapeType="1"/>
                </p:cNvSpPr>
                <p:nvPr/>
              </p:nvSpPr>
              <p:spPr bwMode="auto">
                <a:xfrm>
                  <a:off x="2908" y="1363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8050" name="Group 133"/>
              <p:cNvGrpSpPr>
                <a:grpSpLocks/>
              </p:cNvGrpSpPr>
              <p:nvPr/>
            </p:nvGrpSpPr>
            <p:grpSpPr bwMode="auto">
              <a:xfrm>
                <a:off x="9330660" y="3072767"/>
                <a:ext cx="532759" cy="184809"/>
                <a:chOff x="2356" y="1300"/>
                <a:chExt cx="555" cy="194"/>
              </a:xfrm>
            </p:grpSpPr>
            <p:sp>
              <p:nvSpPr>
                <p:cNvPr id="218060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61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62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8063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8066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8067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8064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2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065" name="Line 141"/>
                <p:cNvSpPr>
                  <a:spLocks noChangeShapeType="1"/>
                </p:cNvSpPr>
                <p:nvPr/>
              </p:nvSpPr>
              <p:spPr bwMode="auto">
                <a:xfrm>
                  <a:off x="2907" y="1364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8051" name="Group 133"/>
              <p:cNvGrpSpPr>
                <a:grpSpLocks/>
              </p:cNvGrpSpPr>
              <p:nvPr/>
            </p:nvGrpSpPr>
            <p:grpSpPr bwMode="auto">
              <a:xfrm>
                <a:off x="8438032" y="3018963"/>
                <a:ext cx="532759" cy="184809"/>
                <a:chOff x="2356" y="1300"/>
                <a:chExt cx="555" cy="194"/>
              </a:xfrm>
            </p:grpSpPr>
            <p:sp>
              <p:nvSpPr>
                <p:cNvPr id="218052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53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54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8055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8058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8059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8056" name="Line 140"/>
                <p:cNvSpPr>
                  <a:spLocks noChangeShapeType="1"/>
                </p:cNvSpPr>
                <p:nvPr/>
              </p:nvSpPr>
              <p:spPr bwMode="auto">
                <a:xfrm>
                  <a:off x="2357" y="1361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057" name="Line 141"/>
                <p:cNvSpPr>
                  <a:spLocks noChangeShapeType="1"/>
                </p:cNvSpPr>
                <p:nvPr/>
              </p:nvSpPr>
              <p:spPr bwMode="auto">
                <a:xfrm>
                  <a:off x="2910" y="1363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7839" name="Group 331"/>
            <p:cNvGrpSpPr>
              <a:grpSpLocks/>
            </p:cNvGrpSpPr>
            <p:nvPr/>
          </p:nvGrpSpPr>
          <p:grpSpPr bwMode="auto">
            <a:xfrm>
              <a:off x="1803401" y="2755897"/>
              <a:ext cx="3467099" cy="1193800"/>
              <a:chOff x="7848600" y="2044700"/>
              <a:chExt cx="3200399" cy="1371600"/>
            </a:xfrm>
          </p:grpSpPr>
          <p:sp>
            <p:nvSpPr>
              <p:cNvPr id="217952" name="Oval 332"/>
              <p:cNvSpPr>
                <a:spLocks noChangeArrowheads="1"/>
              </p:cNvSpPr>
              <p:nvPr/>
            </p:nvSpPr>
            <p:spPr bwMode="auto">
              <a:xfrm>
                <a:off x="7848600" y="2044700"/>
                <a:ext cx="3200399" cy="13716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7953" name="Group 133"/>
              <p:cNvGrpSpPr>
                <a:grpSpLocks/>
              </p:cNvGrpSpPr>
              <p:nvPr/>
            </p:nvGrpSpPr>
            <p:grpSpPr bwMode="auto">
              <a:xfrm>
                <a:off x="8526482" y="2160804"/>
                <a:ext cx="532759" cy="184809"/>
                <a:chOff x="2356" y="1300"/>
                <a:chExt cx="555" cy="194"/>
              </a:xfrm>
            </p:grpSpPr>
            <p:sp>
              <p:nvSpPr>
                <p:cNvPr id="218026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27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28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8029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8032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8033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8030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2"/>
                  <a:ext cx="0" cy="8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031" name="Line 141"/>
                <p:cNvSpPr>
                  <a:spLocks noChangeShapeType="1"/>
                </p:cNvSpPr>
                <p:nvPr/>
              </p:nvSpPr>
              <p:spPr bwMode="auto">
                <a:xfrm>
                  <a:off x="2906" y="1364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cxnSp>
            <p:nvCxnSpPr>
              <p:cNvPr id="217954" name="Straight Connector 334"/>
              <p:cNvCxnSpPr>
                <a:cxnSpLocks noChangeShapeType="1"/>
                <a:stCxn id="218031" idx="0"/>
              </p:cNvCxnSpPr>
              <p:nvPr/>
            </p:nvCxnSpPr>
            <p:spPr bwMode="auto">
              <a:xfrm>
                <a:off x="9055401" y="2220819"/>
                <a:ext cx="975377" cy="13653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7955" name="Straight Connector 335"/>
              <p:cNvCxnSpPr>
                <a:cxnSpLocks noChangeShapeType="1"/>
              </p:cNvCxnSpPr>
              <p:nvPr/>
            </p:nvCxnSpPr>
            <p:spPr bwMode="auto">
              <a:xfrm>
                <a:off x="9522191" y="2583188"/>
                <a:ext cx="120745" cy="833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7956" name="Straight Connector 336"/>
              <p:cNvCxnSpPr>
                <a:cxnSpLocks noChangeShapeType="1"/>
              </p:cNvCxnSpPr>
              <p:nvPr/>
            </p:nvCxnSpPr>
            <p:spPr bwMode="auto">
              <a:xfrm flipV="1">
                <a:off x="9323081" y="2786992"/>
                <a:ext cx="243358" cy="4562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7957" name="Straight Connector 337"/>
              <p:cNvCxnSpPr>
                <a:cxnSpLocks noChangeShapeType="1"/>
              </p:cNvCxnSpPr>
              <p:nvPr/>
            </p:nvCxnSpPr>
            <p:spPr bwMode="auto">
              <a:xfrm flipV="1">
                <a:off x="9028147" y="2611644"/>
                <a:ext cx="192778" cy="1095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7958" name="Straight Connector 338"/>
              <p:cNvCxnSpPr>
                <a:cxnSpLocks noChangeShapeType="1"/>
              </p:cNvCxnSpPr>
              <p:nvPr/>
            </p:nvCxnSpPr>
            <p:spPr bwMode="auto">
              <a:xfrm flipV="1">
                <a:off x="8729859" y="2909476"/>
                <a:ext cx="192778" cy="1095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7959" name="Straight Connector 339"/>
              <p:cNvCxnSpPr>
                <a:cxnSpLocks noChangeShapeType="1"/>
              </p:cNvCxnSpPr>
              <p:nvPr/>
            </p:nvCxnSpPr>
            <p:spPr bwMode="auto">
              <a:xfrm flipV="1">
                <a:off x="9537887" y="2836224"/>
                <a:ext cx="252969" cy="25294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7960" name="Straight Connector 340"/>
              <p:cNvCxnSpPr>
                <a:cxnSpLocks noChangeShapeType="1"/>
              </p:cNvCxnSpPr>
              <p:nvPr/>
            </p:nvCxnSpPr>
            <p:spPr bwMode="auto">
              <a:xfrm flipH="1" flipV="1">
                <a:off x="10029359" y="2822067"/>
                <a:ext cx="354959" cy="12439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7961" name="Straight Connector 341"/>
              <p:cNvCxnSpPr>
                <a:cxnSpLocks noChangeShapeType="1"/>
              </p:cNvCxnSpPr>
              <p:nvPr/>
            </p:nvCxnSpPr>
            <p:spPr bwMode="auto">
              <a:xfrm flipV="1">
                <a:off x="10015190" y="2475242"/>
                <a:ext cx="283363" cy="19566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7962" name="Straight Connector 342"/>
              <p:cNvCxnSpPr>
                <a:cxnSpLocks noChangeShapeType="1"/>
                <a:endCxn id="218026" idx="4"/>
              </p:cNvCxnSpPr>
              <p:nvPr/>
            </p:nvCxnSpPr>
            <p:spPr bwMode="auto">
              <a:xfrm flipH="1" flipV="1">
                <a:off x="8791902" y="2345614"/>
                <a:ext cx="410984" cy="8718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217963" name="Group 133"/>
              <p:cNvGrpSpPr>
                <a:grpSpLocks/>
              </p:cNvGrpSpPr>
              <p:nvPr/>
            </p:nvGrpSpPr>
            <p:grpSpPr bwMode="auto">
              <a:xfrm>
                <a:off x="9555206" y="2650627"/>
                <a:ext cx="532759" cy="184809"/>
                <a:chOff x="2356" y="1300"/>
                <a:chExt cx="555" cy="194"/>
              </a:xfrm>
            </p:grpSpPr>
            <p:sp>
              <p:nvSpPr>
                <p:cNvPr id="218018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19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20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8021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8024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8025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8022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1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023" name="Line 141"/>
                <p:cNvSpPr>
                  <a:spLocks noChangeShapeType="1"/>
                </p:cNvSpPr>
                <p:nvPr/>
              </p:nvSpPr>
              <p:spPr bwMode="auto">
                <a:xfrm>
                  <a:off x="2906" y="1363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7964" name="Group 133"/>
              <p:cNvGrpSpPr>
                <a:grpSpLocks/>
              </p:cNvGrpSpPr>
              <p:nvPr/>
            </p:nvGrpSpPr>
            <p:grpSpPr bwMode="auto">
              <a:xfrm>
                <a:off x="8772607" y="2725609"/>
                <a:ext cx="532759" cy="184809"/>
                <a:chOff x="2356" y="1300"/>
                <a:chExt cx="555" cy="194"/>
              </a:xfrm>
            </p:grpSpPr>
            <p:sp>
              <p:nvSpPr>
                <p:cNvPr id="218010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11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12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8013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8016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8017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8014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1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015" name="Line 141"/>
                <p:cNvSpPr>
                  <a:spLocks noChangeShapeType="1"/>
                </p:cNvSpPr>
                <p:nvPr/>
              </p:nvSpPr>
              <p:spPr bwMode="auto">
                <a:xfrm>
                  <a:off x="2906" y="1363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7965" name="Group 133"/>
              <p:cNvGrpSpPr>
                <a:grpSpLocks/>
              </p:cNvGrpSpPr>
              <p:nvPr/>
            </p:nvGrpSpPr>
            <p:grpSpPr bwMode="auto">
              <a:xfrm>
                <a:off x="9060908" y="2428111"/>
                <a:ext cx="532759" cy="184809"/>
                <a:chOff x="2356" y="1300"/>
                <a:chExt cx="555" cy="194"/>
              </a:xfrm>
            </p:grpSpPr>
            <p:sp>
              <p:nvSpPr>
                <p:cNvPr id="218002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03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8004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8005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8008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8009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8006" name="Line 140"/>
                <p:cNvSpPr>
                  <a:spLocks noChangeShapeType="1"/>
                </p:cNvSpPr>
                <p:nvPr/>
              </p:nvSpPr>
              <p:spPr bwMode="auto">
                <a:xfrm>
                  <a:off x="2357" y="1361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007" name="Line 141"/>
                <p:cNvSpPr>
                  <a:spLocks noChangeShapeType="1"/>
                </p:cNvSpPr>
                <p:nvPr/>
              </p:nvSpPr>
              <p:spPr bwMode="auto">
                <a:xfrm>
                  <a:off x="2907" y="1363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7966" name="Group 133"/>
              <p:cNvGrpSpPr>
                <a:grpSpLocks/>
              </p:cNvGrpSpPr>
              <p:nvPr/>
            </p:nvGrpSpPr>
            <p:grpSpPr bwMode="auto">
              <a:xfrm>
                <a:off x="10005281" y="2289952"/>
                <a:ext cx="532759" cy="184809"/>
                <a:chOff x="2356" y="1300"/>
                <a:chExt cx="555" cy="194"/>
              </a:xfrm>
            </p:grpSpPr>
            <p:sp>
              <p:nvSpPr>
                <p:cNvPr id="217994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7995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7996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7997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8000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8001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7998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0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999" name="Line 141"/>
                <p:cNvSpPr>
                  <a:spLocks noChangeShapeType="1"/>
                </p:cNvSpPr>
                <p:nvPr/>
              </p:nvSpPr>
              <p:spPr bwMode="auto">
                <a:xfrm>
                  <a:off x="2906" y="1362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7967" name="Group 133"/>
              <p:cNvGrpSpPr>
                <a:grpSpLocks/>
              </p:cNvGrpSpPr>
              <p:nvPr/>
            </p:nvGrpSpPr>
            <p:grpSpPr bwMode="auto">
              <a:xfrm>
                <a:off x="10232661" y="2882876"/>
                <a:ext cx="532759" cy="184809"/>
                <a:chOff x="2356" y="1300"/>
                <a:chExt cx="555" cy="194"/>
              </a:xfrm>
            </p:grpSpPr>
            <p:sp>
              <p:nvSpPr>
                <p:cNvPr id="217986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7987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7988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7989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7992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993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7990" name="Line 140"/>
                <p:cNvSpPr>
                  <a:spLocks noChangeShapeType="1"/>
                </p:cNvSpPr>
                <p:nvPr/>
              </p:nvSpPr>
              <p:spPr bwMode="auto">
                <a:xfrm>
                  <a:off x="2358" y="1362"/>
                  <a:ext cx="0" cy="8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991" name="Line 141"/>
                <p:cNvSpPr>
                  <a:spLocks noChangeShapeType="1"/>
                </p:cNvSpPr>
                <p:nvPr/>
              </p:nvSpPr>
              <p:spPr bwMode="auto">
                <a:xfrm>
                  <a:off x="2906" y="1364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7968" name="Group 133"/>
              <p:cNvGrpSpPr>
                <a:grpSpLocks/>
              </p:cNvGrpSpPr>
              <p:nvPr/>
            </p:nvGrpSpPr>
            <p:grpSpPr bwMode="auto">
              <a:xfrm>
                <a:off x="9330660" y="3072767"/>
                <a:ext cx="532759" cy="184809"/>
                <a:chOff x="2356" y="1300"/>
                <a:chExt cx="555" cy="194"/>
              </a:xfrm>
            </p:grpSpPr>
            <p:sp>
              <p:nvSpPr>
                <p:cNvPr id="217978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7979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7980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7981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7984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985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7982" name="Line 140"/>
                <p:cNvSpPr>
                  <a:spLocks noChangeShapeType="1"/>
                </p:cNvSpPr>
                <p:nvPr/>
              </p:nvSpPr>
              <p:spPr bwMode="auto">
                <a:xfrm>
                  <a:off x="2357" y="1362"/>
                  <a:ext cx="0" cy="82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983" name="Line 141"/>
                <p:cNvSpPr>
                  <a:spLocks noChangeShapeType="1"/>
                </p:cNvSpPr>
                <p:nvPr/>
              </p:nvSpPr>
              <p:spPr bwMode="auto">
                <a:xfrm>
                  <a:off x="2907" y="1364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7969" name="Group 133"/>
              <p:cNvGrpSpPr>
                <a:grpSpLocks/>
              </p:cNvGrpSpPr>
              <p:nvPr/>
            </p:nvGrpSpPr>
            <p:grpSpPr bwMode="auto">
              <a:xfrm>
                <a:off x="8438032" y="3018963"/>
                <a:ext cx="532759" cy="184809"/>
                <a:chOff x="2356" y="1300"/>
                <a:chExt cx="555" cy="194"/>
              </a:xfrm>
            </p:grpSpPr>
            <p:sp>
              <p:nvSpPr>
                <p:cNvPr id="217970" name="Oval 407"/>
                <p:cNvSpPr>
                  <a:spLocks noChangeArrowheads="1"/>
                </p:cNvSpPr>
                <p:nvPr/>
              </p:nvSpPr>
              <p:spPr bwMode="auto">
                <a:xfrm>
                  <a:off x="2357" y="1385"/>
                  <a:ext cx="551" cy="10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7971" name="Rectangle 410"/>
                <p:cNvSpPr>
                  <a:spLocks noChangeArrowheads="1"/>
                </p:cNvSpPr>
                <p:nvPr/>
              </p:nvSpPr>
              <p:spPr bwMode="auto">
                <a:xfrm>
                  <a:off x="2357" y="1374"/>
                  <a:ext cx="554" cy="6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17972" name="Oval 411"/>
                <p:cNvSpPr>
                  <a:spLocks noChangeArrowheads="1"/>
                </p:cNvSpPr>
                <p:nvPr/>
              </p:nvSpPr>
              <p:spPr bwMode="auto">
                <a:xfrm>
                  <a:off x="2356" y="1300"/>
                  <a:ext cx="551" cy="1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rgbClr val="FFFFFF"/>
                    </a:gs>
                  </a:gsLst>
                  <a:lin ang="0" scaled="1"/>
                </a:gradFill>
                <a:ln w="31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217973" name="Group 137"/>
                <p:cNvGrpSpPr>
                  <a:grpSpLocks/>
                </p:cNvGrpSpPr>
                <p:nvPr/>
              </p:nvGrpSpPr>
              <p:grpSpPr bwMode="auto">
                <a:xfrm>
                  <a:off x="2468" y="1332"/>
                  <a:ext cx="310" cy="60"/>
                  <a:chOff x="2468" y="1332"/>
                  <a:chExt cx="310" cy="60"/>
                </a:xfrm>
              </p:grpSpPr>
              <p:sp>
                <p:nvSpPr>
                  <p:cNvPr id="217976" name="Freeform 1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977" name="Freeform 1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3175" cmpd="sng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7974" name="Line 140"/>
                <p:cNvSpPr>
                  <a:spLocks noChangeShapeType="1"/>
                </p:cNvSpPr>
                <p:nvPr/>
              </p:nvSpPr>
              <p:spPr bwMode="auto">
                <a:xfrm>
                  <a:off x="2357" y="1361"/>
                  <a:ext cx="0" cy="79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975" name="Line 141"/>
                <p:cNvSpPr>
                  <a:spLocks noChangeShapeType="1"/>
                </p:cNvSpPr>
                <p:nvPr/>
              </p:nvSpPr>
              <p:spPr bwMode="auto">
                <a:xfrm>
                  <a:off x="2907" y="1363"/>
                  <a:ext cx="0" cy="84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17840" name="Oval 417"/>
            <p:cNvSpPr>
              <a:spLocks noChangeArrowheads="1"/>
            </p:cNvSpPr>
            <p:nvPr/>
          </p:nvSpPr>
          <p:spPr bwMode="auto">
            <a:xfrm>
              <a:off x="1498600" y="4165596"/>
              <a:ext cx="3086099" cy="1168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217841" name="Group 133"/>
            <p:cNvGrpSpPr>
              <a:grpSpLocks/>
            </p:cNvGrpSpPr>
            <p:nvPr/>
          </p:nvGrpSpPr>
          <p:grpSpPr bwMode="auto">
            <a:xfrm>
              <a:off x="2152273" y="4264500"/>
              <a:ext cx="513732" cy="157430"/>
              <a:chOff x="2356" y="1300"/>
              <a:chExt cx="555" cy="194"/>
            </a:xfrm>
          </p:grpSpPr>
          <p:sp>
            <p:nvSpPr>
              <p:cNvPr id="217944" name="Oval 492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7945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7946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17947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17950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951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7948" name="Line 140"/>
              <p:cNvSpPr>
                <a:spLocks noChangeShapeType="1"/>
              </p:cNvSpPr>
              <p:nvPr/>
            </p:nvSpPr>
            <p:spPr bwMode="auto">
              <a:xfrm>
                <a:off x="2358" y="1360"/>
                <a:ext cx="0" cy="8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949" name="Line 141"/>
              <p:cNvSpPr>
                <a:spLocks noChangeShapeType="1"/>
              </p:cNvSpPr>
              <p:nvPr/>
            </p:nvSpPr>
            <p:spPr bwMode="auto">
              <a:xfrm>
                <a:off x="2907" y="1362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217842" name="Straight Connector 419"/>
            <p:cNvCxnSpPr>
              <a:cxnSpLocks noChangeShapeType="1"/>
              <a:stCxn id="217949" idx="0"/>
            </p:cNvCxnSpPr>
            <p:nvPr/>
          </p:nvCxnSpPr>
          <p:spPr bwMode="auto">
            <a:xfrm>
              <a:off x="2662301" y="4315623"/>
              <a:ext cx="940541" cy="116307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43" name="Straight Connector 420"/>
            <p:cNvCxnSpPr>
              <a:cxnSpLocks noChangeShapeType="1"/>
            </p:cNvCxnSpPr>
            <p:nvPr/>
          </p:nvCxnSpPr>
          <p:spPr bwMode="auto">
            <a:xfrm>
              <a:off x="3112420" y="4624308"/>
              <a:ext cx="116433" cy="7103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44" name="Straight Connector 421"/>
            <p:cNvCxnSpPr>
              <a:cxnSpLocks noChangeShapeType="1"/>
            </p:cNvCxnSpPr>
            <p:nvPr/>
          </p:nvCxnSpPr>
          <p:spPr bwMode="auto">
            <a:xfrm flipV="1">
              <a:off x="2920421" y="4797919"/>
              <a:ext cx="234667" cy="3886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45" name="Straight Connector 422"/>
            <p:cNvCxnSpPr>
              <a:cxnSpLocks noChangeShapeType="1"/>
            </p:cNvCxnSpPr>
            <p:nvPr/>
          </p:nvCxnSpPr>
          <p:spPr bwMode="auto">
            <a:xfrm flipV="1">
              <a:off x="2636021" y="4648548"/>
              <a:ext cx="185893" cy="9334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46" name="Straight Connector 423"/>
            <p:cNvCxnSpPr>
              <a:cxnSpLocks noChangeShapeType="1"/>
            </p:cNvCxnSpPr>
            <p:nvPr/>
          </p:nvCxnSpPr>
          <p:spPr bwMode="auto">
            <a:xfrm flipV="1">
              <a:off x="2348386" y="4902256"/>
              <a:ext cx="185893" cy="9334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47" name="Straight Connector 424"/>
            <p:cNvCxnSpPr>
              <a:cxnSpLocks noChangeShapeType="1"/>
            </p:cNvCxnSpPr>
            <p:nvPr/>
          </p:nvCxnSpPr>
          <p:spPr bwMode="auto">
            <a:xfrm flipV="1">
              <a:off x="3127556" y="4839857"/>
              <a:ext cx="243934" cy="21547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48" name="Straight Connector 425"/>
            <p:cNvCxnSpPr>
              <a:cxnSpLocks noChangeShapeType="1"/>
            </p:cNvCxnSpPr>
            <p:nvPr/>
          </p:nvCxnSpPr>
          <p:spPr bwMode="auto">
            <a:xfrm flipH="1" flipV="1">
              <a:off x="3601475" y="4827798"/>
              <a:ext cx="342282" cy="105961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49" name="Straight Connector 426"/>
            <p:cNvCxnSpPr>
              <a:cxnSpLocks noChangeShapeType="1"/>
            </p:cNvCxnSpPr>
            <p:nvPr/>
          </p:nvCxnSpPr>
          <p:spPr bwMode="auto">
            <a:xfrm flipV="1">
              <a:off x="3587811" y="4532353"/>
              <a:ext cx="273243" cy="166677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50" name="Straight Connector 427"/>
            <p:cNvCxnSpPr>
              <a:cxnSpLocks noChangeShapeType="1"/>
              <a:endCxn id="217944" idx="4"/>
            </p:cNvCxnSpPr>
            <p:nvPr/>
          </p:nvCxnSpPr>
          <p:spPr bwMode="auto">
            <a:xfrm flipH="1" flipV="1">
              <a:off x="2408213" y="4421930"/>
              <a:ext cx="396306" cy="7426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217851" name="Group 133"/>
            <p:cNvGrpSpPr>
              <a:grpSpLocks/>
            </p:cNvGrpSpPr>
            <p:nvPr/>
          </p:nvGrpSpPr>
          <p:grpSpPr bwMode="auto">
            <a:xfrm>
              <a:off x="3144256" y="4681756"/>
              <a:ext cx="513732" cy="157430"/>
              <a:chOff x="2356" y="1300"/>
              <a:chExt cx="555" cy="194"/>
            </a:xfrm>
          </p:grpSpPr>
          <p:sp>
            <p:nvSpPr>
              <p:cNvPr id="217936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7937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7938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17939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17942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943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7940" name="Line 140"/>
              <p:cNvSpPr>
                <a:spLocks noChangeShapeType="1"/>
              </p:cNvSpPr>
              <p:nvPr/>
            </p:nvSpPr>
            <p:spPr bwMode="auto">
              <a:xfrm>
                <a:off x="2358" y="1360"/>
                <a:ext cx="0" cy="8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941" name="Line 141"/>
              <p:cNvSpPr>
                <a:spLocks noChangeShapeType="1"/>
              </p:cNvSpPr>
              <p:nvPr/>
            </p:nvSpPr>
            <p:spPr bwMode="auto">
              <a:xfrm>
                <a:off x="2907" y="1362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7852" name="Group 133"/>
            <p:cNvGrpSpPr>
              <a:grpSpLocks/>
            </p:cNvGrpSpPr>
            <p:nvPr/>
          </p:nvGrpSpPr>
          <p:grpSpPr bwMode="auto">
            <a:xfrm>
              <a:off x="2389607" y="4745631"/>
              <a:ext cx="513732" cy="157430"/>
              <a:chOff x="2356" y="1300"/>
              <a:chExt cx="555" cy="194"/>
            </a:xfrm>
          </p:grpSpPr>
          <p:sp>
            <p:nvSpPr>
              <p:cNvPr id="217928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7929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7930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17931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17934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935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7932" name="Line 140"/>
              <p:cNvSpPr>
                <a:spLocks noChangeShapeType="1"/>
              </p:cNvSpPr>
              <p:nvPr/>
            </p:nvSpPr>
            <p:spPr bwMode="auto">
              <a:xfrm>
                <a:off x="2357" y="1360"/>
                <a:ext cx="0" cy="86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933" name="Line 141"/>
              <p:cNvSpPr>
                <a:spLocks noChangeShapeType="1"/>
              </p:cNvSpPr>
              <p:nvPr/>
            </p:nvSpPr>
            <p:spPr bwMode="auto">
              <a:xfrm>
                <a:off x="2908" y="1362"/>
                <a:ext cx="0" cy="86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7853" name="Group 133"/>
            <p:cNvGrpSpPr>
              <a:grpSpLocks/>
            </p:cNvGrpSpPr>
            <p:nvPr/>
          </p:nvGrpSpPr>
          <p:grpSpPr bwMode="auto">
            <a:xfrm>
              <a:off x="2667612" y="4492206"/>
              <a:ext cx="513732" cy="157430"/>
              <a:chOff x="2356" y="1300"/>
              <a:chExt cx="555" cy="194"/>
            </a:xfrm>
          </p:grpSpPr>
          <p:sp>
            <p:nvSpPr>
              <p:cNvPr id="217920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7921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7922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17923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17926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927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7924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925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7854" name="Group 133"/>
            <p:cNvGrpSpPr>
              <a:grpSpLocks/>
            </p:cNvGrpSpPr>
            <p:nvPr/>
          </p:nvGrpSpPr>
          <p:grpSpPr bwMode="auto">
            <a:xfrm>
              <a:off x="3578257" y="4374514"/>
              <a:ext cx="513732" cy="157430"/>
              <a:chOff x="2356" y="1300"/>
              <a:chExt cx="555" cy="194"/>
            </a:xfrm>
          </p:grpSpPr>
          <p:sp>
            <p:nvSpPr>
              <p:cNvPr id="217912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7913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7914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17915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17918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919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7916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917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7855" name="Group 133"/>
            <p:cNvGrpSpPr>
              <a:grpSpLocks/>
            </p:cNvGrpSpPr>
            <p:nvPr/>
          </p:nvGrpSpPr>
          <p:grpSpPr bwMode="auto">
            <a:xfrm>
              <a:off x="3797517" y="4879598"/>
              <a:ext cx="513732" cy="157430"/>
              <a:chOff x="2356" y="1300"/>
              <a:chExt cx="555" cy="194"/>
            </a:xfrm>
          </p:grpSpPr>
          <p:sp>
            <p:nvSpPr>
              <p:cNvPr id="217904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7905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7906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17907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17910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911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7908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909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7856" name="Group 133"/>
            <p:cNvGrpSpPr>
              <a:grpSpLocks/>
            </p:cNvGrpSpPr>
            <p:nvPr/>
          </p:nvGrpSpPr>
          <p:grpSpPr bwMode="auto">
            <a:xfrm>
              <a:off x="2927730" y="5041357"/>
              <a:ext cx="513732" cy="157430"/>
              <a:chOff x="2356" y="1300"/>
              <a:chExt cx="555" cy="194"/>
            </a:xfrm>
          </p:grpSpPr>
          <p:sp>
            <p:nvSpPr>
              <p:cNvPr id="217896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7897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7898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17899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17902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903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7900" name="Line 140"/>
              <p:cNvSpPr>
                <a:spLocks noChangeShapeType="1"/>
              </p:cNvSpPr>
              <p:nvPr/>
            </p:nvSpPr>
            <p:spPr bwMode="auto">
              <a:xfrm>
                <a:off x="2357" y="1361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901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7857" name="Group 133"/>
            <p:cNvGrpSpPr>
              <a:grpSpLocks/>
            </p:cNvGrpSpPr>
            <p:nvPr/>
          </p:nvGrpSpPr>
          <p:grpSpPr bwMode="auto">
            <a:xfrm>
              <a:off x="2066981" y="4995523"/>
              <a:ext cx="513732" cy="157430"/>
              <a:chOff x="2356" y="1300"/>
              <a:chExt cx="555" cy="194"/>
            </a:xfrm>
          </p:grpSpPr>
          <p:sp>
            <p:nvSpPr>
              <p:cNvPr id="217888" name="Oval 407"/>
              <p:cNvSpPr>
                <a:spLocks noChangeArrowheads="1"/>
              </p:cNvSpPr>
              <p:nvPr/>
            </p:nvSpPr>
            <p:spPr bwMode="auto">
              <a:xfrm>
                <a:off x="2357" y="1385"/>
                <a:ext cx="551" cy="109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7889" name="Rectangle 410"/>
              <p:cNvSpPr>
                <a:spLocks noChangeArrowheads="1"/>
              </p:cNvSpPr>
              <p:nvPr/>
            </p:nvSpPr>
            <p:spPr bwMode="auto">
              <a:xfrm>
                <a:off x="2357" y="1374"/>
                <a:ext cx="554" cy="66"/>
              </a:xfrm>
              <a:prstGeom prst="rect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7890" name="Oval 411"/>
              <p:cNvSpPr>
                <a:spLocks noChangeArrowheads="1"/>
              </p:cNvSpPr>
              <p:nvPr/>
            </p:nvSpPr>
            <p:spPr bwMode="auto">
              <a:xfrm>
                <a:off x="2356" y="1300"/>
                <a:ext cx="551" cy="12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rgbClr val="FFFFFF"/>
                  </a:gs>
                </a:gsLst>
                <a:lin ang="0" scaled="1"/>
              </a:gra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217891" name="Group 137"/>
              <p:cNvGrpSpPr>
                <a:grpSpLocks/>
              </p:cNvGrpSpPr>
              <p:nvPr/>
            </p:nvGrpSpPr>
            <p:grpSpPr bwMode="auto">
              <a:xfrm>
                <a:off x="2468" y="1332"/>
                <a:ext cx="310" cy="60"/>
                <a:chOff x="2468" y="1332"/>
                <a:chExt cx="310" cy="60"/>
              </a:xfrm>
            </p:grpSpPr>
            <p:sp>
              <p:nvSpPr>
                <p:cNvPr id="217894" name="Freeform 13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895" name="Freeform 13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3175" cmpd="sng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7892" name="Line 140"/>
              <p:cNvSpPr>
                <a:spLocks noChangeShapeType="1"/>
              </p:cNvSpPr>
              <p:nvPr/>
            </p:nvSpPr>
            <p:spPr bwMode="auto">
              <a:xfrm>
                <a:off x="2358" y="1361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893" name="Line 141"/>
              <p:cNvSpPr>
                <a:spLocks noChangeShapeType="1"/>
              </p:cNvSpPr>
              <p:nvPr/>
            </p:nvSpPr>
            <p:spPr bwMode="auto">
              <a:xfrm>
                <a:off x="2908" y="1363"/>
                <a:ext cx="0" cy="84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217858" name="Straight Connector 12"/>
            <p:cNvCxnSpPr>
              <a:cxnSpLocks noChangeShapeType="1"/>
              <a:endCxn id="218028" idx="1"/>
            </p:cNvCxnSpPr>
            <p:nvPr/>
          </p:nvCxnSpPr>
          <p:spPr bwMode="auto">
            <a:xfrm>
              <a:off x="2382838" y="2609848"/>
              <a:ext cx="238125" cy="26193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59" name="Straight Connector 500"/>
            <p:cNvCxnSpPr>
              <a:cxnSpLocks noChangeShapeType="1"/>
              <a:stCxn id="217824" idx="8"/>
              <a:endCxn id="217885" idx="2"/>
            </p:cNvCxnSpPr>
            <p:nvPr/>
          </p:nvCxnSpPr>
          <p:spPr bwMode="auto">
            <a:xfrm>
              <a:off x="1455738" y="2990846"/>
              <a:ext cx="38100" cy="309563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60" name="Straight Connector 501"/>
            <p:cNvCxnSpPr>
              <a:cxnSpLocks noChangeShapeType="1"/>
              <a:endCxn id="217885" idx="3"/>
            </p:cNvCxnSpPr>
            <p:nvPr/>
          </p:nvCxnSpPr>
          <p:spPr bwMode="auto">
            <a:xfrm>
              <a:off x="1235076" y="3271835"/>
              <a:ext cx="123825" cy="21272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61" name="Straight Connector 502"/>
            <p:cNvCxnSpPr>
              <a:cxnSpLocks noChangeShapeType="1"/>
              <a:endCxn id="217996" idx="1"/>
            </p:cNvCxnSpPr>
            <p:nvPr/>
          </p:nvCxnSpPr>
          <p:spPr bwMode="auto">
            <a:xfrm>
              <a:off x="3916362" y="2411411"/>
              <a:ext cx="307975" cy="573086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62" name="Straight Connector 503"/>
            <p:cNvCxnSpPr>
              <a:cxnSpLocks noChangeShapeType="1"/>
              <a:endCxn id="217996" idx="0"/>
            </p:cNvCxnSpPr>
            <p:nvPr/>
          </p:nvCxnSpPr>
          <p:spPr bwMode="auto">
            <a:xfrm flipH="1">
              <a:off x="4425950" y="2389186"/>
              <a:ext cx="384175" cy="579436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63" name="Straight Connector 504"/>
            <p:cNvCxnSpPr>
              <a:cxnSpLocks noChangeShapeType="1"/>
              <a:endCxn id="218078" idx="0"/>
            </p:cNvCxnSpPr>
            <p:nvPr/>
          </p:nvCxnSpPr>
          <p:spPr bwMode="auto">
            <a:xfrm>
              <a:off x="6770687" y="2900361"/>
              <a:ext cx="215899" cy="1046161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64" name="Straight Connector 505"/>
            <p:cNvCxnSpPr>
              <a:cxnSpLocks noChangeShapeType="1"/>
            </p:cNvCxnSpPr>
            <p:nvPr/>
          </p:nvCxnSpPr>
          <p:spPr bwMode="auto">
            <a:xfrm flipH="1">
              <a:off x="7137398" y="3251197"/>
              <a:ext cx="241300" cy="69215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65" name="Straight Connector 506"/>
            <p:cNvCxnSpPr>
              <a:cxnSpLocks noChangeShapeType="1"/>
              <a:stCxn id="217828" idx="4"/>
              <a:endCxn id="218073" idx="0"/>
            </p:cNvCxnSpPr>
            <p:nvPr/>
          </p:nvCxnSpPr>
          <p:spPr bwMode="auto">
            <a:xfrm flipH="1">
              <a:off x="7483473" y="4229096"/>
              <a:ext cx="541338" cy="249239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66" name="Straight Connector 507"/>
            <p:cNvCxnSpPr>
              <a:cxnSpLocks noChangeShapeType="1"/>
            </p:cNvCxnSpPr>
            <p:nvPr/>
          </p:nvCxnSpPr>
          <p:spPr bwMode="auto">
            <a:xfrm flipH="1" flipV="1">
              <a:off x="7454899" y="4573584"/>
              <a:ext cx="796925" cy="61436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67" name="Straight Connector 508"/>
            <p:cNvCxnSpPr>
              <a:cxnSpLocks noChangeShapeType="1"/>
              <a:endCxn id="218060" idx="5"/>
            </p:cNvCxnSpPr>
            <p:nvPr/>
          </p:nvCxnSpPr>
          <p:spPr bwMode="auto">
            <a:xfrm flipH="1" flipV="1">
              <a:off x="6496050" y="4722809"/>
              <a:ext cx="1047750" cy="966786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68" name="Straight Connector 509"/>
            <p:cNvCxnSpPr>
              <a:cxnSpLocks noChangeShapeType="1"/>
              <a:stCxn id="217829" idx="0"/>
              <a:endCxn id="217884" idx="5"/>
            </p:cNvCxnSpPr>
            <p:nvPr/>
          </p:nvCxnSpPr>
          <p:spPr bwMode="auto">
            <a:xfrm flipH="1" flipV="1">
              <a:off x="5084763" y="5684832"/>
              <a:ext cx="520700" cy="16986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69" name="Straight Connector 510"/>
            <p:cNvCxnSpPr>
              <a:cxnSpLocks noChangeShapeType="1"/>
            </p:cNvCxnSpPr>
            <p:nvPr/>
          </p:nvCxnSpPr>
          <p:spPr bwMode="auto">
            <a:xfrm flipH="1" flipV="1">
              <a:off x="4068763" y="5045070"/>
              <a:ext cx="371475" cy="97313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70" name="Straight Connector 511"/>
            <p:cNvCxnSpPr>
              <a:cxnSpLocks noChangeShapeType="1"/>
            </p:cNvCxnSpPr>
            <p:nvPr/>
          </p:nvCxnSpPr>
          <p:spPr bwMode="auto">
            <a:xfrm flipV="1">
              <a:off x="3389313" y="5689595"/>
              <a:ext cx="306387" cy="165099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71" name="Straight Connector 512"/>
            <p:cNvCxnSpPr>
              <a:cxnSpLocks noChangeShapeType="1"/>
            </p:cNvCxnSpPr>
            <p:nvPr/>
          </p:nvCxnSpPr>
          <p:spPr bwMode="auto">
            <a:xfrm flipV="1">
              <a:off x="1790701" y="5160959"/>
              <a:ext cx="401638" cy="209549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72" name="Straight Connector 513"/>
            <p:cNvCxnSpPr>
              <a:cxnSpLocks noChangeShapeType="1"/>
            </p:cNvCxnSpPr>
            <p:nvPr/>
          </p:nvCxnSpPr>
          <p:spPr bwMode="auto">
            <a:xfrm flipV="1">
              <a:off x="1179514" y="4467220"/>
              <a:ext cx="227012" cy="28257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73" name="Straight Connector 514"/>
            <p:cNvCxnSpPr>
              <a:cxnSpLocks noChangeShapeType="1"/>
              <a:endCxn id="217885" idx="5"/>
            </p:cNvCxnSpPr>
            <p:nvPr/>
          </p:nvCxnSpPr>
          <p:spPr bwMode="auto">
            <a:xfrm flipV="1">
              <a:off x="1155701" y="4368796"/>
              <a:ext cx="203199" cy="7937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7874" name="Oval 14"/>
            <p:cNvSpPr>
              <a:spLocks noChangeArrowheads="1"/>
            </p:cNvSpPr>
            <p:nvPr/>
          </p:nvSpPr>
          <p:spPr bwMode="auto">
            <a:xfrm>
              <a:off x="5677594" y="2896840"/>
              <a:ext cx="528046" cy="30477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cxnSp>
          <p:nvCxnSpPr>
            <p:cNvPr id="217875" name="Straight Connector 18"/>
            <p:cNvCxnSpPr>
              <a:cxnSpLocks noChangeShapeType="1"/>
            </p:cNvCxnSpPr>
            <p:nvPr/>
          </p:nvCxnSpPr>
          <p:spPr bwMode="auto">
            <a:xfrm>
              <a:off x="4713288" y="3051287"/>
              <a:ext cx="964306" cy="26892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76" name="Straight Connector 516"/>
            <p:cNvCxnSpPr>
              <a:cxnSpLocks noChangeShapeType="1"/>
            </p:cNvCxnSpPr>
            <p:nvPr/>
          </p:nvCxnSpPr>
          <p:spPr bwMode="auto">
            <a:xfrm>
              <a:off x="6139457" y="3169610"/>
              <a:ext cx="691556" cy="784846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77" name="Straight Connector 515"/>
            <p:cNvCxnSpPr>
              <a:cxnSpLocks noChangeShapeType="1"/>
              <a:stCxn id="217914" idx="0"/>
            </p:cNvCxnSpPr>
            <p:nvPr/>
          </p:nvCxnSpPr>
          <p:spPr bwMode="auto">
            <a:xfrm flipV="1">
              <a:off x="3832888" y="4233714"/>
              <a:ext cx="190494" cy="14143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7878" name="Oval 521"/>
            <p:cNvSpPr>
              <a:spLocks noChangeArrowheads="1"/>
            </p:cNvSpPr>
            <p:nvPr/>
          </p:nvSpPr>
          <p:spPr bwMode="auto">
            <a:xfrm>
              <a:off x="3932543" y="3959555"/>
              <a:ext cx="528230" cy="30505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rPr>
                <a:t>   </a:t>
              </a:r>
            </a:p>
          </p:txBody>
        </p:sp>
        <p:cxnSp>
          <p:nvCxnSpPr>
            <p:cNvPr id="217879" name="Straight Connector 519"/>
            <p:cNvCxnSpPr>
              <a:cxnSpLocks noChangeShapeType="1"/>
              <a:stCxn id="217878" idx="6"/>
              <a:endCxn id="218112" idx="1"/>
            </p:cNvCxnSpPr>
            <p:nvPr/>
          </p:nvCxnSpPr>
          <p:spPr bwMode="auto">
            <a:xfrm flipV="1">
              <a:off x="4460774" y="3953935"/>
              <a:ext cx="770040" cy="158145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80" name="Straight Connector 520"/>
            <p:cNvCxnSpPr>
              <a:cxnSpLocks noChangeShapeType="1"/>
            </p:cNvCxnSpPr>
            <p:nvPr/>
          </p:nvCxnSpPr>
          <p:spPr bwMode="auto">
            <a:xfrm>
              <a:off x="3692525" y="3789358"/>
              <a:ext cx="342828" cy="205015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81" name="Straight Connector 7"/>
            <p:cNvCxnSpPr>
              <a:cxnSpLocks noChangeShapeType="1"/>
              <a:stCxn id="217986" idx="5"/>
              <a:endCxn id="218110" idx="1"/>
            </p:cNvCxnSpPr>
            <p:nvPr/>
          </p:nvCxnSpPr>
          <p:spPr bwMode="auto">
            <a:xfrm>
              <a:off x="4876727" y="3633784"/>
              <a:ext cx="431873" cy="22237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82" name="Straight Connector 415"/>
            <p:cNvCxnSpPr>
              <a:cxnSpLocks noChangeShapeType="1"/>
              <a:endCxn id="217946" idx="0"/>
            </p:cNvCxnSpPr>
            <p:nvPr/>
          </p:nvCxnSpPr>
          <p:spPr bwMode="auto">
            <a:xfrm flipH="1">
              <a:off x="2406650" y="3753808"/>
              <a:ext cx="282557" cy="511097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83" name="Straight Connector 523"/>
            <p:cNvCxnSpPr>
              <a:cxnSpLocks noChangeShapeType="1"/>
              <a:stCxn id="217909" idx="0"/>
            </p:cNvCxnSpPr>
            <p:nvPr/>
          </p:nvCxnSpPr>
          <p:spPr bwMode="auto">
            <a:xfrm flipV="1">
              <a:off x="4307762" y="4626477"/>
              <a:ext cx="844015" cy="30429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7884" name="Oval 6"/>
            <p:cNvSpPr>
              <a:spLocks noChangeArrowheads="1"/>
            </p:cNvSpPr>
            <p:nvPr/>
          </p:nvSpPr>
          <p:spPr bwMode="auto">
            <a:xfrm>
              <a:off x="3340101" y="5359394"/>
              <a:ext cx="2044700" cy="380999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7885" name="Oval 517"/>
            <p:cNvSpPr>
              <a:spLocks noChangeArrowheads="1"/>
            </p:cNvSpPr>
            <p:nvPr/>
          </p:nvSpPr>
          <p:spPr bwMode="auto">
            <a:xfrm rot="5400000">
              <a:off x="867570" y="3736176"/>
              <a:ext cx="1252535" cy="381000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cxnSp>
          <p:nvCxnSpPr>
            <p:cNvPr id="217886" name="Straight Connector 39941"/>
            <p:cNvCxnSpPr>
              <a:cxnSpLocks noChangeShapeType="1"/>
              <a:stCxn id="217885" idx="0"/>
              <a:endCxn id="217974" idx="0"/>
            </p:cNvCxnSpPr>
            <p:nvPr/>
          </p:nvCxnSpPr>
          <p:spPr bwMode="auto">
            <a:xfrm flipV="1">
              <a:off x="1684339" y="3654419"/>
              <a:ext cx="758825" cy="273049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887" name="Straight Connector 524"/>
            <p:cNvCxnSpPr>
              <a:cxnSpLocks noChangeShapeType="1"/>
              <a:endCxn id="217948" idx="1"/>
            </p:cNvCxnSpPr>
            <p:nvPr/>
          </p:nvCxnSpPr>
          <p:spPr bwMode="auto">
            <a:xfrm>
              <a:off x="1685925" y="4111625"/>
              <a:ext cx="466725" cy="26987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17092" name="Line 424"/>
          <p:cNvSpPr>
            <a:spLocks noChangeShapeType="1"/>
          </p:cNvSpPr>
          <p:nvPr/>
        </p:nvSpPr>
        <p:spPr bwMode="auto">
          <a:xfrm flipV="1">
            <a:off x="1087355" y="5183906"/>
            <a:ext cx="144463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65043" y="3459881"/>
            <a:ext cx="8258175" cy="2900363"/>
            <a:chOff x="439215" y="3555216"/>
            <a:chExt cx="8258951" cy="2901368"/>
          </a:xfrm>
        </p:grpSpPr>
        <p:grpSp>
          <p:nvGrpSpPr>
            <p:cNvPr id="217465" name="Group 13"/>
            <p:cNvGrpSpPr>
              <a:grpSpLocks/>
            </p:cNvGrpSpPr>
            <p:nvPr/>
          </p:nvGrpSpPr>
          <p:grpSpPr bwMode="auto">
            <a:xfrm>
              <a:off x="1678362" y="3855145"/>
              <a:ext cx="347753" cy="680208"/>
              <a:chOff x="7923189" y="2486663"/>
              <a:chExt cx="360362" cy="884586"/>
            </a:xfrm>
          </p:grpSpPr>
          <p:pic>
            <p:nvPicPr>
              <p:cNvPr id="217782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43984" y="2486663"/>
                <a:ext cx="239567" cy="5365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217783" name="Group 950"/>
              <p:cNvGrpSpPr>
                <a:grpSpLocks/>
              </p:cNvGrpSpPr>
              <p:nvPr/>
            </p:nvGrpSpPr>
            <p:grpSpPr bwMode="auto">
              <a:xfrm>
                <a:off x="7923189" y="2890236"/>
                <a:ext cx="227012" cy="481013"/>
                <a:chOff x="4140" y="429"/>
                <a:chExt cx="1425" cy="2396"/>
              </a:xfrm>
            </p:grpSpPr>
            <p:sp>
              <p:nvSpPr>
                <p:cNvPr id="217784" name="Freeform 951"/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2 w 354"/>
                    <a:gd name="T1" fmla="*/ 0 h 2742"/>
                    <a:gd name="T2" fmla="*/ 8 w 354"/>
                    <a:gd name="T3" fmla="*/ 16 h 2742"/>
                    <a:gd name="T4" fmla="*/ 8 w 354"/>
                    <a:gd name="T5" fmla="*/ 119 h 2742"/>
                    <a:gd name="T6" fmla="*/ 0 w 354"/>
                    <a:gd name="T7" fmla="*/ 124 h 2742"/>
                    <a:gd name="T8" fmla="*/ 2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4"/>
                    <a:gd name="T16" fmla="*/ 0 h 2742"/>
                    <a:gd name="T17" fmla="*/ 354 w 354"/>
                    <a:gd name="T18" fmla="*/ 2742 h 274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85" name="Rectangle 952"/>
                <p:cNvSpPr>
                  <a:spLocks noChangeArrowheads="1"/>
                </p:cNvSpPr>
                <p:nvPr/>
              </p:nvSpPr>
              <p:spPr bwMode="auto">
                <a:xfrm>
                  <a:off x="4210" y="429"/>
                  <a:ext cx="1046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86" name="Freeform 953"/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2 w 211"/>
                    <a:gd name="T1" fmla="*/ 0 h 2537"/>
                    <a:gd name="T2" fmla="*/ 5 w 211"/>
                    <a:gd name="T3" fmla="*/ 11 h 2537"/>
                    <a:gd name="T4" fmla="*/ 2 w 211"/>
                    <a:gd name="T5" fmla="*/ 113 h 2537"/>
                    <a:gd name="T6" fmla="*/ 2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1"/>
                    <a:gd name="T13" fmla="*/ 0 h 2537"/>
                    <a:gd name="T14" fmla="*/ 211 w 211"/>
                    <a:gd name="T15" fmla="*/ 2537 h 253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87" name="Freeform 954"/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7 w 328"/>
                    <a:gd name="T3" fmla="*/ 7 h 226"/>
                    <a:gd name="T4" fmla="*/ 7 w 328"/>
                    <a:gd name="T5" fmla="*/ 11 h 226"/>
                    <a:gd name="T6" fmla="*/ 0 w 328"/>
                    <a:gd name="T7" fmla="*/ 5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88" name="Rectangle 955"/>
                <p:cNvSpPr>
                  <a:spLocks noChangeArrowheads="1"/>
                </p:cNvSpPr>
                <p:nvPr/>
              </p:nvSpPr>
              <p:spPr bwMode="auto">
                <a:xfrm>
                  <a:off x="4210" y="690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789" name="Group 956"/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217814" name="AutoShape 957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66"/>
                    <a:ext cx="721" cy="14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815" name="AutoShape 958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1"/>
                    <a:ext cx="696" cy="114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790" name="Rectangle 959"/>
                <p:cNvSpPr>
                  <a:spLocks noChangeArrowheads="1"/>
                </p:cNvSpPr>
                <p:nvPr/>
              </p:nvSpPr>
              <p:spPr bwMode="auto">
                <a:xfrm>
                  <a:off x="4220" y="1022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791" name="Group 960"/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217812" name="AutoShape 961"/>
                  <p:cNvSpPr>
                    <a:spLocks noChangeArrowheads="1"/>
                  </p:cNvSpPr>
                  <p:nvPr/>
                </p:nvSpPr>
                <p:spPr bwMode="auto">
                  <a:xfrm>
                    <a:off x="615" y="2564"/>
                    <a:ext cx="721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813" name="AutoShape 962"/>
                  <p:cNvSpPr>
                    <a:spLocks noChangeArrowheads="1"/>
                  </p:cNvSpPr>
                  <p:nvPr/>
                </p:nvSpPr>
                <p:spPr bwMode="auto">
                  <a:xfrm>
                    <a:off x="628" y="2581"/>
                    <a:ext cx="696" cy="107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792" name="Rectangle 963"/>
                <p:cNvSpPr>
                  <a:spLocks noChangeArrowheads="1"/>
                </p:cNvSpPr>
                <p:nvPr/>
              </p:nvSpPr>
              <p:spPr bwMode="auto">
                <a:xfrm>
                  <a:off x="4220" y="1354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93" name="Rectangle 964"/>
                <p:cNvSpPr>
                  <a:spLocks noChangeArrowheads="1"/>
                </p:cNvSpPr>
                <p:nvPr/>
              </p:nvSpPr>
              <p:spPr bwMode="auto">
                <a:xfrm>
                  <a:off x="4230" y="1655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794" name="Group 965"/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217810" name="AutoShape 966"/>
                  <p:cNvSpPr>
                    <a:spLocks noChangeArrowheads="1"/>
                  </p:cNvSpPr>
                  <p:nvPr/>
                </p:nvSpPr>
                <p:spPr bwMode="auto">
                  <a:xfrm>
                    <a:off x="618" y="2586"/>
                    <a:ext cx="720" cy="12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811" name="AutoShape 967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2586"/>
                    <a:ext cx="695" cy="10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795" name="Freeform 968"/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7 w 328"/>
                    <a:gd name="T3" fmla="*/ 6 h 226"/>
                    <a:gd name="T4" fmla="*/ 7 w 328"/>
                    <a:gd name="T5" fmla="*/ 10 h 226"/>
                    <a:gd name="T6" fmla="*/ 0 w 328"/>
                    <a:gd name="T7" fmla="*/ 4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17796" name="Group 969"/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217808" name="AutoShape 970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71"/>
                    <a:ext cx="732" cy="13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809" name="AutoShape 971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7"/>
                    <a:ext cx="720" cy="103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797" name="Rectangle 972"/>
                <p:cNvSpPr>
                  <a:spLocks noChangeArrowheads="1"/>
                </p:cNvSpPr>
                <p:nvPr/>
              </p:nvSpPr>
              <p:spPr bwMode="auto">
                <a:xfrm>
                  <a:off x="5246" y="429"/>
                  <a:ext cx="70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98" name="Freeform 973"/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7 w 296"/>
                    <a:gd name="T3" fmla="*/ 6 h 256"/>
                    <a:gd name="T4" fmla="*/ 7 w 296"/>
                    <a:gd name="T5" fmla="*/ 11 h 256"/>
                    <a:gd name="T6" fmla="*/ 0 w 296"/>
                    <a:gd name="T7" fmla="*/ 4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6"/>
                    <a:gd name="T16" fmla="*/ 0 h 256"/>
                    <a:gd name="T17" fmla="*/ 296 w 296"/>
                    <a:gd name="T18" fmla="*/ 256 h 25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99" name="Freeform 974"/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7 w 304"/>
                    <a:gd name="T3" fmla="*/ 8 h 288"/>
                    <a:gd name="T4" fmla="*/ 6 w 304"/>
                    <a:gd name="T5" fmla="*/ 13 h 288"/>
                    <a:gd name="T6" fmla="*/ 2 w 304"/>
                    <a:gd name="T7" fmla="*/ 6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4"/>
                    <a:gd name="T16" fmla="*/ 0 h 288"/>
                    <a:gd name="T17" fmla="*/ 304 w 304"/>
                    <a:gd name="T18" fmla="*/ 288 h 28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800" name="Oval 975"/>
                <p:cNvSpPr>
                  <a:spLocks noChangeArrowheads="1"/>
                </p:cNvSpPr>
                <p:nvPr/>
              </p:nvSpPr>
              <p:spPr bwMode="auto">
                <a:xfrm>
                  <a:off x="5515" y="2611"/>
                  <a:ext cx="50" cy="95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801" name="Freeform 976"/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6 h 240"/>
                    <a:gd name="T2" fmla="*/ 2 w 306"/>
                    <a:gd name="T3" fmla="*/ 11 h 240"/>
                    <a:gd name="T4" fmla="*/ 7 w 306"/>
                    <a:gd name="T5" fmla="*/ 6 h 240"/>
                    <a:gd name="T6" fmla="*/ 7 w 306"/>
                    <a:gd name="T7" fmla="*/ 0 h 240"/>
                    <a:gd name="T8" fmla="*/ 0 w 306"/>
                    <a:gd name="T9" fmla="*/ 6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6"/>
                    <a:gd name="T16" fmla="*/ 0 h 240"/>
                    <a:gd name="T17" fmla="*/ 306 w 306"/>
                    <a:gd name="T18" fmla="*/ 240 h 24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802" name="AutoShape 977"/>
                <p:cNvSpPr>
                  <a:spLocks noChangeArrowheads="1"/>
                </p:cNvSpPr>
                <p:nvPr/>
              </p:nvSpPr>
              <p:spPr bwMode="auto">
                <a:xfrm>
                  <a:off x="4140" y="2675"/>
                  <a:ext cx="1196" cy="15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803" name="AutoShape 978"/>
                <p:cNvSpPr>
                  <a:spLocks noChangeArrowheads="1"/>
                </p:cNvSpPr>
                <p:nvPr/>
              </p:nvSpPr>
              <p:spPr bwMode="auto">
                <a:xfrm>
                  <a:off x="4210" y="2714"/>
                  <a:ext cx="1066" cy="7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804" name="Oval 979"/>
                <p:cNvSpPr>
                  <a:spLocks noChangeArrowheads="1"/>
                </p:cNvSpPr>
                <p:nvPr/>
              </p:nvSpPr>
              <p:spPr bwMode="auto">
                <a:xfrm>
                  <a:off x="4309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805" name="Oval 980"/>
                <p:cNvSpPr>
                  <a:spLocks noChangeArrowheads="1"/>
                </p:cNvSpPr>
                <p:nvPr/>
              </p:nvSpPr>
              <p:spPr bwMode="auto">
                <a:xfrm>
                  <a:off x="4489" y="2382"/>
                  <a:ext cx="159" cy="14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FF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806" name="Oval 981"/>
                <p:cNvSpPr>
                  <a:spLocks noChangeArrowheads="1"/>
                </p:cNvSpPr>
                <p:nvPr/>
              </p:nvSpPr>
              <p:spPr bwMode="auto">
                <a:xfrm>
                  <a:off x="4658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807" name="Rectangle 982"/>
                <p:cNvSpPr>
                  <a:spLocks noChangeArrowheads="1"/>
                </p:cNvSpPr>
                <p:nvPr/>
              </p:nvSpPr>
              <p:spPr bwMode="auto">
                <a:xfrm>
                  <a:off x="5067" y="1837"/>
                  <a:ext cx="80" cy="759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17466" name="Group 792"/>
            <p:cNvGrpSpPr>
              <a:grpSpLocks/>
            </p:cNvGrpSpPr>
            <p:nvPr/>
          </p:nvGrpSpPr>
          <p:grpSpPr bwMode="auto">
            <a:xfrm>
              <a:off x="3221830" y="5776376"/>
              <a:ext cx="347753" cy="680208"/>
              <a:chOff x="7923189" y="2486663"/>
              <a:chExt cx="360362" cy="884586"/>
            </a:xfrm>
          </p:grpSpPr>
          <p:pic>
            <p:nvPicPr>
              <p:cNvPr id="217748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43984" y="2486663"/>
                <a:ext cx="239567" cy="5365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217749" name="Group 950"/>
              <p:cNvGrpSpPr>
                <a:grpSpLocks/>
              </p:cNvGrpSpPr>
              <p:nvPr/>
            </p:nvGrpSpPr>
            <p:grpSpPr bwMode="auto">
              <a:xfrm>
                <a:off x="7923189" y="2890236"/>
                <a:ext cx="227012" cy="481013"/>
                <a:chOff x="4140" y="429"/>
                <a:chExt cx="1425" cy="2396"/>
              </a:xfrm>
            </p:grpSpPr>
            <p:sp>
              <p:nvSpPr>
                <p:cNvPr id="217750" name="Freeform 951"/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2 w 354"/>
                    <a:gd name="T1" fmla="*/ 0 h 2742"/>
                    <a:gd name="T2" fmla="*/ 8 w 354"/>
                    <a:gd name="T3" fmla="*/ 16 h 2742"/>
                    <a:gd name="T4" fmla="*/ 8 w 354"/>
                    <a:gd name="T5" fmla="*/ 119 h 2742"/>
                    <a:gd name="T6" fmla="*/ 0 w 354"/>
                    <a:gd name="T7" fmla="*/ 124 h 2742"/>
                    <a:gd name="T8" fmla="*/ 2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4"/>
                    <a:gd name="T16" fmla="*/ 0 h 2742"/>
                    <a:gd name="T17" fmla="*/ 354 w 354"/>
                    <a:gd name="T18" fmla="*/ 2742 h 274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51" name="Rectangle 952"/>
                <p:cNvSpPr>
                  <a:spLocks noChangeArrowheads="1"/>
                </p:cNvSpPr>
                <p:nvPr/>
              </p:nvSpPr>
              <p:spPr bwMode="auto">
                <a:xfrm>
                  <a:off x="4210" y="429"/>
                  <a:ext cx="1046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52" name="Freeform 953"/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2 w 211"/>
                    <a:gd name="T1" fmla="*/ 0 h 2537"/>
                    <a:gd name="T2" fmla="*/ 5 w 211"/>
                    <a:gd name="T3" fmla="*/ 11 h 2537"/>
                    <a:gd name="T4" fmla="*/ 2 w 211"/>
                    <a:gd name="T5" fmla="*/ 113 h 2537"/>
                    <a:gd name="T6" fmla="*/ 2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1"/>
                    <a:gd name="T13" fmla="*/ 0 h 2537"/>
                    <a:gd name="T14" fmla="*/ 211 w 211"/>
                    <a:gd name="T15" fmla="*/ 2537 h 253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53" name="Freeform 954"/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7 w 328"/>
                    <a:gd name="T3" fmla="*/ 7 h 226"/>
                    <a:gd name="T4" fmla="*/ 7 w 328"/>
                    <a:gd name="T5" fmla="*/ 11 h 226"/>
                    <a:gd name="T6" fmla="*/ 0 w 328"/>
                    <a:gd name="T7" fmla="*/ 5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54" name="Rectangle 955"/>
                <p:cNvSpPr>
                  <a:spLocks noChangeArrowheads="1"/>
                </p:cNvSpPr>
                <p:nvPr/>
              </p:nvSpPr>
              <p:spPr bwMode="auto">
                <a:xfrm>
                  <a:off x="4210" y="690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755" name="Group 956"/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217780" name="AutoShape 957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66"/>
                    <a:ext cx="721" cy="14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781" name="AutoShape 958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1"/>
                    <a:ext cx="696" cy="114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756" name="Rectangle 959"/>
                <p:cNvSpPr>
                  <a:spLocks noChangeArrowheads="1"/>
                </p:cNvSpPr>
                <p:nvPr/>
              </p:nvSpPr>
              <p:spPr bwMode="auto">
                <a:xfrm>
                  <a:off x="4220" y="1022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757" name="Group 960"/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217778" name="AutoShape 961"/>
                  <p:cNvSpPr>
                    <a:spLocks noChangeArrowheads="1"/>
                  </p:cNvSpPr>
                  <p:nvPr/>
                </p:nvSpPr>
                <p:spPr bwMode="auto">
                  <a:xfrm>
                    <a:off x="615" y="2564"/>
                    <a:ext cx="721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779" name="AutoShape 962"/>
                  <p:cNvSpPr>
                    <a:spLocks noChangeArrowheads="1"/>
                  </p:cNvSpPr>
                  <p:nvPr/>
                </p:nvSpPr>
                <p:spPr bwMode="auto">
                  <a:xfrm>
                    <a:off x="628" y="2581"/>
                    <a:ext cx="696" cy="107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758" name="Rectangle 963"/>
                <p:cNvSpPr>
                  <a:spLocks noChangeArrowheads="1"/>
                </p:cNvSpPr>
                <p:nvPr/>
              </p:nvSpPr>
              <p:spPr bwMode="auto">
                <a:xfrm>
                  <a:off x="4220" y="1354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59" name="Rectangle 964"/>
                <p:cNvSpPr>
                  <a:spLocks noChangeArrowheads="1"/>
                </p:cNvSpPr>
                <p:nvPr/>
              </p:nvSpPr>
              <p:spPr bwMode="auto">
                <a:xfrm>
                  <a:off x="4230" y="1655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760" name="Group 965"/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217776" name="AutoShape 966"/>
                  <p:cNvSpPr>
                    <a:spLocks noChangeArrowheads="1"/>
                  </p:cNvSpPr>
                  <p:nvPr/>
                </p:nvSpPr>
                <p:spPr bwMode="auto">
                  <a:xfrm>
                    <a:off x="618" y="2586"/>
                    <a:ext cx="720" cy="12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777" name="AutoShape 967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2586"/>
                    <a:ext cx="695" cy="10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761" name="Freeform 968"/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7 w 328"/>
                    <a:gd name="T3" fmla="*/ 6 h 226"/>
                    <a:gd name="T4" fmla="*/ 7 w 328"/>
                    <a:gd name="T5" fmla="*/ 10 h 226"/>
                    <a:gd name="T6" fmla="*/ 0 w 328"/>
                    <a:gd name="T7" fmla="*/ 4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17762" name="Group 969"/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217774" name="AutoShape 970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71"/>
                    <a:ext cx="732" cy="13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775" name="AutoShape 971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7"/>
                    <a:ext cx="720" cy="103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763" name="Rectangle 972"/>
                <p:cNvSpPr>
                  <a:spLocks noChangeArrowheads="1"/>
                </p:cNvSpPr>
                <p:nvPr/>
              </p:nvSpPr>
              <p:spPr bwMode="auto">
                <a:xfrm>
                  <a:off x="5246" y="429"/>
                  <a:ext cx="70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64" name="Freeform 973"/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7 w 296"/>
                    <a:gd name="T3" fmla="*/ 6 h 256"/>
                    <a:gd name="T4" fmla="*/ 7 w 296"/>
                    <a:gd name="T5" fmla="*/ 11 h 256"/>
                    <a:gd name="T6" fmla="*/ 0 w 296"/>
                    <a:gd name="T7" fmla="*/ 4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6"/>
                    <a:gd name="T16" fmla="*/ 0 h 256"/>
                    <a:gd name="T17" fmla="*/ 296 w 296"/>
                    <a:gd name="T18" fmla="*/ 256 h 25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65" name="Freeform 974"/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7 w 304"/>
                    <a:gd name="T3" fmla="*/ 8 h 288"/>
                    <a:gd name="T4" fmla="*/ 6 w 304"/>
                    <a:gd name="T5" fmla="*/ 13 h 288"/>
                    <a:gd name="T6" fmla="*/ 2 w 304"/>
                    <a:gd name="T7" fmla="*/ 6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4"/>
                    <a:gd name="T16" fmla="*/ 0 h 288"/>
                    <a:gd name="T17" fmla="*/ 304 w 304"/>
                    <a:gd name="T18" fmla="*/ 288 h 28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66" name="Oval 975"/>
                <p:cNvSpPr>
                  <a:spLocks noChangeArrowheads="1"/>
                </p:cNvSpPr>
                <p:nvPr/>
              </p:nvSpPr>
              <p:spPr bwMode="auto">
                <a:xfrm>
                  <a:off x="5515" y="2611"/>
                  <a:ext cx="50" cy="95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67" name="Freeform 976"/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6 h 240"/>
                    <a:gd name="T2" fmla="*/ 2 w 306"/>
                    <a:gd name="T3" fmla="*/ 11 h 240"/>
                    <a:gd name="T4" fmla="*/ 7 w 306"/>
                    <a:gd name="T5" fmla="*/ 6 h 240"/>
                    <a:gd name="T6" fmla="*/ 7 w 306"/>
                    <a:gd name="T7" fmla="*/ 0 h 240"/>
                    <a:gd name="T8" fmla="*/ 0 w 306"/>
                    <a:gd name="T9" fmla="*/ 6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6"/>
                    <a:gd name="T16" fmla="*/ 0 h 240"/>
                    <a:gd name="T17" fmla="*/ 306 w 306"/>
                    <a:gd name="T18" fmla="*/ 240 h 24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68" name="AutoShape 977"/>
                <p:cNvSpPr>
                  <a:spLocks noChangeArrowheads="1"/>
                </p:cNvSpPr>
                <p:nvPr/>
              </p:nvSpPr>
              <p:spPr bwMode="auto">
                <a:xfrm>
                  <a:off x="4140" y="2675"/>
                  <a:ext cx="1196" cy="15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69" name="AutoShape 978"/>
                <p:cNvSpPr>
                  <a:spLocks noChangeArrowheads="1"/>
                </p:cNvSpPr>
                <p:nvPr/>
              </p:nvSpPr>
              <p:spPr bwMode="auto">
                <a:xfrm>
                  <a:off x="4210" y="2714"/>
                  <a:ext cx="1066" cy="7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70" name="Oval 979"/>
                <p:cNvSpPr>
                  <a:spLocks noChangeArrowheads="1"/>
                </p:cNvSpPr>
                <p:nvPr/>
              </p:nvSpPr>
              <p:spPr bwMode="auto">
                <a:xfrm>
                  <a:off x="4309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71" name="Oval 980"/>
                <p:cNvSpPr>
                  <a:spLocks noChangeArrowheads="1"/>
                </p:cNvSpPr>
                <p:nvPr/>
              </p:nvSpPr>
              <p:spPr bwMode="auto">
                <a:xfrm>
                  <a:off x="4489" y="2382"/>
                  <a:ext cx="159" cy="14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FF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72" name="Oval 981"/>
                <p:cNvSpPr>
                  <a:spLocks noChangeArrowheads="1"/>
                </p:cNvSpPr>
                <p:nvPr/>
              </p:nvSpPr>
              <p:spPr bwMode="auto">
                <a:xfrm>
                  <a:off x="4658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73" name="Rectangle 982"/>
                <p:cNvSpPr>
                  <a:spLocks noChangeArrowheads="1"/>
                </p:cNvSpPr>
                <p:nvPr/>
              </p:nvSpPr>
              <p:spPr bwMode="auto">
                <a:xfrm>
                  <a:off x="5067" y="1837"/>
                  <a:ext cx="80" cy="759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17467" name="Group 827"/>
            <p:cNvGrpSpPr>
              <a:grpSpLocks/>
            </p:cNvGrpSpPr>
            <p:nvPr/>
          </p:nvGrpSpPr>
          <p:grpSpPr bwMode="auto">
            <a:xfrm>
              <a:off x="4387291" y="3555216"/>
              <a:ext cx="347753" cy="680208"/>
              <a:chOff x="7923189" y="2486663"/>
              <a:chExt cx="360362" cy="884586"/>
            </a:xfrm>
          </p:grpSpPr>
          <p:pic>
            <p:nvPicPr>
              <p:cNvPr id="217714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43984" y="2486663"/>
                <a:ext cx="239567" cy="5365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217715" name="Group 950"/>
              <p:cNvGrpSpPr>
                <a:grpSpLocks/>
              </p:cNvGrpSpPr>
              <p:nvPr/>
            </p:nvGrpSpPr>
            <p:grpSpPr bwMode="auto">
              <a:xfrm>
                <a:off x="7923189" y="2890236"/>
                <a:ext cx="227012" cy="481013"/>
                <a:chOff x="4140" y="429"/>
                <a:chExt cx="1425" cy="2396"/>
              </a:xfrm>
            </p:grpSpPr>
            <p:sp>
              <p:nvSpPr>
                <p:cNvPr id="217716" name="Freeform 951"/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2 w 354"/>
                    <a:gd name="T1" fmla="*/ 0 h 2742"/>
                    <a:gd name="T2" fmla="*/ 8 w 354"/>
                    <a:gd name="T3" fmla="*/ 16 h 2742"/>
                    <a:gd name="T4" fmla="*/ 8 w 354"/>
                    <a:gd name="T5" fmla="*/ 119 h 2742"/>
                    <a:gd name="T6" fmla="*/ 0 w 354"/>
                    <a:gd name="T7" fmla="*/ 124 h 2742"/>
                    <a:gd name="T8" fmla="*/ 2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4"/>
                    <a:gd name="T16" fmla="*/ 0 h 2742"/>
                    <a:gd name="T17" fmla="*/ 354 w 354"/>
                    <a:gd name="T18" fmla="*/ 2742 h 274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17" name="Rectangle 952"/>
                <p:cNvSpPr>
                  <a:spLocks noChangeArrowheads="1"/>
                </p:cNvSpPr>
                <p:nvPr/>
              </p:nvSpPr>
              <p:spPr bwMode="auto">
                <a:xfrm>
                  <a:off x="4210" y="429"/>
                  <a:ext cx="1046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18" name="Freeform 953"/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2 w 211"/>
                    <a:gd name="T1" fmla="*/ 0 h 2537"/>
                    <a:gd name="T2" fmla="*/ 5 w 211"/>
                    <a:gd name="T3" fmla="*/ 11 h 2537"/>
                    <a:gd name="T4" fmla="*/ 2 w 211"/>
                    <a:gd name="T5" fmla="*/ 113 h 2537"/>
                    <a:gd name="T6" fmla="*/ 2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1"/>
                    <a:gd name="T13" fmla="*/ 0 h 2537"/>
                    <a:gd name="T14" fmla="*/ 211 w 211"/>
                    <a:gd name="T15" fmla="*/ 2537 h 253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19" name="Freeform 954"/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7 w 328"/>
                    <a:gd name="T3" fmla="*/ 7 h 226"/>
                    <a:gd name="T4" fmla="*/ 7 w 328"/>
                    <a:gd name="T5" fmla="*/ 11 h 226"/>
                    <a:gd name="T6" fmla="*/ 0 w 328"/>
                    <a:gd name="T7" fmla="*/ 5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20" name="Rectangle 955"/>
                <p:cNvSpPr>
                  <a:spLocks noChangeArrowheads="1"/>
                </p:cNvSpPr>
                <p:nvPr/>
              </p:nvSpPr>
              <p:spPr bwMode="auto">
                <a:xfrm>
                  <a:off x="4210" y="690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721" name="Group 956"/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217746" name="AutoShape 957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66"/>
                    <a:ext cx="721" cy="14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747" name="AutoShape 958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1"/>
                    <a:ext cx="696" cy="114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722" name="Rectangle 959"/>
                <p:cNvSpPr>
                  <a:spLocks noChangeArrowheads="1"/>
                </p:cNvSpPr>
                <p:nvPr/>
              </p:nvSpPr>
              <p:spPr bwMode="auto">
                <a:xfrm>
                  <a:off x="4220" y="1022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723" name="Group 960"/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217744" name="AutoShape 961"/>
                  <p:cNvSpPr>
                    <a:spLocks noChangeArrowheads="1"/>
                  </p:cNvSpPr>
                  <p:nvPr/>
                </p:nvSpPr>
                <p:spPr bwMode="auto">
                  <a:xfrm>
                    <a:off x="615" y="2564"/>
                    <a:ext cx="721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745" name="AutoShape 962"/>
                  <p:cNvSpPr>
                    <a:spLocks noChangeArrowheads="1"/>
                  </p:cNvSpPr>
                  <p:nvPr/>
                </p:nvSpPr>
                <p:spPr bwMode="auto">
                  <a:xfrm>
                    <a:off x="628" y="2581"/>
                    <a:ext cx="696" cy="107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724" name="Rectangle 963"/>
                <p:cNvSpPr>
                  <a:spLocks noChangeArrowheads="1"/>
                </p:cNvSpPr>
                <p:nvPr/>
              </p:nvSpPr>
              <p:spPr bwMode="auto">
                <a:xfrm>
                  <a:off x="4220" y="1354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25" name="Rectangle 964"/>
                <p:cNvSpPr>
                  <a:spLocks noChangeArrowheads="1"/>
                </p:cNvSpPr>
                <p:nvPr/>
              </p:nvSpPr>
              <p:spPr bwMode="auto">
                <a:xfrm>
                  <a:off x="4230" y="1655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726" name="Group 965"/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217742" name="AutoShape 966"/>
                  <p:cNvSpPr>
                    <a:spLocks noChangeArrowheads="1"/>
                  </p:cNvSpPr>
                  <p:nvPr/>
                </p:nvSpPr>
                <p:spPr bwMode="auto">
                  <a:xfrm>
                    <a:off x="618" y="2586"/>
                    <a:ext cx="720" cy="12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743" name="AutoShape 967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2586"/>
                    <a:ext cx="695" cy="10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727" name="Freeform 968"/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7 w 328"/>
                    <a:gd name="T3" fmla="*/ 6 h 226"/>
                    <a:gd name="T4" fmla="*/ 7 w 328"/>
                    <a:gd name="T5" fmla="*/ 10 h 226"/>
                    <a:gd name="T6" fmla="*/ 0 w 328"/>
                    <a:gd name="T7" fmla="*/ 4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17728" name="Group 969"/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217740" name="AutoShape 970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71"/>
                    <a:ext cx="732" cy="13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741" name="AutoShape 971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7"/>
                    <a:ext cx="720" cy="103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729" name="Rectangle 972"/>
                <p:cNvSpPr>
                  <a:spLocks noChangeArrowheads="1"/>
                </p:cNvSpPr>
                <p:nvPr/>
              </p:nvSpPr>
              <p:spPr bwMode="auto">
                <a:xfrm>
                  <a:off x="5246" y="429"/>
                  <a:ext cx="70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30" name="Freeform 973"/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7 w 296"/>
                    <a:gd name="T3" fmla="*/ 6 h 256"/>
                    <a:gd name="T4" fmla="*/ 7 w 296"/>
                    <a:gd name="T5" fmla="*/ 11 h 256"/>
                    <a:gd name="T6" fmla="*/ 0 w 296"/>
                    <a:gd name="T7" fmla="*/ 4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6"/>
                    <a:gd name="T16" fmla="*/ 0 h 256"/>
                    <a:gd name="T17" fmla="*/ 296 w 296"/>
                    <a:gd name="T18" fmla="*/ 256 h 25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31" name="Freeform 974"/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7 w 304"/>
                    <a:gd name="T3" fmla="*/ 8 h 288"/>
                    <a:gd name="T4" fmla="*/ 6 w 304"/>
                    <a:gd name="T5" fmla="*/ 13 h 288"/>
                    <a:gd name="T6" fmla="*/ 2 w 304"/>
                    <a:gd name="T7" fmla="*/ 6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4"/>
                    <a:gd name="T16" fmla="*/ 0 h 288"/>
                    <a:gd name="T17" fmla="*/ 304 w 304"/>
                    <a:gd name="T18" fmla="*/ 288 h 28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32" name="Oval 975"/>
                <p:cNvSpPr>
                  <a:spLocks noChangeArrowheads="1"/>
                </p:cNvSpPr>
                <p:nvPr/>
              </p:nvSpPr>
              <p:spPr bwMode="auto">
                <a:xfrm>
                  <a:off x="5515" y="2611"/>
                  <a:ext cx="50" cy="95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33" name="Freeform 976"/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6 h 240"/>
                    <a:gd name="T2" fmla="*/ 2 w 306"/>
                    <a:gd name="T3" fmla="*/ 11 h 240"/>
                    <a:gd name="T4" fmla="*/ 7 w 306"/>
                    <a:gd name="T5" fmla="*/ 6 h 240"/>
                    <a:gd name="T6" fmla="*/ 7 w 306"/>
                    <a:gd name="T7" fmla="*/ 0 h 240"/>
                    <a:gd name="T8" fmla="*/ 0 w 306"/>
                    <a:gd name="T9" fmla="*/ 6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6"/>
                    <a:gd name="T16" fmla="*/ 0 h 240"/>
                    <a:gd name="T17" fmla="*/ 306 w 306"/>
                    <a:gd name="T18" fmla="*/ 240 h 24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34" name="AutoShape 977"/>
                <p:cNvSpPr>
                  <a:spLocks noChangeArrowheads="1"/>
                </p:cNvSpPr>
                <p:nvPr/>
              </p:nvSpPr>
              <p:spPr bwMode="auto">
                <a:xfrm>
                  <a:off x="4140" y="2675"/>
                  <a:ext cx="1196" cy="15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35" name="AutoShape 978"/>
                <p:cNvSpPr>
                  <a:spLocks noChangeArrowheads="1"/>
                </p:cNvSpPr>
                <p:nvPr/>
              </p:nvSpPr>
              <p:spPr bwMode="auto">
                <a:xfrm>
                  <a:off x="4210" y="2714"/>
                  <a:ext cx="1066" cy="7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36" name="Oval 979"/>
                <p:cNvSpPr>
                  <a:spLocks noChangeArrowheads="1"/>
                </p:cNvSpPr>
                <p:nvPr/>
              </p:nvSpPr>
              <p:spPr bwMode="auto">
                <a:xfrm>
                  <a:off x="4309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37" name="Oval 980"/>
                <p:cNvSpPr>
                  <a:spLocks noChangeArrowheads="1"/>
                </p:cNvSpPr>
                <p:nvPr/>
              </p:nvSpPr>
              <p:spPr bwMode="auto">
                <a:xfrm>
                  <a:off x="4489" y="2382"/>
                  <a:ext cx="159" cy="14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FF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38" name="Oval 981"/>
                <p:cNvSpPr>
                  <a:spLocks noChangeArrowheads="1"/>
                </p:cNvSpPr>
                <p:nvPr/>
              </p:nvSpPr>
              <p:spPr bwMode="auto">
                <a:xfrm>
                  <a:off x="4658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39" name="Rectangle 982"/>
                <p:cNvSpPr>
                  <a:spLocks noChangeArrowheads="1"/>
                </p:cNvSpPr>
                <p:nvPr/>
              </p:nvSpPr>
              <p:spPr bwMode="auto">
                <a:xfrm>
                  <a:off x="5067" y="1837"/>
                  <a:ext cx="80" cy="759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17468" name="Group 862"/>
            <p:cNvGrpSpPr>
              <a:grpSpLocks/>
            </p:cNvGrpSpPr>
            <p:nvPr/>
          </p:nvGrpSpPr>
          <p:grpSpPr bwMode="auto">
            <a:xfrm>
              <a:off x="5084012" y="5612511"/>
              <a:ext cx="347767" cy="680207"/>
              <a:chOff x="7923189" y="2486664"/>
              <a:chExt cx="360377" cy="884585"/>
            </a:xfrm>
          </p:grpSpPr>
          <p:pic>
            <p:nvPicPr>
              <p:cNvPr id="217680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43998" y="2486664"/>
                <a:ext cx="239568" cy="5365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217681" name="Group 950"/>
              <p:cNvGrpSpPr>
                <a:grpSpLocks/>
              </p:cNvGrpSpPr>
              <p:nvPr/>
            </p:nvGrpSpPr>
            <p:grpSpPr bwMode="auto">
              <a:xfrm>
                <a:off x="7923189" y="2890236"/>
                <a:ext cx="227012" cy="481013"/>
                <a:chOff x="4140" y="429"/>
                <a:chExt cx="1425" cy="2396"/>
              </a:xfrm>
            </p:grpSpPr>
            <p:sp>
              <p:nvSpPr>
                <p:cNvPr id="217682" name="Freeform 951"/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2 w 354"/>
                    <a:gd name="T1" fmla="*/ 0 h 2742"/>
                    <a:gd name="T2" fmla="*/ 8 w 354"/>
                    <a:gd name="T3" fmla="*/ 16 h 2742"/>
                    <a:gd name="T4" fmla="*/ 8 w 354"/>
                    <a:gd name="T5" fmla="*/ 119 h 2742"/>
                    <a:gd name="T6" fmla="*/ 0 w 354"/>
                    <a:gd name="T7" fmla="*/ 124 h 2742"/>
                    <a:gd name="T8" fmla="*/ 2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4"/>
                    <a:gd name="T16" fmla="*/ 0 h 2742"/>
                    <a:gd name="T17" fmla="*/ 354 w 354"/>
                    <a:gd name="T18" fmla="*/ 2742 h 274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83" name="Rectangle 952"/>
                <p:cNvSpPr>
                  <a:spLocks noChangeArrowheads="1"/>
                </p:cNvSpPr>
                <p:nvPr/>
              </p:nvSpPr>
              <p:spPr bwMode="auto">
                <a:xfrm>
                  <a:off x="4210" y="429"/>
                  <a:ext cx="1046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84" name="Freeform 953"/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2 w 211"/>
                    <a:gd name="T1" fmla="*/ 0 h 2537"/>
                    <a:gd name="T2" fmla="*/ 5 w 211"/>
                    <a:gd name="T3" fmla="*/ 11 h 2537"/>
                    <a:gd name="T4" fmla="*/ 2 w 211"/>
                    <a:gd name="T5" fmla="*/ 113 h 2537"/>
                    <a:gd name="T6" fmla="*/ 2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1"/>
                    <a:gd name="T13" fmla="*/ 0 h 2537"/>
                    <a:gd name="T14" fmla="*/ 211 w 211"/>
                    <a:gd name="T15" fmla="*/ 2537 h 253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85" name="Freeform 954"/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7 w 328"/>
                    <a:gd name="T3" fmla="*/ 7 h 226"/>
                    <a:gd name="T4" fmla="*/ 7 w 328"/>
                    <a:gd name="T5" fmla="*/ 11 h 226"/>
                    <a:gd name="T6" fmla="*/ 0 w 328"/>
                    <a:gd name="T7" fmla="*/ 5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86" name="Rectangle 955"/>
                <p:cNvSpPr>
                  <a:spLocks noChangeArrowheads="1"/>
                </p:cNvSpPr>
                <p:nvPr/>
              </p:nvSpPr>
              <p:spPr bwMode="auto">
                <a:xfrm>
                  <a:off x="4210" y="690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687" name="Group 956"/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217712" name="AutoShape 957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66"/>
                    <a:ext cx="721" cy="14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713" name="AutoShape 958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1"/>
                    <a:ext cx="696" cy="114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688" name="Rectangle 959"/>
                <p:cNvSpPr>
                  <a:spLocks noChangeArrowheads="1"/>
                </p:cNvSpPr>
                <p:nvPr/>
              </p:nvSpPr>
              <p:spPr bwMode="auto">
                <a:xfrm>
                  <a:off x="4220" y="1022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689" name="Group 960"/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217710" name="AutoShape 961"/>
                  <p:cNvSpPr>
                    <a:spLocks noChangeArrowheads="1"/>
                  </p:cNvSpPr>
                  <p:nvPr/>
                </p:nvSpPr>
                <p:spPr bwMode="auto">
                  <a:xfrm>
                    <a:off x="615" y="2564"/>
                    <a:ext cx="721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711" name="AutoShape 962"/>
                  <p:cNvSpPr>
                    <a:spLocks noChangeArrowheads="1"/>
                  </p:cNvSpPr>
                  <p:nvPr/>
                </p:nvSpPr>
                <p:spPr bwMode="auto">
                  <a:xfrm>
                    <a:off x="628" y="2581"/>
                    <a:ext cx="696" cy="107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690" name="Rectangle 963"/>
                <p:cNvSpPr>
                  <a:spLocks noChangeArrowheads="1"/>
                </p:cNvSpPr>
                <p:nvPr/>
              </p:nvSpPr>
              <p:spPr bwMode="auto">
                <a:xfrm>
                  <a:off x="4220" y="1354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91" name="Rectangle 964"/>
                <p:cNvSpPr>
                  <a:spLocks noChangeArrowheads="1"/>
                </p:cNvSpPr>
                <p:nvPr/>
              </p:nvSpPr>
              <p:spPr bwMode="auto">
                <a:xfrm>
                  <a:off x="4230" y="1655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692" name="Group 965"/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217708" name="AutoShape 966"/>
                  <p:cNvSpPr>
                    <a:spLocks noChangeArrowheads="1"/>
                  </p:cNvSpPr>
                  <p:nvPr/>
                </p:nvSpPr>
                <p:spPr bwMode="auto">
                  <a:xfrm>
                    <a:off x="618" y="2586"/>
                    <a:ext cx="720" cy="12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709" name="AutoShape 967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2586"/>
                    <a:ext cx="695" cy="10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693" name="Freeform 968"/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7 w 328"/>
                    <a:gd name="T3" fmla="*/ 6 h 226"/>
                    <a:gd name="T4" fmla="*/ 7 w 328"/>
                    <a:gd name="T5" fmla="*/ 10 h 226"/>
                    <a:gd name="T6" fmla="*/ 0 w 328"/>
                    <a:gd name="T7" fmla="*/ 4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17694" name="Group 969"/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217706" name="AutoShape 970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71"/>
                    <a:ext cx="732" cy="13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707" name="AutoShape 971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7"/>
                    <a:ext cx="720" cy="103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695" name="Rectangle 972"/>
                <p:cNvSpPr>
                  <a:spLocks noChangeArrowheads="1"/>
                </p:cNvSpPr>
                <p:nvPr/>
              </p:nvSpPr>
              <p:spPr bwMode="auto">
                <a:xfrm>
                  <a:off x="5246" y="429"/>
                  <a:ext cx="70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96" name="Freeform 973"/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7 w 296"/>
                    <a:gd name="T3" fmla="*/ 6 h 256"/>
                    <a:gd name="T4" fmla="*/ 7 w 296"/>
                    <a:gd name="T5" fmla="*/ 11 h 256"/>
                    <a:gd name="T6" fmla="*/ 0 w 296"/>
                    <a:gd name="T7" fmla="*/ 4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6"/>
                    <a:gd name="T16" fmla="*/ 0 h 256"/>
                    <a:gd name="T17" fmla="*/ 296 w 296"/>
                    <a:gd name="T18" fmla="*/ 256 h 25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97" name="Freeform 974"/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7 w 304"/>
                    <a:gd name="T3" fmla="*/ 8 h 288"/>
                    <a:gd name="T4" fmla="*/ 6 w 304"/>
                    <a:gd name="T5" fmla="*/ 13 h 288"/>
                    <a:gd name="T6" fmla="*/ 2 w 304"/>
                    <a:gd name="T7" fmla="*/ 6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4"/>
                    <a:gd name="T16" fmla="*/ 0 h 288"/>
                    <a:gd name="T17" fmla="*/ 304 w 304"/>
                    <a:gd name="T18" fmla="*/ 288 h 28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98" name="Oval 975"/>
                <p:cNvSpPr>
                  <a:spLocks noChangeArrowheads="1"/>
                </p:cNvSpPr>
                <p:nvPr/>
              </p:nvSpPr>
              <p:spPr bwMode="auto">
                <a:xfrm>
                  <a:off x="5515" y="2611"/>
                  <a:ext cx="50" cy="95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99" name="Freeform 976"/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6 h 240"/>
                    <a:gd name="T2" fmla="*/ 2 w 306"/>
                    <a:gd name="T3" fmla="*/ 11 h 240"/>
                    <a:gd name="T4" fmla="*/ 7 w 306"/>
                    <a:gd name="T5" fmla="*/ 6 h 240"/>
                    <a:gd name="T6" fmla="*/ 7 w 306"/>
                    <a:gd name="T7" fmla="*/ 0 h 240"/>
                    <a:gd name="T8" fmla="*/ 0 w 306"/>
                    <a:gd name="T9" fmla="*/ 6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6"/>
                    <a:gd name="T16" fmla="*/ 0 h 240"/>
                    <a:gd name="T17" fmla="*/ 306 w 306"/>
                    <a:gd name="T18" fmla="*/ 240 h 24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700" name="AutoShape 977"/>
                <p:cNvSpPr>
                  <a:spLocks noChangeArrowheads="1"/>
                </p:cNvSpPr>
                <p:nvPr/>
              </p:nvSpPr>
              <p:spPr bwMode="auto">
                <a:xfrm>
                  <a:off x="4140" y="2675"/>
                  <a:ext cx="1196" cy="15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01" name="AutoShape 978"/>
                <p:cNvSpPr>
                  <a:spLocks noChangeArrowheads="1"/>
                </p:cNvSpPr>
                <p:nvPr/>
              </p:nvSpPr>
              <p:spPr bwMode="auto">
                <a:xfrm>
                  <a:off x="4210" y="2714"/>
                  <a:ext cx="1066" cy="7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02" name="Oval 979"/>
                <p:cNvSpPr>
                  <a:spLocks noChangeArrowheads="1"/>
                </p:cNvSpPr>
                <p:nvPr/>
              </p:nvSpPr>
              <p:spPr bwMode="auto">
                <a:xfrm>
                  <a:off x="4309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03" name="Oval 980"/>
                <p:cNvSpPr>
                  <a:spLocks noChangeArrowheads="1"/>
                </p:cNvSpPr>
                <p:nvPr/>
              </p:nvSpPr>
              <p:spPr bwMode="auto">
                <a:xfrm>
                  <a:off x="4489" y="2382"/>
                  <a:ext cx="159" cy="14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FF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04" name="Oval 981"/>
                <p:cNvSpPr>
                  <a:spLocks noChangeArrowheads="1"/>
                </p:cNvSpPr>
                <p:nvPr/>
              </p:nvSpPr>
              <p:spPr bwMode="auto">
                <a:xfrm>
                  <a:off x="4658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705" name="Rectangle 982"/>
                <p:cNvSpPr>
                  <a:spLocks noChangeArrowheads="1"/>
                </p:cNvSpPr>
                <p:nvPr/>
              </p:nvSpPr>
              <p:spPr bwMode="auto">
                <a:xfrm>
                  <a:off x="5067" y="1837"/>
                  <a:ext cx="80" cy="759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17469" name="Group 897"/>
            <p:cNvGrpSpPr>
              <a:grpSpLocks/>
            </p:cNvGrpSpPr>
            <p:nvPr/>
          </p:nvGrpSpPr>
          <p:grpSpPr bwMode="auto">
            <a:xfrm>
              <a:off x="6068038" y="3829780"/>
              <a:ext cx="347753" cy="680208"/>
              <a:chOff x="7923189" y="2486663"/>
              <a:chExt cx="360362" cy="884586"/>
            </a:xfrm>
          </p:grpSpPr>
          <p:pic>
            <p:nvPicPr>
              <p:cNvPr id="217646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43984" y="2486663"/>
                <a:ext cx="239567" cy="5365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217647" name="Group 950"/>
              <p:cNvGrpSpPr>
                <a:grpSpLocks/>
              </p:cNvGrpSpPr>
              <p:nvPr/>
            </p:nvGrpSpPr>
            <p:grpSpPr bwMode="auto">
              <a:xfrm>
                <a:off x="7923189" y="2890236"/>
                <a:ext cx="227012" cy="481013"/>
                <a:chOff x="4140" y="429"/>
                <a:chExt cx="1425" cy="2396"/>
              </a:xfrm>
            </p:grpSpPr>
            <p:sp>
              <p:nvSpPr>
                <p:cNvPr id="217648" name="Freeform 951"/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2 w 354"/>
                    <a:gd name="T1" fmla="*/ 0 h 2742"/>
                    <a:gd name="T2" fmla="*/ 8 w 354"/>
                    <a:gd name="T3" fmla="*/ 16 h 2742"/>
                    <a:gd name="T4" fmla="*/ 8 w 354"/>
                    <a:gd name="T5" fmla="*/ 119 h 2742"/>
                    <a:gd name="T6" fmla="*/ 0 w 354"/>
                    <a:gd name="T7" fmla="*/ 124 h 2742"/>
                    <a:gd name="T8" fmla="*/ 2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4"/>
                    <a:gd name="T16" fmla="*/ 0 h 2742"/>
                    <a:gd name="T17" fmla="*/ 354 w 354"/>
                    <a:gd name="T18" fmla="*/ 2742 h 274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49" name="Rectangle 952"/>
                <p:cNvSpPr>
                  <a:spLocks noChangeArrowheads="1"/>
                </p:cNvSpPr>
                <p:nvPr/>
              </p:nvSpPr>
              <p:spPr bwMode="auto">
                <a:xfrm>
                  <a:off x="4210" y="429"/>
                  <a:ext cx="1046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50" name="Freeform 953"/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2 w 211"/>
                    <a:gd name="T1" fmla="*/ 0 h 2537"/>
                    <a:gd name="T2" fmla="*/ 5 w 211"/>
                    <a:gd name="T3" fmla="*/ 11 h 2537"/>
                    <a:gd name="T4" fmla="*/ 2 w 211"/>
                    <a:gd name="T5" fmla="*/ 113 h 2537"/>
                    <a:gd name="T6" fmla="*/ 2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1"/>
                    <a:gd name="T13" fmla="*/ 0 h 2537"/>
                    <a:gd name="T14" fmla="*/ 211 w 211"/>
                    <a:gd name="T15" fmla="*/ 2537 h 253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51" name="Freeform 954"/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7 w 328"/>
                    <a:gd name="T3" fmla="*/ 7 h 226"/>
                    <a:gd name="T4" fmla="*/ 7 w 328"/>
                    <a:gd name="T5" fmla="*/ 11 h 226"/>
                    <a:gd name="T6" fmla="*/ 0 w 328"/>
                    <a:gd name="T7" fmla="*/ 5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52" name="Rectangle 955"/>
                <p:cNvSpPr>
                  <a:spLocks noChangeArrowheads="1"/>
                </p:cNvSpPr>
                <p:nvPr/>
              </p:nvSpPr>
              <p:spPr bwMode="auto">
                <a:xfrm>
                  <a:off x="4210" y="690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653" name="Group 956"/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217678" name="AutoShape 957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66"/>
                    <a:ext cx="721" cy="14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679" name="AutoShape 958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1"/>
                    <a:ext cx="696" cy="114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654" name="Rectangle 959"/>
                <p:cNvSpPr>
                  <a:spLocks noChangeArrowheads="1"/>
                </p:cNvSpPr>
                <p:nvPr/>
              </p:nvSpPr>
              <p:spPr bwMode="auto">
                <a:xfrm>
                  <a:off x="4220" y="1022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655" name="Group 960"/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217676" name="AutoShape 961"/>
                  <p:cNvSpPr>
                    <a:spLocks noChangeArrowheads="1"/>
                  </p:cNvSpPr>
                  <p:nvPr/>
                </p:nvSpPr>
                <p:spPr bwMode="auto">
                  <a:xfrm>
                    <a:off x="615" y="2564"/>
                    <a:ext cx="721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677" name="AutoShape 962"/>
                  <p:cNvSpPr>
                    <a:spLocks noChangeArrowheads="1"/>
                  </p:cNvSpPr>
                  <p:nvPr/>
                </p:nvSpPr>
                <p:spPr bwMode="auto">
                  <a:xfrm>
                    <a:off x="628" y="2581"/>
                    <a:ext cx="696" cy="107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656" name="Rectangle 963"/>
                <p:cNvSpPr>
                  <a:spLocks noChangeArrowheads="1"/>
                </p:cNvSpPr>
                <p:nvPr/>
              </p:nvSpPr>
              <p:spPr bwMode="auto">
                <a:xfrm>
                  <a:off x="4220" y="1354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57" name="Rectangle 964"/>
                <p:cNvSpPr>
                  <a:spLocks noChangeArrowheads="1"/>
                </p:cNvSpPr>
                <p:nvPr/>
              </p:nvSpPr>
              <p:spPr bwMode="auto">
                <a:xfrm>
                  <a:off x="4230" y="1655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658" name="Group 965"/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217674" name="AutoShape 966"/>
                  <p:cNvSpPr>
                    <a:spLocks noChangeArrowheads="1"/>
                  </p:cNvSpPr>
                  <p:nvPr/>
                </p:nvSpPr>
                <p:spPr bwMode="auto">
                  <a:xfrm>
                    <a:off x="618" y="2586"/>
                    <a:ext cx="720" cy="12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675" name="AutoShape 967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2586"/>
                    <a:ext cx="695" cy="10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659" name="Freeform 968"/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7 w 328"/>
                    <a:gd name="T3" fmla="*/ 6 h 226"/>
                    <a:gd name="T4" fmla="*/ 7 w 328"/>
                    <a:gd name="T5" fmla="*/ 10 h 226"/>
                    <a:gd name="T6" fmla="*/ 0 w 328"/>
                    <a:gd name="T7" fmla="*/ 4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17660" name="Group 969"/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217672" name="AutoShape 970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71"/>
                    <a:ext cx="732" cy="13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673" name="AutoShape 971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7"/>
                    <a:ext cx="720" cy="103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661" name="Rectangle 972"/>
                <p:cNvSpPr>
                  <a:spLocks noChangeArrowheads="1"/>
                </p:cNvSpPr>
                <p:nvPr/>
              </p:nvSpPr>
              <p:spPr bwMode="auto">
                <a:xfrm>
                  <a:off x="5246" y="429"/>
                  <a:ext cx="70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62" name="Freeform 973"/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7 w 296"/>
                    <a:gd name="T3" fmla="*/ 6 h 256"/>
                    <a:gd name="T4" fmla="*/ 7 w 296"/>
                    <a:gd name="T5" fmla="*/ 11 h 256"/>
                    <a:gd name="T6" fmla="*/ 0 w 296"/>
                    <a:gd name="T7" fmla="*/ 4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6"/>
                    <a:gd name="T16" fmla="*/ 0 h 256"/>
                    <a:gd name="T17" fmla="*/ 296 w 296"/>
                    <a:gd name="T18" fmla="*/ 256 h 25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63" name="Freeform 974"/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7 w 304"/>
                    <a:gd name="T3" fmla="*/ 8 h 288"/>
                    <a:gd name="T4" fmla="*/ 6 w 304"/>
                    <a:gd name="T5" fmla="*/ 13 h 288"/>
                    <a:gd name="T6" fmla="*/ 2 w 304"/>
                    <a:gd name="T7" fmla="*/ 6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4"/>
                    <a:gd name="T16" fmla="*/ 0 h 288"/>
                    <a:gd name="T17" fmla="*/ 304 w 304"/>
                    <a:gd name="T18" fmla="*/ 288 h 28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64" name="Oval 975"/>
                <p:cNvSpPr>
                  <a:spLocks noChangeArrowheads="1"/>
                </p:cNvSpPr>
                <p:nvPr/>
              </p:nvSpPr>
              <p:spPr bwMode="auto">
                <a:xfrm>
                  <a:off x="5515" y="2611"/>
                  <a:ext cx="50" cy="95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65" name="Freeform 976"/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6 h 240"/>
                    <a:gd name="T2" fmla="*/ 2 w 306"/>
                    <a:gd name="T3" fmla="*/ 11 h 240"/>
                    <a:gd name="T4" fmla="*/ 7 w 306"/>
                    <a:gd name="T5" fmla="*/ 6 h 240"/>
                    <a:gd name="T6" fmla="*/ 7 w 306"/>
                    <a:gd name="T7" fmla="*/ 0 h 240"/>
                    <a:gd name="T8" fmla="*/ 0 w 306"/>
                    <a:gd name="T9" fmla="*/ 6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6"/>
                    <a:gd name="T16" fmla="*/ 0 h 240"/>
                    <a:gd name="T17" fmla="*/ 306 w 306"/>
                    <a:gd name="T18" fmla="*/ 240 h 24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66" name="AutoShape 977"/>
                <p:cNvSpPr>
                  <a:spLocks noChangeArrowheads="1"/>
                </p:cNvSpPr>
                <p:nvPr/>
              </p:nvSpPr>
              <p:spPr bwMode="auto">
                <a:xfrm>
                  <a:off x="4140" y="2675"/>
                  <a:ext cx="1196" cy="15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67" name="AutoShape 978"/>
                <p:cNvSpPr>
                  <a:spLocks noChangeArrowheads="1"/>
                </p:cNvSpPr>
                <p:nvPr/>
              </p:nvSpPr>
              <p:spPr bwMode="auto">
                <a:xfrm>
                  <a:off x="4210" y="2714"/>
                  <a:ext cx="1066" cy="7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68" name="Oval 979"/>
                <p:cNvSpPr>
                  <a:spLocks noChangeArrowheads="1"/>
                </p:cNvSpPr>
                <p:nvPr/>
              </p:nvSpPr>
              <p:spPr bwMode="auto">
                <a:xfrm>
                  <a:off x="4309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69" name="Oval 980"/>
                <p:cNvSpPr>
                  <a:spLocks noChangeArrowheads="1"/>
                </p:cNvSpPr>
                <p:nvPr/>
              </p:nvSpPr>
              <p:spPr bwMode="auto">
                <a:xfrm>
                  <a:off x="4489" y="2382"/>
                  <a:ext cx="159" cy="14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FF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70" name="Oval 981"/>
                <p:cNvSpPr>
                  <a:spLocks noChangeArrowheads="1"/>
                </p:cNvSpPr>
                <p:nvPr/>
              </p:nvSpPr>
              <p:spPr bwMode="auto">
                <a:xfrm>
                  <a:off x="4658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71" name="Rectangle 982"/>
                <p:cNvSpPr>
                  <a:spLocks noChangeArrowheads="1"/>
                </p:cNvSpPr>
                <p:nvPr/>
              </p:nvSpPr>
              <p:spPr bwMode="auto">
                <a:xfrm>
                  <a:off x="5067" y="1837"/>
                  <a:ext cx="80" cy="759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17470" name="Group 932"/>
            <p:cNvGrpSpPr>
              <a:grpSpLocks/>
            </p:cNvGrpSpPr>
            <p:nvPr/>
          </p:nvGrpSpPr>
          <p:grpSpPr bwMode="auto">
            <a:xfrm>
              <a:off x="2122838" y="5630065"/>
              <a:ext cx="347753" cy="680208"/>
              <a:chOff x="7923189" y="2486663"/>
              <a:chExt cx="360362" cy="884586"/>
            </a:xfrm>
          </p:grpSpPr>
          <p:pic>
            <p:nvPicPr>
              <p:cNvPr id="217612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43984" y="2486663"/>
                <a:ext cx="239567" cy="5365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217613" name="Group 950"/>
              <p:cNvGrpSpPr>
                <a:grpSpLocks/>
              </p:cNvGrpSpPr>
              <p:nvPr/>
            </p:nvGrpSpPr>
            <p:grpSpPr bwMode="auto">
              <a:xfrm>
                <a:off x="7923189" y="2890236"/>
                <a:ext cx="227012" cy="481013"/>
                <a:chOff x="4140" y="429"/>
                <a:chExt cx="1425" cy="2396"/>
              </a:xfrm>
            </p:grpSpPr>
            <p:sp>
              <p:nvSpPr>
                <p:cNvPr id="217614" name="Freeform 951"/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2 w 354"/>
                    <a:gd name="T1" fmla="*/ 0 h 2742"/>
                    <a:gd name="T2" fmla="*/ 8 w 354"/>
                    <a:gd name="T3" fmla="*/ 16 h 2742"/>
                    <a:gd name="T4" fmla="*/ 8 w 354"/>
                    <a:gd name="T5" fmla="*/ 119 h 2742"/>
                    <a:gd name="T6" fmla="*/ 0 w 354"/>
                    <a:gd name="T7" fmla="*/ 124 h 2742"/>
                    <a:gd name="T8" fmla="*/ 2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4"/>
                    <a:gd name="T16" fmla="*/ 0 h 2742"/>
                    <a:gd name="T17" fmla="*/ 354 w 354"/>
                    <a:gd name="T18" fmla="*/ 2742 h 274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15" name="Rectangle 952"/>
                <p:cNvSpPr>
                  <a:spLocks noChangeArrowheads="1"/>
                </p:cNvSpPr>
                <p:nvPr/>
              </p:nvSpPr>
              <p:spPr bwMode="auto">
                <a:xfrm>
                  <a:off x="4210" y="429"/>
                  <a:ext cx="1046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16" name="Freeform 953"/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2 w 211"/>
                    <a:gd name="T1" fmla="*/ 0 h 2537"/>
                    <a:gd name="T2" fmla="*/ 5 w 211"/>
                    <a:gd name="T3" fmla="*/ 11 h 2537"/>
                    <a:gd name="T4" fmla="*/ 2 w 211"/>
                    <a:gd name="T5" fmla="*/ 113 h 2537"/>
                    <a:gd name="T6" fmla="*/ 2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1"/>
                    <a:gd name="T13" fmla="*/ 0 h 2537"/>
                    <a:gd name="T14" fmla="*/ 211 w 211"/>
                    <a:gd name="T15" fmla="*/ 2537 h 253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17" name="Freeform 954"/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7 w 328"/>
                    <a:gd name="T3" fmla="*/ 7 h 226"/>
                    <a:gd name="T4" fmla="*/ 7 w 328"/>
                    <a:gd name="T5" fmla="*/ 11 h 226"/>
                    <a:gd name="T6" fmla="*/ 0 w 328"/>
                    <a:gd name="T7" fmla="*/ 5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18" name="Rectangle 955"/>
                <p:cNvSpPr>
                  <a:spLocks noChangeArrowheads="1"/>
                </p:cNvSpPr>
                <p:nvPr/>
              </p:nvSpPr>
              <p:spPr bwMode="auto">
                <a:xfrm>
                  <a:off x="4210" y="690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619" name="Group 956"/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217644" name="AutoShape 957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66"/>
                    <a:ext cx="721" cy="14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645" name="AutoShape 958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1"/>
                    <a:ext cx="696" cy="114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620" name="Rectangle 959"/>
                <p:cNvSpPr>
                  <a:spLocks noChangeArrowheads="1"/>
                </p:cNvSpPr>
                <p:nvPr/>
              </p:nvSpPr>
              <p:spPr bwMode="auto">
                <a:xfrm>
                  <a:off x="4220" y="1022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621" name="Group 960"/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217642" name="AutoShape 961"/>
                  <p:cNvSpPr>
                    <a:spLocks noChangeArrowheads="1"/>
                  </p:cNvSpPr>
                  <p:nvPr/>
                </p:nvSpPr>
                <p:spPr bwMode="auto">
                  <a:xfrm>
                    <a:off x="615" y="2564"/>
                    <a:ext cx="721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643" name="AutoShape 962"/>
                  <p:cNvSpPr>
                    <a:spLocks noChangeArrowheads="1"/>
                  </p:cNvSpPr>
                  <p:nvPr/>
                </p:nvSpPr>
                <p:spPr bwMode="auto">
                  <a:xfrm>
                    <a:off x="628" y="2581"/>
                    <a:ext cx="696" cy="107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622" name="Rectangle 963"/>
                <p:cNvSpPr>
                  <a:spLocks noChangeArrowheads="1"/>
                </p:cNvSpPr>
                <p:nvPr/>
              </p:nvSpPr>
              <p:spPr bwMode="auto">
                <a:xfrm>
                  <a:off x="4220" y="1354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23" name="Rectangle 964"/>
                <p:cNvSpPr>
                  <a:spLocks noChangeArrowheads="1"/>
                </p:cNvSpPr>
                <p:nvPr/>
              </p:nvSpPr>
              <p:spPr bwMode="auto">
                <a:xfrm>
                  <a:off x="4230" y="1655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624" name="Group 965"/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217640" name="AutoShape 966"/>
                  <p:cNvSpPr>
                    <a:spLocks noChangeArrowheads="1"/>
                  </p:cNvSpPr>
                  <p:nvPr/>
                </p:nvSpPr>
                <p:spPr bwMode="auto">
                  <a:xfrm>
                    <a:off x="618" y="2586"/>
                    <a:ext cx="720" cy="12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641" name="AutoShape 967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2586"/>
                    <a:ext cx="695" cy="10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625" name="Freeform 968"/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7 w 328"/>
                    <a:gd name="T3" fmla="*/ 6 h 226"/>
                    <a:gd name="T4" fmla="*/ 7 w 328"/>
                    <a:gd name="T5" fmla="*/ 10 h 226"/>
                    <a:gd name="T6" fmla="*/ 0 w 328"/>
                    <a:gd name="T7" fmla="*/ 4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17626" name="Group 969"/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217638" name="AutoShape 970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71"/>
                    <a:ext cx="732" cy="13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639" name="AutoShape 971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7"/>
                    <a:ext cx="720" cy="103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627" name="Rectangle 972"/>
                <p:cNvSpPr>
                  <a:spLocks noChangeArrowheads="1"/>
                </p:cNvSpPr>
                <p:nvPr/>
              </p:nvSpPr>
              <p:spPr bwMode="auto">
                <a:xfrm>
                  <a:off x="5246" y="429"/>
                  <a:ext cx="70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28" name="Freeform 973"/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7 w 296"/>
                    <a:gd name="T3" fmla="*/ 6 h 256"/>
                    <a:gd name="T4" fmla="*/ 7 w 296"/>
                    <a:gd name="T5" fmla="*/ 11 h 256"/>
                    <a:gd name="T6" fmla="*/ 0 w 296"/>
                    <a:gd name="T7" fmla="*/ 4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6"/>
                    <a:gd name="T16" fmla="*/ 0 h 256"/>
                    <a:gd name="T17" fmla="*/ 296 w 296"/>
                    <a:gd name="T18" fmla="*/ 256 h 25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29" name="Freeform 974"/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7 w 304"/>
                    <a:gd name="T3" fmla="*/ 8 h 288"/>
                    <a:gd name="T4" fmla="*/ 6 w 304"/>
                    <a:gd name="T5" fmla="*/ 13 h 288"/>
                    <a:gd name="T6" fmla="*/ 2 w 304"/>
                    <a:gd name="T7" fmla="*/ 6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4"/>
                    <a:gd name="T16" fmla="*/ 0 h 288"/>
                    <a:gd name="T17" fmla="*/ 304 w 304"/>
                    <a:gd name="T18" fmla="*/ 288 h 28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30" name="Oval 975"/>
                <p:cNvSpPr>
                  <a:spLocks noChangeArrowheads="1"/>
                </p:cNvSpPr>
                <p:nvPr/>
              </p:nvSpPr>
              <p:spPr bwMode="auto">
                <a:xfrm>
                  <a:off x="5515" y="2611"/>
                  <a:ext cx="50" cy="95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31" name="Freeform 976"/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6 h 240"/>
                    <a:gd name="T2" fmla="*/ 2 w 306"/>
                    <a:gd name="T3" fmla="*/ 11 h 240"/>
                    <a:gd name="T4" fmla="*/ 7 w 306"/>
                    <a:gd name="T5" fmla="*/ 6 h 240"/>
                    <a:gd name="T6" fmla="*/ 7 w 306"/>
                    <a:gd name="T7" fmla="*/ 0 h 240"/>
                    <a:gd name="T8" fmla="*/ 0 w 306"/>
                    <a:gd name="T9" fmla="*/ 6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6"/>
                    <a:gd name="T16" fmla="*/ 0 h 240"/>
                    <a:gd name="T17" fmla="*/ 306 w 306"/>
                    <a:gd name="T18" fmla="*/ 240 h 24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32" name="AutoShape 977"/>
                <p:cNvSpPr>
                  <a:spLocks noChangeArrowheads="1"/>
                </p:cNvSpPr>
                <p:nvPr/>
              </p:nvSpPr>
              <p:spPr bwMode="auto">
                <a:xfrm>
                  <a:off x="4140" y="2675"/>
                  <a:ext cx="1196" cy="15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33" name="AutoShape 978"/>
                <p:cNvSpPr>
                  <a:spLocks noChangeArrowheads="1"/>
                </p:cNvSpPr>
                <p:nvPr/>
              </p:nvSpPr>
              <p:spPr bwMode="auto">
                <a:xfrm>
                  <a:off x="4210" y="2714"/>
                  <a:ext cx="1066" cy="7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34" name="Oval 979"/>
                <p:cNvSpPr>
                  <a:spLocks noChangeArrowheads="1"/>
                </p:cNvSpPr>
                <p:nvPr/>
              </p:nvSpPr>
              <p:spPr bwMode="auto">
                <a:xfrm>
                  <a:off x="4309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35" name="Oval 980"/>
                <p:cNvSpPr>
                  <a:spLocks noChangeArrowheads="1"/>
                </p:cNvSpPr>
                <p:nvPr/>
              </p:nvSpPr>
              <p:spPr bwMode="auto">
                <a:xfrm>
                  <a:off x="4489" y="2382"/>
                  <a:ext cx="159" cy="14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FF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36" name="Oval 981"/>
                <p:cNvSpPr>
                  <a:spLocks noChangeArrowheads="1"/>
                </p:cNvSpPr>
                <p:nvPr/>
              </p:nvSpPr>
              <p:spPr bwMode="auto">
                <a:xfrm>
                  <a:off x="4658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37" name="Rectangle 982"/>
                <p:cNvSpPr>
                  <a:spLocks noChangeArrowheads="1"/>
                </p:cNvSpPr>
                <p:nvPr/>
              </p:nvSpPr>
              <p:spPr bwMode="auto">
                <a:xfrm>
                  <a:off x="5067" y="1837"/>
                  <a:ext cx="80" cy="759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17471" name="Group 15"/>
            <p:cNvGrpSpPr>
              <a:grpSpLocks/>
            </p:cNvGrpSpPr>
            <p:nvPr/>
          </p:nvGrpSpPr>
          <p:grpSpPr bwMode="auto">
            <a:xfrm>
              <a:off x="7707615" y="4368892"/>
              <a:ext cx="990551" cy="731635"/>
              <a:chOff x="7707615" y="4368892"/>
              <a:chExt cx="990551" cy="731635"/>
            </a:xfrm>
          </p:grpSpPr>
          <p:pic>
            <p:nvPicPr>
              <p:cNvPr id="217512" name="Picture 14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771833" y="4640202"/>
                <a:ext cx="822008" cy="4603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217513" name="Group 249"/>
              <p:cNvGrpSpPr>
                <a:grpSpLocks/>
              </p:cNvGrpSpPr>
              <p:nvPr/>
            </p:nvGrpSpPr>
            <p:grpSpPr bwMode="auto">
              <a:xfrm flipH="1">
                <a:off x="7707615" y="4368892"/>
                <a:ext cx="225953" cy="395900"/>
                <a:chOff x="4140" y="429"/>
                <a:chExt cx="1425" cy="2396"/>
              </a:xfrm>
            </p:grpSpPr>
            <p:sp>
              <p:nvSpPr>
                <p:cNvPr id="217580" name="Freeform 250"/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5 w 354"/>
                    <a:gd name="T1" fmla="*/ 0 h 2742"/>
                    <a:gd name="T2" fmla="*/ 24 w 354"/>
                    <a:gd name="T3" fmla="*/ 38 h 2742"/>
                    <a:gd name="T4" fmla="*/ 24 w 354"/>
                    <a:gd name="T5" fmla="*/ 295 h 2742"/>
                    <a:gd name="T6" fmla="*/ 0 w 354"/>
                    <a:gd name="T7" fmla="*/ 309 h 2742"/>
                    <a:gd name="T8" fmla="*/ 5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81" name="Rectangle 251"/>
                <p:cNvSpPr>
                  <a:spLocks noChangeArrowheads="1"/>
                </p:cNvSpPr>
                <p:nvPr/>
              </p:nvSpPr>
              <p:spPr bwMode="auto">
                <a:xfrm>
                  <a:off x="4204" y="425"/>
                  <a:ext cx="1051" cy="2259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82" name="Freeform 252"/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2 w 211"/>
                    <a:gd name="T1" fmla="*/ 0 h 2537"/>
                    <a:gd name="T2" fmla="*/ 14 w 211"/>
                    <a:gd name="T3" fmla="*/ 25 h 2537"/>
                    <a:gd name="T4" fmla="*/ 2 w 211"/>
                    <a:gd name="T5" fmla="*/ 282 h 2537"/>
                    <a:gd name="T6" fmla="*/ 2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83" name="Freeform 253"/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23 w 328"/>
                    <a:gd name="T3" fmla="*/ 15 h 226"/>
                    <a:gd name="T4" fmla="*/ 23 w 328"/>
                    <a:gd name="T5" fmla="*/ 27 h 226"/>
                    <a:gd name="T6" fmla="*/ 0 w 328"/>
                    <a:gd name="T7" fmla="*/ 11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84" name="Rectangle 254"/>
                <p:cNvSpPr>
                  <a:spLocks noChangeArrowheads="1"/>
                </p:cNvSpPr>
                <p:nvPr/>
              </p:nvSpPr>
              <p:spPr bwMode="auto">
                <a:xfrm>
                  <a:off x="4214" y="685"/>
                  <a:ext cx="601" cy="4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585" name="Group 255"/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217610" name="AutoShape 256"/>
                  <p:cNvSpPr>
                    <a:spLocks noChangeArrowheads="1"/>
                  </p:cNvSpPr>
                  <p:nvPr/>
                </p:nvSpPr>
                <p:spPr bwMode="auto">
                  <a:xfrm>
                    <a:off x="646" y="2566"/>
                    <a:ext cx="725" cy="138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611" name="AutoShape 257"/>
                  <p:cNvSpPr>
                    <a:spLocks noChangeArrowheads="1"/>
                  </p:cNvSpPr>
                  <p:nvPr/>
                </p:nvSpPr>
                <p:spPr bwMode="auto">
                  <a:xfrm>
                    <a:off x="659" y="2584"/>
                    <a:ext cx="700" cy="101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586" name="Rectangle 258"/>
                <p:cNvSpPr>
                  <a:spLocks noChangeArrowheads="1"/>
                </p:cNvSpPr>
                <p:nvPr/>
              </p:nvSpPr>
              <p:spPr bwMode="auto">
                <a:xfrm>
                  <a:off x="4224" y="1012"/>
                  <a:ext cx="601" cy="4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587" name="Group 259"/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217608" name="AutoShape 260"/>
                  <p:cNvSpPr>
                    <a:spLocks noChangeArrowheads="1"/>
                  </p:cNvSpPr>
                  <p:nvPr/>
                </p:nvSpPr>
                <p:spPr bwMode="auto">
                  <a:xfrm>
                    <a:off x="611" y="2566"/>
                    <a:ext cx="725" cy="14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609" name="AutoShape 261"/>
                  <p:cNvSpPr>
                    <a:spLocks noChangeArrowheads="1"/>
                  </p:cNvSpPr>
                  <p:nvPr/>
                </p:nvSpPr>
                <p:spPr bwMode="auto">
                  <a:xfrm>
                    <a:off x="624" y="2586"/>
                    <a:ext cx="687" cy="100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588" name="Rectangle 262"/>
                <p:cNvSpPr>
                  <a:spLocks noChangeArrowheads="1"/>
                </p:cNvSpPr>
                <p:nvPr/>
              </p:nvSpPr>
              <p:spPr bwMode="auto">
                <a:xfrm>
                  <a:off x="4224" y="1358"/>
                  <a:ext cx="591" cy="29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89" name="Rectangle 263"/>
                <p:cNvSpPr>
                  <a:spLocks noChangeArrowheads="1"/>
                </p:cNvSpPr>
                <p:nvPr/>
              </p:nvSpPr>
              <p:spPr bwMode="auto">
                <a:xfrm>
                  <a:off x="4234" y="1627"/>
                  <a:ext cx="591" cy="4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590" name="Group 264"/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217606" name="AutoShape 265"/>
                  <p:cNvSpPr>
                    <a:spLocks noChangeArrowheads="1"/>
                  </p:cNvSpPr>
                  <p:nvPr/>
                </p:nvSpPr>
                <p:spPr bwMode="auto">
                  <a:xfrm>
                    <a:off x="614" y="2568"/>
                    <a:ext cx="711" cy="115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607" name="AutoShape 266"/>
                  <p:cNvSpPr>
                    <a:spLocks noChangeArrowheads="1"/>
                  </p:cNvSpPr>
                  <p:nvPr/>
                </p:nvSpPr>
                <p:spPr bwMode="auto">
                  <a:xfrm>
                    <a:off x="626" y="2585"/>
                    <a:ext cx="674" cy="80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591" name="Freeform 267"/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23 w 328"/>
                    <a:gd name="T3" fmla="*/ 14 h 226"/>
                    <a:gd name="T4" fmla="*/ 23 w 328"/>
                    <a:gd name="T5" fmla="*/ 25 h 226"/>
                    <a:gd name="T6" fmla="*/ 0 w 328"/>
                    <a:gd name="T7" fmla="*/ 10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17592" name="Group 268"/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217604" name="AutoShape 269"/>
                  <p:cNvSpPr>
                    <a:spLocks noChangeArrowheads="1"/>
                  </p:cNvSpPr>
                  <p:nvPr/>
                </p:nvSpPr>
                <p:spPr bwMode="auto">
                  <a:xfrm>
                    <a:off x="646" y="2541"/>
                    <a:ext cx="698" cy="163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605" name="AutoShape 270"/>
                  <p:cNvSpPr>
                    <a:spLocks noChangeArrowheads="1"/>
                  </p:cNvSpPr>
                  <p:nvPr/>
                </p:nvSpPr>
                <p:spPr bwMode="auto">
                  <a:xfrm>
                    <a:off x="659" y="2560"/>
                    <a:ext cx="661" cy="135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593" name="Rectangle 271"/>
                <p:cNvSpPr>
                  <a:spLocks noChangeArrowheads="1"/>
                </p:cNvSpPr>
                <p:nvPr/>
              </p:nvSpPr>
              <p:spPr bwMode="auto">
                <a:xfrm>
                  <a:off x="5256" y="425"/>
                  <a:ext cx="60" cy="2268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94" name="Freeform 272"/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21 w 296"/>
                    <a:gd name="T3" fmla="*/ 15 h 256"/>
                    <a:gd name="T4" fmla="*/ 21 w 296"/>
                    <a:gd name="T5" fmla="*/ 28 h 256"/>
                    <a:gd name="T6" fmla="*/ 0 w 296"/>
                    <a:gd name="T7" fmla="*/ 10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95" name="Freeform 273"/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22 w 304"/>
                    <a:gd name="T3" fmla="*/ 19 h 288"/>
                    <a:gd name="T4" fmla="*/ 20 w 304"/>
                    <a:gd name="T5" fmla="*/ 33 h 288"/>
                    <a:gd name="T6" fmla="*/ 2 w 304"/>
                    <a:gd name="T7" fmla="*/ 14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96" name="Oval 274"/>
                <p:cNvSpPr>
                  <a:spLocks noChangeArrowheads="1"/>
                </p:cNvSpPr>
                <p:nvPr/>
              </p:nvSpPr>
              <p:spPr bwMode="auto">
                <a:xfrm>
                  <a:off x="5516" y="2588"/>
                  <a:ext cx="50" cy="96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97" name="Freeform 275"/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13 h 240"/>
                    <a:gd name="T2" fmla="*/ 2 w 306"/>
                    <a:gd name="T3" fmla="*/ 28 h 240"/>
                    <a:gd name="T4" fmla="*/ 22 w 306"/>
                    <a:gd name="T5" fmla="*/ 13 h 240"/>
                    <a:gd name="T6" fmla="*/ 21 w 306"/>
                    <a:gd name="T7" fmla="*/ 0 h 240"/>
                    <a:gd name="T8" fmla="*/ 0 w 306"/>
                    <a:gd name="T9" fmla="*/ 13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98" name="AutoShape 276"/>
                <p:cNvSpPr>
                  <a:spLocks noChangeArrowheads="1"/>
                </p:cNvSpPr>
                <p:nvPr/>
              </p:nvSpPr>
              <p:spPr bwMode="auto">
                <a:xfrm>
                  <a:off x="4144" y="2655"/>
                  <a:ext cx="1202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99" name="AutoShape 277"/>
                <p:cNvSpPr>
                  <a:spLocks noChangeArrowheads="1"/>
                </p:cNvSpPr>
                <p:nvPr/>
              </p:nvSpPr>
              <p:spPr bwMode="auto">
                <a:xfrm>
                  <a:off x="4204" y="2684"/>
                  <a:ext cx="1071" cy="8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00" name="Oval 278"/>
                <p:cNvSpPr>
                  <a:spLocks noChangeArrowheads="1"/>
                </p:cNvSpPr>
                <p:nvPr/>
              </p:nvSpPr>
              <p:spPr bwMode="auto">
                <a:xfrm>
                  <a:off x="4314" y="2357"/>
                  <a:ext cx="160" cy="144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01" name="Oval 279"/>
                <p:cNvSpPr>
                  <a:spLocks noChangeArrowheads="1"/>
                </p:cNvSpPr>
                <p:nvPr/>
              </p:nvSpPr>
              <p:spPr bwMode="auto">
                <a:xfrm>
                  <a:off x="4485" y="2357"/>
                  <a:ext cx="160" cy="144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FF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02" name="Oval 280"/>
                <p:cNvSpPr>
                  <a:spLocks noChangeArrowheads="1"/>
                </p:cNvSpPr>
                <p:nvPr/>
              </p:nvSpPr>
              <p:spPr bwMode="auto">
                <a:xfrm>
                  <a:off x="4665" y="2357"/>
                  <a:ext cx="160" cy="135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603" name="Rectangle 281"/>
                <p:cNvSpPr>
                  <a:spLocks noChangeArrowheads="1"/>
                </p:cNvSpPr>
                <p:nvPr/>
              </p:nvSpPr>
              <p:spPr bwMode="auto">
                <a:xfrm>
                  <a:off x="5065" y="1809"/>
                  <a:ext cx="80" cy="759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217514" name="Group 249"/>
              <p:cNvGrpSpPr>
                <a:grpSpLocks/>
              </p:cNvGrpSpPr>
              <p:nvPr/>
            </p:nvGrpSpPr>
            <p:grpSpPr bwMode="auto">
              <a:xfrm flipH="1">
                <a:off x="7939866" y="4369199"/>
                <a:ext cx="225953" cy="395900"/>
                <a:chOff x="4140" y="429"/>
                <a:chExt cx="1425" cy="2396"/>
              </a:xfrm>
            </p:grpSpPr>
            <p:sp>
              <p:nvSpPr>
                <p:cNvPr id="217548" name="Freeform 250"/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5 w 354"/>
                    <a:gd name="T1" fmla="*/ 0 h 2742"/>
                    <a:gd name="T2" fmla="*/ 24 w 354"/>
                    <a:gd name="T3" fmla="*/ 38 h 2742"/>
                    <a:gd name="T4" fmla="*/ 24 w 354"/>
                    <a:gd name="T5" fmla="*/ 295 h 2742"/>
                    <a:gd name="T6" fmla="*/ 0 w 354"/>
                    <a:gd name="T7" fmla="*/ 309 h 2742"/>
                    <a:gd name="T8" fmla="*/ 5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49" name="Rectangle 251"/>
                <p:cNvSpPr>
                  <a:spLocks noChangeArrowheads="1"/>
                </p:cNvSpPr>
                <p:nvPr/>
              </p:nvSpPr>
              <p:spPr bwMode="auto">
                <a:xfrm>
                  <a:off x="4207" y="404"/>
                  <a:ext cx="1051" cy="2307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50" name="Freeform 252"/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2 w 211"/>
                    <a:gd name="T1" fmla="*/ 0 h 2537"/>
                    <a:gd name="T2" fmla="*/ 14 w 211"/>
                    <a:gd name="T3" fmla="*/ 25 h 2537"/>
                    <a:gd name="T4" fmla="*/ 2 w 211"/>
                    <a:gd name="T5" fmla="*/ 282 h 2537"/>
                    <a:gd name="T6" fmla="*/ 2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51" name="Freeform 253"/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23 w 328"/>
                    <a:gd name="T3" fmla="*/ 15 h 226"/>
                    <a:gd name="T4" fmla="*/ 23 w 328"/>
                    <a:gd name="T5" fmla="*/ 27 h 226"/>
                    <a:gd name="T6" fmla="*/ 0 w 328"/>
                    <a:gd name="T7" fmla="*/ 11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52" name="Rectangle 254"/>
                <p:cNvSpPr>
                  <a:spLocks noChangeArrowheads="1"/>
                </p:cNvSpPr>
                <p:nvPr/>
              </p:nvSpPr>
              <p:spPr bwMode="auto">
                <a:xfrm>
                  <a:off x="4207" y="693"/>
                  <a:ext cx="601" cy="3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553" name="Group 255"/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217578" name="AutoShape 256"/>
                  <p:cNvSpPr>
                    <a:spLocks noChangeArrowheads="1"/>
                  </p:cNvSpPr>
                  <p:nvPr/>
                </p:nvSpPr>
                <p:spPr bwMode="auto">
                  <a:xfrm>
                    <a:off x="612" y="2564"/>
                    <a:ext cx="725" cy="12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579" name="AutoShape 257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2"/>
                    <a:ext cx="700" cy="83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554" name="Rectangle 258"/>
                <p:cNvSpPr>
                  <a:spLocks noChangeArrowheads="1"/>
                </p:cNvSpPr>
                <p:nvPr/>
              </p:nvSpPr>
              <p:spPr bwMode="auto">
                <a:xfrm>
                  <a:off x="4227" y="1019"/>
                  <a:ext cx="591" cy="3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555" name="Group 259"/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217576" name="AutoShape 260"/>
                  <p:cNvSpPr>
                    <a:spLocks noChangeArrowheads="1"/>
                  </p:cNvSpPr>
                  <p:nvPr/>
                </p:nvSpPr>
                <p:spPr bwMode="auto">
                  <a:xfrm>
                    <a:off x="615" y="2564"/>
                    <a:ext cx="725" cy="14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577" name="AutoShape 261"/>
                  <p:cNvSpPr>
                    <a:spLocks noChangeArrowheads="1"/>
                  </p:cNvSpPr>
                  <p:nvPr/>
                </p:nvSpPr>
                <p:spPr bwMode="auto">
                  <a:xfrm>
                    <a:off x="627" y="2584"/>
                    <a:ext cx="687" cy="100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556" name="Rectangle 262"/>
                <p:cNvSpPr>
                  <a:spLocks noChangeArrowheads="1"/>
                </p:cNvSpPr>
                <p:nvPr/>
              </p:nvSpPr>
              <p:spPr bwMode="auto">
                <a:xfrm>
                  <a:off x="4217" y="1356"/>
                  <a:ext cx="591" cy="4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57" name="Rectangle 263"/>
                <p:cNvSpPr>
                  <a:spLocks noChangeArrowheads="1"/>
                </p:cNvSpPr>
                <p:nvPr/>
              </p:nvSpPr>
              <p:spPr bwMode="auto">
                <a:xfrm>
                  <a:off x="4227" y="1654"/>
                  <a:ext cx="601" cy="4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558" name="Group 264"/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217574" name="AutoShape 265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566"/>
                    <a:ext cx="711" cy="142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575" name="AutoShape 266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2584"/>
                    <a:ext cx="674" cy="106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559" name="Freeform 267"/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23 w 328"/>
                    <a:gd name="T3" fmla="*/ 14 h 226"/>
                    <a:gd name="T4" fmla="*/ 23 w 328"/>
                    <a:gd name="T5" fmla="*/ 25 h 226"/>
                    <a:gd name="T6" fmla="*/ 0 w 328"/>
                    <a:gd name="T7" fmla="*/ 10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17560" name="Group 268"/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217572" name="AutoShape 269"/>
                  <p:cNvSpPr>
                    <a:spLocks noChangeArrowheads="1"/>
                  </p:cNvSpPr>
                  <p:nvPr/>
                </p:nvSpPr>
                <p:spPr bwMode="auto">
                  <a:xfrm>
                    <a:off x="612" y="2568"/>
                    <a:ext cx="761" cy="135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573" name="AutoShape 270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7"/>
                    <a:ext cx="723" cy="106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561" name="Rectangle 271"/>
                <p:cNvSpPr>
                  <a:spLocks noChangeArrowheads="1"/>
                </p:cNvSpPr>
                <p:nvPr/>
              </p:nvSpPr>
              <p:spPr bwMode="auto">
                <a:xfrm>
                  <a:off x="5248" y="404"/>
                  <a:ext cx="70" cy="2316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62" name="Freeform 272"/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21 w 296"/>
                    <a:gd name="T3" fmla="*/ 15 h 256"/>
                    <a:gd name="T4" fmla="*/ 21 w 296"/>
                    <a:gd name="T5" fmla="*/ 28 h 256"/>
                    <a:gd name="T6" fmla="*/ 0 w 296"/>
                    <a:gd name="T7" fmla="*/ 10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63" name="Freeform 273"/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22 w 304"/>
                    <a:gd name="T3" fmla="*/ 19 h 288"/>
                    <a:gd name="T4" fmla="*/ 20 w 304"/>
                    <a:gd name="T5" fmla="*/ 33 h 288"/>
                    <a:gd name="T6" fmla="*/ 2 w 304"/>
                    <a:gd name="T7" fmla="*/ 14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64" name="Oval 274"/>
                <p:cNvSpPr>
                  <a:spLocks noChangeArrowheads="1"/>
                </p:cNvSpPr>
                <p:nvPr/>
              </p:nvSpPr>
              <p:spPr bwMode="auto">
                <a:xfrm>
                  <a:off x="5519" y="2615"/>
                  <a:ext cx="50" cy="96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65" name="Freeform 275"/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13 h 240"/>
                    <a:gd name="T2" fmla="*/ 2 w 306"/>
                    <a:gd name="T3" fmla="*/ 28 h 240"/>
                    <a:gd name="T4" fmla="*/ 22 w 306"/>
                    <a:gd name="T5" fmla="*/ 13 h 240"/>
                    <a:gd name="T6" fmla="*/ 21 w 306"/>
                    <a:gd name="T7" fmla="*/ 0 h 240"/>
                    <a:gd name="T8" fmla="*/ 0 w 306"/>
                    <a:gd name="T9" fmla="*/ 13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66" name="AutoShape 276"/>
                <p:cNvSpPr>
                  <a:spLocks noChangeArrowheads="1"/>
                </p:cNvSpPr>
                <p:nvPr/>
              </p:nvSpPr>
              <p:spPr bwMode="auto">
                <a:xfrm>
                  <a:off x="4137" y="2682"/>
                  <a:ext cx="1202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67" name="AutoShape 277"/>
                <p:cNvSpPr>
                  <a:spLocks noChangeArrowheads="1"/>
                </p:cNvSpPr>
                <p:nvPr/>
              </p:nvSpPr>
              <p:spPr bwMode="auto">
                <a:xfrm>
                  <a:off x="4207" y="2711"/>
                  <a:ext cx="1071" cy="8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68" name="Oval 278"/>
                <p:cNvSpPr>
                  <a:spLocks noChangeArrowheads="1"/>
                </p:cNvSpPr>
                <p:nvPr/>
              </p:nvSpPr>
              <p:spPr bwMode="auto">
                <a:xfrm>
                  <a:off x="4307" y="2384"/>
                  <a:ext cx="160" cy="144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69" name="Oval 279"/>
                <p:cNvSpPr>
                  <a:spLocks noChangeArrowheads="1"/>
                </p:cNvSpPr>
                <p:nvPr/>
              </p:nvSpPr>
              <p:spPr bwMode="auto">
                <a:xfrm>
                  <a:off x="4487" y="2384"/>
                  <a:ext cx="160" cy="144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FF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70" name="Oval 280"/>
                <p:cNvSpPr>
                  <a:spLocks noChangeArrowheads="1"/>
                </p:cNvSpPr>
                <p:nvPr/>
              </p:nvSpPr>
              <p:spPr bwMode="auto">
                <a:xfrm>
                  <a:off x="4658" y="2384"/>
                  <a:ext cx="160" cy="135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71" name="Rectangle 281"/>
                <p:cNvSpPr>
                  <a:spLocks noChangeArrowheads="1"/>
                </p:cNvSpPr>
                <p:nvPr/>
              </p:nvSpPr>
              <p:spPr bwMode="auto">
                <a:xfrm>
                  <a:off x="5068" y="1836"/>
                  <a:ext cx="80" cy="759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217515" name="Group 249"/>
              <p:cNvGrpSpPr>
                <a:grpSpLocks/>
              </p:cNvGrpSpPr>
              <p:nvPr/>
            </p:nvGrpSpPr>
            <p:grpSpPr bwMode="auto">
              <a:xfrm flipH="1">
                <a:off x="8472213" y="4384408"/>
                <a:ext cx="225953" cy="395900"/>
                <a:chOff x="4140" y="429"/>
                <a:chExt cx="1425" cy="2396"/>
              </a:xfrm>
            </p:grpSpPr>
            <p:sp>
              <p:nvSpPr>
                <p:cNvPr id="217516" name="Freeform 250"/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5 w 354"/>
                    <a:gd name="T1" fmla="*/ 0 h 2742"/>
                    <a:gd name="T2" fmla="*/ 24 w 354"/>
                    <a:gd name="T3" fmla="*/ 38 h 2742"/>
                    <a:gd name="T4" fmla="*/ 24 w 354"/>
                    <a:gd name="T5" fmla="*/ 295 h 2742"/>
                    <a:gd name="T6" fmla="*/ 0 w 354"/>
                    <a:gd name="T7" fmla="*/ 309 h 2742"/>
                    <a:gd name="T8" fmla="*/ 5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17" name="Rectangle 251"/>
                <p:cNvSpPr>
                  <a:spLocks noChangeArrowheads="1"/>
                </p:cNvSpPr>
                <p:nvPr/>
              </p:nvSpPr>
              <p:spPr bwMode="auto">
                <a:xfrm>
                  <a:off x="4200" y="428"/>
                  <a:ext cx="1051" cy="2278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18" name="Freeform 252"/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2 w 211"/>
                    <a:gd name="T1" fmla="*/ 0 h 2537"/>
                    <a:gd name="T2" fmla="*/ 14 w 211"/>
                    <a:gd name="T3" fmla="*/ 25 h 2537"/>
                    <a:gd name="T4" fmla="*/ 2 w 211"/>
                    <a:gd name="T5" fmla="*/ 282 h 2537"/>
                    <a:gd name="T6" fmla="*/ 2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19" name="Freeform 253"/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23 w 328"/>
                    <a:gd name="T3" fmla="*/ 15 h 226"/>
                    <a:gd name="T4" fmla="*/ 23 w 328"/>
                    <a:gd name="T5" fmla="*/ 27 h 226"/>
                    <a:gd name="T6" fmla="*/ 0 w 328"/>
                    <a:gd name="T7" fmla="*/ 11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20" name="Rectangle 254"/>
                <p:cNvSpPr>
                  <a:spLocks noChangeArrowheads="1"/>
                </p:cNvSpPr>
                <p:nvPr/>
              </p:nvSpPr>
              <p:spPr bwMode="auto">
                <a:xfrm>
                  <a:off x="4210" y="687"/>
                  <a:ext cx="601" cy="4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521" name="Group 255"/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217546" name="AutoShape 256"/>
                  <p:cNvSpPr>
                    <a:spLocks noChangeArrowheads="1"/>
                  </p:cNvSpPr>
                  <p:nvPr/>
                </p:nvSpPr>
                <p:spPr bwMode="auto">
                  <a:xfrm>
                    <a:off x="616" y="2568"/>
                    <a:ext cx="725" cy="138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547" name="AutoShape 257"/>
                  <p:cNvSpPr>
                    <a:spLocks noChangeArrowheads="1"/>
                  </p:cNvSpPr>
                  <p:nvPr/>
                </p:nvSpPr>
                <p:spPr bwMode="auto">
                  <a:xfrm>
                    <a:off x="629" y="2586"/>
                    <a:ext cx="700" cy="101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522" name="Rectangle 258"/>
                <p:cNvSpPr>
                  <a:spLocks noChangeArrowheads="1"/>
                </p:cNvSpPr>
                <p:nvPr/>
              </p:nvSpPr>
              <p:spPr bwMode="auto">
                <a:xfrm>
                  <a:off x="4220" y="1014"/>
                  <a:ext cx="601" cy="4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523" name="Group 259"/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217544" name="AutoShape 260"/>
                  <p:cNvSpPr>
                    <a:spLocks noChangeArrowheads="1"/>
                  </p:cNvSpPr>
                  <p:nvPr/>
                </p:nvSpPr>
                <p:spPr bwMode="auto">
                  <a:xfrm>
                    <a:off x="581" y="2569"/>
                    <a:ext cx="725" cy="14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545" name="AutoShape 261"/>
                  <p:cNvSpPr>
                    <a:spLocks noChangeArrowheads="1"/>
                  </p:cNvSpPr>
                  <p:nvPr/>
                </p:nvSpPr>
                <p:spPr bwMode="auto">
                  <a:xfrm>
                    <a:off x="594" y="2589"/>
                    <a:ext cx="687" cy="100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524" name="Rectangle 262"/>
                <p:cNvSpPr>
                  <a:spLocks noChangeArrowheads="1"/>
                </p:cNvSpPr>
                <p:nvPr/>
              </p:nvSpPr>
              <p:spPr bwMode="auto">
                <a:xfrm>
                  <a:off x="4220" y="1360"/>
                  <a:ext cx="591" cy="3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25" name="Rectangle 263"/>
                <p:cNvSpPr>
                  <a:spLocks noChangeArrowheads="1"/>
                </p:cNvSpPr>
                <p:nvPr/>
              </p:nvSpPr>
              <p:spPr bwMode="auto">
                <a:xfrm>
                  <a:off x="4230" y="1648"/>
                  <a:ext cx="591" cy="48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526" name="Group 264"/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217542" name="AutoShape 265"/>
                  <p:cNvSpPr>
                    <a:spLocks noChangeArrowheads="1"/>
                  </p:cNvSpPr>
                  <p:nvPr/>
                </p:nvSpPr>
                <p:spPr bwMode="auto">
                  <a:xfrm>
                    <a:off x="609" y="2570"/>
                    <a:ext cx="686" cy="133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543" name="AutoShape 266"/>
                  <p:cNvSpPr>
                    <a:spLocks noChangeArrowheads="1"/>
                  </p:cNvSpPr>
                  <p:nvPr/>
                </p:nvSpPr>
                <p:spPr bwMode="auto">
                  <a:xfrm>
                    <a:off x="621" y="2588"/>
                    <a:ext cx="649" cy="97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527" name="Freeform 267"/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23 w 328"/>
                    <a:gd name="T3" fmla="*/ 14 h 226"/>
                    <a:gd name="T4" fmla="*/ 23 w 328"/>
                    <a:gd name="T5" fmla="*/ 25 h 226"/>
                    <a:gd name="T6" fmla="*/ 0 w 328"/>
                    <a:gd name="T7" fmla="*/ 10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17528" name="Group 268"/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217540" name="AutoShape 269"/>
                  <p:cNvSpPr>
                    <a:spLocks noChangeArrowheads="1"/>
                  </p:cNvSpPr>
                  <p:nvPr/>
                </p:nvSpPr>
                <p:spPr bwMode="auto">
                  <a:xfrm>
                    <a:off x="616" y="2543"/>
                    <a:ext cx="723" cy="163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541" name="AutoShape 270"/>
                  <p:cNvSpPr>
                    <a:spLocks noChangeArrowheads="1"/>
                  </p:cNvSpPr>
                  <p:nvPr/>
                </p:nvSpPr>
                <p:spPr bwMode="auto">
                  <a:xfrm>
                    <a:off x="629" y="2582"/>
                    <a:ext cx="686" cy="115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529" name="Rectangle 271"/>
                <p:cNvSpPr>
                  <a:spLocks noChangeArrowheads="1"/>
                </p:cNvSpPr>
                <p:nvPr/>
              </p:nvSpPr>
              <p:spPr bwMode="auto">
                <a:xfrm>
                  <a:off x="5251" y="428"/>
                  <a:ext cx="60" cy="2287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30" name="Freeform 272"/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21 w 296"/>
                    <a:gd name="T3" fmla="*/ 15 h 256"/>
                    <a:gd name="T4" fmla="*/ 21 w 296"/>
                    <a:gd name="T5" fmla="*/ 28 h 256"/>
                    <a:gd name="T6" fmla="*/ 0 w 296"/>
                    <a:gd name="T7" fmla="*/ 10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31" name="Freeform 273"/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22 w 304"/>
                    <a:gd name="T3" fmla="*/ 19 h 288"/>
                    <a:gd name="T4" fmla="*/ 20 w 304"/>
                    <a:gd name="T5" fmla="*/ 33 h 288"/>
                    <a:gd name="T6" fmla="*/ 2 w 304"/>
                    <a:gd name="T7" fmla="*/ 14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32" name="Oval 274"/>
                <p:cNvSpPr>
                  <a:spLocks noChangeArrowheads="1"/>
                </p:cNvSpPr>
                <p:nvPr/>
              </p:nvSpPr>
              <p:spPr bwMode="auto">
                <a:xfrm>
                  <a:off x="5512" y="2609"/>
                  <a:ext cx="50" cy="96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33" name="Freeform 275"/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13 h 240"/>
                    <a:gd name="T2" fmla="*/ 2 w 306"/>
                    <a:gd name="T3" fmla="*/ 28 h 240"/>
                    <a:gd name="T4" fmla="*/ 22 w 306"/>
                    <a:gd name="T5" fmla="*/ 13 h 240"/>
                    <a:gd name="T6" fmla="*/ 21 w 306"/>
                    <a:gd name="T7" fmla="*/ 0 h 240"/>
                    <a:gd name="T8" fmla="*/ 0 w 306"/>
                    <a:gd name="T9" fmla="*/ 13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534" name="AutoShape 276"/>
                <p:cNvSpPr>
                  <a:spLocks noChangeArrowheads="1"/>
                </p:cNvSpPr>
                <p:nvPr/>
              </p:nvSpPr>
              <p:spPr bwMode="auto">
                <a:xfrm>
                  <a:off x="4140" y="2677"/>
                  <a:ext cx="1202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35" name="AutoShape 277"/>
                <p:cNvSpPr>
                  <a:spLocks noChangeArrowheads="1"/>
                </p:cNvSpPr>
                <p:nvPr/>
              </p:nvSpPr>
              <p:spPr bwMode="auto">
                <a:xfrm>
                  <a:off x="4200" y="2705"/>
                  <a:ext cx="1071" cy="7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36" name="Oval 278"/>
                <p:cNvSpPr>
                  <a:spLocks noChangeArrowheads="1"/>
                </p:cNvSpPr>
                <p:nvPr/>
              </p:nvSpPr>
              <p:spPr bwMode="auto">
                <a:xfrm>
                  <a:off x="4310" y="2379"/>
                  <a:ext cx="160" cy="144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37" name="Oval 279"/>
                <p:cNvSpPr>
                  <a:spLocks noChangeArrowheads="1"/>
                </p:cNvSpPr>
                <p:nvPr/>
              </p:nvSpPr>
              <p:spPr bwMode="auto">
                <a:xfrm>
                  <a:off x="4480" y="2379"/>
                  <a:ext cx="160" cy="144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FF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38" name="Oval 280"/>
                <p:cNvSpPr>
                  <a:spLocks noChangeArrowheads="1"/>
                </p:cNvSpPr>
                <p:nvPr/>
              </p:nvSpPr>
              <p:spPr bwMode="auto">
                <a:xfrm>
                  <a:off x="4661" y="2379"/>
                  <a:ext cx="160" cy="135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39" name="Rectangle 281"/>
                <p:cNvSpPr>
                  <a:spLocks noChangeArrowheads="1"/>
                </p:cNvSpPr>
                <p:nvPr/>
              </p:nvSpPr>
              <p:spPr bwMode="auto">
                <a:xfrm>
                  <a:off x="5061" y="1831"/>
                  <a:ext cx="80" cy="759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17472" name="Group 1068"/>
            <p:cNvGrpSpPr>
              <a:grpSpLocks/>
            </p:cNvGrpSpPr>
            <p:nvPr/>
          </p:nvGrpSpPr>
          <p:grpSpPr bwMode="auto">
            <a:xfrm>
              <a:off x="7186941" y="5734675"/>
              <a:ext cx="347753" cy="680208"/>
              <a:chOff x="7923189" y="2486663"/>
              <a:chExt cx="360362" cy="884586"/>
            </a:xfrm>
          </p:grpSpPr>
          <p:pic>
            <p:nvPicPr>
              <p:cNvPr id="217478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43984" y="2486663"/>
                <a:ext cx="239567" cy="5365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217479" name="Group 950"/>
              <p:cNvGrpSpPr>
                <a:grpSpLocks/>
              </p:cNvGrpSpPr>
              <p:nvPr/>
            </p:nvGrpSpPr>
            <p:grpSpPr bwMode="auto">
              <a:xfrm>
                <a:off x="7923189" y="2890236"/>
                <a:ext cx="227012" cy="481013"/>
                <a:chOff x="4140" y="429"/>
                <a:chExt cx="1425" cy="2396"/>
              </a:xfrm>
            </p:grpSpPr>
            <p:sp>
              <p:nvSpPr>
                <p:cNvPr id="217480" name="Freeform 951"/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2 w 354"/>
                    <a:gd name="T1" fmla="*/ 0 h 2742"/>
                    <a:gd name="T2" fmla="*/ 8 w 354"/>
                    <a:gd name="T3" fmla="*/ 16 h 2742"/>
                    <a:gd name="T4" fmla="*/ 8 w 354"/>
                    <a:gd name="T5" fmla="*/ 119 h 2742"/>
                    <a:gd name="T6" fmla="*/ 0 w 354"/>
                    <a:gd name="T7" fmla="*/ 124 h 2742"/>
                    <a:gd name="T8" fmla="*/ 2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4"/>
                    <a:gd name="T16" fmla="*/ 0 h 2742"/>
                    <a:gd name="T17" fmla="*/ 354 w 354"/>
                    <a:gd name="T18" fmla="*/ 2742 h 274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481" name="Rectangle 952"/>
                <p:cNvSpPr>
                  <a:spLocks noChangeArrowheads="1"/>
                </p:cNvSpPr>
                <p:nvPr/>
              </p:nvSpPr>
              <p:spPr bwMode="auto">
                <a:xfrm>
                  <a:off x="4210" y="429"/>
                  <a:ext cx="1046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482" name="Freeform 953"/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2 w 211"/>
                    <a:gd name="T1" fmla="*/ 0 h 2537"/>
                    <a:gd name="T2" fmla="*/ 5 w 211"/>
                    <a:gd name="T3" fmla="*/ 11 h 2537"/>
                    <a:gd name="T4" fmla="*/ 2 w 211"/>
                    <a:gd name="T5" fmla="*/ 113 h 2537"/>
                    <a:gd name="T6" fmla="*/ 2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1"/>
                    <a:gd name="T13" fmla="*/ 0 h 2537"/>
                    <a:gd name="T14" fmla="*/ 211 w 211"/>
                    <a:gd name="T15" fmla="*/ 2537 h 253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483" name="Freeform 954"/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7 w 328"/>
                    <a:gd name="T3" fmla="*/ 7 h 226"/>
                    <a:gd name="T4" fmla="*/ 7 w 328"/>
                    <a:gd name="T5" fmla="*/ 11 h 226"/>
                    <a:gd name="T6" fmla="*/ 0 w 328"/>
                    <a:gd name="T7" fmla="*/ 5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484" name="Rectangle 955"/>
                <p:cNvSpPr>
                  <a:spLocks noChangeArrowheads="1"/>
                </p:cNvSpPr>
                <p:nvPr/>
              </p:nvSpPr>
              <p:spPr bwMode="auto">
                <a:xfrm>
                  <a:off x="4210" y="690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485" name="Group 956"/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217510" name="AutoShape 957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66"/>
                    <a:ext cx="721" cy="14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511" name="AutoShape 958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1"/>
                    <a:ext cx="696" cy="114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486" name="Rectangle 959"/>
                <p:cNvSpPr>
                  <a:spLocks noChangeArrowheads="1"/>
                </p:cNvSpPr>
                <p:nvPr/>
              </p:nvSpPr>
              <p:spPr bwMode="auto">
                <a:xfrm>
                  <a:off x="4220" y="1022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487" name="Group 960"/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217508" name="AutoShape 961"/>
                  <p:cNvSpPr>
                    <a:spLocks noChangeArrowheads="1"/>
                  </p:cNvSpPr>
                  <p:nvPr/>
                </p:nvSpPr>
                <p:spPr bwMode="auto">
                  <a:xfrm>
                    <a:off x="615" y="2564"/>
                    <a:ext cx="721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509" name="AutoShape 962"/>
                  <p:cNvSpPr>
                    <a:spLocks noChangeArrowheads="1"/>
                  </p:cNvSpPr>
                  <p:nvPr/>
                </p:nvSpPr>
                <p:spPr bwMode="auto">
                  <a:xfrm>
                    <a:off x="628" y="2581"/>
                    <a:ext cx="696" cy="107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488" name="Rectangle 963"/>
                <p:cNvSpPr>
                  <a:spLocks noChangeArrowheads="1"/>
                </p:cNvSpPr>
                <p:nvPr/>
              </p:nvSpPr>
              <p:spPr bwMode="auto">
                <a:xfrm>
                  <a:off x="4220" y="1354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489" name="Rectangle 964"/>
                <p:cNvSpPr>
                  <a:spLocks noChangeArrowheads="1"/>
                </p:cNvSpPr>
                <p:nvPr/>
              </p:nvSpPr>
              <p:spPr bwMode="auto">
                <a:xfrm>
                  <a:off x="4230" y="1655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217490" name="Group 965"/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217506" name="AutoShape 966"/>
                  <p:cNvSpPr>
                    <a:spLocks noChangeArrowheads="1"/>
                  </p:cNvSpPr>
                  <p:nvPr/>
                </p:nvSpPr>
                <p:spPr bwMode="auto">
                  <a:xfrm>
                    <a:off x="618" y="2586"/>
                    <a:ext cx="720" cy="12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507" name="AutoShape 967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2586"/>
                    <a:ext cx="695" cy="10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491" name="Freeform 968"/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7 w 328"/>
                    <a:gd name="T3" fmla="*/ 6 h 226"/>
                    <a:gd name="T4" fmla="*/ 7 w 328"/>
                    <a:gd name="T5" fmla="*/ 10 h 226"/>
                    <a:gd name="T6" fmla="*/ 0 w 328"/>
                    <a:gd name="T7" fmla="*/ 4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17492" name="Group 969"/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217504" name="AutoShape 970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71"/>
                    <a:ext cx="732" cy="13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505" name="AutoShape 971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7"/>
                    <a:ext cx="720" cy="103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217493" name="Rectangle 972"/>
                <p:cNvSpPr>
                  <a:spLocks noChangeArrowheads="1"/>
                </p:cNvSpPr>
                <p:nvPr/>
              </p:nvSpPr>
              <p:spPr bwMode="auto">
                <a:xfrm>
                  <a:off x="5246" y="429"/>
                  <a:ext cx="70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494" name="Freeform 973"/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7 w 296"/>
                    <a:gd name="T3" fmla="*/ 6 h 256"/>
                    <a:gd name="T4" fmla="*/ 7 w 296"/>
                    <a:gd name="T5" fmla="*/ 11 h 256"/>
                    <a:gd name="T6" fmla="*/ 0 w 296"/>
                    <a:gd name="T7" fmla="*/ 4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6"/>
                    <a:gd name="T16" fmla="*/ 0 h 256"/>
                    <a:gd name="T17" fmla="*/ 296 w 296"/>
                    <a:gd name="T18" fmla="*/ 256 h 25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495" name="Freeform 974"/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7 w 304"/>
                    <a:gd name="T3" fmla="*/ 8 h 288"/>
                    <a:gd name="T4" fmla="*/ 6 w 304"/>
                    <a:gd name="T5" fmla="*/ 13 h 288"/>
                    <a:gd name="T6" fmla="*/ 2 w 304"/>
                    <a:gd name="T7" fmla="*/ 6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4"/>
                    <a:gd name="T16" fmla="*/ 0 h 288"/>
                    <a:gd name="T17" fmla="*/ 304 w 304"/>
                    <a:gd name="T18" fmla="*/ 288 h 28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496" name="Oval 975"/>
                <p:cNvSpPr>
                  <a:spLocks noChangeArrowheads="1"/>
                </p:cNvSpPr>
                <p:nvPr/>
              </p:nvSpPr>
              <p:spPr bwMode="auto">
                <a:xfrm>
                  <a:off x="5515" y="2611"/>
                  <a:ext cx="50" cy="95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497" name="Freeform 976"/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6 h 240"/>
                    <a:gd name="T2" fmla="*/ 2 w 306"/>
                    <a:gd name="T3" fmla="*/ 11 h 240"/>
                    <a:gd name="T4" fmla="*/ 7 w 306"/>
                    <a:gd name="T5" fmla="*/ 6 h 240"/>
                    <a:gd name="T6" fmla="*/ 7 w 306"/>
                    <a:gd name="T7" fmla="*/ 0 h 240"/>
                    <a:gd name="T8" fmla="*/ 0 w 306"/>
                    <a:gd name="T9" fmla="*/ 6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6"/>
                    <a:gd name="T16" fmla="*/ 0 h 240"/>
                    <a:gd name="T17" fmla="*/ 306 w 306"/>
                    <a:gd name="T18" fmla="*/ 240 h 24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498" name="AutoShape 977"/>
                <p:cNvSpPr>
                  <a:spLocks noChangeArrowheads="1"/>
                </p:cNvSpPr>
                <p:nvPr/>
              </p:nvSpPr>
              <p:spPr bwMode="auto">
                <a:xfrm>
                  <a:off x="4140" y="2675"/>
                  <a:ext cx="1196" cy="15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499" name="AutoShape 978"/>
                <p:cNvSpPr>
                  <a:spLocks noChangeArrowheads="1"/>
                </p:cNvSpPr>
                <p:nvPr/>
              </p:nvSpPr>
              <p:spPr bwMode="auto">
                <a:xfrm>
                  <a:off x="4210" y="2714"/>
                  <a:ext cx="1066" cy="7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00" name="Oval 979"/>
                <p:cNvSpPr>
                  <a:spLocks noChangeArrowheads="1"/>
                </p:cNvSpPr>
                <p:nvPr/>
              </p:nvSpPr>
              <p:spPr bwMode="auto">
                <a:xfrm>
                  <a:off x="4309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01" name="Oval 980"/>
                <p:cNvSpPr>
                  <a:spLocks noChangeArrowheads="1"/>
                </p:cNvSpPr>
                <p:nvPr/>
              </p:nvSpPr>
              <p:spPr bwMode="auto">
                <a:xfrm>
                  <a:off x="4489" y="2382"/>
                  <a:ext cx="159" cy="14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FF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02" name="Oval 981"/>
                <p:cNvSpPr>
                  <a:spLocks noChangeArrowheads="1"/>
                </p:cNvSpPr>
                <p:nvPr/>
              </p:nvSpPr>
              <p:spPr bwMode="auto">
                <a:xfrm>
                  <a:off x="4658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503" name="Rectangle 982"/>
                <p:cNvSpPr>
                  <a:spLocks noChangeArrowheads="1"/>
                </p:cNvSpPr>
                <p:nvPr/>
              </p:nvSpPr>
              <p:spPr bwMode="auto">
                <a:xfrm>
                  <a:off x="5067" y="1837"/>
                  <a:ext cx="80" cy="759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17473" name="Group 3"/>
            <p:cNvGrpSpPr>
              <a:grpSpLocks/>
            </p:cNvGrpSpPr>
            <p:nvPr/>
          </p:nvGrpSpPr>
          <p:grpSpPr bwMode="auto">
            <a:xfrm>
              <a:off x="439215" y="4827099"/>
              <a:ext cx="875523" cy="506826"/>
              <a:chOff x="439215" y="4827099"/>
              <a:chExt cx="875523" cy="506826"/>
            </a:xfrm>
          </p:grpSpPr>
          <p:grpSp>
            <p:nvGrpSpPr>
              <p:cNvPr id="217474" name="Group 418"/>
              <p:cNvGrpSpPr>
                <a:grpSpLocks/>
              </p:cNvGrpSpPr>
              <p:nvPr/>
            </p:nvGrpSpPr>
            <p:grpSpPr bwMode="auto">
              <a:xfrm>
                <a:off x="439215" y="4827099"/>
                <a:ext cx="875523" cy="506826"/>
                <a:chOff x="2889" y="1631"/>
                <a:chExt cx="980" cy="743"/>
              </a:xfrm>
            </p:grpSpPr>
            <p:sp>
              <p:nvSpPr>
                <p:cNvPr id="217476" name="Rectangle 419"/>
                <p:cNvSpPr>
                  <a:spLocks noChangeArrowheads="1"/>
                </p:cNvSpPr>
                <p:nvPr/>
              </p:nvSpPr>
              <p:spPr bwMode="auto">
                <a:xfrm>
                  <a:off x="3046" y="1841"/>
                  <a:ext cx="663" cy="533"/>
                </a:xfrm>
                <a:prstGeom prst="rect">
                  <a:avLst/>
                </a:pr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400">
                    <a:solidFill>
                      <a:srgbClr val="000000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249" name="AutoShape 420"/>
                <p:cNvSpPr>
                  <a:spLocks noChangeArrowheads="1"/>
                </p:cNvSpPr>
                <p:nvPr/>
              </p:nvSpPr>
              <p:spPr bwMode="auto">
                <a:xfrm>
                  <a:off x="2889" y="1631"/>
                  <a:ext cx="976" cy="25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 sz="2400" dirty="0">
                    <a:solidFill>
                      <a:srgbClr val="00CCFF"/>
                    </a:solidFill>
                    <a:latin typeface="Arial" charset="0"/>
                    <a:ea typeface="ＭＳ Ｐゴシック" charset="0"/>
                    <a:cs typeface="ＭＳ Ｐゴシック" charset="0"/>
                  </a:endParaRPr>
                </a:p>
              </p:txBody>
            </p:sp>
          </p:grpSp>
          <p:pic>
            <p:nvPicPr>
              <p:cNvPr id="217475" name="Picture 9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3109" y="5014480"/>
                <a:ext cx="405029" cy="2908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350755" y="1088156"/>
            <a:ext cx="8258175" cy="5427663"/>
            <a:chOff x="425291" y="1016574"/>
            <a:chExt cx="8258951" cy="5427438"/>
          </a:xfrm>
        </p:grpSpPr>
        <p:grpSp>
          <p:nvGrpSpPr>
            <p:cNvPr id="217103" name="Group 7"/>
            <p:cNvGrpSpPr>
              <a:grpSpLocks/>
            </p:cNvGrpSpPr>
            <p:nvPr/>
          </p:nvGrpSpPr>
          <p:grpSpPr bwMode="auto">
            <a:xfrm>
              <a:off x="787155" y="1488950"/>
              <a:ext cx="7401309" cy="4955062"/>
              <a:chOff x="787155" y="1488950"/>
              <a:chExt cx="7401309" cy="4955062"/>
            </a:xfrm>
          </p:grpSpPr>
          <p:cxnSp>
            <p:nvCxnSpPr>
              <p:cNvPr id="217456" name="Straight Connector 6"/>
              <p:cNvCxnSpPr>
                <a:cxnSpLocks noChangeShapeType="1"/>
                <a:stCxn id="217475" idx="2"/>
              </p:cNvCxnSpPr>
              <p:nvPr/>
            </p:nvCxnSpPr>
            <p:spPr bwMode="auto">
              <a:xfrm flipH="1" flipV="1">
                <a:off x="787155" y="2673694"/>
                <a:ext cx="24132" cy="23702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7457" name="Straight Connector 786"/>
              <p:cNvCxnSpPr>
                <a:cxnSpLocks noChangeShapeType="1"/>
                <a:stCxn id="217785" idx="2"/>
              </p:cNvCxnSpPr>
              <p:nvPr/>
            </p:nvCxnSpPr>
            <p:spPr bwMode="auto">
              <a:xfrm flipV="1">
                <a:off x="1695189" y="1843410"/>
                <a:ext cx="381" cy="24137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7458" name="Straight Connector 787"/>
              <p:cNvCxnSpPr>
                <a:cxnSpLocks noChangeShapeType="1"/>
              </p:cNvCxnSpPr>
              <p:nvPr/>
            </p:nvCxnSpPr>
            <p:spPr bwMode="auto">
              <a:xfrm flipV="1">
                <a:off x="2209958" y="3252851"/>
                <a:ext cx="0" cy="25398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7459" name="Straight Connector 788"/>
              <p:cNvCxnSpPr>
                <a:cxnSpLocks noChangeShapeType="1"/>
              </p:cNvCxnSpPr>
              <p:nvPr/>
            </p:nvCxnSpPr>
            <p:spPr bwMode="auto">
              <a:xfrm flipV="1">
                <a:off x="3314938" y="3904152"/>
                <a:ext cx="0" cy="25398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7460" name="Straight Connector 789"/>
              <p:cNvCxnSpPr>
                <a:cxnSpLocks noChangeShapeType="1"/>
              </p:cNvCxnSpPr>
              <p:nvPr/>
            </p:nvCxnSpPr>
            <p:spPr bwMode="auto">
              <a:xfrm flipV="1">
                <a:off x="4465279" y="1488950"/>
                <a:ext cx="0" cy="25398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7461" name="Straight Connector 791"/>
              <p:cNvCxnSpPr>
                <a:cxnSpLocks noChangeShapeType="1"/>
              </p:cNvCxnSpPr>
              <p:nvPr/>
            </p:nvCxnSpPr>
            <p:spPr bwMode="auto">
              <a:xfrm flipV="1">
                <a:off x="5162011" y="3561357"/>
                <a:ext cx="0" cy="25398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7462" name="Straight Connector 967"/>
              <p:cNvCxnSpPr>
                <a:cxnSpLocks noChangeShapeType="1"/>
              </p:cNvCxnSpPr>
              <p:nvPr/>
            </p:nvCxnSpPr>
            <p:spPr bwMode="auto">
              <a:xfrm flipV="1">
                <a:off x="6130907" y="1778447"/>
                <a:ext cx="0" cy="25398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7463" name="Straight Connector 1067"/>
              <p:cNvCxnSpPr>
                <a:cxnSpLocks noChangeShapeType="1"/>
              </p:cNvCxnSpPr>
              <p:nvPr/>
            </p:nvCxnSpPr>
            <p:spPr bwMode="auto">
              <a:xfrm flipV="1">
                <a:off x="8188464" y="2384037"/>
                <a:ext cx="0" cy="25398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7464" name="Straight Connector 1103"/>
              <p:cNvCxnSpPr>
                <a:cxnSpLocks noChangeShapeType="1"/>
              </p:cNvCxnSpPr>
              <p:nvPr/>
            </p:nvCxnSpPr>
            <p:spPr bwMode="auto">
              <a:xfrm flipV="1">
                <a:off x="7267323" y="3880001"/>
                <a:ext cx="0" cy="25398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217104" name="Group 1104"/>
            <p:cNvGrpSpPr>
              <a:grpSpLocks/>
            </p:cNvGrpSpPr>
            <p:nvPr/>
          </p:nvGrpSpPr>
          <p:grpSpPr bwMode="auto">
            <a:xfrm>
              <a:off x="425291" y="1016574"/>
              <a:ext cx="8258951" cy="2901368"/>
              <a:chOff x="439215" y="3555216"/>
              <a:chExt cx="8258951" cy="2901368"/>
            </a:xfrm>
          </p:grpSpPr>
          <p:grpSp>
            <p:nvGrpSpPr>
              <p:cNvPr id="217105" name="Group 1105"/>
              <p:cNvGrpSpPr>
                <a:grpSpLocks/>
              </p:cNvGrpSpPr>
              <p:nvPr/>
            </p:nvGrpSpPr>
            <p:grpSpPr bwMode="auto">
              <a:xfrm>
                <a:off x="1678362" y="3855145"/>
                <a:ext cx="347753" cy="680208"/>
                <a:chOff x="7923189" y="2486663"/>
                <a:chExt cx="360362" cy="884586"/>
              </a:xfrm>
            </p:grpSpPr>
            <p:pic>
              <p:nvPicPr>
                <p:cNvPr id="217422" name="Picture 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43984" y="2486663"/>
                  <a:ext cx="239567" cy="5365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grpSp>
              <p:nvGrpSpPr>
                <p:cNvPr id="217423" name="Group 950"/>
                <p:cNvGrpSpPr>
                  <a:grpSpLocks/>
                </p:cNvGrpSpPr>
                <p:nvPr/>
              </p:nvGrpSpPr>
              <p:grpSpPr bwMode="auto">
                <a:xfrm>
                  <a:off x="7923189" y="2890236"/>
                  <a:ext cx="227012" cy="481013"/>
                  <a:chOff x="4140" y="429"/>
                  <a:chExt cx="1425" cy="2396"/>
                </a:xfrm>
              </p:grpSpPr>
              <p:sp>
                <p:nvSpPr>
                  <p:cNvPr id="217424" name="Freeform 951"/>
                  <p:cNvSpPr>
                    <a:spLocks/>
                  </p:cNvSpPr>
                  <p:nvPr/>
                </p:nvSpPr>
                <p:spPr bwMode="auto">
                  <a:xfrm>
                    <a:off x="5268" y="433"/>
                    <a:ext cx="283" cy="2286"/>
                  </a:xfrm>
                  <a:custGeom>
                    <a:avLst/>
                    <a:gdLst>
                      <a:gd name="T0" fmla="*/ 2 w 354"/>
                      <a:gd name="T1" fmla="*/ 0 h 2742"/>
                      <a:gd name="T2" fmla="*/ 8 w 354"/>
                      <a:gd name="T3" fmla="*/ 16 h 2742"/>
                      <a:gd name="T4" fmla="*/ 8 w 354"/>
                      <a:gd name="T5" fmla="*/ 119 h 2742"/>
                      <a:gd name="T6" fmla="*/ 0 w 354"/>
                      <a:gd name="T7" fmla="*/ 124 h 2742"/>
                      <a:gd name="T8" fmla="*/ 2 w 354"/>
                      <a:gd name="T9" fmla="*/ 0 h 274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54"/>
                      <a:gd name="T16" fmla="*/ 0 h 2742"/>
                      <a:gd name="T17" fmla="*/ 354 w 354"/>
                      <a:gd name="T18" fmla="*/ 2742 h 274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54" h="2742">
                        <a:moveTo>
                          <a:pt x="63" y="0"/>
                        </a:moveTo>
                        <a:lnTo>
                          <a:pt x="354" y="339"/>
                        </a:lnTo>
                        <a:lnTo>
                          <a:pt x="346" y="2624"/>
                        </a:lnTo>
                        <a:lnTo>
                          <a:pt x="0" y="2742"/>
                        </a:lnTo>
                        <a:lnTo>
                          <a:pt x="63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425" name="Rectangle 952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429"/>
                    <a:ext cx="1046" cy="228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426" name="Freeform 953"/>
                  <p:cNvSpPr>
                    <a:spLocks/>
                  </p:cNvSpPr>
                  <p:nvPr/>
                </p:nvSpPr>
                <p:spPr bwMode="auto">
                  <a:xfrm>
                    <a:off x="5321" y="570"/>
                    <a:ext cx="169" cy="2115"/>
                  </a:xfrm>
                  <a:custGeom>
                    <a:avLst/>
                    <a:gdLst>
                      <a:gd name="T0" fmla="*/ 2 w 211"/>
                      <a:gd name="T1" fmla="*/ 0 h 2537"/>
                      <a:gd name="T2" fmla="*/ 5 w 211"/>
                      <a:gd name="T3" fmla="*/ 11 h 2537"/>
                      <a:gd name="T4" fmla="*/ 2 w 211"/>
                      <a:gd name="T5" fmla="*/ 113 h 2537"/>
                      <a:gd name="T6" fmla="*/ 2 w 211"/>
                      <a:gd name="T7" fmla="*/ 0 h 253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11"/>
                      <a:gd name="T13" fmla="*/ 0 h 2537"/>
                      <a:gd name="T14" fmla="*/ 211 w 211"/>
                      <a:gd name="T15" fmla="*/ 2537 h 2537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1" h="2537">
                        <a:moveTo>
                          <a:pt x="7" y="0"/>
                        </a:moveTo>
                        <a:cubicBezTo>
                          <a:pt x="7" y="0"/>
                          <a:pt x="57" y="28"/>
                          <a:pt x="211" y="218"/>
                        </a:cubicBezTo>
                        <a:cubicBezTo>
                          <a:pt x="0" y="1229"/>
                          <a:pt x="41" y="2537"/>
                          <a:pt x="7" y="2501"/>
                        </a:cubicBezTo>
                        <a:lnTo>
                          <a:pt x="7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808080"/>
                      </a:gs>
                      <a:gs pos="100000">
                        <a:srgbClr val="F8F8F8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427" name="Freeform 954"/>
                  <p:cNvSpPr>
                    <a:spLocks/>
                  </p:cNvSpPr>
                  <p:nvPr/>
                </p:nvSpPr>
                <p:spPr bwMode="auto">
                  <a:xfrm>
                    <a:off x="5284" y="1640"/>
                    <a:ext cx="263" cy="189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7 w 328"/>
                      <a:gd name="T3" fmla="*/ 7 h 226"/>
                      <a:gd name="T4" fmla="*/ 7 w 328"/>
                      <a:gd name="T5" fmla="*/ 11 h 226"/>
                      <a:gd name="T6" fmla="*/ 0 w 328"/>
                      <a:gd name="T7" fmla="*/ 5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8"/>
                      <a:gd name="T16" fmla="*/ 0 h 226"/>
                      <a:gd name="T17" fmla="*/ 328 w 328"/>
                      <a:gd name="T18" fmla="*/ 226 h 22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428" name="Rectangle 955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690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429" name="Group 956"/>
                  <p:cNvGrpSpPr>
                    <a:grpSpLocks/>
                  </p:cNvGrpSpPr>
                  <p:nvPr/>
                </p:nvGrpSpPr>
                <p:grpSpPr bwMode="auto">
                  <a:xfrm>
                    <a:off x="4749" y="668"/>
                    <a:ext cx="581" cy="145"/>
                    <a:chOff x="614" y="2568"/>
                    <a:chExt cx="725" cy="139"/>
                  </a:xfrm>
                </p:grpSpPr>
                <p:sp>
                  <p:nvSpPr>
                    <p:cNvPr id="217454" name="AutoShape 9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3" y="2566"/>
                      <a:ext cx="721" cy="14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455" name="AutoShape 9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" y="2581"/>
                      <a:ext cx="696" cy="114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430" name="Rectangle 959"/>
                  <p:cNvSpPr>
                    <a:spLocks noChangeArrowheads="1"/>
                  </p:cNvSpPr>
                  <p:nvPr/>
                </p:nvSpPr>
                <p:spPr bwMode="auto">
                  <a:xfrm>
                    <a:off x="4220" y="1022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431" name="Group 960"/>
                  <p:cNvGrpSpPr>
                    <a:grpSpLocks/>
                  </p:cNvGrpSpPr>
                  <p:nvPr/>
                </p:nvGrpSpPr>
                <p:grpSpPr bwMode="auto">
                  <a:xfrm>
                    <a:off x="4747" y="994"/>
                    <a:ext cx="581" cy="134"/>
                    <a:chOff x="614" y="2568"/>
                    <a:chExt cx="725" cy="139"/>
                  </a:xfrm>
                </p:grpSpPr>
                <p:sp>
                  <p:nvSpPr>
                    <p:cNvPr id="217452" name="AutoShape 9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" y="2564"/>
                      <a:ext cx="721" cy="139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453" name="AutoShape 9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8" y="2581"/>
                      <a:ext cx="696" cy="107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432" name="Rectangle 963"/>
                  <p:cNvSpPr>
                    <a:spLocks noChangeArrowheads="1"/>
                  </p:cNvSpPr>
                  <p:nvPr/>
                </p:nvSpPr>
                <p:spPr bwMode="auto">
                  <a:xfrm>
                    <a:off x="4220" y="1354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433" name="Rectangle 964"/>
                  <p:cNvSpPr>
                    <a:spLocks noChangeArrowheads="1"/>
                  </p:cNvSpPr>
                  <p:nvPr/>
                </p:nvSpPr>
                <p:spPr bwMode="auto">
                  <a:xfrm>
                    <a:off x="4230" y="1655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434" name="Group 965"/>
                  <p:cNvGrpSpPr>
                    <a:grpSpLocks/>
                  </p:cNvGrpSpPr>
                  <p:nvPr/>
                </p:nvGrpSpPr>
                <p:grpSpPr bwMode="auto">
                  <a:xfrm>
                    <a:off x="4735" y="1627"/>
                    <a:ext cx="582" cy="151"/>
                    <a:chOff x="614" y="2568"/>
                    <a:chExt cx="725" cy="139"/>
                  </a:xfrm>
                </p:grpSpPr>
                <p:sp>
                  <p:nvSpPr>
                    <p:cNvPr id="217450" name="AutoShape 9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8" y="2586"/>
                      <a:ext cx="720" cy="12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451" name="AutoShape 9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30" y="2586"/>
                      <a:ext cx="695" cy="109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435" name="Freeform 968"/>
                  <p:cNvSpPr>
                    <a:spLocks/>
                  </p:cNvSpPr>
                  <p:nvPr/>
                </p:nvSpPr>
                <p:spPr bwMode="auto">
                  <a:xfrm>
                    <a:off x="5288" y="1354"/>
                    <a:ext cx="263" cy="188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7 w 328"/>
                      <a:gd name="T3" fmla="*/ 6 h 226"/>
                      <a:gd name="T4" fmla="*/ 7 w 328"/>
                      <a:gd name="T5" fmla="*/ 10 h 226"/>
                      <a:gd name="T6" fmla="*/ 0 w 328"/>
                      <a:gd name="T7" fmla="*/ 4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8"/>
                      <a:gd name="T16" fmla="*/ 0 h 226"/>
                      <a:gd name="T17" fmla="*/ 328 w 328"/>
                      <a:gd name="T18" fmla="*/ 226 h 22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17436" name="Group 969"/>
                  <p:cNvGrpSpPr>
                    <a:grpSpLocks/>
                  </p:cNvGrpSpPr>
                  <p:nvPr/>
                </p:nvGrpSpPr>
                <p:grpSpPr bwMode="auto">
                  <a:xfrm>
                    <a:off x="4739" y="1327"/>
                    <a:ext cx="582" cy="139"/>
                    <a:chOff x="614" y="2568"/>
                    <a:chExt cx="725" cy="139"/>
                  </a:xfrm>
                </p:grpSpPr>
                <p:sp>
                  <p:nvSpPr>
                    <p:cNvPr id="217448" name="AutoShape 9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3" y="2571"/>
                      <a:ext cx="732" cy="13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449" name="AutoShape 9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" y="2587"/>
                      <a:ext cx="720" cy="103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437" name="Rectangle 972"/>
                  <p:cNvSpPr>
                    <a:spLocks noChangeArrowheads="1"/>
                  </p:cNvSpPr>
                  <p:nvPr/>
                </p:nvSpPr>
                <p:spPr bwMode="auto">
                  <a:xfrm>
                    <a:off x="5246" y="429"/>
                    <a:ext cx="70" cy="228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33"/>
                      </a:gs>
                      <a:gs pos="5000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438" name="Freeform 973"/>
                  <p:cNvSpPr>
                    <a:spLocks/>
                  </p:cNvSpPr>
                  <p:nvPr/>
                </p:nvSpPr>
                <p:spPr bwMode="auto">
                  <a:xfrm>
                    <a:off x="5312" y="1007"/>
                    <a:ext cx="237" cy="213"/>
                  </a:xfrm>
                  <a:custGeom>
                    <a:avLst/>
                    <a:gdLst>
                      <a:gd name="T0" fmla="*/ 2 w 296"/>
                      <a:gd name="T1" fmla="*/ 0 h 256"/>
                      <a:gd name="T2" fmla="*/ 7 w 296"/>
                      <a:gd name="T3" fmla="*/ 6 h 256"/>
                      <a:gd name="T4" fmla="*/ 7 w 296"/>
                      <a:gd name="T5" fmla="*/ 11 h 256"/>
                      <a:gd name="T6" fmla="*/ 0 w 296"/>
                      <a:gd name="T7" fmla="*/ 4 h 256"/>
                      <a:gd name="T8" fmla="*/ 2 w 296"/>
                      <a:gd name="T9" fmla="*/ 0 h 25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96"/>
                      <a:gd name="T16" fmla="*/ 0 h 256"/>
                      <a:gd name="T17" fmla="*/ 296 w 296"/>
                      <a:gd name="T18" fmla="*/ 256 h 25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96" h="256">
                        <a:moveTo>
                          <a:pt x="4" y="0"/>
                        </a:moveTo>
                        <a:cubicBezTo>
                          <a:pt x="55" y="10"/>
                          <a:pt x="144" y="68"/>
                          <a:pt x="292" y="144"/>
                        </a:cubicBezTo>
                        <a:cubicBezTo>
                          <a:pt x="290" y="178"/>
                          <a:pt x="296" y="188"/>
                          <a:pt x="296" y="256"/>
                        </a:cubicBezTo>
                        <a:cubicBezTo>
                          <a:pt x="296" y="256"/>
                          <a:pt x="160" y="176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439" name="Freeform 974"/>
                  <p:cNvSpPr>
                    <a:spLocks/>
                  </p:cNvSpPr>
                  <p:nvPr/>
                </p:nvSpPr>
                <p:spPr bwMode="auto">
                  <a:xfrm>
                    <a:off x="5315" y="680"/>
                    <a:ext cx="244" cy="240"/>
                  </a:xfrm>
                  <a:custGeom>
                    <a:avLst/>
                    <a:gdLst>
                      <a:gd name="T0" fmla="*/ 0 w 304"/>
                      <a:gd name="T1" fmla="*/ 0 h 288"/>
                      <a:gd name="T2" fmla="*/ 7 w 304"/>
                      <a:gd name="T3" fmla="*/ 8 h 288"/>
                      <a:gd name="T4" fmla="*/ 6 w 304"/>
                      <a:gd name="T5" fmla="*/ 13 h 288"/>
                      <a:gd name="T6" fmla="*/ 2 w 304"/>
                      <a:gd name="T7" fmla="*/ 6 h 288"/>
                      <a:gd name="T8" fmla="*/ 0 w 304"/>
                      <a:gd name="T9" fmla="*/ 0 h 28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4"/>
                      <a:gd name="T16" fmla="*/ 0 h 288"/>
                      <a:gd name="T17" fmla="*/ 304 w 304"/>
                      <a:gd name="T18" fmla="*/ 288 h 288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4" h="288">
                        <a:moveTo>
                          <a:pt x="0" y="0"/>
                        </a:moveTo>
                        <a:cubicBezTo>
                          <a:pt x="51" y="10"/>
                          <a:pt x="148" y="76"/>
                          <a:pt x="304" y="164"/>
                        </a:cubicBezTo>
                        <a:cubicBezTo>
                          <a:pt x="302" y="198"/>
                          <a:pt x="284" y="220"/>
                          <a:pt x="284" y="288"/>
                        </a:cubicBezTo>
                        <a:cubicBezTo>
                          <a:pt x="284" y="288"/>
                          <a:pt x="163" y="179"/>
                          <a:pt x="8" y="124"/>
                        </a:cubicBezTo>
                        <a:cubicBezTo>
                          <a:pt x="8" y="72"/>
                          <a:pt x="0" y="17"/>
                          <a:pt x="0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440" name="Oval 975"/>
                  <p:cNvSpPr>
                    <a:spLocks noChangeArrowheads="1"/>
                  </p:cNvSpPr>
                  <p:nvPr/>
                </p:nvSpPr>
                <p:spPr bwMode="auto">
                  <a:xfrm>
                    <a:off x="5515" y="2611"/>
                    <a:ext cx="50" cy="95"/>
                  </a:xfrm>
                  <a:prstGeom prst="ellipse">
                    <a:avLst/>
                  </a:pr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441" name="Freeform 976"/>
                  <p:cNvSpPr>
                    <a:spLocks/>
                  </p:cNvSpPr>
                  <p:nvPr/>
                </p:nvSpPr>
                <p:spPr bwMode="auto">
                  <a:xfrm>
                    <a:off x="5302" y="2614"/>
                    <a:ext cx="245" cy="200"/>
                  </a:xfrm>
                  <a:custGeom>
                    <a:avLst/>
                    <a:gdLst>
                      <a:gd name="T0" fmla="*/ 0 w 306"/>
                      <a:gd name="T1" fmla="*/ 6 h 240"/>
                      <a:gd name="T2" fmla="*/ 2 w 306"/>
                      <a:gd name="T3" fmla="*/ 11 h 240"/>
                      <a:gd name="T4" fmla="*/ 7 w 306"/>
                      <a:gd name="T5" fmla="*/ 6 h 240"/>
                      <a:gd name="T6" fmla="*/ 7 w 306"/>
                      <a:gd name="T7" fmla="*/ 0 h 240"/>
                      <a:gd name="T8" fmla="*/ 0 w 306"/>
                      <a:gd name="T9" fmla="*/ 6 h 2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6"/>
                      <a:gd name="T16" fmla="*/ 0 h 240"/>
                      <a:gd name="T17" fmla="*/ 306 w 306"/>
                      <a:gd name="T18" fmla="*/ 240 h 24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6" h="240">
                        <a:moveTo>
                          <a:pt x="0" y="106"/>
                        </a:moveTo>
                        <a:lnTo>
                          <a:pt x="2" y="240"/>
                        </a:lnTo>
                        <a:lnTo>
                          <a:pt x="306" y="110"/>
                        </a:lnTo>
                        <a:lnTo>
                          <a:pt x="300" y="0"/>
                        </a:lnTo>
                        <a:lnTo>
                          <a:pt x="0" y="106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442" name="AutoShape 977"/>
                  <p:cNvSpPr>
                    <a:spLocks noChangeArrowheads="1"/>
                  </p:cNvSpPr>
                  <p:nvPr/>
                </p:nvSpPr>
                <p:spPr bwMode="auto">
                  <a:xfrm>
                    <a:off x="4140" y="2675"/>
                    <a:ext cx="1196" cy="15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DDD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443" name="AutoShape 978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2714"/>
                    <a:ext cx="1066" cy="7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chemeClr val="tx2"/>
                      </a:gs>
                      <a:gs pos="100000">
                        <a:schemeClr val="bg2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444" name="Oval 979"/>
                  <p:cNvSpPr>
                    <a:spLocks noChangeArrowheads="1"/>
                  </p:cNvSpPr>
                  <p:nvPr/>
                </p:nvSpPr>
                <p:spPr bwMode="auto">
                  <a:xfrm>
                    <a:off x="4309" y="2382"/>
                    <a:ext cx="159" cy="142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445" name="Oval 980"/>
                  <p:cNvSpPr>
                    <a:spLocks noChangeArrowheads="1"/>
                  </p:cNvSpPr>
                  <p:nvPr/>
                </p:nvSpPr>
                <p:spPr bwMode="auto">
                  <a:xfrm>
                    <a:off x="4489" y="2382"/>
                    <a:ext cx="159" cy="142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1800">
                      <a:solidFill>
                        <a:srgbClr val="FF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446" name="Oval 981"/>
                  <p:cNvSpPr>
                    <a:spLocks noChangeArrowheads="1"/>
                  </p:cNvSpPr>
                  <p:nvPr/>
                </p:nvSpPr>
                <p:spPr bwMode="auto">
                  <a:xfrm>
                    <a:off x="4658" y="2382"/>
                    <a:ext cx="159" cy="142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447" name="Rectangle 982"/>
                  <p:cNvSpPr>
                    <a:spLocks noChangeArrowheads="1"/>
                  </p:cNvSpPr>
                  <p:nvPr/>
                </p:nvSpPr>
                <p:spPr bwMode="auto">
                  <a:xfrm>
                    <a:off x="5067" y="1837"/>
                    <a:ext cx="80" cy="759"/>
                  </a:xfrm>
                  <a:prstGeom prst="rect">
                    <a:avLst/>
                  </a:prstGeom>
                  <a:solidFill>
                    <a:srgbClr val="29292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217106" name="Group 1106"/>
              <p:cNvGrpSpPr>
                <a:grpSpLocks/>
              </p:cNvGrpSpPr>
              <p:nvPr/>
            </p:nvGrpSpPr>
            <p:grpSpPr bwMode="auto">
              <a:xfrm>
                <a:off x="3221830" y="5776376"/>
                <a:ext cx="347753" cy="680208"/>
                <a:chOff x="7923189" y="2486663"/>
                <a:chExt cx="360362" cy="884586"/>
              </a:xfrm>
            </p:grpSpPr>
            <p:pic>
              <p:nvPicPr>
                <p:cNvPr id="217388" name="Picture 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43984" y="2486663"/>
                  <a:ext cx="239567" cy="5365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grpSp>
              <p:nvGrpSpPr>
                <p:cNvPr id="217389" name="Group 950"/>
                <p:cNvGrpSpPr>
                  <a:grpSpLocks/>
                </p:cNvGrpSpPr>
                <p:nvPr/>
              </p:nvGrpSpPr>
              <p:grpSpPr bwMode="auto">
                <a:xfrm>
                  <a:off x="7923189" y="2890236"/>
                  <a:ext cx="227012" cy="481013"/>
                  <a:chOff x="4140" y="429"/>
                  <a:chExt cx="1425" cy="2396"/>
                </a:xfrm>
              </p:grpSpPr>
              <p:sp>
                <p:nvSpPr>
                  <p:cNvPr id="217390" name="Freeform 951"/>
                  <p:cNvSpPr>
                    <a:spLocks/>
                  </p:cNvSpPr>
                  <p:nvPr/>
                </p:nvSpPr>
                <p:spPr bwMode="auto">
                  <a:xfrm>
                    <a:off x="5268" y="433"/>
                    <a:ext cx="283" cy="2286"/>
                  </a:xfrm>
                  <a:custGeom>
                    <a:avLst/>
                    <a:gdLst>
                      <a:gd name="T0" fmla="*/ 2 w 354"/>
                      <a:gd name="T1" fmla="*/ 0 h 2742"/>
                      <a:gd name="T2" fmla="*/ 8 w 354"/>
                      <a:gd name="T3" fmla="*/ 16 h 2742"/>
                      <a:gd name="T4" fmla="*/ 8 w 354"/>
                      <a:gd name="T5" fmla="*/ 119 h 2742"/>
                      <a:gd name="T6" fmla="*/ 0 w 354"/>
                      <a:gd name="T7" fmla="*/ 124 h 2742"/>
                      <a:gd name="T8" fmla="*/ 2 w 354"/>
                      <a:gd name="T9" fmla="*/ 0 h 274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54"/>
                      <a:gd name="T16" fmla="*/ 0 h 2742"/>
                      <a:gd name="T17" fmla="*/ 354 w 354"/>
                      <a:gd name="T18" fmla="*/ 2742 h 274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54" h="2742">
                        <a:moveTo>
                          <a:pt x="63" y="0"/>
                        </a:moveTo>
                        <a:lnTo>
                          <a:pt x="354" y="339"/>
                        </a:lnTo>
                        <a:lnTo>
                          <a:pt x="346" y="2624"/>
                        </a:lnTo>
                        <a:lnTo>
                          <a:pt x="0" y="2742"/>
                        </a:lnTo>
                        <a:lnTo>
                          <a:pt x="63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91" name="Rectangle 952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429"/>
                    <a:ext cx="1046" cy="228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92" name="Freeform 953"/>
                  <p:cNvSpPr>
                    <a:spLocks/>
                  </p:cNvSpPr>
                  <p:nvPr/>
                </p:nvSpPr>
                <p:spPr bwMode="auto">
                  <a:xfrm>
                    <a:off x="5321" y="570"/>
                    <a:ext cx="169" cy="2115"/>
                  </a:xfrm>
                  <a:custGeom>
                    <a:avLst/>
                    <a:gdLst>
                      <a:gd name="T0" fmla="*/ 2 w 211"/>
                      <a:gd name="T1" fmla="*/ 0 h 2537"/>
                      <a:gd name="T2" fmla="*/ 5 w 211"/>
                      <a:gd name="T3" fmla="*/ 11 h 2537"/>
                      <a:gd name="T4" fmla="*/ 2 w 211"/>
                      <a:gd name="T5" fmla="*/ 113 h 2537"/>
                      <a:gd name="T6" fmla="*/ 2 w 211"/>
                      <a:gd name="T7" fmla="*/ 0 h 253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11"/>
                      <a:gd name="T13" fmla="*/ 0 h 2537"/>
                      <a:gd name="T14" fmla="*/ 211 w 211"/>
                      <a:gd name="T15" fmla="*/ 2537 h 2537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1" h="2537">
                        <a:moveTo>
                          <a:pt x="7" y="0"/>
                        </a:moveTo>
                        <a:cubicBezTo>
                          <a:pt x="7" y="0"/>
                          <a:pt x="57" y="28"/>
                          <a:pt x="211" y="218"/>
                        </a:cubicBezTo>
                        <a:cubicBezTo>
                          <a:pt x="0" y="1229"/>
                          <a:pt x="41" y="2537"/>
                          <a:pt x="7" y="2501"/>
                        </a:cubicBezTo>
                        <a:lnTo>
                          <a:pt x="7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808080"/>
                      </a:gs>
                      <a:gs pos="100000">
                        <a:srgbClr val="F8F8F8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93" name="Freeform 954"/>
                  <p:cNvSpPr>
                    <a:spLocks/>
                  </p:cNvSpPr>
                  <p:nvPr/>
                </p:nvSpPr>
                <p:spPr bwMode="auto">
                  <a:xfrm>
                    <a:off x="5284" y="1640"/>
                    <a:ext cx="263" cy="189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7 w 328"/>
                      <a:gd name="T3" fmla="*/ 7 h 226"/>
                      <a:gd name="T4" fmla="*/ 7 w 328"/>
                      <a:gd name="T5" fmla="*/ 11 h 226"/>
                      <a:gd name="T6" fmla="*/ 0 w 328"/>
                      <a:gd name="T7" fmla="*/ 5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8"/>
                      <a:gd name="T16" fmla="*/ 0 h 226"/>
                      <a:gd name="T17" fmla="*/ 328 w 328"/>
                      <a:gd name="T18" fmla="*/ 226 h 22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94" name="Rectangle 955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690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395" name="Group 956"/>
                  <p:cNvGrpSpPr>
                    <a:grpSpLocks/>
                  </p:cNvGrpSpPr>
                  <p:nvPr/>
                </p:nvGrpSpPr>
                <p:grpSpPr bwMode="auto">
                  <a:xfrm>
                    <a:off x="4749" y="668"/>
                    <a:ext cx="581" cy="145"/>
                    <a:chOff x="614" y="2568"/>
                    <a:chExt cx="725" cy="139"/>
                  </a:xfrm>
                </p:grpSpPr>
                <p:sp>
                  <p:nvSpPr>
                    <p:cNvPr id="217420" name="AutoShape 9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3" y="2566"/>
                      <a:ext cx="721" cy="14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421" name="AutoShape 9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" y="2581"/>
                      <a:ext cx="696" cy="114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396" name="Rectangle 959"/>
                  <p:cNvSpPr>
                    <a:spLocks noChangeArrowheads="1"/>
                  </p:cNvSpPr>
                  <p:nvPr/>
                </p:nvSpPr>
                <p:spPr bwMode="auto">
                  <a:xfrm>
                    <a:off x="4220" y="1022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397" name="Group 960"/>
                  <p:cNvGrpSpPr>
                    <a:grpSpLocks/>
                  </p:cNvGrpSpPr>
                  <p:nvPr/>
                </p:nvGrpSpPr>
                <p:grpSpPr bwMode="auto">
                  <a:xfrm>
                    <a:off x="4747" y="994"/>
                    <a:ext cx="581" cy="134"/>
                    <a:chOff x="614" y="2568"/>
                    <a:chExt cx="725" cy="139"/>
                  </a:xfrm>
                </p:grpSpPr>
                <p:sp>
                  <p:nvSpPr>
                    <p:cNvPr id="217418" name="AutoShape 9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" y="2564"/>
                      <a:ext cx="721" cy="139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419" name="AutoShape 9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8" y="2581"/>
                      <a:ext cx="696" cy="107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398" name="Rectangle 963"/>
                  <p:cNvSpPr>
                    <a:spLocks noChangeArrowheads="1"/>
                  </p:cNvSpPr>
                  <p:nvPr/>
                </p:nvSpPr>
                <p:spPr bwMode="auto">
                  <a:xfrm>
                    <a:off x="4220" y="1354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99" name="Rectangle 964"/>
                  <p:cNvSpPr>
                    <a:spLocks noChangeArrowheads="1"/>
                  </p:cNvSpPr>
                  <p:nvPr/>
                </p:nvSpPr>
                <p:spPr bwMode="auto">
                  <a:xfrm>
                    <a:off x="4230" y="1655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400" name="Group 965"/>
                  <p:cNvGrpSpPr>
                    <a:grpSpLocks/>
                  </p:cNvGrpSpPr>
                  <p:nvPr/>
                </p:nvGrpSpPr>
                <p:grpSpPr bwMode="auto">
                  <a:xfrm>
                    <a:off x="4735" y="1627"/>
                    <a:ext cx="582" cy="151"/>
                    <a:chOff x="614" y="2568"/>
                    <a:chExt cx="725" cy="139"/>
                  </a:xfrm>
                </p:grpSpPr>
                <p:sp>
                  <p:nvSpPr>
                    <p:cNvPr id="217416" name="AutoShape 9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8" y="2586"/>
                      <a:ext cx="720" cy="12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417" name="AutoShape 9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30" y="2586"/>
                      <a:ext cx="695" cy="109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401" name="Freeform 968"/>
                  <p:cNvSpPr>
                    <a:spLocks/>
                  </p:cNvSpPr>
                  <p:nvPr/>
                </p:nvSpPr>
                <p:spPr bwMode="auto">
                  <a:xfrm>
                    <a:off x="5288" y="1354"/>
                    <a:ext cx="263" cy="188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7 w 328"/>
                      <a:gd name="T3" fmla="*/ 6 h 226"/>
                      <a:gd name="T4" fmla="*/ 7 w 328"/>
                      <a:gd name="T5" fmla="*/ 10 h 226"/>
                      <a:gd name="T6" fmla="*/ 0 w 328"/>
                      <a:gd name="T7" fmla="*/ 4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8"/>
                      <a:gd name="T16" fmla="*/ 0 h 226"/>
                      <a:gd name="T17" fmla="*/ 328 w 328"/>
                      <a:gd name="T18" fmla="*/ 226 h 22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17402" name="Group 969"/>
                  <p:cNvGrpSpPr>
                    <a:grpSpLocks/>
                  </p:cNvGrpSpPr>
                  <p:nvPr/>
                </p:nvGrpSpPr>
                <p:grpSpPr bwMode="auto">
                  <a:xfrm>
                    <a:off x="4739" y="1327"/>
                    <a:ext cx="582" cy="139"/>
                    <a:chOff x="614" y="2568"/>
                    <a:chExt cx="725" cy="139"/>
                  </a:xfrm>
                </p:grpSpPr>
                <p:sp>
                  <p:nvSpPr>
                    <p:cNvPr id="217414" name="AutoShape 9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3" y="2571"/>
                      <a:ext cx="732" cy="13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415" name="AutoShape 9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" y="2587"/>
                      <a:ext cx="720" cy="103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403" name="Rectangle 972"/>
                  <p:cNvSpPr>
                    <a:spLocks noChangeArrowheads="1"/>
                  </p:cNvSpPr>
                  <p:nvPr/>
                </p:nvSpPr>
                <p:spPr bwMode="auto">
                  <a:xfrm>
                    <a:off x="5246" y="429"/>
                    <a:ext cx="70" cy="228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33"/>
                      </a:gs>
                      <a:gs pos="5000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404" name="Freeform 973"/>
                  <p:cNvSpPr>
                    <a:spLocks/>
                  </p:cNvSpPr>
                  <p:nvPr/>
                </p:nvSpPr>
                <p:spPr bwMode="auto">
                  <a:xfrm>
                    <a:off x="5312" y="1007"/>
                    <a:ext cx="237" cy="213"/>
                  </a:xfrm>
                  <a:custGeom>
                    <a:avLst/>
                    <a:gdLst>
                      <a:gd name="T0" fmla="*/ 2 w 296"/>
                      <a:gd name="T1" fmla="*/ 0 h 256"/>
                      <a:gd name="T2" fmla="*/ 7 w 296"/>
                      <a:gd name="T3" fmla="*/ 6 h 256"/>
                      <a:gd name="T4" fmla="*/ 7 w 296"/>
                      <a:gd name="T5" fmla="*/ 11 h 256"/>
                      <a:gd name="T6" fmla="*/ 0 w 296"/>
                      <a:gd name="T7" fmla="*/ 4 h 256"/>
                      <a:gd name="T8" fmla="*/ 2 w 296"/>
                      <a:gd name="T9" fmla="*/ 0 h 25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96"/>
                      <a:gd name="T16" fmla="*/ 0 h 256"/>
                      <a:gd name="T17" fmla="*/ 296 w 296"/>
                      <a:gd name="T18" fmla="*/ 256 h 25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96" h="256">
                        <a:moveTo>
                          <a:pt x="4" y="0"/>
                        </a:moveTo>
                        <a:cubicBezTo>
                          <a:pt x="55" y="10"/>
                          <a:pt x="144" y="68"/>
                          <a:pt x="292" y="144"/>
                        </a:cubicBezTo>
                        <a:cubicBezTo>
                          <a:pt x="290" y="178"/>
                          <a:pt x="296" y="188"/>
                          <a:pt x="296" y="256"/>
                        </a:cubicBezTo>
                        <a:cubicBezTo>
                          <a:pt x="296" y="256"/>
                          <a:pt x="160" y="176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405" name="Freeform 974"/>
                  <p:cNvSpPr>
                    <a:spLocks/>
                  </p:cNvSpPr>
                  <p:nvPr/>
                </p:nvSpPr>
                <p:spPr bwMode="auto">
                  <a:xfrm>
                    <a:off x="5315" y="680"/>
                    <a:ext cx="244" cy="240"/>
                  </a:xfrm>
                  <a:custGeom>
                    <a:avLst/>
                    <a:gdLst>
                      <a:gd name="T0" fmla="*/ 0 w 304"/>
                      <a:gd name="T1" fmla="*/ 0 h 288"/>
                      <a:gd name="T2" fmla="*/ 7 w 304"/>
                      <a:gd name="T3" fmla="*/ 8 h 288"/>
                      <a:gd name="T4" fmla="*/ 6 w 304"/>
                      <a:gd name="T5" fmla="*/ 13 h 288"/>
                      <a:gd name="T6" fmla="*/ 2 w 304"/>
                      <a:gd name="T7" fmla="*/ 6 h 288"/>
                      <a:gd name="T8" fmla="*/ 0 w 304"/>
                      <a:gd name="T9" fmla="*/ 0 h 28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4"/>
                      <a:gd name="T16" fmla="*/ 0 h 288"/>
                      <a:gd name="T17" fmla="*/ 304 w 304"/>
                      <a:gd name="T18" fmla="*/ 288 h 288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4" h="288">
                        <a:moveTo>
                          <a:pt x="0" y="0"/>
                        </a:moveTo>
                        <a:cubicBezTo>
                          <a:pt x="51" y="10"/>
                          <a:pt x="148" y="76"/>
                          <a:pt x="304" y="164"/>
                        </a:cubicBezTo>
                        <a:cubicBezTo>
                          <a:pt x="302" y="198"/>
                          <a:pt x="284" y="220"/>
                          <a:pt x="284" y="288"/>
                        </a:cubicBezTo>
                        <a:cubicBezTo>
                          <a:pt x="284" y="288"/>
                          <a:pt x="163" y="179"/>
                          <a:pt x="8" y="124"/>
                        </a:cubicBezTo>
                        <a:cubicBezTo>
                          <a:pt x="8" y="72"/>
                          <a:pt x="0" y="17"/>
                          <a:pt x="0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406" name="Oval 975"/>
                  <p:cNvSpPr>
                    <a:spLocks noChangeArrowheads="1"/>
                  </p:cNvSpPr>
                  <p:nvPr/>
                </p:nvSpPr>
                <p:spPr bwMode="auto">
                  <a:xfrm>
                    <a:off x="5515" y="2611"/>
                    <a:ext cx="50" cy="95"/>
                  </a:xfrm>
                  <a:prstGeom prst="ellipse">
                    <a:avLst/>
                  </a:pr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407" name="Freeform 976"/>
                  <p:cNvSpPr>
                    <a:spLocks/>
                  </p:cNvSpPr>
                  <p:nvPr/>
                </p:nvSpPr>
                <p:spPr bwMode="auto">
                  <a:xfrm>
                    <a:off x="5302" y="2614"/>
                    <a:ext cx="245" cy="200"/>
                  </a:xfrm>
                  <a:custGeom>
                    <a:avLst/>
                    <a:gdLst>
                      <a:gd name="T0" fmla="*/ 0 w 306"/>
                      <a:gd name="T1" fmla="*/ 6 h 240"/>
                      <a:gd name="T2" fmla="*/ 2 w 306"/>
                      <a:gd name="T3" fmla="*/ 11 h 240"/>
                      <a:gd name="T4" fmla="*/ 7 w 306"/>
                      <a:gd name="T5" fmla="*/ 6 h 240"/>
                      <a:gd name="T6" fmla="*/ 7 w 306"/>
                      <a:gd name="T7" fmla="*/ 0 h 240"/>
                      <a:gd name="T8" fmla="*/ 0 w 306"/>
                      <a:gd name="T9" fmla="*/ 6 h 2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6"/>
                      <a:gd name="T16" fmla="*/ 0 h 240"/>
                      <a:gd name="T17" fmla="*/ 306 w 306"/>
                      <a:gd name="T18" fmla="*/ 240 h 24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6" h="240">
                        <a:moveTo>
                          <a:pt x="0" y="106"/>
                        </a:moveTo>
                        <a:lnTo>
                          <a:pt x="2" y="240"/>
                        </a:lnTo>
                        <a:lnTo>
                          <a:pt x="306" y="110"/>
                        </a:lnTo>
                        <a:lnTo>
                          <a:pt x="300" y="0"/>
                        </a:lnTo>
                        <a:lnTo>
                          <a:pt x="0" y="106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408" name="AutoShape 977"/>
                  <p:cNvSpPr>
                    <a:spLocks noChangeArrowheads="1"/>
                  </p:cNvSpPr>
                  <p:nvPr/>
                </p:nvSpPr>
                <p:spPr bwMode="auto">
                  <a:xfrm>
                    <a:off x="4140" y="2675"/>
                    <a:ext cx="1196" cy="15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DDD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409" name="AutoShape 978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2714"/>
                    <a:ext cx="1066" cy="7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chemeClr val="tx2"/>
                      </a:gs>
                      <a:gs pos="100000">
                        <a:schemeClr val="bg2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410" name="Oval 979"/>
                  <p:cNvSpPr>
                    <a:spLocks noChangeArrowheads="1"/>
                  </p:cNvSpPr>
                  <p:nvPr/>
                </p:nvSpPr>
                <p:spPr bwMode="auto">
                  <a:xfrm>
                    <a:off x="4309" y="2382"/>
                    <a:ext cx="159" cy="142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411" name="Oval 980"/>
                  <p:cNvSpPr>
                    <a:spLocks noChangeArrowheads="1"/>
                  </p:cNvSpPr>
                  <p:nvPr/>
                </p:nvSpPr>
                <p:spPr bwMode="auto">
                  <a:xfrm>
                    <a:off x="4489" y="2382"/>
                    <a:ext cx="159" cy="142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1800">
                      <a:solidFill>
                        <a:srgbClr val="FF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412" name="Oval 981"/>
                  <p:cNvSpPr>
                    <a:spLocks noChangeArrowheads="1"/>
                  </p:cNvSpPr>
                  <p:nvPr/>
                </p:nvSpPr>
                <p:spPr bwMode="auto">
                  <a:xfrm>
                    <a:off x="4658" y="2382"/>
                    <a:ext cx="159" cy="142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413" name="Rectangle 982"/>
                  <p:cNvSpPr>
                    <a:spLocks noChangeArrowheads="1"/>
                  </p:cNvSpPr>
                  <p:nvPr/>
                </p:nvSpPr>
                <p:spPr bwMode="auto">
                  <a:xfrm>
                    <a:off x="5067" y="1837"/>
                    <a:ext cx="80" cy="759"/>
                  </a:xfrm>
                  <a:prstGeom prst="rect">
                    <a:avLst/>
                  </a:prstGeom>
                  <a:solidFill>
                    <a:srgbClr val="29292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217107" name="Group 1108"/>
              <p:cNvGrpSpPr>
                <a:grpSpLocks/>
              </p:cNvGrpSpPr>
              <p:nvPr/>
            </p:nvGrpSpPr>
            <p:grpSpPr bwMode="auto">
              <a:xfrm>
                <a:off x="4387291" y="3555216"/>
                <a:ext cx="347753" cy="680208"/>
                <a:chOff x="7923189" y="2486663"/>
                <a:chExt cx="360362" cy="884586"/>
              </a:xfrm>
            </p:grpSpPr>
            <p:pic>
              <p:nvPicPr>
                <p:cNvPr id="217354" name="Picture 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43984" y="2486663"/>
                  <a:ext cx="239567" cy="5365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grpSp>
              <p:nvGrpSpPr>
                <p:cNvPr id="217355" name="Group 950"/>
                <p:cNvGrpSpPr>
                  <a:grpSpLocks/>
                </p:cNvGrpSpPr>
                <p:nvPr/>
              </p:nvGrpSpPr>
              <p:grpSpPr bwMode="auto">
                <a:xfrm>
                  <a:off x="7923189" y="2890236"/>
                  <a:ext cx="227012" cy="481013"/>
                  <a:chOff x="4140" y="429"/>
                  <a:chExt cx="1425" cy="2396"/>
                </a:xfrm>
              </p:grpSpPr>
              <p:sp>
                <p:nvSpPr>
                  <p:cNvPr id="217356" name="Freeform 951"/>
                  <p:cNvSpPr>
                    <a:spLocks/>
                  </p:cNvSpPr>
                  <p:nvPr/>
                </p:nvSpPr>
                <p:spPr bwMode="auto">
                  <a:xfrm>
                    <a:off x="5268" y="433"/>
                    <a:ext cx="283" cy="2286"/>
                  </a:xfrm>
                  <a:custGeom>
                    <a:avLst/>
                    <a:gdLst>
                      <a:gd name="T0" fmla="*/ 2 w 354"/>
                      <a:gd name="T1" fmla="*/ 0 h 2742"/>
                      <a:gd name="T2" fmla="*/ 8 w 354"/>
                      <a:gd name="T3" fmla="*/ 16 h 2742"/>
                      <a:gd name="T4" fmla="*/ 8 w 354"/>
                      <a:gd name="T5" fmla="*/ 119 h 2742"/>
                      <a:gd name="T6" fmla="*/ 0 w 354"/>
                      <a:gd name="T7" fmla="*/ 124 h 2742"/>
                      <a:gd name="T8" fmla="*/ 2 w 354"/>
                      <a:gd name="T9" fmla="*/ 0 h 274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54"/>
                      <a:gd name="T16" fmla="*/ 0 h 2742"/>
                      <a:gd name="T17" fmla="*/ 354 w 354"/>
                      <a:gd name="T18" fmla="*/ 2742 h 274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54" h="2742">
                        <a:moveTo>
                          <a:pt x="63" y="0"/>
                        </a:moveTo>
                        <a:lnTo>
                          <a:pt x="354" y="339"/>
                        </a:lnTo>
                        <a:lnTo>
                          <a:pt x="346" y="2624"/>
                        </a:lnTo>
                        <a:lnTo>
                          <a:pt x="0" y="2742"/>
                        </a:lnTo>
                        <a:lnTo>
                          <a:pt x="63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57" name="Rectangle 952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429"/>
                    <a:ext cx="1046" cy="228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58" name="Freeform 953"/>
                  <p:cNvSpPr>
                    <a:spLocks/>
                  </p:cNvSpPr>
                  <p:nvPr/>
                </p:nvSpPr>
                <p:spPr bwMode="auto">
                  <a:xfrm>
                    <a:off x="5321" y="570"/>
                    <a:ext cx="169" cy="2115"/>
                  </a:xfrm>
                  <a:custGeom>
                    <a:avLst/>
                    <a:gdLst>
                      <a:gd name="T0" fmla="*/ 2 w 211"/>
                      <a:gd name="T1" fmla="*/ 0 h 2537"/>
                      <a:gd name="T2" fmla="*/ 5 w 211"/>
                      <a:gd name="T3" fmla="*/ 11 h 2537"/>
                      <a:gd name="T4" fmla="*/ 2 w 211"/>
                      <a:gd name="T5" fmla="*/ 113 h 2537"/>
                      <a:gd name="T6" fmla="*/ 2 w 211"/>
                      <a:gd name="T7" fmla="*/ 0 h 253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11"/>
                      <a:gd name="T13" fmla="*/ 0 h 2537"/>
                      <a:gd name="T14" fmla="*/ 211 w 211"/>
                      <a:gd name="T15" fmla="*/ 2537 h 2537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1" h="2537">
                        <a:moveTo>
                          <a:pt x="7" y="0"/>
                        </a:moveTo>
                        <a:cubicBezTo>
                          <a:pt x="7" y="0"/>
                          <a:pt x="57" y="28"/>
                          <a:pt x="211" y="218"/>
                        </a:cubicBezTo>
                        <a:cubicBezTo>
                          <a:pt x="0" y="1229"/>
                          <a:pt x="41" y="2537"/>
                          <a:pt x="7" y="2501"/>
                        </a:cubicBezTo>
                        <a:lnTo>
                          <a:pt x="7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808080"/>
                      </a:gs>
                      <a:gs pos="100000">
                        <a:srgbClr val="F8F8F8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59" name="Freeform 954"/>
                  <p:cNvSpPr>
                    <a:spLocks/>
                  </p:cNvSpPr>
                  <p:nvPr/>
                </p:nvSpPr>
                <p:spPr bwMode="auto">
                  <a:xfrm>
                    <a:off x="5284" y="1640"/>
                    <a:ext cx="263" cy="189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7 w 328"/>
                      <a:gd name="T3" fmla="*/ 7 h 226"/>
                      <a:gd name="T4" fmla="*/ 7 w 328"/>
                      <a:gd name="T5" fmla="*/ 11 h 226"/>
                      <a:gd name="T6" fmla="*/ 0 w 328"/>
                      <a:gd name="T7" fmla="*/ 5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8"/>
                      <a:gd name="T16" fmla="*/ 0 h 226"/>
                      <a:gd name="T17" fmla="*/ 328 w 328"/>
                      <a:gd name="T18" fmla="*/ 226 h 22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60" name="Rectangle 955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690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361" name="Group 956"/>
                  <p:cNvGrpSpPr>
                    <a:grpSpLocks/>
                  </p:cNvGrpSpPr>
                  <p:nvPr/>
                </p:nvGrpSpPr>
                <p:grpSpPr bwMode="auto">
                  <a:xfrm>
                    <a:off x="4749" y="668"/>
                    <a:ext cx="581" cy="145"/>
                    <a:chOff x="614" y="2568"/>
                    <a:chExt cx="725" cy="139"/>
                  </a:xfrm>
                </p:grpSpPr>
                <p:sp>
                  <p:nvSpPr>
                    <p:cNvPr id="217386" name="AutoShape 9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3" y="2566"/>
                      <a:ext cx="721" cy="14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387" name="AutoShape 9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" y="2581"/>
                      <a:ext cx="696" cy="114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362" name="Rectangle 959"/>
                  <p:cNvSpPr>
                    <a:spLocks noChangeArrowheads="1"/>
                  </p:cNvSpPr>
                  <p:nvPr/>
                </p:nvSpPr>
                <p:spPr bwMode="auto">
                  <a:xfrm>
                    <a:off x="4220" y="1022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363" name="Group 960"/>
                  <p:cNvGrpSpPr>
                    <a:grpSpLocks/>
                  </p:cNvGrpSpPr>
                  <p:nvPr/>
                </p:nvGrpSpPr>
                <p:grpSpPr bwMode="auto">
                  <a:xfrm>
                    <a:off x="4747" y="994"/>
                    <a:ext cx="581" cy="134"/>
                    <a:chOff x="614" y="2568"/>
                    <a:chExt cx="725" cy="139"/>
                  </a:xfrm>
                </p:grpSpPr>
                <p:sp>
                  <p:nvSpPr>
                    <p:cNvPr id="217384" name="AutoShape 9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" y="2564"/>
                      <a:ext cx="721" cy="139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385" name="AutoShape 9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8" y="2581"/>
                      <a:ext cx="696" cy="107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364" name="Rectangle 963"/>
                  <p:cNvSpPr>
                    <a:spLocks noChangeArrowheads="1"/>
                  </p:cNvSpPr>
                  <p:nvPr/>
                </p:nvSpPr>
                <p:spPr bwMode="auto">
                  <a:xfrm>
                    <a:off x="4220" y="1354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65" name="Rectangle 964"/>
                  <p:cNvSpPr>
                    <a:spLocks noChangeArrowheads="1"/>
                  </p:cNvSpPr>
                  <p:nvPr/>
                </p:nvSpPr>
                <p:spPr bwMode="auto">
                  <a:xfrm>
                    <a:off x="4230" y="1655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366" name="Group 965"/>
                  <p:cNvGrpSpPr>
                    <a:grpSpLocks/>
                  </p:cNvGrpSpPr>
                  <p:nvPr/>
                </p:nvGrpSpPr>
                <p:grpSpPr bwMode="auto">
                  <a:xfrm>
                    <a:off x="4735" y="1627"/>
                    <a:ext cx="582" cy="151"/>
                    <a:chOff x="614" y="2568"/>
                    <a:chExt cx="725" cy="139"/>
                  </a:xfrm>
                </p:grpSpPr>
                <p:sp>
                  <p:nvSpPr>
                    <p:cNvPr id="217382" name="AutoShape 9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8" y="2586"/>
                      <a:ext cx="720" cy="12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383" name="AutoShape 9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30" y="2586"/>
                      <a:ext cx="695" cy="109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367" name="Freeform 968"/>
                  <p:cNvSpPr>
                    <a:spLocks/>
                  </p:cNvSpPr>
                  <p:nvPr/>
                </p:nvSpPr>
                <p:spPr bwMode="auto">
                  <a:xfrm>
                    <a:off x="5288" y="1354"/>
                    <a:ext cx="263" cy="188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7 w 328"/>
                      <a:gd name="T3" fmla="*/ 6 h 226"/>
                      <a:gd name="T4" fmla="*/ 7 w 328"/>
                      <a:gd name="T5" fmla="*/ 10 h 226"/>
                      <a:gd name="T6" fmla="*/ 0 w 328"/>
                      <a:gd name="T7" fmla="*/ 4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8"/>
                      <a:gd name="T16" fmla="*/ 0 h 226"/>
                      <a:gd name="T17" fmla="*/ 328 w 328"/>
                      <a:gd name="T18" fmla="*/ 226 h 22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17368" name="Group 969"/>
                  <p:cNvGrpSpPr>
                    <a:grpSpLocks/>
                  </p:cNvGrpSpPr>
                  <p:nvPr/>
                </p:nvGrpSpPr>
                <p:grpSpPr bwMode="auto">
                  <a:xfrm>
                    <a:off x="4739" y="1327"/>
                    <a:ext cx="582" cy="139"/>
                    <a:chOff x="614" y="2568"/>
                    <a:chExt cx="725" cy="139"/>
                  </a:xfrm>
                </p:grpSpPr>
                <p:sp>
                  <p:nvSpPr>
                    <p:cNvPr id="217380" name="AutoShape 9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3" y="2571"/>
                      <a:ext cx="732" cy="13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381" name="AutoShape 9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" y="2587"/>
                      <a:ext cx="720" cy="103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369" name="Rectangle 972"/>
                  <p:cNvSpPr>
                    <a:spLocks noChangeArrowheads="1"/>
                  </p:cNvSpPr>
                  <p:nvPr/>
                </p:nvSpPr>
                <p:spPr bwMode="auto">
                  <a:xfrm>
                    <a:off x="5246" y="429"/>
                    <a:ext cx="70" cy="228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33"/>
                      </a:gs>
                      <a:gs pos="5000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70" name="Freeform 973"/>
                  <p:cNvSpPr>
                    <a:spLocks/>
                  </p:cNvSpPr>
                  <p:nvPr/>
                </p:nvSpPr>
                <p:spPr bwMode="auto">
                  <a:xfrm>
                    <a:off x="5312" y="1007"/>
                    <a:ext cx="237" cy="213"/>
                  </a:xfrm>
                  <a:custGeom>
                    <a:avLst/>
                    <a:gdLst>
                      <a:gd name="T0" fmla="*/ 2 w 296"/>
                      <a:gd name="T1" fmla="*/ 0 h 256"/>
                      <a:gd name="T2" fmla="*/ 7 w 296"/>
                      <a:gd name="T3" fmla="*/ 6 h 256"/>
                      <a:gd name="T4" fmla="*/ 7 w 296"/>
                      <a:gd name="T5" fmla="*/ 11 h 256"/>
                      <a:gd name="T6" fmla="*/ 0 w 296"/>
                      <a:gd name="T7" fmla="*/ 4 h 256"/>
                      <a:gd name="T8" fmla="*/ 2 w 296"/>
                      <a:gd name="T9" fmla="*/ 0 h 25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96"/>
                      <a:gd name="T16" fmla="*/ 0 h 256"/>
                      <a:gd name="T17" fmla="*/ 296 w 296"/>
                      <a:gd name="T18" fmla="*/ 256 h 25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96" h="256">
                        <a:moveTo>
                          <a:pt x="4" y="0"/>
                        </a:moveTo>
                        <a:cubicBezTo>
                          <a:pt x="55" y="10"/>
                          <a:pt x="144" y="68"/>
                          <a:pt x="292" y="144"/>
                        </a:cubicBezTo>
                        <a:cubicBezTo>
                          <a:pt x="290" y="178"/>
                          <a:pt x="296" y="188"/>
                          <a:pt x="296" y="256"/>
                        </a:cubicBezTo>
                        <a:cubicBezTo>
                          <a:pt x="296" y="256"/>
                          <a:pt x="160" y="176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71" name="Freeform 974"/>
                  <p:cNvSpPr>
                    <a:spLocks/>
                  </p:cNvSpPr>
                  <p:nvPr/>
                </p:nvSpPr>
                <p:spPr bwMode="auto">
                  <a:xfrm>
                    <a:off x="5315" y="680"/>
                    <a:ext cx="244" cy="240"/>
                  </a:xfrm>
                  <a:custGeom>
                    <a:avLst/>
                    <a:gdLst>
                      <a:gd name="T0" fmla="*/ 0 w 304"/>
                      <a:gd name="T1" fmla="*/ 0 h 288"/>
                      <a:gd name="T2" fmla="*/ 7 w 304"/>
                      <a:gd name="T3" fmla="*/ 8 h 288"/>
                      <a:gd name="T4" fmla="*/ 6 w 304"/>
                      <a:gd name="T5" fmla="*/ 13 h 288"/>
                      <a:gd name="T6" fmla="*/ 2 w 304"/>
                      <a:gd name="T7" fmla="*/ 6 h 288"/>
                      <a:gd name="T8" fmla="*/ 0 w 304"/>
                      <a:gd name="T9" fmla="*/ 0 h 28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4"/>
                      <a:gd name="T16" fmla="*/ 0 h 288"/>
                      <a:gd name="T17" fmla="*/ 304 w 304"/>
                      <a:gd name="T18" fmla="*/ 288 h 288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4" h="288">
                        <a:moveTo>
                          <a:pt x="0" y="0"/>
                        </a:moveTo>
                        <a:cubicBezTo>
                          <a:pt x="51" y="10"/>
                          <a:pt x="148" y="76"/>
                          <a:pt x="304" y="164"/>
                        </a:cubicBezTo>
                        <a:cubicBezTo>
                          <a:pt x="302" y="198"/>
                          <a:pt x="284" y="220"/>
                          <a:pt x="284" y="288"/>
                        </a:cubicBezTo>
                        <a:cubicBezTo>
                          <a:pt x="284" y="288"/>
                          <a:pt x="163" y="179"/>
                          <a:pt x="8" y="124"/>
                        </a:cubicBezTo>
                        <a:cubicBezTo>
                          <a:pt x="8" y="72"/>
                          <a:pt x="0" y="17"/>
                          <a:pt x="0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72" name="Oval 975"/>
                  <p:cNvSpPr>
                    <a:spLocks noChangeArrowheads="1"/>
                  </p:cNvSpPr>
                  <p:nvPr/>
                </p:nvSpPr>
                <p:spPr bwMode="auto">
                  <a:xfrm>
                    <a:off x="5515" y="2611"/>
                    <a:ext cx="50" cy="95"/>
                  </a:xfrm>
                  <a:prstGeom prst="ellipse">
                    <a:avLst/>
                  </a:pr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73" name="Freeform 976"/>
                  <p:cNvSpPr>
                    <a:spLocks/>
                  </p:cNvSpPr>
                  <p:nvPr/>
                </p:nvSpPr>
                <p:spPr bwMode="auto">
                  <a:xfrm>
                    <a:off x="5302" y="2614"/>
                    <a:ext cx="245" cy="200"/>
                  </a:xfrm>
                  <a:custGeom>
                    <a:avLst/>
                    <a:gdLst>
                      <a:gd name="T0" fmla="*/ 0 w 306"/>
                      <a:gd name="T1" fmla="*/ 6 h 240"/>
                      <a:gd name="T2" fmla="*/ 2 w 306"/>
                      <a:gd name="T3" fmla="*/ 11 h 240"/>
                      <a:gd name="T4" fmla="*/ 7 w 306"/>
                      <a:gd name="T5" fmla="*/ 6 h 240"/>
                      <a:gd name="T6" fmla="*/ 7 w 306"/>
                      <a:gd name="T7" fmla="*/ 0 h 240"/>
                      <a:gd name="T8" fmla="*/ 0 w 306"/>
                      <a:gd name="T9" fmla="*/ 6 h 2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6"/>
                      <a:gd name="T16" fmla="*/ 0 h 240"/>
                      <a:gd name="T17" fmla="*/ 306 w 306"/>
                      <a:gd name="T18" fmla="*/ 240 h 24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6" h="240">
                        <a:moveTo>
                          <a:pt x="0" y="106"/>
                        </a:moveTo>
                        <a:lnTo>
                          <a:pt x="2" y="240"/>
                        </a:lnTo>
                        <a:lnTo>
                          <a:pt x="306" y="110"/>
                        </a:lnTo>
                        <a:lnTo>
                          <a:pt x="300" y="0"/>
                        </a:lnTo>
                        <a:lnTo>
                          <a:pt x="0" y="106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74" name="AutoShape 977"/>
                  <p:cNvSpPr>
                    <a:spLocks noChangeArrowheads="1"/>
                  </p:cNvSpPr>
                  <p:nvPr/>
                </p:nvSpPr>
                <p:spPr bwMode="auto">
                  <a:xfrm>
                    <a:off x="4140" y="2675"/>
                    <a:ext cx="1196" cy="15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DDD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75" name="AutoShape 978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2714"/>
                    <a:ext cx="1066" cy="7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chemeClr val="tx2"/>
                      </a:gs>
                      <a:gs pos="100000">
                        <a:schemeClr val="bg2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76" name="Oval 979"/>
                  <p:cNvSpPr>
                    <a:spLocks noChangeArrowheads="1"/>
                  </p:cNvSpPr>
                  <p:nvPr/>
                </p:nvSpPr>
                <p:spPr bwMode="auto">
                  <a:xfrm>
                    <a:off x="4309" y="2382"/>
                    <a:ext cx="159" cy="142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77" name="Oval 980"/>
                  <p:cNvSpPr>
                    <a:spLocks noChangeArrowheads="1"/>
                  </p:cNvSpPr>
                  <p:nvPr/>
                </p:nvSpPr>
                <p:spPr bwMode="auto">
                  <a:xfrm>
                    <a:off x="4489" y="2382"/>
                    <a:ext cx="159" cy="142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1800">
                      <a:solidFill>
                        <a:srgbClr val="FF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78" name="Oval 981"/>
                  <p:cNvSpPr>
                    <a:spLocks noChangeArrowheads="1"/>
                  </p:cNvSpPr>
                  <p:nvPr/>
                </p:nvSpPr>
                <p:spPr bwMode="auto">
                  <a:xfrm>
                    <a:off x="4658" y="2382"/>
                    <a:ext cx="159" cy="142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79" name="Rectangle 982"/>
                  <p:cNvSpPr>
                    <a:spLocks noChangeArrowheads="1"/>
                  </p:cNvSpPr>
                  <p:nvPr/>
                </p:nvSpPr>
                <p:spPr bwMode="auto">
                  <a:xfrm>
                    <a:off x="5067" y="1837"/>
                    <a:ext cx="80" cy="759"/>
                  </a:xfrm>
                  <a:prstGeom prst="rect">
                    <a:avLst/>
                  </a:prstGeom>
                  <a:solidFill>
                    <a:srgbClr val="29292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217108" name="Group 1109"/>
              <p:cNvGrpSpPr>
                <a:grpSpLocks/>
              </p:cNvGrpSpPr>
              <p:nvPr/>
            </p:nvGrpSpPr>
            <p:grpSpPr bwMode="auto">
              <a:xfrm>
                <a:off x="5084012" y="5612511"/>
                <a:ext cx="347767" cy="680207"/>
                <a:chOff x="7923189" y="2486664"/>
                <a:chExt cx="360377" cy="884585"/>
              </a:xfrm>
            </p:grpSpPr>
            <p:pic>
              <p:nvPicPr>
                <p:cNvPr id="217320" name="Picture 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43998" y="2486664"/>
                  <a:ext cx="239568" cy="5365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grpSp>
              <p:nvGrpSpPr>
                <p:cNvPr id="217321" name="Group 950"/>
                <p:cNvGrpSpPr>
                  <a:grpSpLocks/>
                </p:cNvGrpSpPr>
                <p:nvPr/>
              </p:nvGrpSpPr>
              <p:grpSpPr bwMode="auto">
                <a:xfrm>
                  <a:off x="7923189" y="2890236"/>
                  <a:ext cx="227012" cy="481013"/>
                  <a:chOff x="4140" y="429"/>
                  <a:chExt cx="1425" cy="2396"/>
                </a:xfrm>
              </p:grpSpPr>
              <p:sp>
                <p:nvSpPr>
                  <p:cNvPr id="217322" name="Freeform 951"/>
                  <p:cNvSpPr>
                    <a:spLocks/>
                  </p:cNvSpPr>
                  <p:nvPr/>
                </p:nvSpPr>
                <p:spPr bwMode="auto">
                  <a:xfrm>
                    <a:off x="5268" y="433"/>
                    <a:ext cx="283" cy="2286"/>
                  </a:xfrm>
                  <a:custGeom>
                    <a:avLst/>
                    <a:gdLst>
                      <a:gd name="T0" fmla="*/ 2 w 354"/>
                      <a:gd name="T1" fmla="*/ 0 h 2742"/>
                      <a:gd name="T2" fmla="*/ 8 w 354"/>
                      <a:gd name="T3" fmla="*/ 16 h 2742"/>
                      <a:gd name="T4" fmla="*/ 8 w 354"/>
                      <a:gd name="T5" fmla="*/ 119 h 2742"/>
                      <a:gd name="T6" fmla="*/ 0 w 354"/>
                      <a:gd name="T7" fmla="*/ 124 h 2742"/>
                      <a:gd name="T8" fmla="*/ 2 w 354"/>
                      <a:gd name="T9" fmla="*/ 0 h 274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54"/>
                      <a:gd name="T16" fmla="*/ 0 h 2742"/>
                      <a:gd name="T17" fmla="*/ 354 w 354"/>
                      <a:gd name="T18" fmla="*/ 2742 h 274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54" h="2742">
                        <a:moveTo>
                          <a:pt x="63" y="0"/>
                        </a:moveTo>
                        <a:lnTo>
                          <a:pt x="354" y="339"/>
                        </a:lnTo>
                        <a:lnTo>
                          <a:pt x="346" y="2624"/>
                        </a:lnTo>
                        <a:lnTo>
                          <a:pt x="0" y="2742"/>
                        </a:lnTo>
                        <a:lnTo>
                          <a:pt x="63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23" name="Rectangle 952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429"/>
                    <a:ext cx="1046" cy="228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24" name="Freeform 953"/>
                  <p:cNvSpPr>
                    <a:spLocks/>
                  </p:cNvSpPr>
                  <p:nvPr/>
                </p:nvSpPr>
                <p:spPr bwMode="auto">
                  <a:xfrm>
                    <a:off x="5321" y="570"/>
                    <a:ext cx="169" cy="2115"/>
                  </a:xfrm>
                  <a:custGeom>
                    <a:avLst/>
                    <a:gdLst>
                      <a:gd name="T0" fmla="*/ 2 w 211"/>
                      <a:gd name="T1" fmla="*/ 0 h 2537"/>
                      <a:gd name="T2" fmla="*/ 5 w 211"/>
                      <a:gd name="T3" fmla="*/ 11 h 2537"/>
                      <a:gd name="T4" fmla="*/ 2 w 211"/>
                      <a:gd name="T5" fmla="*/ 113 h 2537"/>
                      <a:gd name="T6" fmla="*/ 2 w 211"/>
                      <a:gd name="T7" fmla="*/ 0 h 253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11"/>
                      <a:gd name="T13" fmla="*/ 0 h 2537"/>
                      <a:gd name="T14" fmla="*/ 211 w 211"/>
                      <a:gd name="T15" fmla="*/ 2537 h 2537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1" h="2537">
                        <a:moveTo>
                          <a:pt x="7" y="0"/>
                        </a:moveTo>
                        <a:cubicBezTo>
                          <a:pt x="7" y="0"/>
                          <a:pt x="57" y="28"/>
                          <a:pt x="211" y="218"/>
                        </a:cubicBezTo>
                        <a:cubicBezTo>
                          <a:pt x="0" y="1229"/>
                          <a:pt x="41" y="2537"/>
                          <a:pt x="7" y="2501"/>
                        </a:cubicBezTo>
                        <a:lnTo>
                          <a:pt x="7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808080"/>
                      </a:gs>
                      <a:gs pos="100000">
                        <a:srgbClr val="F8F8F8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25" name="Freeform 954"/>
                  <p:cNvSpPr>
                    <a:spLocks/>
                  </p:cNvSpPr>
                  <p:nvPr/>
                </p:nvSpPr>
                <p:spPr bwMode="auto">
                  <a:xfrm>
                    <a:off x="5284" y="1640"/>
                    <a:ext cx="263" cy="189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7 w 328"/>
                      <a:gd name="T3" fmla="*/ 7 h 226"/>
                      <a:gd name="T4" fmla="*/ 7 w 328"/>
                      <a:gd name="T5" fmla="*/ 11 h 226"/>
                      <a:gd name="T6" fmla="*/ 0 w 328"/>
                      <a:gd name="T7" fmla="*/ 5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8"/>
                      <a:gd name="T16" fmla="*/ 0 h 226"/>
                      <a:gd name="T17" fmla="*/ 328 w 328"/>
                      <a:gd name="T18" fmla="*/ 226 h 22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26" name="Rectangle 955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690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327" name="Group 956"/>
                  <p:cNvGrpSpPr>
                    <a:grpSpLocks/>
                  </p:cNvGrpSpPr>
                  <p:nvPr/>
                </p:nvGrpSpPr>
                <p:grpSpPr bwMode="auto">
                  <a:xfrm>
                    <a:off x="4749" y="668"/>
                    <a:ext cx="581" cy="145"/>
                    <a:chOff x="614" y="2568"/>
                    <a:chExt cx="725" cy="139"/>
                  </a:xfrm>
                </p:grpSpPr>
                <p:sp>
                  <p:nvSpPr>
                    <p:cNvPr id="217352" name="AutoShape 9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3" y="2566"/>
                      <a:ext cx="721" cy="14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353" name="AutoShape 9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" y="2581"/>
                      <a:ext cx="696" cy="114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328" name="Rectangle 959"/>
                  <p:cNvSpPr>
                    <a:spLocks noChangeArrowheads="1"/>
                  </p:cNvSpPr>
                  <p:nvPr/>
                </p:nvSpPr>
                <p:spPr bwMode="auto">
                  <a:xfrm>
                    <a:off x="4220" y="1022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329" name="Group 960"/>
                  <p:cNvGrpSpPr>
                    <a:grpSpLocks/>
                  </p:cNvGrpSpPr>
                  <p:nvPr/>
                </p:nvGrpSpPr>
                <p:grpSpPr bwMode="auto">
                  <a:xfrm>
                    <a:off x="4747" y="994"/>
                    <a:ext cx="581" cy="134"/>
                    <a:chOff x="614" y="2568"/>
                    <a:chExt cx="725" cy="139"/>
                  </a:xfrm>
                </p:grpSpPr>
                <p:sp>
                  <p:nvSpPr>
                    <p:cNvPr id="217350" name="AutoShape 9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" y="2564"/>
                      <a:ext cx="721" cy="139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351" name="AutoShape 9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8" y="2581"/>
                      <a:ext cx="696" cy="107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330" name="Rectangle 963"/>
                  <p:cNvSpPr>
                    <a:spLocks noChangeArrowheads="1"/>
                  </p:cNvSpPr>
                  <p:nvPr/>
                </p:nvSpPr>
                <p:spPr bwMode="auto">
                  <a:xfrm>
                    <a:off x="4220" y="1354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31" name="Rectangle 964"/>
                  <p:cNvSpPr>
                    <a:spLocks noChangeArrowheads="1"/>
                  </p:cNvSpPr>
                  <p:nvPr/>
                </p:nvSpPr>
                <p:spPr bwMode="auto">
                  <a:xfrm>
                    <a:off x="4230" y="1655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332" name="Group 965"/>
                  <p:cNvGrpSpPr>
                    <a:grpSpLocks/>
                  </p:cNvGrpSpPr>
                  <p:nvPr/>
                </p:nvGrpSpPr>
                <p:grpSpPr bwMode="auto">
                  <a:xfrm>
                    <a:off x="4735" y="1627"/>
                    <a:ext cx="582" cy="151"/>
                    <a:chOff x="614" y="2568"/>
                    <a:chExt cx="725" cy="139"/>
                  </a:xfrm>
                </p:grpSpPr>
                <p:sp>
                  <p:nvSpPr>
                    <p:cNvPr id="217348" name="AutoShape 9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8" y="2586"/>
                      <a:ext cx="720" cy="12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349" name="AutoShape 9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30" y="2586"/>
                      <a:ext cx="695" cy="109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333" name="Freeform 968"/>
                  <p:cNvSpPr>
                    <a:spLocks/>
                  </p:cNvSpPr>
                  <p:nvPr/>
                </p:nvSpPr>
                <p:spPr bwMode="auto">
                  <a:xfrm>
                    <a:off x="5288" y="1354"/>
                    <a:ext cx="263" cy="188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7 w 328"/>
                      <a:gd name="T3" fmla="*/ 6 h 226"/>
                      <a:gd name="T4" fmla="*/ 7 w 328"/>
                      <a:gd name="T5" fmla="*/ 10 h 226"/>
                      <a:gd name="T6" fmla="*/ 0 w 328"/>
                      <a:gd name="T7" fmla="*/ 4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8"/>
                      <a:gd name="T16" fmla="*/ 0 h 226"/>
                      <a:gd name="T17" fmla="*/ 328 w 328"/>
                      <a:gd name="T18" fmla="*/ 226 h 22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17334" name="Group 969"/>
                  <p:cNvGrpSpPr>
                    <a:grpSpLocks/>
                  </p:cNvGrpSpPr>
                  <p:nvPr/>
                </p:nvGrpSpPr>
                <p:grpSpPr bwMode="auto">
                  <a:xfrm>
                    <a:off x="4739" y="1327"/>
                    <a:ext cx="582" cy="139"/>
                    <a:chOff x="614" y="2568"/>
                    <a:chExt cx="725" cy="139"/>
                  </a:xfrm>
                </p:grpSpPr>
                <p:sp>
                  <p:nvSpPr>
                    <p:cNvPr id="217346" name="AutoShape 9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3" y="2571"/>
                      <a:ext cx="732" cy="13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347" name="AutoShape 9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" y="2587"/>
                      <a:ext cx="720" cy="103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335" name="Rectangle 972"/>
                  <p:cNvSpPr>
                    <a:spLocks noChangeArrowheads="1"/>
                  </p:cNvSpPr>
                  <p:nvPr/>
                </p:nvSpPr>
                <p:spPr bwMode="auto">
                  <a:xfrm>
                    <a:off x="5246" y="429"/>
                    <a:ext cx="70" cy="228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33"/>
                      </a:gs>
                      <a:gs pos="5000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36" name="Freeform 973"/>
                  <p:cNvSpPr>
                    <a:spLocks/>
                  </p:cNvSpPr>
                  <p:nvPr/>
                </p:nvSpPr>
                <p:spPr bwMode="auto">
                  <a:xfrm>
                    <a:off x="5312" y="1007"/>
                    <a:ext cx="237" cy="213"/>
                  </a:xfrm>
                  <a:custGeom>
                    <a:avLst/>
                    <a:gdLst>
                      <a:gd name="T0" fmla="*/ 2 w 296"/>
                      <a:gd name="T1" fmla="*/ 0 h 256"/>
                      <a:gd name="T2" fmla="*/ 7 w 296"/>
                      <a:gd name="T3" fmla="*/ 6 h 256"/>
                      <a:gd name="T4" fmla="*/ 7 w 296"/>
                      <a:gd name="T5" fmla="*/ 11 h 256"/>
                      <a:gd name="T6" fmla="*/ 0 w 296"/>
                      <a:gd name="T7" fmla="*/ 4 h 256"/>
                      <a:gd name="T8" fmla="*/ 2 w 296"/>
                      <a:gd name="T9" fmla="*/ 0 h 25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96"/>
                      <a:gd name="T16" fmla="*/ 0 h 256"/>
                      <a:gd name="T17" fmla="*/ 296 w 296"/>
                      <a:gd name="T18" fmla="*/ 256 h 25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96" h="256">
                        <a:moveTo>
                          <a:pt x="4" y="0"/>
                        </a:moveTo>
                        <a:cubicBezTo>
                          <a:pt x="55" y="10"/>
                          <a:pt x="144" y="68"/>
                          <a:pt x="292" y="144"/>
                        </a:cubicBezTo>
                        <a:cubicBezTo>
                          <a:pt x="290" y="178"/>
                          <a:pt x="296" y="188"/>
                          <a:pt x="296" y="256"/>
                        </a:cubicBezTo>
                        <a:cubicBezTo>
                          <a:pt x="296" y="256"/>
                          <a:pt x="160" y="176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37" name="Freeform 974"/>
                  <p:cNvSpPr>
                    <a:spLocks/>
                  </p:cNvSpPr>
                  <p:nvPr/>
                </p:nvSpPr>
                <p:spPr bwMode="auto">
                  <a:xfrm>
                    <a:off x="5315" y="680"/>
                    <a:ext cx="244" cy="240"/>
                  </a:xfrm>
                  <a:custGeom>
                    <a:avLst/>
                    <a:gdLst>
                      <a:gd name="T0" fmla="*/ 0 w 304"/>
                      <a:gd name="T1" fmla="*/ 0 h 288"/>
                      <a:gd name="T2" fmla="*/ 7 w 304"/>
                      <a:gd name="T3" fmla="*/ 8 h 288"/>
                      <a:gd name="T4" fmla="*/ 6 w 304"/>
                      <a:gd name="T5" fmla="*/ 13 h 288"/>
                      <a:gd name="T6" fmla="*/ 2 w 304"/>
                      <a:gd name="T7" fmla="*/ 6 h 288"/>
                      <a:gd name="T8" fmla="*/ 0 w 304"/>
                      <a:gd name="T9" fmla="*/ 0 h 28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4"/>
                      <a:gd name="T16" fmla="*/ 0 h 288"/>
                      <a:gd name="T17" fmla="*/ 304 w 304"/>
                      <a:gd name="T18" fmla="*/ 288 h 288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4" h="288">
                        <a:moveTo>
                          <a:pt x="0" y="0"/>
                        </a:moveTo>
                        <a:cubicBezTo>
                          <a:pt x="51" y="10"/>
                          <a:pt x="148" y="76"/>
                          <a:pt x="304" y="164"/>
                        </a:cubicBezTo>
                        <a:cubicBezTo>
                          <a:pt x="302" y="198"/>
                          <a:pt x="284" y="220"/>
                          <a:pt x="284" y="288"/>
                        </a:cubicBezTo>
                        <a:cubicBezTo>
                          <a:pt x="284" y="288"/>
                          <a:pt x="163" y="179"/>
                          <a:pt x="8" y="124"/>
                        </a:cubicBezTo>
                        <a:cubicBezTo>
                          <a:pt x="8" y="72"/>
                          <a:pt x="0" y="17"/>
                          <a:pt x="0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38" name="Oval 975"/>
                  <p:cNvSpPr>
                    <a:spLocks noChangeArrowheads="1"/>
                  </p:cNvSpPr>
                  <p:nvPr/>
                </p:nvSpPr>
                <p:spPr bwMode="auto">
                  <a:xfrm>
                    <a:off x="5515" y="2611"/>
                    <a:ext cx="50" cy="95"/>
                  </a:xfrm>
                  <a:prstGeom prst="ellipse">
                    <a:avLst/>
                  </a:pr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39" name="Freeform 976"/>
                  <p:cNvSpPr>
                    <a:spLocks/>
                  </p:cNvSpPr>
                  <p:nvPr/>
                </p:nvSpPr>
                <p:spPr bwMode="auto">
                  <a:xfrm>
                    <a:off x="5302" y="2614"/>
                    <a:ext cx="245" cy="200"/>
                  </a:xfrm>
                  <a:custGeom>
                    <a:avLst/>
                    <a:gdLst>
                      <a:gd name="T0" fmla="*/ 0 w 306"/>
                      <a:gd name="T1" fmla="*/ 6 h 240"/>
                      <a:gd name="T2" fmla="*/ 2 w 306"/>
                      <a:gd name="T3" fmla="*/ 11 h 240"/>
                      <a:gd name="T4" fmla="*/ 7 w 306"/>
                      <a:gd name="T5" fmla="*/ 6 h 240"/>
                      <a:gd name="T6" fmla="*/ 7 w 306"/>
                      <a:gd name="T7" fmla="*/ 0 h 240"/>
                      <a:gd name="T8" fmla="*/ 0 w 306"/>
                      <a:gd name="T9" fmla="*/ 6 h 2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6"/>
                      <a:gd name="T16" fmla="*/ 0 h 240"/>
                      <a:gd name="T17" fmla="*/ 306 w 306"/>
                      <a:gd name="T18" fmla="*/ 240 h 24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6" h="240">
                        <a:moveTo>
                          <a:pt x="0" y="106"/>
                        </a:moveTo>
                        <a:lnTo>
                          <a:pt x="2" y="240"/>
                        </a:lnTo>
                        <a:lnTo>
                          <a:pt x="306" y="110"/>
                        </a:lnTo>
                        <a:lnTo>
                          <a:pt x="300" y="0"/>
                        </a:lnTo>
                        <a:lnTo>
                          <a:pt x="0" y="106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40" name="AutoShape 977"/>
                  <p:cNvSpPr>
                    <a:spLocks noChangeArrowheads="1"/>
                  </p:cNvSpPr>
                  <p:nvPr/>
                </p:nvSpPr>
                <p:spPr bwMode="auto">
                  <a:xfrm>
                    <a:off x="4140" y="2675"/>
                    <a:ext cx="1196" cy="15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DDD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41" name="AutoShape 978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2714"/>
                    <a:ext cx="1066" cy="7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chemeClr val="tx2"/>
                      </a:gs>
                      <a:gs pos="100000">
                        <a:schemeClr val="bg2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42" name="Oval 979"/>
                  <p:cNvSpPr>
                    <a:spLocks noChangeArrowheads="1"/>
                  </p:cNvSpPr>
                  <p:nvPr/>
                </p:nvSpPr>
                <p:spPr bwMode="auto">
                  <a:xfrm>
                    <a:off x="4309" y="2382"/>
                    <a:ext cx="159" cy="142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43" name="Oval 980"/>
                  <p:cNvSpPr>
                    <a:spLocks noChangeArrowheads="1"/>
                  </p:cNvSpPr>
                  <p:nvPr/>
                </p:nvSpPr>
                <p:spPr bwMode="auto">
                  <a:xfrm>
                    <a:off x="4489" y="2382"/>
                    <a:ext cx="159" cy="142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1800">
                      <a:solidFill>
                        <a:srgbClr val="FF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44" name="Oval 981"/>
                  <p:cNvSpPr>
                    <a:spLocks noChangeArrowheads="1"/>
                  </p:cNvSpPr>
                  <p:nvPr/>
                </p:nvSpPr>
                <p:spPr bwMode="auto">
                  <a:xfrm>
                    <a:off x="4658" y="2382"/>
                    <a:ext cx="159" cy="142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45" name="Rectangle 982"/>
                  <p:cNvSpPr>
                    <a:spLocks noChangeArrowheads="1"/>
                  </p:cNvSpPr>
                  <p:nvPr/>
                </p:nvSpPr>
                <p:spPr bwMode="auto">
                  <a:xfrm>
                    <a:off x="5067" y="1837"/>
                    <a:ext cx="80" cy="759"/>
                  </a:xfrm>
                  <a:prstGeom prst="rect">
                    <a:avLst/>
                  </a:prstGeom>
                  <a:solidFill>
                    <a:srgbClr val="29292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217109" name="Group 1110"/>
              <p:cNvGrpSpPr>
                <a:grpSpLocks/>
              </p:cNvGrpSpPr>
              <p:nvPr/>
            </p:nvGrpSpPr>
            <p:grpSpPr bwMode="auto">
              <a:xfrm>
                <a:off x="6068038" y="3829780"/>
                <a:ext cx="347753" cy="680208"/>
                <a:chOff x="7923189" y="2486663"/>
                <a:chExt cx="360362" cy="884586"/>
              </a:xfrm>
            </p:grpSpPr>
            <p:pic>
              <p:nvPicPr>
                <p:cNvPr id="217286" name="Picture 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43984" y="2486663"/>
                  <a:ext cx="239567" cy="5365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grpSp>
              <p:nvGrpSpPr>
                <p:cNvPr id="217287" name="Group 950"/>
                <p:cNvGrpSpPr>
                  <a:grpSpLocks/>
                </p:cNvGrpSpPr>
                <p:nvPr/>
              </p:nvGrpSpPr>
              <p:grpSpPr bwMode="auto">
                <a:xfrm>
                  <a:off x="7923189" y="2890236"/>
                  <a:ext cx="227012" cy="481013"/>
                  <a:chOff x="4140" y="429"/>
                  <a:chExt cx="1425" cy="2396"/>
                </a:xfrm>
              </p:grpSpPr>
              <p:sp>
                <p:nvSpPr>
                  <p:cNvPr id="217288" name="Freeform 951"/>
                  <p:cNvSpPr>
                    <a:spLocks/>
                  </p:cNvSpPr>
                  <p:nvPr/>
                </p:nvSpPr>
                <p:spPr bwMode="auto">
                  <a:xfrm>
                    <a:off x="5268" y="433"/>
                    <a:ext cx="283" cy="2286"/>
                  </a:xfrm>
                  <a:custGeom>
                    <a:avLst/>
                    <a:gdLst>
                      <a:gd name="T0" fmla="*/ 2 w 354"/>
                      <a:gd name="T1" fmla="*/ 0 h 2742"/>
                      <a:gd name="T2" fmla="*/ 8 w 354"/>
                      <a:gd name="T3" fmla="*/ 16 h 2742"/>
                      <a:gd name="T4" fmla="*/ 8 w 354"/>
                      <a:gd name="T5" fmla="*/ 119 h 2742"/>
                      <a:gd name="T6" fmla="*/ 0 w 354"/>
                      <a:gd name="T7" fmla="*/ 124 h 2742"/>
                      <a:gd name="T8" fmla="*/ 2 w 354"/>
                      <a:gd name="T9" fmla="*/ 0 h 274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54"/>
                      <a:gd name="T16" fmla="*/ 0 h 2742"/>
                      <a:gd name="T17" fmla="*/ 354 w 354"/>
                      <a:gd name="T18" fmla="*/ 2742 h 274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54" h="2742">
                        <a:moveTo>
                          <a:pt x="63" y="0"/>
                        </a:moveTo>
                        <a:lnTo>
                          <a:pt x="354" y="339"/>
                        </a:lnTo>
                        <a:lnTo>
                          <a:pt x="346" y="2624"/>
                        </a:lnTo>
                        <a:lnTo>
                          <a:pt x="0" y="2742"/>
                        </a:lnTo>
                        <a:lnTo>
                          <a:pt x="63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89" name="Rectangle 952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429"/>
                    <a:ext cx="1046" cy="228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90" name="Freeform 953"/>
                  <p:cNvSpPr>
                    <a:spLocks/>
                  </p:cNvSpPr>
                  <p:nvPr/>
                </p:nvSpPr>
                <p:spPr bwMode="auto">
                  <a:xfrm>
                    <a:off x="5321" y="570"/>
                    <a:ext cx="169" cy="2115"/>
                  </a:xfrm>
                  <a:custGeom>
                    <a:avLst/>
                    <a:gdLst>
                      <a:gd name="T0" fmla="*/ 2 w 211"/>
                      <a:gd name="T1" fmla="*/ 0 h 2537"/>
                      <a:gd name="T2" fmla="*/ 5 w 211"/>
                      <a:gd name="T3" fmla="*/ 11 h 2537"/>
                      <a:gd name="T4" fmla="*/ 2 w 211"/>
                      <a:gd name="T5" fmla="*/ 113 h 2537"/>
                      <a:gd name="T6" fmla="*/ 2 w 211"/>
                      <a:gd name="T7" fmla="*/ 0 h 253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11"/>
                      <a:gd name="T13" fmla="*/ 0 h 2537"/>
                      <a:gd name="T14" fmla="*/ 211 w 211"/>
                      <a:gd name="T15" fmla="*/ 2537 h 2537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1" h="2537">
                        <a:moveTo>
                          <a:pt x="7" y="0"/>
                        </a:moveTo>
                        <a:cubicBezTo>
                          <a:pt x="7" y="0"/>
                          <a:pt x="57" y="28"/>
                          <a:pt x="211" y="218"/>
                        </a:cubicBezTo>
                        <a:cubicBezTo>
                          <a:pt x="0" y="1229"/>
                          <a:pt x="41" y="2537"/>
                          <a:pt x="7" y="2501"/>
                        </a:cubicBezTo>
                        <a:lnTo>
                          <a:pt x="7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808080"/>
                      </a:gs>
                      <a:gs pos="100000">
                        <a:srgbClr val="F8F8F8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91" name="Freeform 954"/>
                  <p:cNvSpPr>
                    <a:spLocks/>
                  </p:cNvSpPr>
                  <p:nvPr/>
                </p:nvSpPr>
                <p:spPr bwMode="auto">
                  <a:xfrm>
                    <a:off x="5284" y="1640"/>
                    <a:ext cx="263" cy="189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7 w 328"/>
                      <a:gd name="T3" fmla="*/ 7 h 226"/>
                      <a:gd name="T4" fmla="*/ 7 w 328"/>
                      <a:gd name="T5" fmla="*/ 11 h 226"/>
                      <a:gd name="T6" fmla="*/ 0 w 328"/>
                      <a:gd name="T7" fmla="*/ 5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8"/>
                      <a:gd name="T16" fmla="*/ 0 h 226"/>
                      <a:gd name="T17" fmla="*/ 328 w 328"/>
                      <a:gd name="T18" fmla="*/ 226 h 22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92" name="Rectangle 955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690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293" name="Group 956"/>
                  <p:cNvGrpSpPr>
                    <a:grpSpLocks/>
                  </p:cNvGrpSpPr>
                  <p:nvPr/>
                </p:nvGrpSpPr>
                <p:grpSpPr bwMode="auto">
                  <a:xfrm>
                    <a:off x="4749" y="668"/>
                    <a:ext cx="581" cy="145"/>
                    <a:chOff x="614" y="2568"/>
                    <a:chExt cx="725" cy="139"/>
                  </a:xfrm>
                </p:grpSpPr>
                <p:sp>
                  <p:nvSpPr>
                    <p:cNvPr id="217318" name="AutoShape 9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3" y="2566"/>
                      <a:ext cx="721" cy="14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319" name="AutoShape 9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" y="2581"/>
                      <a:ext cx="696" cy="114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294" name="Rectangle 959"/>
                  <p:cNvSpPr>
                    <a:spLocks noChangeArrowheads="1"/>
                  </p:cNvSpPr>
                  <p:nvPr/>
                </p:nvSpPr>
                <p:spPr bwMode="auto">
                  <a:xfrm>
                    <a:off x="4220" y="1022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295" name="Group 960"/>
                  <p:cNvGrpSpPr>
                    <a:grpSpLocks/>
                  </p:cNvGrpSpPr>
                  <p:nvPr/>
                </p:nvGrpSpPr>
                <p:grpSpPr bwMode="auto">
                  <a:xfrm>
                    <a:off x="4747" y="994"/>
                    <a:ext cx="581" cy="134"/>
                    <a:chOff x="614" y="2568"/>
                    <a:chExt cx="725" cy="139"/>
                  </a:xfrm>
                </p:grpSpPr>
                <p:sp>
                  <p:nvSpPr>
                    <p:cNvPr id="217316" name="AutoShape 9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" y="2564"/>
                      <a:ext cx="721" cy="139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317" name="AutoShape 9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8" y="2581"/>
                      <a:ext cx="696" cy="107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296" name="Rectangle 963"/>
                  <p:cNvSpPr>
                    <a:spLocks noChangeArrowheads="1"/>
                  </p:cNvSpPr>
                  <p:nvPr/>
                </p:nvSpPr>
                <p:spPr bwMode="auto">
                  <a:xfrm>
                    <a:off x="4220" y="1354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97" name="Rectangle 964"/>
                  <p:cNvSpPr>
                    <a:spLocks noChangeArrowheads="1"/>
                  </p:cNvSpPr>
                  <p:nvPr/>
                </p:nvSpPr>
                <p:spPr bwMode="auto">
                  <a:xfrm>
                    <a:off x="4230" y="1655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298" name="Group 965"/>
                  <p:cNvGrpSpPr>
                    <a:grpSpLocks/>
                  </p:cNvGrpSpPr>
                  <p:nvPr/>
                </p:nvGrpSpPr>
                <p:grpSpPr bwMode="auto">
                  <a:xfrm>
                    <a:off x="4735" y="1627"/>
                    <a:ext cx="582" cy="151"/>
                    <a:chOff x="614" y="2568"/>
                    <a:chExt cx="725" cy="139"/>
                  </a:xfrm>
                </p:grpSpPr>
                <p:sp>
                  <p:nvSpPr>
                    <p:cNvPr id="217314" name="AutoShape 9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8" y="2586"/>
                      <a:ext cx="720" cy="12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315" name="AutoShape 9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30" y="2586"/>
                      <a:ext cx="695" cy="109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299" name="Freeform 968"/>
                  <p:cNvSpPr>
                    <a:spLocks/>
                  </p:cNvSpPr>
                  <p:nvPr/>
                </p:nvSpPr>
                <p:spPr bwMode="auto">
                  <a:xfrm>
                    <a:off x="5288" y="1354"/>
                    <a:ext cx="263" cy="188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7 w 328"/>
                      <a:gd name="T3" fmla="*/ 6 h 226"/>
                      <a:gd name="T4" fmla="*/ 7 w 328"/>
                      <a:gd name="T5" fmla="*/ 10 h 226"/>
                      <a:gd name="T6" fmla="*/ 0 w 328"/>
                      <a:gd name="T7" fmla="*/ 4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8"/>
                      <a:gd name="T16" fmla="*/ 0 h 226"/>
                      <a:gd name="T17" fmla="*/ 328 w 328"/>
                      <a:gd name="T18" fmla="*/ 226 h 22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17300" name="Group 969"/>
                  <p:cNvGrpSpPr>
                    <a:grpSpLocks/>
                  </p:cNvGrpSpPr>
                  <p:nvPr/>
                </p:nvGrpSpPr>
                <p:grpSpPr bwMode="auto">
                  <a:xfrm>
                    <a:off x="4739" y="1327"/>
                    <a:ext cx="582" cy="139"/>
                    <a:chOff x="614" y="2568"/>
                    <a:chExt cx="725" cy="139"/>
                  </a:xfrm>
                </p:grpSpPr>
                <p:sp>
                  <p:nvSpPr>
                    <p:cNvPr id="217312" name="AutoShape 9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3" y="2571"/>
                      <a:ext cx="732" cy="13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313" name="AutoShape 9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" y="2587"/>
                      <a:ext cx="720" cy="103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301" name="Rectangle 972"/>
                  <p:cNvSpPr>
                    <a:spLocks noChangeArrowheads="1"/>
                  </p:cNvSpPr>
                  <p:nvPr/>
                </p:nvSpPr>
                <p:spPr bwMode="auto">
                  <a:xfrm>
                    <a:off x="5246" y="429"/>
                    <a:ext cx="70" cy="228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33"/>
                      </a:gs>
                      <a:gs pos="5000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02" name="Freeform 973"/>
                  <p:cNvSpPr>
                    <a:spLocks/>
                  </p:cNvSpPr>
                  <p:nvPr/>
                </p:nvSpPr>
                <p:spPr bwMode="auto">
                  <a:xfrm>
                    <a:off x="5312" y="1007"/>
                    <a:ext cx="237" cy="213"/>
                  </a:xfrm>
                  <a:custGeom>
                    <a:avLst/>
                    <a:gdLst>
                      <a:gd name="T0" fmla="*/ 2 w 296"/>
                      <a:gd name="T1" fmla="*/ 0 h 256"/>
                      <a:gd name="T2" fmla="*/ 7 w 296"/>
                      <a:gd name="T3" fmla="*/ 6 h 256"/>
                      <a:gd name="T4" fmla="*/ 7 w 296"/>
                      <a:gd name="T5" fmla="*/ 11 h 256"/>
                      <a:gd name="T6" fmla="*/ 0 w 296"/>
                      <a:gd name="T7" fmla="*/ 4 h 256"/>
                      <a:gd name="T8" fmla="*/ 2 w 296"/>
                      <a:gd name="T9" fmla="*/ 0 h 25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96"/>
                      <a:gd name="T16" fmla="*/ 0 h 256"/>
                      <a:gd name="T17" fmla="*/ 296 w 296"/>
                      <a:gd name="T18" fmla="*/ 256 h 25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96" h="256">
                        <a:moveTo>
                          <a:pt x="4" y="0"/>
                        </a:moveTo>
                        <a:cubicBezTo>
                          <a:pt x="55" y="10"/>
                          <a:pt x="144" y="68"/>
                          <a:pt x="292" y="144"/>
                        </a:cubicBezTo>
                        <a:cubicBezTo>
                          <a:pt x="290" y="178"/>
                          <a:pt x="296" y="188"/>
                          <a:pt x="296" y="256"/>
                        </a:cubicBezTo>
                        <a:cubicBezTo>
                          <a:pt x="296" y="256"/>
                          <a:pt x="160" y="176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03" name="Freeform 974"/>
                  <p:cNvSpPr>
                    <a:spLocks/>
                  </p:cNvSpPr>
                  <p:nvPr/>
                </p:nvSpPr>
                <p:spPr bwMode="auto">
                  <a:xfrm>
                    <a:off x="5315" y="680"/>
                    <a:ext cx="244" cy="240"/>
                  </a:xfrm>
                  <a:custGeom>
                    <a:avLst/>
                    <a:gdLst>
                      <a:gd name="T0" fmla="*/ 0 w 304"/>
                      <a:gd name="T1" fmla="*/ 0 h 288"/>
                      <a:gd name="T2" fmla="*/ 7 w 304"/>
                      <a:gd name="T3" fmla="*/ 8 h 288"/>
                      <a:gd name="T4" fmla="*/ 6 w 304"/>
                      <a:gd name="T5" fmla="*/ 13 h 288"/>
                      <a:gd name="T6" fmla="*/ 2 w 304"/>
                      <a:gd name="T7" fmla="*/ 6 h 288"/>
                      <a:gd name="T8" fmla="*/ 0 w 304"/>
                      <a:gd name="T9" fmla="*/ 0 h 28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4"/>
                      <a:gd name="T16" fmla="*/ 0 h 288"/>
                      <a:gd name="T17" fmla="*/ 304 w 304"/>
                      <a:gd name="T18" fmla="*/ 288 h 288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4" h="288">
                        <a:moveTo>
                          <a:pt x="0" y="0"/>
                        </a:moveTo>
                        <a:cubicBezTo>
                          <a:pt x="51" y="10"/>
                          <a:pt x="148" y="76"/>
                          <a:pt x="304" y="164"/>
                        </a:cubicBezTo>
                        <a:cubicBezTo>
                          <a:pt x="302" y="198"/>
                          <a:pt x="284" y="220"/>
                          <a:pt x="284" y="288"/>
                        </a:cubicBezTo>
                        <a:cubicBezTo>
                          <a:pt x="284" y="288"/>
                          <a:pt x="163" y="179"/>
                          <a:pt x="8" y="124"/>
                        </a:cubicBezTo>
                        <a:cubicBezTo>
                          <a:pt x="8" y="72"/>
                          <a:pt x="0" y="17"/>
                          <a:pt x="0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04" name="Oval 975"/>
                  <p:cNvSpPr>
                    <a:spLocks noChangeArrowheads="1"/>
                  </p:cNvSpPr>
                  <p:nvPr/>
                </p:nvSpPr>
                <p:spPr bwMode="auto">
                  <a:xfrm>
                    <a:off x="5515" y="2611"/>
                    <a:ext cx="50" cy="95"/>
                  </a:xfrm>
                  <a:prstGeom prst="ellipse">
                    <a:avLst/>
                  </a:pr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05" name="Freeform 976"/>
                  <p:cNvSpPr>
                    <a:spLocks/>
                  </p:cNvSpPr>
                  <p:nvPr/>
                </p:nvSpPr>
                <p:spPr bwMode="auto">
                  <a:xfrm>
                    <a:off x="5302" y="2614"/>
                    <a:ext cx="245" cy="200"/>
                  </a:xfrm>
                  <a:custGeom>
                    <a:avLst/>
                    <a:gdLst>
                      <a:gd name="T0" fmla="*/ 0 w 306"/>
                      <a:gd name="T1" fmla="*/ 6 h 240"/>
                      <a:gd name="T2" fmla="*/ 2 w 306"/>
                      <a:gd name="T3" fmla="*/ 11 h 240"/>
                      <a:gd name="T4" fmla="*/ 7 w 306"/>
                      <a:gd name="T5" fmla="*/ 6 h 240"/>
                      <a:gd name="T6" fmla="*/ 7 w 306"/>
                      <a:gd name="T7" fmla="*/ 0 h 240"/>
                      <a:gd name="T8" fmla="*/ 0 w 306"/>
                      <a:gd name="T9" fmla="*/ 6 h 2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6"/>
                      <a:gd name="T16" fmla="*/ 0 h 240"/>
                      <a:gd name="T17" fmla="*/ 306 w 306"/>
                      <a:gd name="T18" fmla="*/ 240 h 24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6" h="240">
                        <a:moveTo>
                          <a:pt x="0" y="106"/>
                        </a:moveTo>
                        <a:lnTo>
                          <a:pt x="2" y="240"/>
                        </a:lnTo>
                        <a:lnTo>
                          <a:pt x="306" y="110"/>
                        </a:lnTo>
                        <a:lnTo>
                          <a:pt x="300" y="0"/>
                        </a:lnTo>
                        <a:lnTo>
                          <a:pt x="0" y="106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306" name="AutoShape 977"/>
                  <p:cNvSpPr>
                    <a:spLocks noChangeArrowheads="1"/>
                  </p:cNvSpPr>
                  <p:nvPr/>
                </p:nvSpPr>
                <p:spPr bwMode="auto">
                  <a:xfrm>
                    <a:off x="4140" y="2675"/>
                    <a:ext cx="1196" cy="15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DDD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07" name="AutoShape 978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2714"/>
                    <a:ext cx="1066" cy="7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chemeClr val="tx2"/>
                      </a:gs>
                      <a:gs pos="100000">
                        <a:schemeClr val="bg2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08" name="Oval 979"/>
                  <p:cNvSpPr>
                    <a:spLocks noChangeArrowheads="1"/>
                  </p:cNvSpPr>
                  <p:nvPr/>
                </p:nvSpPr>
                <p:spPr bwMode="auto">
                  <a:xfrm>
                    <a:off x="4309" y="2382"/>
                    <a:ext cx="159" cy="142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09" name="Oval 980"/>
                  <p:cNvSpPr>
                    <a:spLocks noChangeArrowheads="1"/>
                  </p:cNvSpPr>
                  <p:nvPr/>
                </p:nvSpPr>
                <p:spPr bwMode="auto">
                  <a:xfrm>
                    <a:off x="4489" y="2382"/>
                    <a:ext cx="159" cy="142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1800">
                      <a:solidFill>
                        <a:srgbClr val="FF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10" name="Oval 981"/>
                  <p:cNvSpPr>
                    <a:spLocks noChangeArrowheads="1"/>
                  </p:cNvSpPr>
                  <p:nvPr/>
                </p:nvSpPr>
                <p:spPr bwMode="auto">
                  <a:xfrm>
                    <a:off x="4658" y="2382"/>
                    <a:ext cx="159" cy="142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311" name="Rectangle 982"/>
                  <p:cNvSpPr>
                    <a:spLocks noChangeArrowheads="1"/>
                  </p:cNvSpPr>
                  <p:nvPr/>
                </p:nvSpPr>
                <p:spPr bwMode="auto">
                  <a:xfrm>
                    <a:off x="5067" y="1837"/>
                    <a:ext cx="80" cy="759"/>
                  </a:xfrm>
                  <a:prstGeom prst="rect">
                    <a:avLst/>
                  </a:prstGeom>
                  <a:solidFill>
                    <a:srgbClr val="29292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217110" name="Group 1111"/>
              <p:cNvGrpSpPr>
                <a:grpSpLocks/>
              </p:cNvGrpSpPr>
              <p:nvPr/>
            </p:nvGrpSpPr>
            <p:grpSpPr bwMode="auto">
              <a:xfrm>
                <a:off x="2122838" y="5630065"/>
                <a:ext cx="347753" cy="680208"/>
                <a:chOff x="7923189" y="2486663"/>
                <a:chExt cx="360362" cy="884586"/>
              </a:xfrm>
            </p:grpSpPr>
            <p:pic>
              <p:nvPicPr>
                <p:cNvPr id="217252" name="Picture 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43984" y="2486663"/>
                  <a:ext cx="239567" cy="5365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grpSp>
              <p:nvGrpSpPr>
                <p:cNvPr id="217253" name="Group 950"/>
                <p:cNvGrpSpPr>
                  <a:grpSpLocks/>
                </p:cNvGrpSpPr>
                <p:nvPr/>
              </p:nvGrpSpPr>
              <p:grpSpPr bwMode="auto">
                <a:xfrm>
                  <a:off x="7923189" y="2890236"/>
                  <a:ext cx="227012" cy="481013"/>
                  <a:chOff x="4140" y="429"/>
                  <a:chExt cx="1425" cy="2396"/>
                </a:xfrm>
              </p:grpSpPr>
              <p:sp>
                <p:nvSpPr>
                  <p:cNvPr id="217254" name="Freeform 951"/>
                  <p:cNvSpPr>
                    <a:spLocks/>
                  </p:cNvSpPr>
                  <p:nvPr/>
                </p:nvSpPr>
                <p:spPr bwMode="auto">
                  <a:xfrm>
                    <a:off x="5268" y="433"/>
                    <a:ext cx="283" cy="2286"/>
                  </a:xfrm>
                  <a:custGeom>
                    <a:avLst/>
                    <a:gdLst>
                      <a:gd name="T0" fmla="*/ 2 w 354"/>
                      <a:gd name="T1" fmla="*/ 0 h 2742"/>
                      <a:gd name="T2" fmla="*/ 8 w 354"/>
                      <a:gd name="T3" fmla="*/ 16 h 2742"/>
                      <a:gd name="T4" fmla="*/ 8 w 354"/>
                      <a:gd name="T5" fmla="*/ 119 h 2742"/>
                      <a:gd name="T6" fmla="*/ 0 w 354"/>
                      <a:gd name="T7" fmla="*/ 124 h 2742"/>
                      <a:gd name="T8" fmla="*/ 2 w 354"/>
                      <a:gd name="T9" fmla="*/ 0 h 274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54"/>
                      <a:gd name="T16" fmla="*/ 0 h 2742"/>
                      <a:gd name="T17" fmla="*/ 354 w 354"/>
                      <a:gd name="T18" fmla="*/ 2742 h 274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54" h="2742">
                        <a:moveTo>
                          <a:pt x="63" y="0"/>
                        </a:moveTo>
                        <a:lnTo>
                          <a:pt x="354" y="339"/>
                        </a:lnTo>
                        <a:lnTo>
                          <a:pt x="346" y="2624"/>
                        </a:lnTo>
                        <a:lnTo>
                          <a:pt x="0" y="2742"/>
                        </a:lnTo>
                        <a:lnTo>
                          <a:pt x="63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55" name="Rectangle 952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429"/>
                    <a:ext cx="1046" cy="228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56" name="Freeform 953"/>
                  <p:cNvSpPr>
                    <a:spLocks/>
                  </p:cNvSpPr>
                  <p:nvPr/>
                </p:nvSpPr>
                <p:spPr bwMode="auto">
                  <a:xfrm>
                    <a:off x="5321" y="570"/>
                    <a:ext cx="169" cy="2115"/>
                  </a:xfrm>
                  <a:custGeom>
                    <a:avLst/>
                    <a:gdLst>
                      <a:gd name="T0" fmla="*/ 2 w 211"/>
                      <a:gd name="T1" fmla="*/ 0 h 2537"/>
                      <a:gd name="T2" fmla="*/ 5 w 211"/>
                      <a:gd name="T3" fmla="*/ 11 h 2537"/>
                      <a:gd name="T4" fmla="*/ 2 w 211"/>
                      <a:gd name="T5" fmla="*/ 113 h 2537"/>
                      <a:gd name="T6" fmla="*/ 2 w 211"/>
                      <a:gd name="T7" fmla="*/ 0 h 253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11"/>
                      <a:gd name="T13" fmla="*/ 0 h 2537"/>
                      <a:gd name="T14" fmla="*/ 211 w 211"/>
                      <a:gd name="T15" fmla="*/ 2537 h 2537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1" h="2537">
                        <a:moveTo>
                          <a:pt x="7" y="0"/>
                        </a:moveTo>
                        <a:cubicBezTo>
                          <a:pt x="7" y="0"/>
                          <a:pt x="57" y="28"/>
                          <a:pt x="211" y="218"/>
                        </a:cubicBezTo>
                        <a:cubicBezTo>
                          <a:pt x="0" y="1229"/>
                          <a:pt x="41" y="2537"/>
                          <a:pt x="7" y="2501"/>
                        </a:cubicBezTo>
                        <a:lnTo>
                          <a:pt x="7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808080"/>
                      </a:gs>
                      <a:gs pos="100000">
                        <a:srgbClr val="F8F8F8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57" name="Freeform 954"/>
                  <p:cNvSpPr>
                    <a:spLocks/>
                  </p:cNvSpPr>
                  <p:nvPr/>
                </p:nvSpPr>
                <p:spPr bwMode="auto">
                  <a:xfrm>
                    <a:off x="5284" y="1640"/>
                    <a:ext cx="263" cy="189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7 w 328"/>
                      <a:gd name="T3" fmla="*/ 7 h 226"/>
                      <a:gd name="T4" fmla="*/ 7 w 328"/>
                      <a:gd name="T5" fmla="*/ 11 h 226"/>
                      <a:gd name="T6" fmla="*/ 0 w 328"/>
                      <a:gd name="T7" fmla="*/ 5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8"/>
                      <a:gd name="T16" fmla="*/ 0 h 226"/>
                      <a:gd name="T17" fmla="*/ 328 w 328"/>
                      <a:gd name="T18" fmla="*/ 226 h 22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58" name="Rectangle 955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690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259" name="Group 956"/>
                  <p:cNvGrpSpPr>
                    <a:grpSpLocks/>
                  </p:cNvGrpSpPr>
                  <p:nvPr/>
                </p:nvGrpSpPr>
                <p:grpSpPr bwMode="auto">
                  <a:xfrm>
                    <a:off x="4749" y="668"/>
                    <a:ext cx="581" cy="145"/>
                    <a:chOff x="614" y="2568"/>
                    <a:chExt cx="725" cy="139"/>
                  </a:xfrm>
                </p:grpSpPr>
                <p:sp>
                  <p:nvSpPr>
                    <p:cNvPr id="217284" name="AutoShape 9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3" y="2566"/>
                      <a:ext cx="721" cy="14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285" name="AutoShape 9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" y="2581"/>
                      <a:ext cx="696" cy="114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260" name="Rectangle 959"/>
                  <p:cNvSpPr>
                    <a:spLocks noChangeArrowheads="1"/>
                  </p:cNvSpPr>
                  <p:nvPr/>
                </p:nvSpPr>
                <p:spPr bwMode="auto">
                  <a:xfrm>
                    <a:off x="4220" y="1022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261" name="Group 960"/>
                  <p:cNvGrpSpPr>
                    <a:grpSpLocks/>
                  </p:cNvGrpSpPr>
                  <p:nvPr/>
                </p:nvGrpSpPr>
                <p:grpSpPr bwMode="auto">
                  <a:xfrm>
                    <a:off x="4747" y="994"/>
                    <a:ext cx="581" cy="134"/>
                    <a:chOff x="614" y="2568"/>
                    <a:chExt cx="725" cy="139"/>
                  </a:xfrm>
                </p:grpSpPr>
                <p:sp>
                  <p:nvSpPr>
                    <p:cNvPr id="217282" name="AutoShape 9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" y="2564"/>
                      <a:ext cx="721" cy="139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283" name="AutoShape 9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8" y="2581"/>
                      <a:ext cx="696" cy="107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262" name="Rectangle 963"/>
                  <p:cNvSpPr>
                    <a:spLocks noChangeArrowheads="1"/>
                  </p:cNvSpPr>
                  <p:nvPr/>
                </p:nvSpPr>
                <p:spPr bwMode="auto">
                  <a:xfrm>
                    <a:off x="4220" y="1354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63" name="Rectangle 964"/>
                  <p:cNvSpPr>
                    <a:spLocks noChangeArrowheads="1"/>
                  </p:cNvSpPr>
                  <p:nvPr/>
                </p:nvSpPr>
                <p:spPr bwMode="auto">
                  <a:xfrm>
                    <a:off x="4230" y="1655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264" name="Group 965"/>
                  <p:cNvGrpSpPr>
                    <a:grpSpLocks/>
                  </p:cNvGrpSpPr>
                  <p:nvPr/>
                </p:nvGrpSpPr>
                <p:grpSpPr bwMode="auto">
                  <a:xfrm>
                    <a:off x="4735" y="1627"/>
                    <a:ext cx="582" cy="151"/>
                    <a:chOff x="614" y="2568"/>
                    <a:chExt cx="725" cy="139"/>
                  </a:xfrm>
                </p:grpSpPr>
                <p:sp>
                  <p:nvSpPr>
                    <p:cNvPr id="217280" name="AutoShape 9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8" y="2586"/>
                      <a:ext cx="720" cy="12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281" name="AutoShape 9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30" y="2586"/>
                      <a:ext cx="695" cy="109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265" name="Freeform 968"/>
                  <p:cNvSpPr>
                    <a:spLocks/>
                  </p:cNvSpPr>
                  <p:nvPr/>
                </p:nvSpPr>
                <p:spPr bwMode="auto">
                  <a:xfrm>
                    <a:off x="5288" y="1354"/>
                    <a:ext cx="263" cy="188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7 w 328"/>
                      <a:gd name="T3" fmla="*/ 6 h 226"/>
                      <a:gd name="T4" fmla="*/ 7 w 328"/>
                      <a:gd name="T5" fmla="*/ 10 h 226"/>
                      <a:gd name="T6" fmla="*/ 0 w 328"/>
                      <a:gd name="T7" fmla="*/ 4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8"/>
                      <a:gd name="T16" fmla="*/ 0 h 226"/>
                      <a:gd name="T17" fmla="*/ 328 w 328"/>
                      <a:gd name="T18" fmla="*/ 226 h 22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17266" name="Group 969"/>
                  <p:cNvGrpSpPr>
                    <a:grpSpLocks/>
                  </p:cNvGrpSpPr>
                  <p:nvPr/>
                </p:nvGrpSpPr>
                <p:grpSpPr bwMode="auto">
                  <a:xfrm>
                    <a:off x="4739" y="1327"/>
                    <a:ext cx="582" cy="139"/>
                    <a:chOff x="614" y="2568"/>
                    <a:chExt cx="725" cy="139"/>
                  </a:xfrm>
                </p:grpSpPr>
                <p:sp>
                  <p:nvSpPr>
                    <p:cNvPr id="217278" name="AutoShape 9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3" y="2571"/>
                      <a:ext cx="732" cy="13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279" name="AutoShape 9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" y="2587"/>
                      <a:ext cx="720" cy="103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267" name="Rectangle 972"/>
                  <p:cNvSpPr>
                    <a:spLocks noChangeArrowheads="1"/>
                  </p:cNvSpPr>
                  <p:nvPr/>
                </p:nvSpPr>
                <p:spPr bwMode="auto">
                  <a:xfrm>
                    <a:off x="5246" y="429"/>
                    <a:ext cx="70" cy="228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33"/>
                      </a:gs>
                      <a:gs pos="5000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68" name="Freeform 973"/>
                  <p:cNvSpPr>
                    <a:spLocks/>
                  </p:cNvSpPr>
                  <p:nvPr/>
                </p:nvSpPr>
                <p:spPr bwMode="auto">
                  <a:xfrm>
                    <a:off x="5312" y="1007"/>
                    <a:ext cx="237" cy="213"/>
                  </a:xfrm>
                  <a:custGeom>
                    <a:avLst/>
                    <a:gdLst>
                      <a:gd name="T0" fmla="*/ 2 w 296"/>
                      <a:gd name="T1" fmla="*/ 0 h 256"/>
                      <a:gd name="T2" fmla="*/ 7 w 296"/>
                      <a:gd name="T3" fmla="*/ 6 h 256"/>
                      <a:gd name="T4" fmla="*/ 7 w 296"/>
                      <a:gd name="T5" fmla="*/ 11 h 256"/>
                      <a:gd name="T6" fmla="*/ 0 w 296"/>
                      <a:gd name="T7" fmla="*/ 4 h 256"/>
                      <a:gd name="T8" fmla="*/ 2 w 296"/>
                      <a:gd name="T9" fmla="*/ 0 h 25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96"/>
                      <a:gd name="T16" fmla="*/ 0 h 256"/>
                      <a:gd name="T17" fmla="*/ 296 w 296"/>
                      <a:gd name="T18" fmla="*/ 256 h 25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96" h="256">
                        <a:moveTo>
                          <a:pt x="4" y="0"/>
                        </a:moveTo>
                        <a:cubicBezTo>
                          <a:pt x="55" y="10"/>
                          <a:pt x="144" y="68"/>
                          <a:pt x="292" y="144"/>
                        </a:cubicBezTo>
                        <a:cubicBezTo>
                          <a:pt x="290" y="178"/>
                          <a:pt x="296" y="188"/>
                          <a:pt x="296" y="256"/>
                        </a:cubicBezTo>
                        <a:cubicBezTo>
                          <a:pt x="296" y="256"/>
                          <a:pt x="160" y="176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69" name="Freeform 974"/>
                  <p:cNvSpPr>
                    <a:spLocks/>
                  </p:cNvSpPr>
                  <p:nvPr/>
                </p:nvSpPr>
                <p:spPr bwMode="auto">
                  <a:xfrm>
                    <a:off x="5315" y="680"/>
                    <a:ext cx="244" cy="240"/>
                  </a:xfrm>
                  <a:custGeom>
                    <a:avLst/>
                    <a:gdLst>
                      <a:gd name="T0" fmla="*/ 0 w 304"/>
                      <a:gd name="T1" fmla="*/ 0 h 288"/>
                      <a:gd name="T2" fmla="*/ 7 w 304"/>
                      <a:gd name="T3" fmla="*/ 8 h 288"/>
                      <a:gd name="T4" fmla="*/ 6 w 304"/>
                      <a:gd name="T5" fmla="*/ 13 h 288"/>
                      <a:gd name="T6" fmla="*/ 2 w 304"/>
                      <a:gd name="T7" fmla="*/ 6 h 288"/>
                      <a:gd name="T8" fmla="*/ 0 w 304"/>
                      <a:gd name="T9" fmla="*/ 0 h 28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4"/>
                      <a:gd name="T16" fmla="*/ 0 h 288"/>
                      <a:gd name="T17" fmla="*/ 304 w 304"/>
                      <a:gd name="T18" fmla="*/ 288 h 288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4" h="288">
                        <a:moveTo>
                          <a:pt x="0" y="0"/>
                        </a:moveTo>
                        <a:cubicBezTo>
                          <a:pt x="51" y="10"/>
                          <a:pt x="148" y="76"/>
                          <a:pt x="304" y="164"/>
                        </a:cubicBezTo>
                        <a:cubicBezTo>
                          <a:pt x="302" y="198"/>
                          <a:pt x="284" y="220"/>
                          <a:pt x="284" y="288"/>
                        </a:cubicBezTo>
                        <a:cubicBezTo>
                          <a:pt x="284" y="288"/>
                          <a:pt x="163" y="179"/>
                          <a:pt x="8" y="124"/>
                        </a:cubicBezTo>
                        <a:cubicBezTo>
                          <a:pt x="8" y="72"/>
                          <a:pt x="0" y="17"/>
                          <a:pt x="0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70" name="Oval 975"/>
                  <p:cNvSpPr>
                    <a:spLocks noChangeArrowheads="1"/>
                  </p:cNvSpPr>
                  <p:nvPr/>
                </p:nvSpPr>
                <p:spPr bwMode="auto">
                  <a:xfrm>
                    <a:off x="5515" y="2611"/>
                    <a:ext cx="50" cy="95"/>
                  </a:xfrm>
                  <a:prstGeom prst="ellipse">
                    <a:avLst/>
                  </a:pr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71" name="Freeform 976"/>
                  <p:cNvSpPr>
                    <a:spLocks/>
                  </p:cNvSpPr>
                  <p:nvPr/>
                </p:nvSpPr>
                <p:spPr bwMode="auto">
                  <a:xfrm>
                    <a:off x="5302" y="2614"/>
                    <a:ext cx="245" cy="200"/>
                  </a:xfrm>
                  <a:custGeom>
                    <a:avLst/>
                    <a:gdLst>
                      <a:gd name="T0" fmla="*/ 0 w 306"/>
                      <a:gd name="T1" fmla="*/ 6 h 240"/>
                      <a:gd name="T2" fmla="*/ 2 w 306"/>
                      <a:gd name="T3" fmla="*/ 11 h 240"/>
                      <a:gd name="T4" fmla="*/ 7 w 306"/>
                      <a:gd name="T5" fmla="*/ 6 h 240"/>
                      <a:gd name="T6" fmla="*/ 7 w 306"/>
                      <a:gd name="T7" fmla="*/ 0 h 240"/>
                      <a:gd name="T8" fmla="*/ 0 w 306"/>
                      <a:gd name="T9" fmla="*/ 6 h 2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6"/>
                      <a:gd name="T16" fmla="*/ 0 h 240"/>
                      <a:gd name="T17" fmla="*/ 306 w 306"/>
                      <a:gd name="T18" fmla="*/ 240 h 24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6" h="240">
                        <a:moveTo>
                          <a:pt x="0" y="106"/>
                        </a:moveTo>
                        <a:lnTo>
                          <a:pt x="2" y="240"/>
                        </a:lnTo>
                        <a:lnTo>
                          <a:pt x="306" y="110"/>
                        </a:lnTo>
                        <a:lnTo>
                          <a:pt x="300" y="0"/>
                        </a:lnTo>
                        <a:lnTo>
                          <a:pt x="0" y="106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72" name="AutoShape 977"/>
                  <p:cNvSpPr>
                    <a:spLocks noChangeArrowheads="1"/>
                  </p:cNvSpPr>
                  <p:nvPr/>
                </p:nvSpPr>
                <p:spPr bwMode="auto">
                  <a:xfrm>
                    <a:off x="4140" y="2675"/>
                    <a:ext cx="1196" cy="15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DDD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73" name="AutoShape 978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2714"/>
                    <a:ext cx="1066" cy="7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chemeClr val="tx2"/>
                      </a:gs>
                      <a:gs pos="100000">
                        <a:schemeClr val="bg2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74" name="Oval 979"/>
                  <p:cNvSpPr>
                    <a:spLocks noChangeArrowheads="1"/>
                  </p:cNvSpPr>
                  <p:nvPr/>
                </p:nvSpPr>
                <p:spPr bwMode="auto">
                  <a:xfrm>
                    <a:off x="4309" y="2382"/>
                    <a:ext cx="159" cy="142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75" name="Oval 980"/>
                  <p:cNvSpPr>
                    <a:spLocks noChangeArrowheads="1"/>
                  </p:cNvSpPr>
                  <p:nvPr/>
                </p:nvSpPr>
                <p:spPr bwMode="auto">
                  <a:xfrm>
                    <a:off x="4489" y="2382"/>
                    <a:ext cx="159" cy="142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1800">
                      <a:solidFill>
                        <a:srgbClr val="FF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76" name="Oval 981"/>
                  <p:cNvSpPr>
                    <a:spLocks noChangeArrowheads="1"/>
                  </p:cNvSpPr>
                  <p:nvPr/>
                </p:nvSpPr>
                <p:spPr bwMode="auto">
                  <a:xfrm>
                    <a:off x="4658" y="2382"/>
                    <a:ext cx="159" cy="142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77" name="Rectangle 982"/>
                  <p:cNvSpPr>
                    <a:spLocks noChangeArrowheads="1"/>
                  </p:cNvSpPr>
                  <p:nvPr/>
                </p:nvSpPr>
                <p:spPr bwMode="auto">
                  <a:xfrm>
                    <a:off x="5067" y="1837"/>
                    <a:ext cx="80" cy="759"/>
                  </a:xfrm>
                  <a:prstGeom prst="rect">
                    <a:avLst/>
                  </a:prstGeom>
                  <a:solidFill>
                    <a:srgbClr val="29292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217111" name="Group 1115"/>
              <p:cNvGrpSpPr>
                <a:grpSpLocks/>
              </p:cNvGrpSpPr>
              <p:nvPr/>
            </p:nvGrpSpPr>
            <p:grpSpPr bwMode="auto">
              <a:xfrm>
                <a:off x="7707615" y="4368892"/>
                <a:ext cx="990551" cy="731635"/>
                <a:chOff x="7707615" y="4368892"/>
                <a:chExt cx="990551" cy="731635"/>
              </a:xfrm>
            </p:grpSpPr>
            <p:pic>
              <p:nvPicPr>
                <p:cNvPr id="217152" name="Picture 1159"/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771833" y="4640202"/>
                  <a:ext cx="822008" cy="4603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grpSp>
              <p:nvGrpSpPr>
                <p:cNvPr id="217153" name="Group 249"/>
                <p:cNvGrpSpPr>
                  <a:grpSpLocks/>
                </p:cNvGrpSpPr>
                <p:nvPr/>
              </p:nvGrpSpPr>
              <p:grpSpPr bwMode="auto">
                <a:xfrm flipH="1">
                  <a:off x="7707615" y="4368892"/>
                  <a:ext cx="225953" cy="395900"/>
                  <a:chOff x="4140" y="429"/>
                  <a:chExt cx="1425" cy="2396"/>
                </a:xfrm>
              </p:grpSpPr>
              <p:sp>
                <p:nvSpPr>
                  <p:cNvPr id="217220" name="Freeform 250"/>
                  <p:cNvSpPr>
                    <a:spLocks/>
                  </p:cNvSpPr>
                  <p:nvPr/>
                </p:nvSpPr>
                <p:spPr bwMode="auto">
                  <a:xfrm>
                    <a:off x="5268" y="433"/>
                    <a:ext cx="283" cy="2286"/>
                  </a:xfrm>
                  <a:custGeom>
                    <a:avLst/>
                    <a:gdLst>
                      <a:gd name="T0" fmla="*/ 5 w 354"/>
                      <a:gd name="T1" fmla="*/ 0 h 2742"/>
                      <a:gd name="T2" fmla="*/ 24 w 354"/>
                      <a:gd name="T3" fmla="*/ 38 h 2742"/>
                      <a:gd name="T4" fmla="*/ 24 w 354"/>
                      <a:gd name="T5" fmla="*/ 295 h 2742"/>
                      <a:gd name="T6" fmla="*/ 0 w 354"/>
                      <a:gd name="T7" fmla="*/ 309 h 2742"/>
                      <a:gd name="T8" fmla="*/ 5 w 354"/>
                      <a:gd name="T9" fmla="*/ 0 h 274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4" h="2742">
                        <a:moveTo>
                          <a:pt x="63" y="0"/>
                        </a:moveTo>
                        <a:lnTo>
                          <a:pt x="354" y="339"/>
                        </a:lnTo>
                        <a:lnTo>
                          <a:pt x="346" y="2624"/>
                        </a:lnTo>
                        <a:lnTo>
                          <a:pt x="0" y="2742"/>
                        </a:lnTo>
                        <a:lnTo>
                          <a:pt x="63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21" name="Rectangle 251"/>
                  <p:cNvSpPr>
                    <a:spLocks noChangeArrowheads="1"/>
                  </p:cNvSpPr>
                  <p:nvPr/>
                </p:nvSpPr>
                <p:spPr bwMode="auto">
                  <a:xfrm>
                    <a:off x="4204" y="433"/>
                    <a:ext cx="1051" cy="2277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22" name="Freeform 252"/>
                  <p:cNvSpPr>
                    <a:spLocks/>
                  </p:cNvSpPr>
                  <p:nvPr/>
                </p:nvSpPr>
                <p:spPr bwMode="auto">
                  <a:xfrm>
                    <a:off x="5321" y="570"/>
                    <a:ext cx="169" cy="2115"/>
                  </a:xfrm>
                  <a:custGeom>
                    <a:avLst/>
                    <a:gdLst>
                      <a:gd name="T0" fmla="*/ 2 w 211"/>
                      <a:gd name="T1" fmla="*/ 0 h 2537"/>
                      <a:gd name="T2" fmla="*/ 14 w 211"/>
                      <a:gd name="T3" fmla="*/ 25 h 2537"/>
                      <a:gd name="T4" fmla="*/ 2 w 211"/>
                      <a:gd name="T5" fmla="*/ 282 h 2537"/>
                      <a:gd name="T6" fmla="*/ 2 w 211"/>
                      <a:gd name="T7" fmla="*/ 0 h 253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1" h="2537">
                        <a:moveTo>
                          <a:pt x="7" y="0"/>
                        </a:moveTo>
                        <a:cubicBezTo>
                          <a:pt x="7" y="0"/>
                          <a:pt x="57" y="28"/>
                          <a:pt x="211" y="218"/>
                        </a:cubicBezTo>
                        <a:cubicBezTo>
                          <a:pt x="0" y="1229"/>
                          <a:pt x="41" y="2537"/>
                          <a:pt x="7" y="2501"/>
                        </a:cubicBezTo>
                        <a:lnTo>
                          <a:pt x="7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808080"/>
                      </a:gs>
                      <a:gs pos="100000">
                        <a:srgbClr val="F8F8F8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23" name="Freeform 253"/>
                  <p:cNvSpPr>
                    <a:spLocks/>
                  </p:cNvSpPr>
                  <p:nvPr/>
                </p:nvSpPr>
                <p:spPr bwMode="auto">
                  <a:xfrm>
                    <a:off x="5284" y="1640"/>
                    <a:ext cx="263" cy="189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23 w 328"/>
                      <a:gd name="T3" fmla="*/ 15 h 226"/>
                      <a:gd name="T4" fmla="*/ 23 w 328"/>
                      <a:gd name="T5" fmla="*/ 27 h 226"/>
                      <a:gd name="T6" fmla="*/ 0 w 328"/>
                      <a:gd name="T7" fmla="*/ 11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24" name="Rectangle 254"/>
                  <p:cNvSpPr>
                    <a:spLocks noChangeArrowheads="1"/>
                  </p:cNvSpPr>
                  <p:nvPr/>
                </p:nvSpPr>
                <p:spPr bwMode="auto">
                  <a:xfrm>
                    <a:off x="4214" y="692"/>
                    <a:ext cx="601" cy="48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225" name="Group 255"/>
                  <p:cNvGrpSpPr>
                    <a:grpSpLocks/>
                  </p:cNvGrpSpPr>
                  <p:nvPr/>
                </p:nvGrpSpPr>
                <p:grpSpPr bwMode="auto">
                  <a:xfrm>
                    <a:off x="4749" y="668"/>
                    <a:ext cx="581" cy="145"/>
                    <a:chOff x="614" y="2568"/>
                    <a:chExt cx="725" cy="139"/>
                  </a:xfrm>
                </p:grpSpPr>
                <p:sp>
                  <p:nvSpPr>
                    <p:cNvPr id="217250" name="AutoShape 2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6" y="2591"/>
                      <a:ext cx="725" cy="120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251" name="AutoShape 2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59" y="2591"/>
                      <a:ext cx="700" cy="101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226" name="Rectangle 258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1019"/>
                    <a:ext cx="601" cy="48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227" name="Group 259"/>
                  <p:cNvGrpSpPr>
                    <a:grpSpLocks/>
                  </p:cNvGrpSpPr>
                  <p:nvPr/>
                </p:nvGrpSpPr>
                <p:grpSpPr bwMode="auto">
                  <a:xfrm>
                    <a:off x="4747" y="994"/>
                    <a:ext cx="581" cy="134"/>
                    <a:chOff x="614" y="2568"/>
                    <a:chExt cx="725" cy="139"/>
                  </a:xfrm>
                </p:grpSpPr>
                <p:sp>
                  <p:nvSpPr>
                    <p:cNvPr id="217248" name="AutoShape 2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1" y="2594"/>
                      <a:ext cx="725" cy="140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249" name="AutoShape 2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4" y="2614"/>
                      <a:ext cx="687" cy="100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228" name="Rectangle 262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1365"/>
                    <a:ext cx="591" cy="38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29" name="Rectangle 263"/>
                  <p:cNvSpPr>
                    <a:spLocks noChangeArrowheads="1"/>
                  </p:cNvSpPr>
                  <p:nvPr/>
                </p:nvSpPr>
                <p:spPr bwMode="auto">
                  <a:xfrm>
                    <a:off x="4234" y="1653"/>
                    <a:ext cx="591" cy="48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230" name="Group 264"/>
                  <p:cNvGrpSpPr>
                    <a:grpSpLocks/>
                  </p:cNvGrpSpPr>
                  <p:nvPr/>
                </p:nvGrpSpPr>
                <p:grpSpPr bwMode="auto">
                  <a:xfrm>
                    <a:off x="4735" y="1627"/>
                    <a:ext cx="582" cy="151"/>
                    <a:chOff x="614" y="2568"/>
                    <a:chExt cx="725" cy="139"/>
                  </a:xfrm>
                </p:grpSpPr>
                <p:sp>
                  <p:nvSpPr>
                    <p:cNvPr id="217246" name="AutoShape 2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4" y="2592"/>
                      <a:ext cx="711" cy="115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247" name="AutoShape 2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6" y="2610"/>
                      <a:ext cx="674" cy="80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231" name="Freeform 267"/>
                  <p:cNvSpPr>
                    <a:spLocks/>
                  </p:cNvSpPr>
                  <p:nvPr/>
                </p:nvSpPr>
                <p:spPr bwMode="auto">
                  <a:xfrm>
                    <a:off x="5288" y="1354"/>
                    <a:ext cx="263" cy="188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23 w 328"/>
                      <a:gd name="T3" fmla="*/ 14 h 226"/>
                      <a:gd name="T4" fmla="*/ 23 w 328"/>
                      <a:gd name="T5" fmla="*/ 25 h 226"/>
                      <a:gd name="T6" fmla="*/ 0 w 328"/>
                      <a:gd name="T7" fmla="*/ 10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17232" name="Group 268"/>
                  <p:cNvGrpSpPr>
                    <a:grpSpLocks/>
                  </p:cNvGrpSpPr>
                  <p:nvPr/>
                </p:nvGrpSpPr>
                <p:grpSpPr bwMode="auto">
                  <a:xfrm>
                    <a:off x="4739" y="1327"/>
                    <a:ext cx="582" cy="139"/>
                    <a:chOff x="614" y="2568"/>
                    <a:chExt cx="725" cy="139"/>
                  </a:xfrm>
                </p:grpSpPr>
                <p:sp>
                  <p:nvSpPr>
                    <p:cNvPr id="217244" name="AutoShape 2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46" y="2568"/>
                      <a:ext cx="698" cy="163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245" name="AutoShape 2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59" y="2587"/>
                      <a:ext cx="661" cy="115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233" name="Rectangle 271"/>
                  <p:cNvSpPr>
                    <a:spLocks noChangeArrowheads="1"/>
                  </p:cNvSpPr>
                  <p:nvPr/>
                </p:nvSpPr>
                <p:spPr bwMode="auto">
                  <a:xfrm>
                    <a:off x="5255" y="433"/>
                    <a:ext cx="60" cy="2287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33"/>
                      </a:gs>
                      <a:gs pos="5000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34" name="Freeform 272"/>
                  <p:cNvSpPr>
                    <a:spLocks/>
                  </p:cNvSpPr>
                  <p:nvPr/>
                </p:nvSpPr>
                <p:spPr bwMode="auto">
                  <a:xfrm>
                    <a:off x="5312" y="1007"/>
                    <a:ext cx="237" cy="213"/>
                  </a:xfrm>
                  <a:custGeom>
                    <a:avLst/>
                    <a:gdLst>
                      <a:gd name="T0" fmla="*/ 2 w 296"/>
                      <a:gd name="T1" fmla="*/ 0 h 256"/>
                      <a:gd name="T2" fmla="*/ 21 w 296"/>
                      <a:gd name="T3" fmla="*/ 15 h 256"/>
                      <a:gd name="T4" fmla="*/ 21 w 296"/>
                      <a:gd name="T5" fmla="*/ 28 h 256"/>
                      <a:gd name="T6" fmla="*/ 0 w 296"/>
                      <a:gd name="T7" fmla="*/ 10 h 256"/>
                      <a:gd name="T8" fmla="*/ 2 w 296"/>
                      <a:gd name="T9" fmla="*/ 0 h 25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96" h="256">
                        <a:moveTo>
                          <a:pt x="4" y="0"/>
                        </a:moveTo>
                        <a:cubicBezTo>
                          <a:pt x="55" y="10"/>
                          <a:pt x="144" y="68"/>
                          <a:pt x="292" y="144"/>
                        </a:cubicBezTo>
                        <a:cubicBezTo>
                          <a:pt x="290" y="178"/>
                          <a:pt x="296" y="188"/>
                          <a:pt x="296" y="256"/>
                        </a:cubicBezTo>
                        <a:cubicBezTo>
                          <a:pt x="296" y="256"/>
                          <a:pt x="160" y="176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35" name="Freeform 273"/>
                  <p:cNvSpPr>
                    <a:spLocks/>
                  </p:cNvSpPr>
                  <p:nvPr/>
                </p:nvSpPr>
                <p:spPr bwMode="auto">
                  <a:xfrm>
                    <a:off x="5315" y="680"/>
                    <a:ext cx="244" cy="240"/>
                  </a:xfrm>
                  <a:custGeom>
                    <a:avLst/>
                    <a:gdLst>
                      <a:gd name="T0" fmla="*/ 0 w 304"/>
                      <a:gd name="T1" fmla="*/ 0 h 288"/>
                      <a:gd name="T2" fmla="*/ 22 w 304"/>
                      <a:gd name="T3" fmla="*/ 19 h 288"/>
                      <a:gd name="T4" fmla="*/ 20 w 304"/>
                      <a:gd name="T5" fmla="*/ 33 h 288"/>
                      <a:gd name="T6" fmla="*/ 2 w 304"/>
                      <a:gd name="T7" fmla="*/ 14 h 288"/>
                      <a:gd name="T8" fmla="*/ 0 w 304"/>
                      <a:gd name="T9" fmla="*/ 0 h 28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04" h="288">
                        <a:moveTo>
                          <a:pt x="0" y="0"/>
                        </a:moveTo>
                        <a:cubicBezTo>
                          <a:pt x="51" y="10"/>
                          <a:pt x="148" y="76"/>
                          <a:pt x="304" y="164"/>
                        </a:cubicBezTo>
                        <a:cubicBezTo>
                          <a:pt x="302" y="198"/>
                          <a:pt x="284" y="220"/>
                          <a:pt x="284" y="288"/>
                        </a:cubicBezTo>
                        <a:cubicBezTo>
                          <a:pt x="284" y="288"/>
                          <a:pt x="163" y="179"/>
                          <a:pt x="8" y="124"/>
                        </a:cubicBezTo>
                        <a:cubicBezTo>
                          <a:pt x="8" y="72"/>
                          <a:pt x="0" y="17"/>
                          <a:pt x="0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36" name="Oval 274"/>
                  <p:cNvSpPr>
                    <a:spLocks noChangeArrowheads="1"/>
                  </p:cNvSpPr>
                  <p:nvPr/>
                </p:nvSpPr>
                <p:spPr bwMode="auto">
                  <a:xfrm>
                    <a:off x="5516" y="2614"/>
                    <a:ext cx="50" cy="96"/>
                  </a:xfrm>
                  <a:prstGeom prst="ellipse">
                    <a:avLst/>
                  </a:pr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37" name="Freeform 275"/>
                  <p:cNvSpPr>
                    <a:spLocks/>
                  </p:cNvSpPr>
                  <p:nvPr/>
                </p:nvSpPr>
                <p:spPr bwMode="auto">
                  <a:xfrm>
                    <a:off x="5302" y="2614"/>
                    <a:ext cx="245" cy="200"/>
                  </a:xfrm>
                  <a:custGeom>
                    <a:avLst/>
                    <a:gdLst>
                      <a:gd name="T0" fmla="*/ 0 w 306"/>
                      <a:gd name="T1" fmla="*/ 13 h 240"/>
                      <a:gd name="T2" fmla="*/ 2 w 306"/>
                      <a:gd name="T3" fmla="*/ 28 h 240"/>
                      <a:gd name="T4" fmla="*/ 22 w 306"/>
                      <a:gd name="T5" fmla="*/ 13 h 240"/>
                      <a:gd name="T6" fmla="*/ 21 w 306"/>
                      <a:gd name="T7" fmla="*/ 0 h 240"/>
                      <a:gd name="T8" fmla="*/ 0 w 306"/>
                      <a:gd name="T9" fmla="*/ 13 h 2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06" h="240">
                        <a:moveTo>
                          <a:pt x="0" y="106"/>
                        </a:moveTo>
                        <a:lnTo>
                          <a:pt x="2" y="240"/>
                        </a:lnTo>
                        <a:lnTo>
                          <a:pt x="306" y="110"/>
                        </a:lnTo>
                        <a:lnTo>
                          <a:pt x="300" y="0"/>
                        </a:lnTo>
                        <a:lnTo>
                          <a:pt x="0" y="106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38" name="AutoShape 276"/>
                  <p:cNvSpPr>
                    <a:spLocks noChangeArrowheads="1"/>
                  </p:cNvSpPr>
                  <p:nvPr/>
                </p:nvSpPr>
                <p:spPr bwMode="auto">
                  <a:xfrm>
                    <a:off x="4144" y="2681"/>
                    <a:ext cx="1202" cy="14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DDD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39" name="AutoShape 277"/>
                  <p:cNvSpPr>
                    <a:spLocks noChangeArrowheads="1"/>
                  </p:cNvSpPr>
                  <p:nvPr/>
                </p:nvSpPr>
                <p:spPr bwMode="auto">
                  <a:xfrm>
                    <a:off x="4204" y="2710"/>
                    <a:ext cx="1071" cy="86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chemeClr val="tx2"/>
                      </a:gs>
                      <a:gs pos="100000">
                        <a:schemeClr val="bg2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40" name="Oval 278"/>
                  <p:cNvSpPr>
                    <a:spLocks noChangeArrowheads="1"/>
                  </p:cNvSpPr>
                  <p:nvPr/>
                </p:nvSpPr>
                <p:spPr bwMode="auto">
                  <a:xfrm>
                    <a:off x="4314" y="2383"/>
                    <a:ext cx="160" cy="144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41" name="Oval 279"/>
                  <p:cNvSpPr>
                    <a:spLocks noChangeArrowheads="1"/>
                  </p:cNvSpPr>
                  <p:nvPr/>
                </p:nvSpPr>
                <p:spPr bwMode="auto">
                  <a:xfrm>
                    <a:off x="4485" y="2383"/>
                    <a:ext cx="160" cy="144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FF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42" name="Oval 280"/>
                  <p:cNvSpPr>
                    <a:spLocks noChangeArrowheads="1"/>
                  </p:cNvSpPr>
                  <p:nvPr/>
                </p:nvSpPr>
                <p:spPr bwMode="auto">
                  <a:xfrm>
                    <a:off x="4665" y="2383"/>
                    <a:ext cx="160" cy="135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43" name="Rectangle 281"/>
                  <p:cNvSpPr>
                    <a:spLocks noChangeArrowheads="1"/>
                  </p:cNvSpPr>
                  <p:nvPr/>
                </p:nvSpPr>
                <p:spPr bwMode="auto">
                  <a:xfrm>
                    <a:off x="5065" y="1836"/>
                    <a:ext cx="80" cy="759"/>
                  </a:xfrm>
                  <a:prstGeom prst="rect">
                    <a:avLst/>
                  </a:prstGeom>
                  <a:solidFill>
                    <a:srgbClr val="29292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217154" name="Group 249"/>
                <p:cNvGrpSpPr>
                  <a:grpSpLocks/>
                </p:cNvGrpSpPr>
                <p:nvPr/>
              </p:nvGrpSpPr>
              <p:grpSpPr bwMode="auto">
                <a:xfrm flipH="1">
                  <a:off x="7939866" y="4369199"/>
                  <a:ext cx="225953" cy="395900"/>
                  <a:chOff x="4140" y="429"/>
                  <a:chExt cx="1425" cy="2396"/>
                </a:xfrm>
              </p:grpSpPr>
              <p:sp>
                <p:nvSpPr>
                  <p:cNvPr id="217188" name="Freeform 250"/>
                  <p:cNvSpPr>
                    <a:spLocks/>
                  </p:cNvSpPr>
                  <p:nvPr/>
                </p:nvSpPr>
                <p:spPr bwMode="auto">
                  <a:xfrm>
                    <a:off x="5268" y="433"/>
                    <a:ext cx="283" cy="2286"/>
                  </a:xfrm>
                  <a:custGeom>
                    <a:avLst/>
                    <a:gdLst>
                      <a:gd name="T0" fmla="*/ 5 w 354"/>
                      <a:gd name="T1" fmla="*/ 0 h 2742"/>
                      <a:gd name="T2" fmla="*/ 24 w 354"/>
                      <a:gd name="T3" fmla="*/ 38 h 2742"/>
                      <a:gd name="T4" fmla="*/ 24 w 354"/>
                      <a:gd name="T5" fmla="*/ 295 h 2742"/>
                      <a:gd name="T6" fmla="*/ 0 w 354"/>
                      <a:gd name="T7" fmla="*/ 309 h 2742"/>
                      <a:gd name="T8" fmla="*/ 5 w 354"/>
                      <a:gd name="T9" fmla="*/ 0 h 274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4" h="2742">
                        <a:moveTo>
                          <a:pt x="63" y="0"/>
                        </a:moveTo>
                        <a:lnTo>
                          <a:pt x="354" y="339"/>
                        </a:lnTo>
                        <a:lnTo>
                          <a:pt x="346" y="2624"/>
                        </a:lnTo>
                        <a:lnTo>
                          <a:pt x="0" y="2742"/>
                        </a:lnTo>
                        <a:lnTo>
                          <a:pt x="63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189" name="Rectangle 251"/>
                  <p:cNvSpPr>
                    <a:spLocks noChangeArrowheads="1"/>
                  </p:cNvSpPr>
                  <p:nvPr/>
                </p:nvSpPr>
                <p:spPr bwMode="auto">
                  <a:xfrm>
                    <a:off x="4207" y="431"/>
                    <a:ext cx="1051" cy="2306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90" name="Freeform 252"/>
                  <p:cNvSpPr>
                    <a:spLocks/>
                  </p:cNvSpPr>
                  <p:nvPr/>
                </p:nvSpPr>
                <p:spPr bwMode="auto">
                  <a:xfrm>
                    <a:off x="5321" y="570"/>
                    <a:ext cx="169" cy="2115"/>
                  </a:xfrm>
                  <a:custGeom>
                    <a:avLst/>
                    <a:gdLst>
                      <a:gd name="T0" fmla="*/ 2 w 211"/>
                      <a:gd name="T1" fmla="*/ 0 h 2537"/>
                      <a:gd name="T2" fmla="*/ 14 w 211"/>
                      <a:gd name="T3" fmla="*/ 25 h 2537"/>
                      <a:gd name="T4" fmla="*/ 2 w 211"/>
                      <a:gd name="T5" fmla="*/ 282 h 2537"/>
                      <a:gd name="T6" fmla="*/ 2 w 211"/>
                      <a:gd name="T7" fmla="*/ 0 h 253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1" h="2537">
                        <a:moveTo>
                          <a:pt x="7" y="0"/>
                        </a:moveTo>
                        <a:cubicBezTo>
                          <a:pt x="7" y="0"/>
                          <a:pt x="57" y="28"/>
                          <a:pt x="211" y="218"/>
                        </a:cubicBezTo>
                        <a:cubicBezTo>
                          <a:pt x="0" y="1229"/>
                          <a:pt x="41" y="2537"/>
                          <a:pt x="7" y="2501"/>
                        </a:cubicBezTo>
                        <a:lnTo>
                          <a:pt x="7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808080"/>
                      </a:gs>
                      <a:gs pos="100000">
                        <a:srgbClr val="F8F8F8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191" name="Freeform 253"/>
                  <p:cNvSpPr>
                    <a:spLocks/>
                  </p:cNvSpPr>
                  <p:nvPr/>
                </p:nvSpPr>
                <p:spPr bwMode="auto">
                  <a:xfrm>
                    <a:off x="5284" y="1640"/>
                    <a:ext cx="263" cy="189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23 w 328"/>
                      <a:gd name="T3" fmla="*/ 15 h 226"/>
                      <a:gd name="T4" fmla="*/ 23 w 328"/>
                      <a:gd name="T5" fmla="*/ 27 h 226"/>
                      <a:gd name="T6" fmla="*/ 0 w 328"/>
                      <a:gd name="T7" fmla="*/ 11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192" name="Rectangle 254"/>
                  <p:cNvSpPr>
                    <a:spLocks noChangeArrowheads="1"/>
                  </p:cNvSpPr>
                  <p:nvPr/>
                </p:nvSpPr>
                <p:spPr bwMode="auto">
                  <a:xfrm>
                    <a:off x="4207" y="700"/>
                    <a:ext cx="601" cy="38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193" name="Group 255"/>
                  <p:cNvGrpSpPr>
                    <a:grpSpLocks/>
                  </p:cNvGrpSpPr>
                  <p:nvPr/>
                </p:nvGrpSpPr>
                <p:grpSpPr bwMode="auto">
                  <a:xfrm>
                    <a:off x="4749" y="668"/>
                    <a:ext cx="581" cy="145"/>
                    <a:chOff x="614" y="2568"/>
                    <a:chExt cx="725" cy="139"/>
                  </a:xfrm>
                </p:grpSpPr>
                <p:sp>
                  <p:nvSpPr>
                    <p:cNvPr id="217218" name="AutoShape 2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2" y="2571"/>
                      <a:ext cx="725" cy="138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219" name="AutoShape 2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" y="2590"/>
                      <a:ext cx="700" cy="101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194" name="Rectangle 258"/>
                  <p:cNvSpPr>
                    <a:spLocks noChangeArrowheads="1"/>
                  </p:cNvSpPr>
                  <p:nvPr/>
                </p:nvSpPr>
                <p:spPr bwMode="auto">
                  <a:xfrm>
                    <a:off x="4227" y="1027"/>
                    <a:ext cx="591" cy="38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195" name="Group 259"/>
                  <p:cNvGrpSpPr>
                    <a:grpSpLocks/>
                  </p:cNvGrpSpPr>
                  <p:nvPr/>
                </p:nvGrpSpPr>
                <p:grpSpPr bwMode="auto">
                  <a:xfrm>
                    <a:off x="4747" y="994"/>
                    <a:ext cx="581" cy="134"/>
                    <a:chOff x="614" y="2568"/>
                    <a:chExt cx="725" cy="139"/>
                  </a:xfrm>
                </p:grpSpPr>
                <p:sp>
                  <p:nvSpPr>
                    <p:cNvPr id="217216" name="AutoShape 2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" y="2572"/>
                      <a:ext cx="725" cy="149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217" name="AutoShape 2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7" y="2592"/>
                      <a:ext cx="687" cy="100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196" name="Rectangle 262"/>
                  <p:cNvSpPr>
                    <a:spLocks noChangeArrowheads="1"/>
                  </p:cNvSpPr>
                  <p:nvPr/>
                </p:nvSpPr>
                <p:spPr bwMode="auto">
                  <a:xfrm>
                    <a:off x="4217" y="1363"/>
                    <a:ext cx="591" cy="48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97" name="Rectangle 263"/>
                  <p:cNvSpPr>
                    <a:spLocks noChangeArrowheads="1"/>
                  </p:cNvSpPr>
                  <p:nvPr/>
                </p:nvSpPr>
                <p:spPr bwMode="auto">
                  <a:xfrm>
                    <a:off x="4227" y="1680"/>
                    <a:ext cx="601" cy="48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198" name="Group 264"/>
                  <p:cNvGrpSpPr>
                    <a:grpSpLocks/>
                  </p:cNvGrpSpPr>
                  <p:nvPr/>
                </p:nvGrpSpPr>
                <p:grpSpPr bwMode="auto">
                  <a:xfrm>
                    <a:off x="4735" y="1627"/>
                    <a:ext cx="582" cy="151"/>
                    <a:chOff x="614" y="2568"/>
                    <a:chExt cx="725" cy="139"/>
                  </a:xfrm>
                </p:grpSpPr>
                <p:sp>
                  <p:nvSpPr>
                    <p:cNvPr id="217214" name="AutoShape 2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7" y="2590"/>
                      <a:ext cx="711" cy="142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215" name="AutoShape 2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30" y="2608"/>
                      <a:ext cx="674" cy="106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199" name="Freeform 267"/>
                  <p:cNvSpPr>
                    <a:spLocks/>
                  </p:cNvSpPr>
                  <p:nvPr/>
                </p:nvSpPr>
                <p:spPr bwMode="auto">
                  <a:xfrm>
                    <a:off x="5288" y="1354"/>
                    <a:ext cx="263" cy="188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23 w 328"/>
                      <a:gd name="T3" fmla="*/ 14 h 226"/>
                      <a:gd name="T4" fmla="*/ 23 w 328"/>
                      <a:gd name="T5" fmla="*/ 25 h 226"/>
                      <a:gd name="T6" fmla="*/ 0 w 328"/>
                      <a:gd name="T7" fmla="*/ 10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17200" name="Group 268"/>
                  <p:cNvGrpSpPr>
                    <a:grpSpLocks/>
                  </p:cNvGrpSpPr>
                  <p:nvPr/>
                </p:nvGrpSpPr>
                <p:grpSpPr bwMode="auto">
                  <a:xfrm>
                    <a:off x="4739" y="1327"/>
                    <a:ext cx="582" cy="139"/>
                    <a:chOff x="614" y="2568"/>
                    <a:chExt cx="725" cy="139"/>
                  </a:xfrm>
                </p:grpSpPr>
                <p:sp>
                  <p:nvSpPr>
                    <p:cNvPr id="217212" name="AutoShape 2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2" y="2595"/>
                      <a:ext cx="761" cy="115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213" name="AutoShape 2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" y="2614"/>
                      <a:ext cx="723" cy="86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201" name="Rectangle 271"/>
                  <p:cNvSpPr>
                    <a:spLocks noChangeArrowheads="1"/>
                  </p:cNvSpPr>
                  <p:nvPr/>
                </p:nvSpPr>
                <p:spPr bwMode="auto">
                  <a:xfrm>
                    <a:off x="5248" y="431"/>
                    <a:ext cx="70" cy="231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33"/>
                      </a:gs>
                      <a:gs pos="5000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02" name="Freeform 272"/>
                  <p:cNvSpPr>
                    <a:spLocks/>
                  </p:cNvSpPr>
                  <p:nvPr/>
                </p:nvSpPr>
                <p:spPr bwMode="auto">
                  <a:xfrm>
                    <a:off x="5312" y="1007"/>
                    <a:ext cx="237" cy="213"/>
                  </a:xfrm>
                  <a:custGeom>
                    <a:avLst/>
                    <a:gdLst>
                      <a:gd name="T0" fmla="*/ 2 w 296"/>
                      <a:gd name="T1" fmla="*/ 0 h 256"/>
                      <a:gd name="T2" fmla="*/ 21 w 296"/>
                      <a:gd name="T3" fmla="*/ 15 h 256"/>
                      <a:gd name="T4" fmla="*/ 21 w 296"/>
                      <a:gd name="T5" fmla="*/ 28 h 256"/>
                      <a:gd name="T6" fmla="*/ 0 w 296"/>
                      <a:gd name="T7" fmla="*/ 10 h 256"/>
                      <a:gd name="T8" fmla="*/ 2 w 296"/>
                      <a:gd name="T9" fmla="*/ 0 h 25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96" h="256">
                        <a:moveTo>
                          <a:pt x="4" y="0"/>
                        </a:moveTo>
                        <a:cubicBezTo>
                          <a:pt x="55" y="10"/>
                          <a:pt x="144" y="68"/>
                          <a:pt x="292" y="144"/>
                        </a:cubicBezTo>
                        <a:cubicBezTo>
                          <a:pt x="290" y="178"/>
                          <a:pt x="296" y="188"/>
                          <a:pt x="296" y="256"/>
                        </a:cubicBezTo>
                        <a:cubicBezTo>
                          <a:pt x="296" y="256"/>
                          <a:pt x="160" y="176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03" name="Freeform 273"/>
                  <p:cNvSpPr>
                    <a:spLocks/>
                  </p:cNvSpPr>
                  <p:nvPr/>
                </p:nvSpPr>
                <p:spPr bwMode="auto">
                  <a:xfrm>
                    <a:off x="5315" y="680"/>
                    <a:ext cx="244" cy="240"/>
                  </a:xfrm>
                  <a:custGeom>
                    <a:avLst/>
                    <a:gdLst>
                      <a:gd name="T0" fmla="*/ 0 w 304"/>
                      <a:gd name="T1" fmla="*/ 0 h 288"/>
                      <a:gd name="T2" fmla="*/ 22 w 304"/>
                      <a:gd name="T3" fmla="*/ 19 h 288"/>
                      <a:gd name="T4" fmla="*/ 20 w 304"/>
                      <a:gd name="T5" fmla="*/ 33 h 288"/>
                      <a:gd name="T6" fmla="*/ 2 w 304"/>
                      <a:gd name="T7" fmla="*/ 14 h 288"/>
                      <a:gd name="T8" fmla="*/ 0 w 304"/>
                      <a:gd name="T9" fmla="*/ 0 h 28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04" h="288">
                        <a:moveTo>
                          <a:pt x="0" y="0"/>
                        </a:moveTo>
                        <a:cubicBezTo>
                          <a:pt x="51" y="10"/>
                          <a:pt x="148" y="76"/>
                          <a:pt x="304" y="164"/>
                        </a:cubicBezTo>
                        <a:cubicBezTo>
                          <a:pt x="302" y="198"/>
                          <a:pt x="284" y="220"/>
                          <a:pt x="284" y="288"/>
                        </a:cubicBezTo>
                        <a:cubicBezTo>
                          <a:pt x="284" y="288"/>
                          <a:pt x="163" y="179"/>
                          <a:pt x="8" y="124"/>
                        </a:cubicBezTo>
                        <a:cubicBezTo>
                          <a:pt x="8" y="72"/>
                          <a:pt x="0" y="17"/>
                          <a:pt x="0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04" name="Oval 274"/>
                  <p:cNvSpPr>
                    <a:spLocks noChangeArrowheads="1"/>
                  </p:cNvSpPr>
                  <p:nvPr/>
                </p:nvSpPr>
                <p:spPr bwMode="auto">
                  <a:xfrm>
                    <a:off x="5519" y="2641"/>
                    <a:ext cx="50" cy="96"/>
                  </a:xfrm>
                  <a:prstGeom prst="ellipse">
                    <a:avLst/>
                  </a:pr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05" name="Freeform 275"/>
                  <p:cNvSpPr>
                    <a:spLocks/>
                  </p:cNvSpPr>
                  <p:nvPr/>
                </p:nvSpPr>
                <p:spPr bwMode="auto">
                  <a:xfrm>
                    <a:off x="5302" y="2614"/>
                    <a:ext cx="245" cy="200"/>
                  </a:xfrm>
                  <a:custGeom>
                    <a:avLst/>
                    <a:gdLst>
                      <a:gd name="T0" fmla="*/ 0 w 306"/>
                      <a:gd name="T1" fmla="*/ 13 h 240"/>
                      <a:gd name="T2" fmla="*/ 2 w 306"/>
                      <a:gd name="T3" fmla="*/ 28 h 240"/>
                      <a:gd name="T4" fmla="*/ 22 w 306"/>
                      <a:gd name="T5" fmla="*/ 13 h 240"/>
                      <a:gd name="T6" fmla="*/ 21 w 306"/>
                      <a:gd name="T7" fmla="*/ 0 h 240"/>
                      <a:gd name="T8" fmla="*/ 0 w 306"/>
                      <a:gd name="T9" fmla="*/ 13 h 2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06" h="240">
                        <a:moveTo>
                          <a:pt x="0" y="106"/>
                        </a:moveTo>
                        <a:lnTo>
                          <a:pt x="2" y="240"/>
                        </a:lnTo>
                        <a:lnTo>
                          <a:pt x="306" y="110"/>
                        </a:lnTo>
                        <a:lnTo>
                          <a:pt x="300" y="0"/>
                        </a:lnTo>
                        <a:lnTo>
                          <a:pt x="0" y="106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206" name="AutoShape 276"/>
                  <p:cNvSpPr>
                    <a:spLocks noChangeArrowheads="1"/>
                  </p:cNvSpPr>
                  <p:nvPr/>
                </p:nvSpPr>
                <p:spPr bwMode="auto">
                  <a:xfrm>
                    <a:off x="4137" y="2708"/>
                    <a:ext cx="1202" cy="14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DDD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07" name="AutoShape 277"/>
                  <p:cNvSpPr>
                    <a:spLocks noChangeArrowheads="1"/>
                  </p:cNvSpPr>
                  <p:nvPr/>
                </p:nvSpPr>
                <p:spPr bwMode="auto">
                  <a:xfrm>
                    <a:off x="4207" y="2737"/>
                    <a:ext cx="1071" cy="86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chemeClr val="tx2"/>
                      </a:gs>
                      <a:gs pos="100000">
                        <a:schemeClr val="bg2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08" name="Oval 278"/>
                  <p:cNvSpPr>
                    <a:spLocks noChangeArrowheads="1"/>
                  </p:cNvSpPr>
                  <p:nvPr/>
                </p:nvSpPr>
                <p:spPr bwMode="auto">
                  <a:xfrm>
                    <a:off x="4307" y="2410"/>
                    <a:ext cx="160" cy="144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09" name="Oval 279"/>
                  <p:cNvSpPr>
                    <a:spLocks noChangeArrowheads="1"/>
                  </p:cNvSpPr>
                  <p:nvPr/>
                </p:nvSpPr>
                <p:spPr bwMode="auto">
                  <a:xfrm>
                    <a:off x="4487" y="2410"/>
                    <a:ext cx="160" cy="144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FF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10" name="Oval 280"/>
                  <p:cNvSpPr>
                    <a:spLocks noChangeArrowheads="1"/>
                  </p:cNvSpPr>
                  <p:nvPr/>
                </p:nvSpPr>
                <p:spPr bwMode="auto">
                  <a:xfrm>
                    <a:off x="4658" y="2410"/>
                    <a:ext cx="160" cy="135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211" name="Rectangle 281"/>
                  <p:cNvSpPr>
                    <a:spLocks noChangeArrowheads="1"/>
                  </p:cNvSpPr>
                  <p:nvPr/>
                </p:nvSpPr>
                <p:spPr bwMode="auto">
                  <a:xfrm>
                    <a:off x="5068" y="1863"/>
                    <a:ext cx="80" cy="759"/>
                  </a:xfrm>
                  <a:prstGeom prst="rect">
                    <a:avLst/>
                  </a:prstGeom>
                  <a:solidFill>
                    <a:srgbClr val="29292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217155" name="Group 249"/>
                <p:cNvGrpSpPr>
                  <a:grpSpLocks/>
                </p:cNvGrpSpPr>
                <p:nvPr/>
              </p:nvGrpSpPr>
              <p:grpSpPr bwMode="auto">
                <a:xfrm flipH="1">
                  <a:off x="8472213" y="4384408"/>
                  <a:ext cx="225953" cy="395900"/>
                  <a:chOff x="4140" y="429"/>
                  <a:chExt cx="1425" cy="2396"/>
                </a:xfrm>
              </p:grpSpPr>
              <p:sp>
                <p:nvSpPr>
                  <p:cNvPr id="217156" name="Freeform 250"/>
                  <p:cNvSpPr>
                    <a:spLocks/>
                  </p:cNvSpPr>
                  <p:nvPr/>
                </p:nvSpPr>
                <p:spPr bwMode="auto">
                  <a:xfrm>
                    <a:off x="5268" y="433"/>
                    <a:ext cx="283" cy="2286"/>
                  </a:xfrm>
                  <a:custGeom>
                    <a:avLst/>
                    <a:gdLst>
                      <a:gd name="T0" fmla="*/ 5 w 354"/>
                      <a:gd name="T1" fmla="*/ 0 h 2742"/>
                      <a:gd name="T2" fmla="*/ 24 w 354"/>
                      <a:gd name="T3" fmla="*/ 38 h 2742"/>
                      <a:gd name="T4" fmla="*/ 24 w 354"/>
                      <a:gd name="T5" fmla="*/ 295 h 2742"/>
                      <a:gd name="T6" fmla="*/ 0 w 354"/>
                      <a:gd name="T7" fmla="*/ 309 h 2742"/>
                      <a:gd name="T8" fmla="*/ 5 w 354"/>
                      <a:gd name="T9" fmla="*/ 0 h 274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4" h="2742">
                        <a:moveTo>
                          <a:pt x="63" y="0"/>
                        </a:moveTo>
                        <a:lnTo>
                          <a:pt x="354" y="339"/>
                        </a:lnTo>
                        <a:lnTo>
                          <a:pt x="346" y="2624"/>
                        </a:lnTo>
                        <a:lnTo>
                          <a:pt x="0" y="2742"/>
                        </a:lnTo>
                        <a:lnTo>
                          <a:pt x="63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157" name="Rectangle 251"/>
                  <p:cNvSpPr>
                    <a:spLocks noChangeArrowheads="1"/>
                  </p:cNvSpPr>
                  <p:nvPr/>
                </p:nvSpPr>
                <p:spPr bwMode="auto">
                  <a:xfrm>
                    <a:off x="4200" y="454"/>
                    <a:ext cx="1051" cy="2258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58" name="Freeform 252"/>
                  <p:cNvSpPr>
                    <a:spLocks/>
                  </p:cNvSpPr>
                  <p:nvPr/>
                </p:nvSpPr>
                <p:spPr bwMode="auto">
                  <a:xfrm>
                    <a:off x="5321" y="570"/>
                    <a:ext cx="169" cy="2115"/>
                  </a:xfrm>
                  <a:custGeom>
                    <a:avLst/>
                    <a:gdLst>
                      <a:gd name="T0" fmla="*/ 2 w 211"/>
                      <a:gd name="T1" fmla="*/ 0 h 2537"/>
                      <a:gd name="T2" fmla="*/ 14 w 211"/>
                      <a:gd name="T3" fmla="*/ 25 h 2537"/>
                      <a:gd name="T4" fmla="*/ 2 w 211"/>
                      <a:gd name="T5" fmla="*/ 282 h 2537"/>
                      <a:gd name="T6" fmla="*/ 2 w 211"/>
                      <a:gd name="T7" fmla="*/ 0 h 253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1" h="2537">
                        <a:moveTo>
                          <a:pt x="7" y="0"/>
                        </a:moveTo>
                        <a:cubicBezTo>
                          <a:pt x="7" y="0"/>
                          <a:pt x="57" y="28"/>
                          <a:pt x="211" y="218"/>
                        </a:cubicBezTo>
                        <a:cubicBezTo>
                          <a:pt x="0" y="1229"/>
                          <a:pt x="41" y="2537"/>
                          <a:pt x="7" y="2501"/>
                        </a:cubicBezTo>
                        <a:lnTo>
                          <a:pt x="7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808080"/>
                      </a:gs>
                      <a:gs pos="100000">
                        <a:srgbClr val="F8F8F8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159" name="Freeform 253"/>
                  <p:cNvSpPr>
                    <a:spLocks/>
                  </p:cNvSpPr>
                  <p:nvPr/>
                </p:nvSpPr>
                <p:spPr bwMode="auto">
                  <a:xfrm>
                    <a:off x="5284" y="1640"/>
                    <a:ext cx="263" cy="189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23 w 328"/>
                      <a:gd name="T3" fmla="*/ 15 h 226"/>
                      <a:gd name="T4" fmla="*/ 23 w 328"/>
                      <a:gd name="T5" fmla="*/ 27 h 226"/>
                      <a:gd name="T6" fmla="*/ 0 w 328"/>
                      <a:gd name="T7" fmla="*/ 11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160" name="Rectangle 254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714"/>
                    <a:ext cx="601" cy="48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161" name="Group 255"/>
                  <p:cNvGrpSpPr>
                    <a:grpSpLocks/>
                  </p:cNvGrpSpPr>
                  <p:nvPr/>
                </p:nvGrpSpPr>
                <p:grpSpPr bwMode="auto">
                  <a:xfrm>
                    <a:off x="4749" y="668"/>
                    <a:ext cx="581" cy="145"/>
                    <a:chOff x="614" y="2568"/>
                    <a:chExt cx="725" cy="139"/>
                  </a:xfrm>
                </p:grpSpPr>
                <p:sp>
                  <p:nvSpPr>
                    <p:cNvPr id="217186" name="AutoShape 2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6" y="2594"/>
                      <a:ext cx="725" cy="138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187" name="AutoShape 2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9" y="2612"/>
                      <a:ext cx="700" cy="101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162" name="Rectangle 258"/>
                  <p:cNvSpPr>
                    <a:spLocks noChangeArrowheads="1"/>
                  </p:cNvSpPr>
                  <p:nvPr/>
                </p:nvSpPr>
                <p:spPr bwMode="auto">
                  <a:xfrm>
                    <a:off x="4220" y="1041"/>
                    <a:ext cx="601" cy="48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163" name="Group 259"/>
                  <p:cNvGrpSpPr>
                    <a:grpSpLocks/>
                  </p:cNvGrpSpPr>
                  <p:nvPr/>
                </p:nvGrpSpPr>
                <p:grpSpPr bwMode="auto">
                  <a:xfrm>
                    <a:off x="4747" y="994"/>
                    <a:ext cx="581" cy="134"/>
                    <a:chOff x="614" y="2568"/>
                    <a:chExt cx="725" cy="139"/>
                  </a:xfrm>
                </p:grpSpPr>
                <p:sp>
                  <p:nvSpPr>
                    <p:cNvPr id="217184" name="AutoShape 2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81" y="2596"/>
                      <a:ext cx="725" cy="140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185" name="AutoShape 2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94" y="2616"/>
                      <a:ext cx="687" cy="100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164" name="Rectangle 262"/>
                  <p:cNvSpPr>
                    <a:spLocks noChangeArrowheads="1"/>
                  </p:cNvSpPr>
                  <p:nvPr/>
                </p:nvSpPr>
                <p:spPr bwMode="auto">
                  <a:xfrm>
                    <a:off x="4220" y="1367"/>
                    <a:ext cx="591" cy="38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65" name="Rectangle 263"/>
                  <p:cNvSpPr>
                    <a:spLocks noChangeArrowheads="1"/>
                  </p:cNvSpPr>
                  <p:nvPr/>
                </p:nvSpPr>
                <p:spPr bwMode="auto">
                  <a:xfrm>
                    <a:off x="4230" y="1655"/>
                    <a:ext cx="591" cy="48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166" name="Group 264"/>
                  <p:cNvGrpSpPr>
                    <a:grpSpLocks/>
                  </p:cNvGrpSpPr>
                  <p:nvPr/>
                </p:nvGrpSpPr>
                <p:grpSpPr bwMode="auto">
                  <a:xfrm>
                    <a:off x="4735" y="1627"/>
                    <a:ext cx="582" cy="151"/>
                    <a:chOff x="614" y="2568"/>
                    <a:chExt cx="725" cy="139"/>
                  </a:xfrm>
                </p:grpSpPr>
                <p:sp>
                  <p:nvSpPr>
                    <p:cNvPr id="217182" name="AutoShape 2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09" y="2594"/>
                      <a:ext cx="686" cy="115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183" name="AutoShape 2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1" y="2612"/>
                      <a:ext cx="649" cy="80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167" name="Freeform 267"/>
                  <p:cNvSpPr>
                    <a:spLocks/>
                  </p:cNvSpPr>
                  <p:nvPr/>
                </p:nvSpPr>
                <p:spPr bwMode="auto">
                  <a:xfrm>
                    <a:off x="5288" y="1354"/>
                    <a:ext cx="263" cy="188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23 w 328"/>
                      <a:gd name="T3" fmla="*/ 14 h 226"/>
                      <a:gd name="T4" fmla="*/ 23 w 328"/>
                      <a:gd name="T5" fmla="*/ 25 h 226"/>
                      <a:gd name="T6" fmla="*/ 0 w 328"/>
                      <a:gd name="T7" fmla="*/ 10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17168" name="Group 268"/>
                  <p:cNvGrpSpPr>
                    <a:grpSpLocks/>
                  </p:cNvGrpSpPr>
                  <p:nvPr/>
                </p:nvGrpSpPr>
                <p:grpSpPr bwMode="auto">
                  <a:xfrm>
                    <a:off x="4739" y="1327"/>
                    <a:ext cx="582" cy="139"/>
                    <a:chOff x="614" y="2568"/>
                    <a:chExt cx="725" cy="139"/>
                  </a:xfrm>
                </p:grpSpPr>
                <p:sp>
                  <p:nvSpPr>
                    <p:cNvPr id="217180" name="AutoShape 2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6" y="2570"/>
                      <a:ext cx="723" cy="163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181" name="AutoShape 2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9" y="2589"/>
                      <a:ext cx="686" cy="135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169" name="Rectangle 271"/>
                  <p:cNvSpPr>
                    <a:spLocks noChangeArrowheads="1"/>
                  </p:cNvSpPr>
                  <p:nvPr/>
                </p:nvSpPr>
                <p:spPr bwMode="auto">
                  <a:xfrm>
                    <a:off x="5251" y="454"/>
                    <a:ext cx="60" cy="2267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33"/>
                      </a:gs>
                      <a:gs pos="5000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70" name="Freeform 272"/>
                  <p:cNvSpPr>
                    <a:spLocks/>
                  </p:cNvSpPr>
                  <p:nvPr/>
                </p:nvSpPr>
                <p:spPr bwMode="auto">
                  <a:xfrm>
                    <a:off x="5312" y="1007"/>
                    <a:ext cx="237" cy="213"/>
                  </a:xfrm>
                  <a:custGeom>
                    <a:avLst/>
                    <a:gdLst>
                      <a:gd name="T0" fmla="*/ 2 w 296"/>
                      <a:gd name="T1" fmla="*/ 0 h 256"/>
                      <a:gd name="T2" fmla="*/ 21 w 296"/>
                      <a:gd name="T3" fmla="*/ 15 h 256"/>
                      <a:gd name="T4" fmla="*/ 21 w 296"/>
                      <a:gd name="T5" fmla="*/ 28 h 256"/>
                      <a:gd name="T6" fmla="*/ 0 w 296"/>
                      <a:gd name="T7" fmla="*/ 10 h 256"/>
                      <a:gd name="T8" fmla="*/ 2 w 296"/>
                      <a:gd name="T9" fmla="*/ 0 h 25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96" h="256">
                        <a:moveTo>
                          <a:pt x="4" y="0"/>
                        </a:moveTo>
                        <a:cubicBezTo>
                          <a:pt x="55" y="10"/>
                          <a:pt x="144" y="68"/>
                          <a:pt x="292" y="144"/>
                        </a:cubicBezTo>
                        <a:cubicBezTo>
                          <a:pt x="290" y="178"/>
                          <a:pt x="296" y="188"/>
                          <a:pt x="296" y="256"/>
                        </a:cubicBezTo>
                        <a:cubicBezTo>
                          <a:pt x="296" y="256"/>
                          <a:pt x="160" y="176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171" name="Freeform 273"/>
                  <p:cNvSpPr>
                    <a:spLocks/>
                  </p:cNvSpPr>
                  <p:nvPr/>
                </p:nvSpPr>
                <p:spPr bwMode="auto">
                  <a:xfrm>
                    <a:off x="5315" y="680"/>
                    <a:ext cx="244" cy="240"/>
                  </a:xfrm>
                  <a:custGeom>
                    <a:avLst/>
                    <a:gdLst>
                      <a:gd name="T0" fmla="*/ 0 w 304"/>
                      <a:gd name="T1" fmla="*/ 0 h 288"/>
                      <a:gd name="T2" fmla="*/ 22 w 304"/>
                      <a:gd name="T3" fmla="*/ 19 h 288"/>
                      <a:gd name="T4" fmla="*/ 20 w 304"/>
                      <a:gd name="T5" fmla="*/ 33 h 288"/>
                      <a:gd name="T6" fmla="*/ 2 w 304"/>
                      <a:gd name="T7" fmla="*/ 14 h 288"/>
                      <a:gd name="T8" fmla="*/ 0 w 304"/>
                      <a:gd name="T9" fmla="*/ 0 h 28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04" h="288">
                        <a:moveTo>
                          <a:pt x="0" y="0"/>
                        </a:moveTo>
                        <a:cubicBezTo>
                          <a:pt x="51" y="10"/>
                          <a:pt x="148" y="76"/>
                          <a:pt x="304" y="164"/>
                        </a:cubicBezTo>
                        <a:cubicBezTo>
                          <a:pt x="302" y="198"/>
                          <a:pt x="284" y="220"/>
                          <a:pt x="284" y="288"/>
                        </a:cubicBezTo>
                        <a:cubicBezTo>
                          <a:pt x="284" y="288"/>
                          <a:pt x="163" y="179"/>
                          <a:pt x="8" y="124"/>
                        </a:cubicBezTo>
                        <a:cubicBezTo>
                          <a:pt x="8" y="72"/>
                          <a:pt x="0" y="17"/>
                          <a:pt x="0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172" name="Oval 274"/>
                  <p:cNvSpPr>
                    <a:spLocks noChangeArrowheads="1"/>
                  </p:cNvSpPr>
                  <p:nvPr/>
                </p:nvSpPr>
                <p:spPr bwMode="auto">
                  <a:xfrm>
                    <a:off x="5512" y="2616"/>
                    <a:ext cx="50" cy="96"/>
                  </a:xfrm>
                  <a:prstGeom prst="ellipse">
                    <a:avLst/>
                  </a:pr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73" name="Freeform 275"/>
                  <p:cNvSpPr>
                    <a:spLocks/>
                  </p:cNvSpPr>
                  <p:nvPr/>
                </p:nvSpPr>
                <p:spPr bwMode="auto">
                  <a:xfrm>
                    <a:off x="5302" y="2614"/>
                    <a:ext cx="245" cy="200"/>
                  </a:xfrm>
                  <a:custGeom>
                    <a:avLst/>
                    <a:gdLst>
                      <a:gd name="T0" fmla="*/ 0 w 306"/>
                      <a:gd name="T1" fmla="*/ 13 h 240"/>
                      <a:gd name="T2" fmla="*/ 2 w 306"/>
                      <a:gd name="T3" fmla="*/ 28 h 240"/>
                      <a:gd name="T4" fmla="*/ 22 w 306"/>
                      <a:gd name="T5" fmla="*/ 13 h 240"/>
                      <a:gd name="T6" fmla="*/ 21 w 306"/>
                      <a:gd name="T7" fmla="*/ 0 h 240"/>
                      <a:gd name="T8" fmla="*/ 0 w 306"/>
                      <a:gd name="T9" fmla="*/ 13 h 2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06" h="240">
                        <a:moveTo>
                          <a:pt x="0" y="106"/>
                        </a:moveTo>
                        <a:lnTo>
                          <a:pt x="2" y="240"/>
                        </a:lnTo>
                        <a:lnTo>
                          <a:pt x="306" y="110"/>
                        </a:lnTo>
                        <a:lnTo>
                          <a:pt x="300" y="0"/>
                        </a:lnTo>
                        <a:lnTo>
                          <a:pt x="0" y="106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174" name="AutoShape 276"/>
                  <p:cNvSpPr>
                    <a:spLocks noChangeArrowheads="1"/>
                  </p:cNvSpPr>
                  <p:nvPr/>
                </p:nvSpPr>
                <p:spPr bwMode="auto">
                  <a:xfrm>
                    <a:off x="4140" y="2683"/>
                    <a:ext cx="1202" cy="14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DDD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75" name="AutoShape 277"/>
                  <p:cNvSpPr>
                    <a:spLocks noChangeArrowheads="1"/>
                  </p:cNvSpPr>
                  <p:nvPr/>
                </p:nvSpPr>
                <p:spPr bwMode="auto">
                  <a:xfrm>
                    <a:off x="4200" y="2712"/>
                    <a:ext cx="1071" cy="86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chemeClr val="tx2"/>
                      </a:gs>
                      <a:gs pos="100000">
                        <a:schemeClr val="bg2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76" name="Oval 278"/>
                  <p:cNvSpPr>
                    <a:spLocks noChangeArrowheads="1"/>
                  </p:cNvSpPr>
                  <p:nvPr/>
                </p:nvSpPr>
                <p:spPr bwMode="auto">
                  <a:xfrm>
                    <a:off x="4310" y="2386"/>
                    <a:ext cx="160" cy="144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77" name="Oval 279"/>
                  <p:cNvSpPr>
                    <a:spLocks noChangeArrowheads="1"/>
                  </p:cNvSpPr>
                  <p:nvPr/>
                </p:nvSpPr>
                <p:spPr bwMode="auto">
                  <a:xfrm>
                    <a:off x="4480" y="2386"/>
                    <a:ext cx="160" cy="144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FF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78" name="Oval 280"/>
                  <p:cNvSpPr>
                    <a:spLocks noChangeArrowheads="1"/>
                  </p:cNvSpPr>
                  <p:nvPr/>
                </p:nvSpPr>
                <p:spPr bwMode="auto">
                  <a:xfrm>
                    <a:off x="4661" y="2386"/>
                    <a:ext cx="160" cy="135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79" name="Rectangle 281"/>
                  <p:cNvSpPr>
                    <a:spLocks noChangeArrowheads="1"/>
                  </p:cNvSpPr>
                  <p:nvPr/>
                </p:nvSpPr>
                <p:spPr bwMode="auto">
                  <a:xfrm>
                    <a:off x="5061" y="1838"/>
                    <a:ext cx="80" cy="759"/>
                  </a:xfrm>
                  <a:prstGeom prst="rect">
                    <a:avLst/>
                  </a:prstGeom>
                  <a:solidFill>
                    <a:srgbClr val="29292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217112" name="Group 1116"/>
              <p:cNvGrpSpPr>
                <a:grpSpLocks/>
              </p:cNvGrpSpPr>
              <p:nvPr/>
            </p:nvGrpSpPr>
            <p:grpSpPr bwMode="auto">
              <a:xfrm>
                <a:off x="7186941" y="5734675"/>
                <a:ext cx="347753" cy="680208"/>
                <a:chOff x="7923189" y="2486663"/>
                <a:chExt cx="360362" cy="884586"/>
              </a:xfrm>
            </p:grpSpPr>
            <p:pic>
              <p:nvPicPr>
                <p:cNvPr id="217118" name="Picture 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43984" y="2486663"/>
                  <a:ext cx="239567" cy="5365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grpSp>
              <p:nvGrpSpPr>
                <p:cNvPr id="217119" name="Group 950"/>
                <p:cNvGrpSpPr>
                  <a:grpSpLocks/>
                </p:cNvGrpSpPr>
                <p:nvPr/>
              </p:nvGrpSpPr>
              <p:grpSpPr bwMode="auto">
                <a:xfrm>
                  <a:off x="7923189" y="2890236"/>
                  <a:ext cx="227012" cy="481013"/>
                  <a:chOff x="4140" y="429"/>
                  <a:chExt cx="1425" cy="2396"/>
                </a:xfrm>
              </p:grpSpPr>
              <p:sp>
                <p:nvSpPr>
                  <p:cNvPr id="217120" name="Freeform 951"/>
                  <p:cNvSpPr>
                    <a:spLocks/>
                  </p:cNvSpPr>
                  <p:nvPr/>
                </p:nvSpPr>
                <p:spPr bwMode="auto">
                  <a:xfrm>
                    <a:off x="5268" y="433"/>
                    <a:ext cx="283" cy="2286"/>
                  </a:xfrm>
                  <a:custGeom>
                    <a:avLst/>
                    <a:gdLst>
                      <a:gd name="T0" fmla="*/ 2 w 354"/>
                      <a:gd name="T1" fmla="*/ 0 h 2742"/>
                      <a:gd name="T2" fmla="*/ 8 w 354"/>
                      <a:gd name="T3" fmla="*/ 16 h 2742"/>
                      <a:gd name="T4" fmla="*/ 8 w 354"/>
                      <a:gd name="T5" fmla="*/ 119 h 2742"/>
                      <a:gd name="T6" fmla="*/ 0 w 354"/>
                      <a:gd name="T7" fmla="*/ 124 h 2742"/>
                      <a:gd name="T8" fmla="*/ 2 w 354"/>
                      <a:gd name="T9" fmla="*/ 0 h 274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54"/>
                      <a:gd name="T16" fmla="*/ 0 h 2742"/>
                      <a:gd name="T17" fmla="*/ 354 w 354"/>
                      <a:gd name="T18" fmla="*/ 2742 h 274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54" h="2742">
                        <a:moveTo>
                          <a:pt x="63" y="0"/>
                        </a:moveTo>
                        <a:lnTo>
                          <a:pt x="354" y="339"/>
                        </a:lnTo>
                        <a:lnTo>
                          <a:pt x="346" y="2624"/>
                        </a:lnTo>
                        <a:lnTo>
                          <a:pt x="0" y="2742"/>
                        </a:lnTo>
                        <a:lnTo>
                          <a:pt x="63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121" name="Rectangle 952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429"/>
                    <a:ext cx="1046" cy="228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22" name="Freeform 953"/>
                  <p:cNvSpPr>
                    <a:spLocks/>
                  </p:cNvSpPr>
                  <p:nvPr/>
                </p:nvSpPr>
                <p:spPr bwMode="auto">
                  <a:xfrm>
                    <a:off x="5321" y="570"/>
                    <a:ext cx="169" cy="2115"/>
                  </a:xfrm>
                  <a:custGeom>
                    <a:avLst/>
                    <a:gdLst>
                      <a:gd name="T0" fmla="*/ 2 w 211"/>
                      <a:gd name="T1" fmla="*/ 0 h 2537"/>
                      <a:gd name="T2" fmla="*/ 5 w 211"/>
                      <a:gd name="T3" fmla="*/ 11 h 2537"/>
                      <a:gd name="T4" fmla="*/ 2 w 211"/>
                      <a:gd name="T5" fmla="*/ 113 h 2537"/>
                      <a:gd name="T6" fmla="*/ 2 w 211"/>
                      <a:gd name="T7" fmla="*/ 0 h 253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11"/>
                      <a:gd name="T13" fmla="*/ 0 h 2537"/>
                      <a:gd name="T14" fmla="*/ 211 w 211"/>
                      <a:gd name="T15" fmla="*/ 2537 h 2537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1" h="2537">
                        <a:moveTo>
                          <a:pt x="7" y="0"/>
                        </a:moveTo>
                        <a:cubicBezTo>
                          <a:pt x="7" y="0"/>
                          <a:pt x="57" y="28"/>
                          <a:pt x="211" y="218"/>
                        </a:cubicBezTo>
                        <a:cubicBezTo>
                          <a:pt x="0" y="1229"/>
                          <a:pt x="41" y="2537"/>
                          <a:pt x="7" y="2501"/>
                        </a:cubicBezTo>
                        <a:lnTo>
                          <a:pt x="7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808080"/>
                      </a:gs>
                      <a:gs pos="100000">
                        <a:srgbClr val="F8F8F8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123" name="Freeform 954"/>
                  <p:cNvSpPr>
                    <a:spLocks/>
                  </p:cNvSpPr>
                  <p:nvPr/>
                </p:nvSpPr>
                <p:spPr bwMode="auto">
                  <a:xfrm>
                    <a:off x="5284" y="1640"/>
                    <a:ext cx="263" cy="189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7 w 328"/>
                      <a:gd name="T3" fmla="*/ 7 h 226"/>
                      <a:gd name="T4" fmla="*/ 7 w 328"/>
                      <a:gd name="T5" fmla="*/ 11 h 226"/>
                      <a:gd name="T6" fmla="*/ 0 w 328"/>
                      <a:gd name="T7" fmla="*/ 5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8"/>
                      <a:gd name="T16" fmla="*/ 0 h 226"/>
                      <a:gd name="T17" fmla="*/ 328 w 328"/>
                      <a:gd name="T18" fmla="*/ 226 h 22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124" name="Rectangle 955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690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125" name="Group 956"/>
                  <p:cNvGrpSpPr>
                    <a:grpSpLocks/>
                  </p:cNvGrpSpPr>
                  <p:nvPr/>
                </p:nvGrpSpPr>
                <p:grpSpPr bwMode="auto">
                  <a:xfrm>
                    <a:off x="4749" y="668"/>
                    <a:ext cx="581" cy="145"/>
                    <a:chOff x="614" y="2568"/>
                    <a:chExt cx="725" cy="139"/>
                  </a:xfrm>
                </p:grpSpPr>
                <p:sp>
                  <p:nvSpPr>
                    <p:cNvPr id="217150" name="AutoShape 9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3" y="2566"/>
                      <a:ext cx="721" cy="14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151" name="AutoShape 9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" y="2581"/>
                      <a:ext cx="696" cy="114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126" name="Rectangle 959"/>
                  <p:cNvSpPr>
                    <a:spLocks noChangeArrowheads="1"/>
                  </p:cNvSpPr>
                  <p:nvPr/>
                </p:nvSpPr>
                <p:spPr bwMode="auto">
                  <a:xfrm>
                    <a:off x="4220" y="1022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127" name="Group 960"/>
                  <p:cNvGrpSpPr>
                    <a:grpSpLocks/>
                  </p:cNvGrpSpPr>
                  <p:nvPr/>
                </p:nvGrpSpPr>
                <p:grpSpPr bwMode="auto">
                  <a:xfrm>
                    <a:off x="4747" y="994"/>
                    <a:ext cx="581" cy="134"/>
                    <a:chOff x="614" y="2568"/>
                    <a:chExt cx="725" cy="139"/>
                  </a:xfrm>
                </p:grpSpPr>
                <p:sp>
                  <p:nvSpPr>
                    <p:cNvPr id="217148" name="AutoShape 9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" y="2564"/>
                      <a:ext cx="721" cy="139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149" name="AutoShape 9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8" y="2581"/>
                      <a:ext cx="696" cy="107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128" name="Rectangle 963"/>
                  <p:cNvSpPr>
                    <a:spLocks noChangeArrowheads="1"/>
                  </p:cNvSpPr>
                  <p:nvPr/>
                </p:nvSpPr>
                <p:spPr bwMode="auto">
                  <a:xfrm>
                    <a:off x="4220" y="1354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29" name="Rectangle 964"/>
                  <p:cNvSpPr>
                    <a:spLocks noChangeArrowheads="1"/>
                  </p:cNvSpPr>
                  <p:nvPr/>
                </p:nvSpPr>
                <p:spPr bwMode="auto">
                  <a:xfrm>
                    <a:off x="4230" y="1655"/>
                    <a:ext cx="598" cy="47"/>
                  </a:xfrm>
                  <a:prstGeom prst="rect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217130" name="Group 965"/>
                  <p:cNvGrpSpPr>
                    <a:grpSpLocks/>
                  </p:cNvGrpSpPr>
                  <p:nvPr/>
                </p:nvGrpSpPr>
                <p:grpSpPr bwMode="auto">
                  <a:xfrm>
                    <a:off x="4735" y="1627"/>
                    <a:ext cx="582" cy="151"/>
                    <a:chOff x="614" y="2568"/>
                    <a:chExt cx="725" cy="139"/>
                  </a:xfrm>
                </p:grpSpPr>
                <p:sp>
                  <p:nvSpPr>
                    <p:cNvPr id="217146" name="AutoShape 9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8" y="2586"/>
                      <a:ext cx="720" cy="12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147" name="AutoShape 9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30" y="2586"/>
                      <a:ext cx="695" cy="109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131" name="Freeform 968"/>
                  <p:cNvSpPr>
                    <a:spLocks/>
                  </p:cNvSpPr>
                  <p:nvPr/>
                </p:nvSpPr>
                <p:spPr bwMode="auto">
                  <a:xfrm>
                    <a:off x="5288" y="1354"/>
                    <a:ext cx="263" cy="188"/>
                  </a:xfrm>
                  <a:custGeom>
                    <a:avLst/>
                    <a:gdLst>
                      <a:gd name="T0" fmla="*/ 2 w 328"/>
                      <a:gd name="T1" fmla="*/ 0 h 226"/>
                      <a:gd name="T2" fmla="*/ 7 w 328"/>
                      <a:gd name="T3" fmla="*/ 6 h 226"/>
                      <a:gd name="T4" fmla="*/ 7 w 328"/>
                      <a:gd name="T5" fmla="*/ 10 h 226"/>
                      <a:gd name="T6" fmla="*/ 0 w 328"/>
                      <a:gd name="T7" fmla="*/ 4 h 226"/>
                      <a:gd name="T8" fmla="*/ 2 w 328"/>
                      <a:gd name="T9" fmla="*/ 0 h 2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8"/>
                      <a:gd name="T16" fmla="*/ 0 h 226"/>
                      <a:gd name="T17" fmla="*/ 328 w 328"/>
                      <a:gd name="T18" fmla="*/ 226 h 22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8" h="226">
                        <a:moveTo>
                          <a:pt x="4" y="0"/>
                        </a:moveTo>
                        <a:cubicBezTo>
                          <a:pt x="60" y="10"/>
                          <a:pt x="182" y="74"/>
                          <a:pt x="328" y="128"/>
                        </a:cubicBezTo>
                        <a:cubicBezTo>
                          <a:pt x="326" y="162"/>
                          <a:pt x="326" y="158"/>
                          <a:pt x="326" y="226"/>
                        </a:cubicBezTo>
                        <a:cubicBezTo>
                          <a:pt x="326" y="226"/>
                          <a:pt x="169" y="155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17132" name="Group 969"/>
                  <p:cNvGrpSpPr>
                    <a:grpSpLocks/>
                  </p:cNvGrpSpPr>
                  <p:nvPr/>
                </p:nvGrpSpPr>
                <p:grpSpPr bwMode="auto">
                  <a:xfrm>
                    <a:off x="4739" y="1327"/>
                    <a:ext cx="582" cy="139"/>
                    <a:chOff x="614" y="2568"/>
                    <a:chExt cx="725" cy="139"/>
                  </a:xfrm>
                </p:grpSpPr>
                <p:sp>
                  <p:nvSpPr>
                    <p:cNvPr id="217144" name="AutoShape 9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3" y="2571"/>
                      <a:ext cx="732" cy="134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145" name="AutoShape 9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5" y="2587"/>
                      <a:ext cx="720" cy="103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rgbClr val="0000FF"/>
                        </a:gs>
                        <a:gs pos="50000">
                          <a:srgbClr val="99CCFF"/>
                        </a:gs>
                        <a:gs pos="100000">
                          <a:srgbClr val="0000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65000"/>
                        <a:buFont typeface="Wingdings" panose="05000000000000000000" pitchFamily="2" charset="2"/>
                        <a:buChar char="v"/>
                        <a:defRPr sz="28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spcBef>
                          <a:spcPct val="20000"/>
                        </a:spcBef>
                        <a:buClr>
                          <a:srgbClr val="000099"/>
                        </a:buClr>
                        <a:buFont typeface="Wingdings" panose="05000000000000000000" pitchFamily="2" charset="2"/>
                        <a:buChar char="§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en-US" altLang="en-US" sz="2400">
                        <a:solidFill>
                          <a:srgbClr val="000000"/>
                        </a:solidFill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17133" name="Rectangle 972"/>
                  <p:cNvSpPr>
                    <a:spLocks noChangeArrowheads="1"/>
                  </p:cNvSpPr>
                  <p:nvPr/>
                </p:nvSpPr>
                <p:spPr bwMode="auto">
                  <a:xfrm>
                    <a:off x="5246" y="429"/>
                    <a:ext cx="70" cy="228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333333"/>
                      </a:gs>
                      <a:gs pos="50000">
                        <a:srgbClr val="DDDDDD"/>
                      </a:gs>
                      <a:gs pos="100000">
                        <a:srgbClr val="333333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34" name="Freeform 973"/>
                  <p:cNvSpPr>
                    <a:spLocks/>
                  </p:cNvSpPr>
                  <p:nvPr/>
                </p:nvSpPr>
                <p:spPr bwMode="auto">
                  <a:xfrm>
                    <a:off x="5312" y="1007"/>
                    <a:ext cx="237" cy="213"/>
                  </a:xfrm>
                  <a:custGeom>
                    <a:avLst/>
                    <a:gdLst>
                      <a:gd name="T0" fmla="*/ 2 w 296"/>
                      <a:gd name="T1" fmla="*/ 0 h 256"/>
                      <a:gd name="T2" fmla="*/ 7 w 296"/>
                      <a:gd name="T3" fmla="*/ 6 h 256"/>
                      <a:gd name="T4" fmla="*/ 7 w 296"/>
                      <a:gd name="T5" fmla="*/ 11 h 256"/>
                      <a:gd name="T6" fmla="*/ 0 w 296"/>
                      <a:gd name="T7" fmla="*/ 4 h 256"/>
                      <a:gd name="T8" fmla="*/ 2 w 296"/>
                      <a:gd name="T9" fmla="*/ 0 h 25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96"/>
                      <a:gd name="T16" fmla="*/ 0 h 256"/>
                      <a:gd name="T17" fmla="*/ 296 w 296"/>
                      <a:gd name="T18" fmla="*/ 256 h 25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96" h="256">
                        <a:moveTo>
                          <a:pt x="4" y="0"/>
                        </a:moveTo>
                        <a:cubicBezTo>
                          <a:pt x="55" y="10"/>
                          <a:pt x="144" y="68"/>
                          <a:pt x="292" y="144"/>
                        </a:cubicBezTo>
                        <a:cubicBezTo>
                          <a:pt x="290" y="178"/>
                          <a:pt x="296" y="188"/>
                          <a:pt x="296" y="256"/>
                        </a:cubicBezTo>
                        <a:cubicBezTo>
                          <a:pt x="296" y="256"/>
                          <a:pt x="160" y="176"/>
                          <a:pt x="0" y="100"/>
                        </a:cubicBezTo>
                        <a:cubicBezTo>
                          <a:pt x="0" y="48"/>
                          <a:pt x="4" y="17"/>
                          <a:pt x="4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135" name="Freeform 974"/>
                  <p:cNvSpPr>
                    <a:spLocks/>
                  </p:cNvSpPr>
                  <p:nvPr/>
                </p:nvSpPr>
                <p:spPr bwMode="auto">
                  <a:xfrm>
                    <a:off x="5315" y="680"/>
                    <a:ext cx="244" cy="240"/>
                  </a:xfrm>
                  <a:custGeom>
                    <a:avLst/>
                    <a:gdLst>
                      <a:gd name="T0" fmla="*/ 0 w 304"/>
                      <a:gd name="T1" fmla="*/ 0 h 288"/>
                      <a:gd name="T2" fmla="*/ 7 w 304"/>
                      <a:gd name="T3" fmla="*/ 8 h 288"/>
                      <a:gd name="T4" fmla="*/ 6 w 304"/>
                      <a:gd name="T5" fmla="*/ 13 h 288"/>
                      <a:gd name="T6" fmla="*/ 2 w 304"/>
                      <a:gd name="T7" fmla="*/ 6 h 288"/>
                      <a:gd name="T8" fmla="*/ 0 w 304"/>
                      <a:gd name="T9" fmla="*/ 0 h 28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4"/>
                      <a:gd name="T16" fmla="*/ 0 h 288"/>
                      <a:gd name="T17" fmla="*/ 304 w 304"/>
                      <a:gd name="T18" fmla="*/ 288 h 288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4" h="288">
                        <a:moveTo>
                          <a:pt x="0" y="0"/>
                        </a:moveTo>
                        <a:cubicBezTo>
                          <a:pt x="51" y="10"/>
                          <a:pt x="148" y="76"/>
                          <a:pt x="304" y="164"/>
                        </a:cubicBezTo>
                        <a:cubicBezTo>
                          <a:pt x="302" y="198"/>
                          <a:pt x="284" y="220"/>
                          <a:pt x="284" y="288"/>
                        </a:cubicBezTo>
                        <a:cubicBezTo>
                          <a:pt x="284" y="288"/>
                          <a:pt x="163" y="179"/>
                          <a:pt x="8" y="124"/>
                        </a:cubicBezTo>
                        <a:cubicBezTo>
                          <a:pt x="8" y="72"/>
                          <a:pt x="0" y="17"/>
                          <a:pt x="0" y="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292929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136" name="Oval 975"/>
                  <p:cNvSpPr>
                    <a:spLocks noChangeArrowheads="1"/>
                  </p:cNvSpPr>
                  <p:nvPr/>
                </p:nvSpPr>
                <p:spPr bwMode="auto">
                  <a:xfrm>
                    <a:off x="5515" y="2611"/>
                    <a:ext cx="50" cy="95"/>
                  </a:xfrm>
                  <a:prstGeom prst="ellipse">
                    <a:avLst/>
                  </a:pr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37" name="Freeform 976"/>
                  <p:cNvSpPr>
                    <a:spLocks/>
                  </p:cNvSpPr>
                  <p:nvPr/>
                </p:nvSpPr>
                <p:spPr bwMode="auto">
                  <a:xfrm>
                    <a:off x="5302" y="2614"/>
                    <a:ext cx="245" cy="200"/>
                  </a:xfrm>
                  <a:custGeom>
                    <a:avLst/>
                    <a:gdLst>
                      <a:gd name="T0" fmla="*/ 0 w 306"/>
                      <a:gd name="T1" fmla="*/ 6 h 240"/>
                      <a:gd name="T2" fmla="*/ 2 w 306"/>
                      <a:gd name="T3" fmla="*/ 11 h 240"/>
                      <a:gd name="T4" fmla="*/ 7 w 306"/>
                      <a:gd name="T5" fmla="*/ 6 h 240"/>
                      <a:gd name="T6" fmla="*/ 7 w 306"/>
                      <a:gd name="T7" fmla="*/ 0 h 240"/>
                      <a:gd name="T8" fmla="*/ 0 w 306"/>
                      <a:gd name="T9" fmla="*/ 6 h 2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6"/>
                      <a:gd name="T16" fmla="*/ 0 h 240"/>
                      <a:gd name="T17" fmla="*/ 306 w 306"/>
                      <a:gd name="T18" fmla="*/ 240 h 24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6" h="240">
                        <a:moveTo>
                          <a:pt x="0" y="106"/>
                        </a:moveTo>
                        <a:lnTo>
                          <a:pt x="2" y="240"/>
                        </a:lnTo>
                        <a:lnTo>
                          <a:pt x="306" y="110"/>
                        </a:lnTo>
                        <a:lnTo>
                          <a:pt x="300" y="0"/>
                        </a:lnTo>
                        <a:lnTo>
                          <a:pt x="0" y="106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7138" name="AutoShape 977"/>
                  <p:cNvSpPr>
                    <a:spLocks noChangeArrowheads="1"/>
                  </p:cNvSpPr>
                  <p:nvPr/>
                </p:nvSpPr>
                <p:spPr bwMode="auto">
                  <a:xfrm>
                    <a:off x="4140" y="2675"/>
                    <a:ext cx="1196" cy="15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DDDDDD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39" name="AutoShape 978"/>
                  <p:cNvSpPr>
                    <a:spLocks noChangeArrowheads="1"/>
                  </p:cNvSpPr>
                  <p:nvPr/>
                </p:nvSpPr>
                <p:spPr bwMode="auto">
                  <a:xfrm>
                    <a:off x="4210" y="2714"/>
                    <a:ext cx="1066" cy="7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chemeClr val="tx2"/>
                      </a:gs>
                      <a:gs pos="100000">
                        <a:schemeClr val="bg2"/>
                      </a:gs>
                    </a:gsLst>
                    <a:lin ang="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40" name="Oval 979"/>
                  <p:cNvSpPr>
                    <a:spLocks noChangeArrowheads="1"/>
                  </p:cNvSpPr>
                  <p:nvPr/>
                </p:nvSpPr>
                <p:spPr bwMode="auto">
                  <a:xfrm>
                    <a:off x="4309" y="2382"/>
                    <a:ext cx="159" cy="142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41" name="Oval 980"/>
                  <p:cNvSpPr>
                    <a:spLocks noChangeArrowheads="1"/>
                  </p:cNvSpPr>
                  <p:nvPr/>
                </p:nvSpPr>
                <p:spPr bwMode="auto">
                  <a:xfrm>
                    <a:off x="4489" y="2382"/>
                    <a:ext cx="159" cy="142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algn="ctr"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1800">
                      <a:solidFill>
                        <a:srgbClr val="FF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42" name="Oval 981"/>
                  <p:cNvSpPr>
                    <a:spLocks noChangeArrowheads="1"/>
                  </p:cNvSpPr>
                  <p:nvPr/>
                </p:nvSpPr>
                <p:spPr bwMode="auto">
                  <a:xfrm>
                    <a:off x="4658" y="2382"/>
                    <a:ext cx="159" cy="142"/>
                  </a:xfrm>
                  <a:prstGeom prst="ellipse">
                    <a:avLst/>
                  </a:prstGeom>
                  <a:solidFill>
                    <a:srgbClr val="33CC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17143" name="Rectangle 982"/>
                  <p:cNvSpPr>
                    <a:spLocks noChangeArrowheads="1"/>
                  </p:cNvSpPr>
                  <p:nvPr/>
                </p:nvSpPr>
                <p:spPr bwMode="auto">
                  <a:xfrm>
                    <a:off x="5067" y="1837"/>
                    <a:ext cx="80" cy="759"/>
                  </a:xfrm>
                  <a:prstGeom prst="rect">
                    <a:avLst/>
                  </a:prstGeom>
                  <a:solidFill>
                    <a:srgbClr val="292929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217113" name="Group 1117"/>
              <p:cNvGrpSpPr>
                <a:grpSpLocks/>
              </p:cNvGrpSpPr>
              <p:nvPr/>
            </p:nvGrpSpPr>
            <p:grpSpPr bwMode="auto">
              <a:xfrm>
                <a:off x="439215" y="4827099"/>
                <a:ext cx="875523" cy="506826"/>
                <a:chOff x="439215" y="4827099"/>
                <a:chExt cx="875523" cy="506826"/>
              </a:xfrm>
            </p:grpSpPr>
            <p:grpSp>
              <p:nvGrpSpPr>
                <p:cNvPr id="217114" name="Group 418"/>
                <p:cNvGrpSpPr>
                  <a:grpSpLocks/>
                </p:cNvGrpSpPr>
                <p:nvPr/>
              </p:nvGrpSpPr>
              <p:grpSpPr bwMode="auto">
                <a:xfrm>
                  <a:off x="439215" y="4827099"/>
                  <a:ext cx="875523" cy="506826"/>
                  <a:chOff x="2889" y="1631"/>
                  <a:chExt cx="980" cy="743"/>
                </a:xfrm>
              </p:grpSpPr>
              <p:sp>
                <p:nvSpPr>
                  <p:cNvPr id="217116" name="Rectangle 419"/>
                  <p:cNvSpPr>
                    <a:spLocks noChangeArrowheads="1"/>
                  </p:cNvSpPr>
                  <p:nvPr/>
                </p:nvSpPr>
                <p:spPr bwMode="auto">
                  <a:xfrm>
                    <a:off x="3046" y="1841"/>
                    <a:ext cx="663" cy="533"/>
                  </a:xfrm>
                  <a:prstGeom prst="rect">
                    <a:avLst/>
                  </a:prstGeom>
                  <a:solidFill>
                    <a:schemeClr val="bg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SzPct val="65000"/>
                      <a:buFont typeface="Wingdings" panose="05000000000000000000" pitchFamily="2" charset="2"/>
                      <a:buChar char="v"/>
                      <a:defRPr sz="28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defRPr>
                    </a:lvl1pPr>
                    <a:lvl2pPr marL="742950" indent="-285750">
                      <a:lnSpc>
                        <a:spcPct val="85000"/>
                      </a:lnSpc>
                      <a:spcBef>
                        <a:spcPct val="20000"/>
                      </a:spcBef>
                      <a:buClr>
                        <a:srgbClr val="000099"/>
                      </a:buClr>
                      <a:buFont typeface="Wingdings" panose="05000000000000000000" pitchFamily="2" charset="2"/>
                      <a:buChar char="§"/>
                      <a:defRPr sz="2400">
                        <a:solidFill>
                          <a:schemeClr val="tx1"/>
                        </a:solidFill>
                        <a:latin typeface="Gill Sans MT" panose="020B0502020104020203" pitchFamily="34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00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400">
                      <a:solidFill>
                        <a:srgbClr val="000000"/>
                      </a:solidFill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125" name="AutoShape 420"/>
                  <p:cNvSpPr>
                    <a:spLocks noChangeArrowheads="1"/>
                  </p:cNvSpPr>
                  <p:nvPr/>
                </p:nvSpPr>
                <p:spPr bwMode="auto">
                  <a:xfrm>
                    <a:off x="2889" y="1630"/>
                    <a:ext cx="976" cy="254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>
                    <a:noFill/>
                  </a:ln>
                  <a:extLst>
                    <a:ext uri="{91240B29-F687-4f45-9708-019B960494DF}"/>
                  </a:extLst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endParaRPr lang="en-US" sz="2400" dirty="0">
                      <a:solidFill>
                        <a:srgbClr val="00CCFF"/>
                      </a:solidFill>
                      <a:latin typeface="Arial" charset="0"/>
                      <a:ea typeface="ＭＳ Ｐゴシック" charset="0"/>
                      <a:cs typeface="ＭＳ Ｐゴシック" charset="0"/>
                    </a:endParaRPr>
                  </a:p>
                </p:txBody>
              </p:sp>
            </p:grpSp>
            <p:pic>
              <p:nvPicPr>
                <p:cNvPr id="217115" name="Picture 1119"/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83109" y="5014480"/>
                  <a:ext cx="405029" cy="2908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</p:grp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0866" y="4115413"/>
            <a:ext cx="9037638" cy="237572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326943" y="4079006"/>
            <a:ext cx="8074025" cy="460375"/>
            <a:chOff x="379080" y="5456397"/>
            <a:chExt cx="8074239" cy="461665"/>
          </a:xfrm>
        </p:grpSpPr>
        <p:sp>
          <p:nvSpPr>
            <p:cNvPr id="12" name="Rectangle 11"/>
            <p:cNvSpPr/>
            <p:nvPr/>
          </p:nvSpPr>
          <p:spPr>
            <a:xfrm>
              <a:off x="379080" y="5489828"/>
              <a:ext cx="8074239" cy="421866"/>
            </a:xfrm>
            <a:prstGeom prst="rect">
              <a:avLst/>
            </a:prstGeom>
            <a:ln>
              <a:solidFill>
                <a:schemeClr val="accent6"/>
              </a:solidFill>
            </a:ln>
          </p:spPr>
          <p:txBody>
            <a:bodyPr anchor="ctr"/>
            <a:lstStyle/>
            <a:p>
              <a:pPr algn="ctr">
                <a:defRPr/>
              </a:pPr>
              <a:endParaRPr lang="en-US" sz="24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17102" name="TextBox 17"/>
            <p:cNvSpPr txBox="1">
              <a:spLocks noChangeArrowheads="1"/>
            </p:cNvSpPr>
            <p:nvPr/>
          </p:nvSpPr>
          <p:spPr bwMode="auto">
            <a:xfrm>
              <a:off x="1081801" y="5456397"/>
              <a:ext cx="646282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Arial" panose="020B0604020202020204" pitchFamily="34" charset="0"/>
                </a:rPr>
                <a:t>Internet host-host communication as a service</a:t>
              </a:r>
            </a:p>
          </p:txBody>
        </p:sp>
      </p:grp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22230" y="4704481"/>
            <a:ext cx="7772400" cy="1820863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400" i="1" dirty="0" smtClean="0">
                <a:solidFill>
                  <a:srgbClr val="3333B2"/>
                </a:solidFill>
                <a:ea typeface="ＭＳ Ｐゴシック" panose="020B0600070205080204" pitchFamily="34" charset="-128"/>
              </a:rPr>
              <a:t>challenges</a:t>
            </a:r>
            <a:r>
              <a:rPr lang="en-US" altLang="en-US" sz="2400" i="1" dirty="0" smtClean="0">
                <a:solidFill>
                  <a:srgbClr val="3333B2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en-US" sz="2400" i="1" dirty="0" smtClean="0">
                <a:solidFill>
                  <a:srgbClr val="99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400" dirty="0" smtClean="0">
                <a:ea typeface="ＭＳ Ｐゴシック" panose="020B0600070205080204" pitchFamily="34" charset="-128"/>
              </a:rPr>
              <a:t>coping with a congested Internet</a:t>
            </a:r>
          </a:p>
          <a:p>
            <a:pPr lvl="1"/>
            <a:r>
              <a:rPr lang="en-US" altLang="en-US" sz="2000" dirty="0" smtClean="0">
                <a:ea typeface="Arial" panose="020B0604020202020204" pitchFamily="34" charset="0"/>
              </a:rPr>
              <a:t>from which CDN node to retrieve content?</a:t>
            </a:r>
          </a:p>
          <a:p>
            <a:pPr lvl="1"/>
            <a:r>
              <a:rPr lang="en-US" altLang="en-US" sz="2000" dirty="0" smtClean="0">
                <a:ea typeface="Arial" panose="020B0604020202020204" pitchFamily="34" charset="0"/>
              </a:rPr>
              <a:t>viewer behavior in presence of congestion?</a:t>
            </a:r>
          </a:p>
          <a:p>
            <a:pPr lvl="1"/>
            <a:r>
              <a:rPr lang="en-US" altLang="en-US" sz="2000" dirty="0" smtClean="0">
                <a:ea typeface="Arial" panose="020B0604020202020204" pitchFamily="34" charset="0"/>
              </a:rPr>
              <a:t>what content to place in which CDN </a:t>
            </a:r>
            <a:r>
              <a:rPr lang="en-US" altLang="en-US" sz="2000" dirty="0" smtClean="0">
                <a:ea typeface="Arial" panose="020B0604020202020204" pitchFamily="34" charset="0"/>
              </a:rPr>
              <a:t>node?</a:t>
            </a:r>
            <a:endParaRPr lang="en-US" altLang="en-US" sz="2000" dirty="0" smtClean="0">
              <a:ea typeface="Arial" panose="020B0604020202020204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658980" y="1773956"/>
            <a:ext cx="322738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i="1">
                <a:solidFill>
                  <a:srgbClr val="000099"/>
                </a:solidFill>
              </a:rPr>
              <a:t>“over the top”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795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build="p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Freeform 1287"/>
          <p:cNvSpPr>
            <a:spLocks/>
          </p:cNvSpPr>
          <p:nvPr/>
        </p:nvSpPr>
        <p:spPr bwMode="auto">
          <a:xfrm rot="5400000">
            <a:off x="-91262" y="3946103"/>
            <a:ext cx="2554288" cy="1422400"/>
          </a:xfrm>
          <a:custGeom>
            <a:avLst/>
            <a:gdLst>
              <a:gd name="T0" fmla="*/ 2147483646 w 10000"/>
              <a:gd name="T1" fmla="*/ 2147483646 h 10000"/>
              <a:gd name="T2" fmla="*/ 2147483646 w 10000"/>
              <a:gd name="T3" fmla="*/ 2147483646 h 10000"/>
              <a:gd name="T4" fmla="*/ 2147483646 w 10000"/>
              <a:gd name="T5" fmla="*/ 2147483646 h 10000"/>
              <a:gd name="T6" fmla="*/ 2147483646 w 10000"/>
              <a:gd name="T7" fmla="*/ 2147483646 h 10000"/>
              <a:gd name="T8" fmla="*/ 2147483646 w 10000"/>
              <a:gd name="T9" fmla="*/ 2147483646 h 10000"/>
              <a:gd name="T10" fmla="*/ 2147483646 w 10000"/>
              <a:gd name="T11" fmla="*/ 2147483646 h 10000"/>
              <a:gd name="T12" fmla="*/ 2147483646 w 10000"/>
              <a:gd name="T13" fmla="*/ 2147483646 h 10000"/>
              <a:gd name="T14" fmla="*/ 2147483646 w 10000"/>
              <a:gd name="T15" fmla="*/ 2147483646 h 10000"/>
              <a:gd name="T16" fmla="*/ 2147483646 w 10000"/>
              <a:gd name="T17" fmla="*/ 2147483646 h 10000"/>
              <a:gd name="T18" fmla="*/ 2147483646 w 10000"/>
              <a:gd name="T19" fmla="*/ 2147483646 h 10000"/>
              <a:gd name="T20" fmla="*/ 2147483646 w 10000"/>
              <a:gd name="T21" fmla="*/ 2147483646 h 10000"/>
              <a:gd name="T22" fmla="*/ 2147483646 w 10000"/>
              <a:gd name="T23" fmla="*/ 2147483646 h 10000"/>
              <a:gd name="T24" fmla="*/ 2147483646 w 10000"/>
              <a:gd name="T25" fmla="*/ 2147483646 h 10000"/>
              <a:gd name="T26" fmla="*/ 2147483646 w 10000"/>
              <a:gd name="T27" fmla="*/ 2147483646 h 10000"/>
              <a:gd name="T28" fmla="*/ 2147483646 w 10000"/>
              <a:gd name="T29" fmla="*/ 2147483646 h 10000"/>
              <a:gd name="T30" fmla="*/ 2147483646 w 10000"/>
              <a:gd name="T31" fmla="*/ 2147483646 h 10000"/>
              <a:gd name="T32" fmla="*/ 2147483646 w 10000"/>
              <a:gd name="T33" fmla="*/ 2147483646 h 10000"/>
              <a:gd name="T34" fmla="*/ 2147483646 w 10000"/>
              <a:gd name="T35" fmla="*/ 2147483646 h 1000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0000" h="10000">
                <a:moveTo>
                  <a:pt x="6270" y="126"/>
                </a:moveTo>
                <a:cubicBezTo>
                  <a:pt x="5642" y="245"/>
                  <a:pt x="4469" y="528"/>
                  <a:pt x="3738" y="756"/>
                </a:cubicBezTo>
                <a:cubicBezTo>
                  <a:pt x="3007" y="984"/>
                  <a:pt x="2405" y="1322"/>
                  <a:pt x="1887" y="1495"/>
                </a:cubicBezTo>
                <a:cubicBezTo>
                  <a:pt x="1369" y="1668"/>
                  <a:pt x="1195" y="1105"/>
                  <a:pt x="629" y="1793"/>
                </a:cubicBezTo>
                <a:cubicBezTo>
                  <a:pt x="63" y="2481"/>
                  <a:pt x="218" y="3574"/>
                  <a:pt x="128" y="4417"/>
                </a:cubicBezTo>
                <a:cubicBezTo>
                  <a:pt x="39" y="5260"/>
                  <a:pt x="-87" y="6368"/>
                  <a:pt x="89" y="6848"/>
                </a:cubicBezTo>
                <a:cubicBezTo>
                  <a:pt x="265" y="7328"/>
                  <a:pt x="491" y="7223"/>
                  <a:pt x="1207" y="7298"/>
                </a:cubicBezTo>
                <a:cubicBezTo>
                  <a:pt x="1924" y="7374"/>
                  <a:pt x="3641" y="7133"/>
                  <a:pt x="4406" y="7298"/>
                </a:cubicBezTo>
                <a:cubicBezTo>
                  <a:pt x="5171" y="7463"/>
                  <a:pt x="5298" y="7868"/>
                  <a:pt x="5779" y="8288"/>
                </a:cubicBezTo>
                <a:cubicBezTo>
                  <a:pt x="6260" y="8709"/>
                  <a:pt x="6848" y="9549"/>
                  <a:pt x="7290" y="9819"/>
                </a:cubicBezTo>
                <a:cubicBezTo>
                  <a:pt x="7731" y="10089"/>
                  <a:pt x="8124" y="10014"/>
                  <a:pt x="8448" y="9879"/>
                </a:cubicBezTo>
                <a:cubicBezTo>
                  <a:pt x="8771" y="9744"/>
                  <a:pt x="9056" y="9549"/>
                  <a:pt x="9252" y="9008"/>
                </a:cubicBezTo>
                <a:cubicBezTo>
                  <a:pt x="9448" y="8469"/>
                  <a:pt x="9537" y="7418"/>
                  <a:pt x="9644" y="6639"/>
                </a:cubicBezTo>
                <a:cubicBezTo>
                  <a:pt x="9752" y="5858"/>
                  <a:pt x="9851" y="5168"/>
                  <a:pt x="9899" y="4327"/>
                </a:cubicBezTo>
                <a:cubicBezTo>
                  <a:pt x="9949" y="3486"/>
                  <a:pt x="10076" y="2256"/>
                  <a:pt x="9939" y="1566"/>
                </a:cubicBezTo>
                <a:cubicBezTo>
                  <a:pt x="9802" y="876"/>
                  <a:pt x="9478" y="471"/>
                  <a:pt x="9075" y="216"/>
                </a:cubicBezTo>
                <a:cubicBezTo>
                  <a:pt x="8674" y="-39"/>
                  <a:pt x="7997" y="20"/>
                  <a:pt x="7525" y="5"/>
                </a:cubicBezTo>
                <a:cubicBezTo>
                  <a:pt x="7055" y="-9"/>
                  <a:pt x="6898" y="5"/>
                  <a:pt x="6270" y="126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163" name="Freeform 1287"/>
          <p:cNvSpPr>
            <a:spLocks/>
          </p:cNvSpPr>
          <p:nvPr/>
        </p:nvSpPr>
        <p:spPr bwMode="auto">
          <a:xfrm>
            <a:off x="2962294" y="4821609"/>
            <a:ext cx="3467100" cy="1422400"/>
          </a:xfrm>
          <a:custGeom>
            <a:avLst/>
            <a:gdLst>
              <a:gd name="T0" fmla="*/ 2147483646 w 10000"/>
              <a:gd name="T1" fmla="*/ 2147483646 h 10000"/>
              <a:gd name="T2" fmla="*/ 2147483646 w 10000"/>
              <a:gd name="T3" fmla="*/ 2147483646 h 10000"/>
              <a:gd name="T4" fmla="*/ 2147483646 w 10000"/>
              <a:gd name="T5" fmla="*/ 2147483646 h 10000"/>
              <a:gd name="T6" fmla="*/ 2147483646 w 10000"/>
              <a:gd name="T7" fmla="*/ 2147483646 h 10000"/>
              <a:gd name="T8" fmla="*/ 2147483646 w 10000"/>
              <a:gd name="T9" fmla="*/ 2147483646 h 10000"/>
              <a:gd name="T10" fmla="*/ 2147483646 w 10000"/>
              <a:gd name="T11" fmla="*/ 2147483646 h 10000"/>
              <a:gd name="T12" fmla="*/ 2147483646 w 10000"/>
              <a:gd name="T13" fmla="*/ 2147483646 h 10000"/>
              <a:gd name="T14" fmla="*/ 2147483646 w 10000"/>
              <a:gd name="T15" fmla="*/ 2147483646 h 10000"/>
              <a:gd name="T16" fmla="*/ 2147483646 w 10000"/>
              <a:gd name="T17" fmla="*/ 2147483646 h 10000"/>
              <a:gd name="T18" fmla="*/ 2147483646 w 10000"/>
              <a:gd name="T19" fmla="*/ 2147483646 h 10000"/>
              <a:gd name="T20" fmla="*/ 2147483646 w 10000"/>
              <a:gd name="T21" fmla="*/ 2147483646 h 10000"/>
              <a:gd name="T22" fmla="*/ 2147483646 w 10000"/>
              <a:gd name="T23" fmla="*/ 2147483646 h 10000"/>
              <a:gd name="T24" fmla="*/ 2147483646 w 10000"/>
              <a:gd name="T25" fmla="*/ 2147483646 h 10000"/>
              <a:gd name="T26" fmla="*/ 2147483646 w 10000"/>
              <a:gd name="T27" fmla="*/ 2147483646 h 10000"/>
              <a:gd name="T28" fmla="*/ 2147483646 w 10000"/>
              <a:gd name="T29" fmla="*/ 2147483646 h 10000"/>
              <a:gd name="T30" fmla="*/ 2147483646 w 10000"/>
              <a:gd name="T31" fmla="*/ 2147483646 h 10000"/>
              <a:gd name="T32" fmla="*/ 2147483646 w 10000"/>
              <a:gd name="T33" fmla="*/ 2147483646 h 10000"/>
              <a:gd name="T34" fmla="*/ 2147483646 w 10000"/>
              <a:gd name="T35" fmla="*/ 2147483646 h 1000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0000" h="10000">
                <a:moveTo>
                  <a:pt x="6270" y="126"/>
                </a:moveTo>
                <a:cubicBezTo>
                  <a:pt x="5642" y="245"/>
                  <a:pt x="4469" y="528"/>
                  <a:pt x="3738" y="756"/>
                </a:cubicBezTo>
                <a:cubicBezTo>
                  <a:pt x="3007" y="984"/>
                  <a:pt x="2405" y="1322"/>
                  <a:pt x="1887" y="1495"/>
                </a:cubicBezTo>
                <a:cubicBezTo>
                  <a:pt x="1369" y="1668"/>
                  <a:pt x="1195" y="1105"/>
                  <a:pt x="629" y="1793"/>
                </a:cubicBezTo>
                <a:cubicBezTo>
                  <a:pt x="63" y="2481"/>
                  <a:pt x="218" y="3574"/>
                  <a:pt x="128" y="4417"/>
                </a:cubicBezTo>
                <a:cubicBezTo>
                  <a:pt x="39" y="5260"/>
                  <a:pt x="-87" y="6368"/>
                  <a:pt x="89" y="6848"/>
                </a:cubicBezTo>
                <a:cubicBezTo>
                  <a:pt x="265" y="7328"/>
                  <a:pt x="491" y="7223"/>
                  <a:pt x="1207" y="7298"/>
                </a:cubicBezTo>
                <a:cubicBezTo>
                  <a:pt x="1924" y="7374"/>
                  <a:pt x="3641" y="7133"/>
                  <a:pt x="4406" y="7298"/>
                </a:cubicBezTo>
                <a:cubicBezTo>
                  <a:pt x="5171" y="7463"/>
                  <a:pt x="5298" y="7868"/>
                  <a:pt x="5779" y="8288"/>
                </a:cubicBezTo>
                <a:cubicBezTo>
                  <a:pt x="6260" y="8709"/>
                  <a:pt x="6848" y="9549"/>
                  <a:pt x="7290" y="9819"/>
                </a:cubicBezTo>
                <a:cubicBezTo>
                  <a:pt x="7731" y="10089"/>
                  <a:pt x="8124" y="10014"/>
                  <a:pt x="8448" y="9879"/>
                </a:cubicBezTo>
                <a:cubicBezTo>
                  <a:pt x="8771" y="9744"/>
                  <a:pt x="9056" y="9549"/>
                  <a:pt x="9252" y="9008"/>
                </a:cubicBezTo>
                <a:cubicBezTo>
                  <a:pt x="9448" y="8469"/>
                  <a:pt x="9537" y="7418"/>
                  <a:pt x="9644" y="6639"/>
                </a:cubicBezTo>
                <a:cubicBezTo>
                  <a:pt x="9752" y="5858"/>
                  <a:pt x="9851" y="5168"/>
                  <a:pt x="9899" y="4327"/>
                </a:cubicBezTo>
                <a:cubicBezTo>
                  <a:pt x="9949" y="3486"/>
                  <a:pt x="10076" y="2256"/>
                  <a:pt x="9939" y="1566"/>
                </a:cubicBezTo>
                <a:cubicBezTo>
                  <a:pt x="9802" y="876"/>
                  <a:pt x="9478" y="471"/>
                  <a:pt x="9075" y="216"/>
                </a:cubicBezTo>
                <a:cubicBezTo>
                  <a:pt x="8674" y="-39"/>
                  <a:pt x="7997" y="20"/>
                  <a:pt x="7525" y="5"/>
                </a:cubicBezTo>
                <a:cubicBezTo>
                  <a:pt x="7055" y="-9"/>
                  <a:pt x="6898" y="5"/>
                  <a:pt x="6270" y="126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016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603" y="-18256"/>
            <a:ext cx="8470900" cy="871538"/>
          </a:xfrm>
        </p:spPr>
        <p:txBody>
          <a:bodyPr/>
          <a:lstStyle/>
          <a:p>
            <a:r>
              <a:rPr lang="en-US" altLang="en-US" sz="4000" dirty="0" smtClean="0">
                <a:ea typeface="ＭＳ Ｐゴシック" panose="020B0600070205080204" pitchFamily="34" charset="-128"/>
              </a:rPr>
              <a:t>CDN content access: a closer look</a:t>
            </a:r>
          </a:p>
        </p:txBody>
      </p:sp>
      <p:grpSp>
        <p:nvGrpSpPr>
          <p:cNvPr id="220165" name="Group 249"/>
          <p:cNvGrpSpPr>
            <a:grpSpLocks/>
          </p:cNvGrpSpPr>
          <p:nvPr/>
        </p:nvGrpSpPr>
        <p:grpSpPr bwMode="auto">
          <a:xfrm>
            <a:off x="1077932" y="3592884"/>
            <a:ext cx="460375" cy="638175"/>
            <a:chOff x="4140" y="429"/>
            <a:chExt cx="1425" cy="2396"/>
          </a:xfrm>
        </p:grpSpPr>
        <p:sp>
          <p:nvSpPr>
            <p:cNvPr id="220342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343" name="Rectangle 251"/>
            <p:cNvSpPr>
              <a:spLocks noChangeArrowheads="1"/>
            </p:cNvSpPr>
            <p:nvPr/>
          </p:nvSpPr>
          <p:spPr bwMode="auto">
            <a:xfrm>
              <a:off x="4204" y="429"/>
              <a:ext cx="1047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344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345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346" name="Rectangle 254"/>
            <p:cNvSpPr>
              <a:spLocks noChangeArrowheads="1"/>
            </p:cNvSpPr>
            <p:nvPr/>
          </p:nvSpPr>
          <p:spPr bwMode="auto">
            <a:xfrm>
              <a:off x="4214" y="691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220347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20372" name="AutoShape 256"/>
              <p:cNvSpPr>
                <a:spLocks noChangeArrowheads="1"/>
              </p:cNvSpPr>
              <p:nvPr/>
            </p:nvSpPr>
            <p:spPr bwMode="auto">
              <a:xfrm>
                <a:off x="614" y="2567"/>
                <a:ext cx="724" cy="12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20373" name="AutoShape 257"/>
              <p:cNvSpPr>
                <a:spLocks noChangeArrowheads="1"/>
              </p:cNvSpPr>
              <p:nvPr/>
            </p:nvSpPr>
            <p:spPr bwMode="auto">
              <a:xfrm>
                <a:off x="633" y="2585"/>
                <a:ext cx="687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348" name="Rectangle 258"/>
            <p:cNvSpPr>
              <a:spLocks noChangeArrowheads="1"/>
            </p:cNvSpPr>
            <p:nvPr/>
          </p:nvSpPr>
          <p:spPr bwMode="auto">
            <a:xfrm>
              <a:off x="4224" y="101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220349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20370" name="AutoShape 260"/>
              <p:cNvSpPr>
                <a:spLocks noChangeArrowheads="1"/>
              </p:cNvSpPr>
              <p:nvPr/>
            </p:nvSpPr>
            <p:spPr bwMode="auto">
              <a:xfrm>
                <a:off x="617" y="2569"/>
                <a:ext cx="724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20371" name="AutoShape 261"/>
              <p:cNvSpPr>
                <a:spLocks noChangeArrowheads="1"/>
              </p:cNvSpPr>
              <p:nvPr/>
            </p:nvSpPr>
            <p:spPr bwMode="auto">
              <a:xfrm>
                <a:off x="629" y="2588"/>
                <a:ext cx="693" cy="9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350" name="Rectangle 262"/>
            <p:cNvSpPr>
              <a:spLocks noChangeArrowheads="1"/>
            </p:cNvSpPr>
            <p:nvPr/>
          </p:nvSpPr>
          <p:spPr bwMode="auto">
            <a:xfrm>
              <a:off x="4219" y="135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351" name="Rectangle 263"/>
            <p:cNvSpPr>
              <a:spLocks noChangeArrowheads="1"/>
            </p:cNvSpPr>
            <p:nvPr/>
          </p:nvSpPr>
          <p:spPr bwMode="auto">
            <a:xfrm>
              <a:off x="4228" y="1657"/>
              <a:ext cx="595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220352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20368" name="AutoShape 265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20369" name="AutoShape 266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8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353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0354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20366" name="AutoShape 269"/>
              <p:cNvSpPr>
                <a:spLocks noChangeArrowheads="1"/>
              </p:cNvSpPr>
              <p:nvPr/>
            </p:nvSpPr>
            <p:spPr bwMode="auto">
              <a:xfrm>
                <a:off x="615" y="2570"/>
                <a:ext cx="72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20367" name="AutoShape 270"/>
              <p:cNvSpPr>
                <a:spLocks noChangeArrowheads="1"/>
              </p:cNvSpPr>
              <p:nvPr/>
            </p:nvSpPr>
            <p:spPr bwMode="auto">
              <a:xfrm>
                <a:off x="633" y="2588"/>
                <a:ext cx="68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355" name="Rectangle 271"/>
            <p:cNvSpPr>
              <a:spLocks noChangeArrowheads="1"/>
            </p:cNvSpPr>
            <p:nvPr/>
          </p:nvSpPr>
          <p:spPr bwMode="auto">
            <a:xfrm>
              <a:off x="5246" y="429"/>
              <a:ext cx="69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356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357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358" name="Oval 274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359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360" name="AutoShape 276"/>
            <p:cNvSpPr>
              <a:spLocks noChangeArrowheads="1"/>
            </p:cNvSpPr>
            <p:nvPr/>
          </p:nvSpPr>
          <p:spPr bwMode="auto">
            <a:xfrm>
              <a:off x="4140" y="2682"/>
              <a:ext cx="1199" cy="143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361" name="AutoShape 277"/>
            <p:cNvSpPr>
              <a:spLocks noChangeArrowheads="1"/>
            </p:cNvSpPr>
            <p:nvPr/>
          </p:nvSpPr>
          <p:spPr bwMode="auto">
            <a:xfrm>
              <a:off x="4204" y="2712"/>
              <a:ext cx="1071" cy="7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362" name="Oval 278"/>
            <p:cNvSpPr>
              <a:spLocks noChangeArrowheads="1"/>
            </p:cNvSpPr>
            <p:nvPr/>
          </p:nvSpPr>
          <p:spPr bwMode="auto">
            <a:xfrm>
              <a:off x="4307" y="2384"/>
              <a:ext cx="162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363" name="Oval 279"/>
            <p:cNvSpPr>
              <a:spLocks noChangeArrowheads="1"/>
            </p:cNvSpPr>
            <p:nvPr/>
          </p:nvSpPr>
          <p:spPr bwMode="auto">
            <a:xfrm>
              <a:off x="4484" y="2384"/>
              <a:ext cx="162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0364" name="Oval 280"/>
            <p:cNvSpPr>
              <a:spLocks noChangeArrowheads="1"/>
            </p:cNvSpPr>
            <p:nvPr/>
          </p:nvSpPr>
          <p:spPr bwMode="auto">
            <a:xfrm>
              <a:off x="4661" y="2378"/>
              <a:ext cx="157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365" name="Rectangle 281"/>
            <p:cNvSpPr>
              <a:spLocks noChangeArrowheads="1"/>
            </p:cNvSpPr>
            <p:nvPr/>
          </p:nvSpPr>
          <p:spPr bwMode="auto">
            <a:xfrm>
              <a:off x="5064" y="1836"/>
              <a:ext cx="84" cy="763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95536" y="836712"/>
            <a:ext cx="8302625" cy="8921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  <a:defRPr/>
            </a:pPr>
            <a:r>
              <a:rPr lang="en-US" sz="2800" dirty="0">
                <a:latin typeface="+mn-lt"/>
                <a:ea typeface="ＭＳ Ｐゴシック" charset="0"/>
              </a:rPr>
              <a:t>Bob (client) requests video </a:t>
            </a:r>
            <a:r>
              <a:rPr lang="en-US" sz="2400" dirty="0">
                <a:latin typeface="+mn-lt"/>
                <a:ea typeface="ＭＳ Ｐゴシック" charset="0"/>
              </a:rPr>
              <a:t>http://netcinema.com</a:t>
            </a:r>
            <a:r>
              <a:rPr lang="en-US" sz="2800" dirty="0">
                <a:latin typeface="+mn-lt"/>
                <a:ea typeface="ＭＳ Ｐゴシック" charset="0"/>
              </a:rPr>
              <a:t>/</a:t>
            </a:r>
            <a:r>
              <a:rPr lang="en-US" sz="2400" dirty="0">
                <a:latin typeface="+mn-lt"/>
                <a:ea typeface="ＭＳ Ｐゴシック" charset="0"/>
              </a:rPr>
              <a:t>6Y7B23V</a:t>
            </a:r>
          </a:p>
          <a:p>
            <a:pPr marL="457200" indent="-230188">
              <a:spcBef>
                <a:spcPct val="20000"/>
              </a:spcBef>
              <a:buClr>
                <a:schemeClr val="accent6"/>
              </a:buClr>
              <a:buSzPct val="85000"/>
              <a:buFont typeface="Wingdings" charset="2"/>
              <a:buChar char="§"/>
              <a:defRPr/>
            </a:pPr>
            <a:r>
              <a:rPr lang="en-US" dirty="0">
                <a:latin typeface="+mn-lt"/>
                <a:ea typeface="ＭＳ Ｐゴシック" charset="0"/>
              </a:rPr>
              <a:t>video stored in CDN at http://KingCDN.com/NetC6y&amp;B23V</a:t>
            </a:r>
          </a:p>
        </p:txBody>
      </p:sp>
      <p:sp>
        <p:nvSpPr>
          <p:cNvPr id="220168" name="TextBox 4"/>
          <p:cNvSpPr txBox="1">
            <a:spLocks noChangeArrowheads="1"/>
          </p:cNvSpPr>
          <p:nvPr/>
        </p:nvSpPr>
        <p:spPr bwMode="auto">
          <a:xfrm>
            <a:off x="293707" y="4167559"/>
            <a:ext cx="1504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netcinema.com</a:t>
            </a:r>
            <a:endParaRPr lang="en-US" altLang="en-US" sz="1800" i="1">
              <a:latin typeface="Arial Narrow" panose="020B0606020202030204" pitchFamily="34" charset="0"/>
            </a:endParaRPr>
          </a:p>
        </p:txBody>
      </p:sp>
      <p:grpSp>
        <p:nvGrpSpPr>
          <p:cNvPr id="220169" name="Group 542"/>
          <p:cNvGrpSpPr>
            <a:grpSpLocks/>
          </p:cNvGrpSpPr>
          <p:nvPr/>
        </p:nvGrpSpPr>
        <p:grpSpPr bwMode="auto">
          <a:xfrm>
            <a:off x="3149619" y="1979984"/>
            <a:ext cx="963613" cy="835025"/>
            <a:chOff x="-44" y="1473"/>
            <a:chExt cx="981" cy="1105"/>
          </a:xfrm>
        </p:grpSpPr>
        <p:pic>
          <p:nvPicPr>
            <p:cNvPr id="220340" name="Picture 52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0341" name="Freeform 5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0170" name="Group 249"/>
          <p:cNvGrpSpPr>
            <a:grpSpLocks/>
          </p:cNvGrpSpPr>
          <p:nvPr/>
        </p:nvGrpSpPr>
        <p:grpSpPr bwMode="auto">
          <a:xfrm>
            <a:off x="3375044" y="5139109"/>
            <a:ext cx="377825" cy="636588"/>
            <a:chOff x="4140" y="429"/>
            <a:chExt cx="1425" cy="2396"/>
          </a:xfrm>
        </p:grpSpPr>
        <p:sp>
          <p:nvSpPr>
            <p:cNvPr id="220308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309" name="Rectangle 251"/>
            <p:cNvSpPr>
              <a:spLocks noChangeArrowheads="1"/>
            </p:cNvSpPr>
            <p:nvPr/>
          </p:nvSpPr>
          <p:spPr bwMode="auto">
            <a:xfrm>
              <a:off x="4206" y="429"/>
              <a:ext cx="1048" cy="2282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0310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311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312" name="Rectangle 254"/>
            <p:cNvSpPr>
              <a:spLocks noChangeArrowheads="1"/>
            </p:cNvSpPr>
            <p:nvPr/>
          </p:nvSpPr>
          <p:spPr bwMode="auto">
            <a:xfrm>
              <a:off x="4212" y="692"/>
              <a:ext cx="599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0313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20338" name="AutoShape 256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0339" name="AutoShape 257"/>
              <p:cNvSpPr>
                <a:spLocks noChangeArrowheads="1"/>
              </p:cNvSpPr>
              <p:nvPr/>
            </p:nvSpPr>
            <p:spPr bwMode="auto">
              <a:xfrm>
                <a:off x="639" y="2585"/>
                <a:ext cx="687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314" name="Rectangle 258"/>
            <p:cNvSpPr>
              <a:spLocks noChangeArrowheads="1"/>
            </p:cNvSpPr>
            <p:nvPr/>
          </p:nvSpPr>
          <p:spPr bwMode="auto">
            <a:xfrm>
              <a:off x="4224" y="1021"/>
              <a:ext cx="593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0315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20336" name="AutoShape 260"/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0337" name="AutoShape 261"/>
              <p:cNvSpPr>
                <a:spLocks noChangeArrowheads="1"/>
              </p:cNvSpPr>
              <p:nvPr/>
            </p:nvSpPr>
            <p:spPr bwMode="auto">
              <a:xfrm>
                <a:off x="619" y="2589"/>
                <a:ext cx="695" cy="9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316" name="Rectangle 262"/>
            <p:cNvSpPr>
              <a:spLocks noChangeArrowheads="1"/>
            </p:cNvSpPr>
            <p:nvPr/>
          </p:nvSpPr>
          <p:spPr bwMode="auto">
            <a:xfrm>
              <a:off x="4218" y="1355"/>
              <a:ext cx="593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0317" name="Rectangle 263"/>
            <p:cNvSpPr>
              <a:spLocks noChangeArrowheads="1"/>
            </p:cNvSpPr>
            <p:nvPr/>
          </p:nvSpPr>
          <p:spPr bwMode="auto">
            <a:xfrm>
              <a:off x="4230" y="1654"/>
              <a:ext cx="593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0318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20334" name="AutoShape 265"/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23" cy="13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0335" name="AutoShape 266"/>
              <p:cNvSpPr>
                <a:spLocks noChangeArrowheads="1"/>
              </p:cNvSpPr>
              <p:nvPr/>
            </p:nvSpPr>
            <p:spPr bwMode="auto">
              <a:xfrm>
                <a:off x="626" y="2587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319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0320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20332" name="AutoShape 269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0333" name="AutoShape 270"/>
              <p:cNvSpPr>
                <a:spLocks noChangeArrowheads="1"/>
              </p:cNvSpPr>
              <p:nvPr/>
            </p:nvSpPr>
            <p:spPr bwMode="auto">
              <a:xfrm>
                <a:off x="636" y="2584"/>
                <a:ext cx="686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321" name="Rectangle 271"/>
            <p:cNvSpPr>
              <a:spLocks noChangeArrowheads="1"/>
            </p:cNvSpPr>
            <p:nvPr/>
          </p:nvSpPr>
          <p:spPr bwMode="auto">
            <a:xfrm>
              <a:off x="5248" y="429"/>
              <a:ext cx="66" cy="2288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0322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323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324" name="Oval 274"/>
            <p:cNvSpPr>
              <a:spLocks noChangeArrowheads="1"/>
            </p:cNvSpPr>
            <p:nvPr/>
          </p:nvSpPr>
          <p:spPr bwMode="auto">
            <a:xfrm>
              <a:off x="5517" y="2610"/>
              <a:ext cx="48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0325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326" name="AutoShape 276"/>
            <p:cNvSpPr>
              <a:spLocks noChangeArrowheads="1"/>
            </p:cNvSpPr>
            <p:nvPr/>
          </p:nvSpPr>
          <p:spPr bwMode="auto">
            <a:xfrm>
              <a:off x="4140" y="2682"/>
              <a:ext cx="1203" cy="143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0327" name="AutoShape 277"/>
            <p:cNvSpPr>
              <a:spLocks noChangeArrowheads="1"/>
            </p:cNvSpPr>
            <p:nvPr/>
          </p:nvSpPr>
          <p:spPr bwMode="auto">
            <a:xfrm>
              <a:off x="4206" y="2711"/>
              <a:ext cx="1072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0328" name="Oval 278"/>
            <p:cNvSpPr>
              <a:spLocks noChangeArrowheads="1"/>
            </p:cNvSpPr>
            <p:nvPr/>
          </p:nvSpPr>
          <p:spPr bwMode="auto">
            <a:xfrm>
              <a:off x="4308" y="2383"/>
              <a:ext cx="162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0329" name="Oval 279"/>
            <p:cNvSpPr>
              <a:spLocks noChangeArrowheads="1"/>
            </p:cNvSpPr>
            <p:nvPr/>
          </p:nvSpPr>
          <p:spPr bwMode="auto">
            <a:xfrm>
              <a:off x="4487" y="2383"/>
              <a:ext cx="162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0330" name="Oval 280"/>
            <p:cNvSpPr>
              <a:spLocks noChangeArrowheads="1"/>
            </p:cNvSpPr>
            <p:nvPr/>
          </p:nvSpPr>
          <p:spPr bwMode="auto">
            <a:xfrm>
              <a:off x="4661" y="2383"/>
              <a:ext cx="156" cy="13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0331" name="Rectangle 281"/>
            <p:cNvSpPr>
              <a:spLocks noChangeArrowheads="1"/>
            </p:cNvSpPr>
            <p:nvPr/>
          </p:nvSpPr>
          <p:spPr bwMode="auto">
            <a:xfrm>
              <a:off x="5062" y="1833"/>
              <a:ext cx="84" cy="765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</p:grpSp>
      <p:grpSp>
        <p:nvGrpSpPr>
          <p:cNvPr id="220171" name="Group 249"/>
          <p:cNvGrpSpPr>
            <a:grpSpLocks/>
          </p:cNvGrpSpPr>
          <p:nvPr/>
        </p:nvGrpSpPr>
        <p:grpSpPr bwMode="auto">
          <a:xfrm>
            <a:off x="1182707" y="4858122"/>
            <a:ext cx="420687" cy="636587"/>
            <a:chOff x="4140" y="429"/>
            <a:chExt cx="1425" cy="2396"/>
          </a:xfrm>
        </p:grpSpPr>
        <p:sp>
          <p:nvSpPr>
            <p:cNvPr id="220276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77" name="Rectangle 251"/>
            <p:cNvSpPr>
              <a:spLocks noChangeArrowheads="1"/>
            </p:cNvSpPr>
            <p:nvPr/>
          </p:nvSpPr>
          <p:spPr bwMode="auto">
            <a:xfrm>
              <a:off x="4205" y="429"/>
              <a:ext cx="1049" cy="2282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78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79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80" name="Rectangle 254"/>
            <p:cNvSpPr>
              <a:spLocks noChangeArrowheads="1"/>
            </p:cNvSpPr>
            <p:nvPr/>
          </p:nvSpPr>
          <p:spPr bwMode="auto">
            <a:xfrm>
              <a:off x="4215" y="692"/>
              <a:ext cx="592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220281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20306" name="AutoShape 256"/>
              <p:cNvSpPr>
                <a:spLocks noChangeArrowheads="1"/>
              </p:cNvSpPr>
              <p:nvPr/>
            </p:nvSpPr>
            <p:spPr bwMode="auto">
              <a:xfrm>
                <a:off x="612" y="2568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20307" name="AutoShape 257"/>
              <p:cNvSpPr>
                <a:spLocks noChangeArrowheads="1"/>
              </p:cNvSpPr>
              <p:nvPr/>
            </p:nvSpPr>
            <p:spPr bwMode="auto">
              <a:xfrm>
                <a:off x="632" y="2585"/>
                <a:ext cx="684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282" name="Rectangle 258"/>
            <p:cNvSpPr>
              <a:spLocks noChangeArrowheads="1"/>
            </p:cNvSpPr>
            <p:nvPr/>
          </p:nvSpPr>
          <p:spPr bwMode="auto">
            <a:xfrm>
              <a:off x="4221" y="1021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220283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20304" name="AutoShape 260"/>
              <p:cNvSpPr>
                <a:spLocks noChangeArrowheads="1"/>
              </p:cNvSpPr>
              <p:nvPr/>
            </p:nvSpPr>
            <p:spPr bwMode="auto">
              <a:xfrm>
                <a:off x="615" y="2571"/>
                <a:ext cx="725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20305" name="AutoShape 261"/>
              <p:cNvSpPr>
                <a:spLocks noChangeArrowheads="1"/>
              </p:cNvSpPr>
              <p:nvPr/>
            </p:nvSpPr>
            <p:spPr bwMode="auto">
              <a:xfrm>
                <a:off x="622" y="2589"/>
                <a:ext cx="698" cy="9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284" name="Rectangle 262"/>
            <p:cNvSpPr>
              <a:spLocks noChangeArrowheads="1"/>
            </p:cNvSpPr>
            <p:nvPr/>
          </p:nvSpPr>
          <p:spPr bwMode="auto">
            <a:xfrm>
              <a:off x="4221" y="1355"/>
              <a:ext cx="592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85" name="Rectangle 263"/>
            <p:cNvSpPr>
              <a:spLocks noChangeArrowheads="1"/>
            </p:cNvSpPr>
            <p:nvPr/>
          </p:nvSpPr>
          <p:spPr bwMode="auto">
            <a:xfrm>
              <a:off x="4226" y="1654"/>
              <a:ext cx="597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220286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20302" name="AutoShape 265"/>
              <p:cNvSpPr>
                <a:spLocks noChangeArrowheads="1"/>
              </p:cNvSpPr>
              <p:nvPr/>
            </p:nvSpPr>
            <p:spPr bwMode="auto">
              <a:xfrm>
                <a:off x="616" y="2576"/>
                <a:ext cx="717" cy="13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20303" name="AutoShape 266"/>
              <p:cNvSpPr>
                <a:spLocks noChangeArrowheads="1"/>
              </p:cNvSpPr>
              <p:nvPr/>
            </p:nvSpPr>
            <p:spPr bwMode="auto">
              <a:xfrm>
                <a:off x="630" y="2587"/>
                <a:ext cx="68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287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0288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20300" name="AutoShape 269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30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20301" name="AutoShape 270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0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289" name="Rectangle 271"/>
            <p:cNvSpPr>
              <a:spLocks noChangeArrowheads="1"/>
            </p:cNvSpPr>
            <p:nvPr/>
          </p:nvSpPr>
          <p:spPr bwMode="auto">
            <a:xfrm>
              <a:off x="5248" y="429"/>
              <a:ext cx="70" cy="2288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90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91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92" name="Oval 274"/>
            <p:cNvSpPr>
              <a:spLocks noChangeArrowheads="1"/>
            </p:cNvSpPr>
            <p:nvPr/>
          </p:nvSpPr>
          <p:spPr bwMode="auto">
            <a:xfrm>
              <a:off x="5517" y="2610"/>
              <a:ext cx="48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93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94" name="AutoShape 276"/>
            <p:cNvSpPr>
              <a:spLocks noChangeArrowheads="1"/>
            </p:cNvSpPr>
            <p:nvPr/>
          </p:nvSpPr>
          <p:spPr bwMode="auto">
            <a:xfrm>
              <a:off x="4140" y="2682"/>
              <a:ext cx="1199" cy="143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95" name="AutoShape 277"/>
            <p:cNvSpPr>
              <a:spLocks noChangeArrowheads="1"/>
            </p:cNvSpPr>
            <p:nvPr/>
          </p:nvSpPr>
          <p:spPr bwMode="auto">
            <a:xfrm>
              <a:off x="4205" y="2711"/>
              <a:ext cx="1070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96" name="Oval 278"/>
            <p:cNvSpPr>
              <a:spLocks noChangeArrowheads="1"/>
            </p:cNvSpPr>
            <p:nvPr/>
          </p:nvSpPr>
          <p:spPr bwMode="auto">
            <a:xfrm>
              <a:off x="4307" y="2383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97" name="Oval 279"/>
            <p:cNvSpPr>
              <a:spLocks noChangeArrowheads="1"/>
            </p:cNvSpPr>
            <p:nvPr/>
          </p:nvSpPr>
          <p:spPr bwMode="auto">
            <a:xfrm>
              <a:off x="4484" y="2383"/>
              <a:ext cx="161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0298" name="Oval 280"/>
            <p:cNvSpPr>
              <a:spLocks noChangeArrowheads="1"/>
            </p:cNvSpPr>
            <p:nvPr/>
          </p:nvSpPr>
          <p:spPr bwMode="auto">
            <a:xfrm>
              <a:off x="4662" y="2383"/>
              <a:ext cx="156" cy="13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99" name="Rectangle 281"/>
            <p:cNvSpPr>
              <a:spLocks noChangeArrowheads="1"/>
            </p:cNvSpPr>
            <p:nvPr/>
          </p:nvSpPr>
          <p:spPr bwMode="auto">
            <a:xfrm>
              <a:off x="5060" y="1833"/>
              <a:ext cx="86" cy="765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220172" name="Group 249"/>
          <p:cNvGrpSpPr>
            <a:grpSpLocks/>
          </p:cNvGrpSpPr>
          <p:nvPr/>
        </p:nvGrpSpPr>
        <p:grpSpPr bwMode="auto">
          <a:xfrm>
            <a:off x="5592782" y="5070847"/>
            <a:ext cx="344487" cy="638175"/>
            <a:chOff x="4140" y="429"/>
            <a:chExt cx="1425" cy="2396"/>
          </a:xfrm>
        </p:grpSpPr>
        <p:sp>
          <p:nvSpPr>
            <p:cNvPr id="220244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45" name="Rectangle 251"/>
            <p:cNvSpPr>
              <a:spLocks noChangeArrowheads="1"/>
            </p:cNvSpPr>
            <p:nvPr/>
          </p:nvSpPr>
          <p:spPr bwMode="auto">
            <a:xfrm>
              <a:off x="4206" y="429"/>
              <a:ext cx="1044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0246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47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48" name="Rectangle 254"/>
            <p:cNvSpPr>
              <a:spLocks noChangeArrowheads="1"/>
            </p:cNvSpPr>
            <p:nvPr/>
          </p:nvSpPr>
          <p:spPr bwMode="auto">
            <a:xfrm>
              <a:off x="4212" y="691"/>
              <a:ext cx="598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0249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20274" name="AutoShape 256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1" cy="12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0275" name="AutoShape 257"/>
              <p:cNvSpPr>
                <a:spLocks noChangeArrowheads="1"/>
              </p:cNvSpPr>
              <p:nvPr/>
            </p:nvSpPr>
            <p:spPr bwMode="auto">
              <a:xfrm>
                <a:off x="633" y="2585"/>
                <a:ext cx="688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250" name="Rectangle 258"/>
            <p:cNvSpPr>
              <a:spLocks noChangeArrowheads="1"/>
            </p:cNvSpPr>
            <p:nvPr/>
          </p:nvSpPr>
          <p:spPr bwMode="auto">
            <a:xfrm>
              <a:off x="4225" y="1019"/>
              <a:ext cx="591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0251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20272" name="AutoShape 260"/>
              <p:cNvSpPr>
                <a:spLocks noChangeArrowheads="1"/>
              </p:cNvSpPr>
              <p:nvPr/>
            </p:nvSpPr>
            <p:spPr bwMode="auto">
              <a:xfrm>
                <a:off x="610" y="2569"/>
                <a:ext cx="729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0273" name="AutoShape 261"/>
              <p:cNvSpPr>
                <a:spLocks noChangeArrowheads="1"/>
              </p:cNvSpPr>
              <p:nvPr/>
            </p:nvSpPr>
            <p:spPr bwMode="auto">
              <a:xfrm>
                <a:off x="619" y="2588"/>
                <a:ext cx="697" cy="9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252" name="Rectangle 262"/>
            <p:cNvSpPr>
              <a:spLocks noChangeArrowheads="1"/>
            </p:cNvSpPr>
            <p:nvPr/>
          </p:nvSpPr>
          <p:spPr bwMode="auto">
            <a:xfrm>
              <a:off x="4219" y="1359"/>
              <a:ext cx="591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0253" name="Rectangle 263"/>
            <p:cNvSpPr>
              <a:spLocks noChangeArrowheads="1"/>
            </p:cNvSpPr>
            <p:nvPr/>
          </p:nvSpPr>
          <p:spPr bwMode="auto">
            <a:xfrm>
              <a:off x="4225" y="1657"/>
              <a:ext cx="598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0254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20270" name="AutoShape 265"/>
              <p:cNvSpPr>
                <a:spLocks noChangeArrowheads="1"/>
              </p:cNvSpPr>
              <p:nvPr/>
            </p:nvSpPr>
            <p:spPr bwMode="auto">
              <a:xfrm>
                <a:off x="617" y="2568"/>
                <a:ext cx="71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0271" name="AutoShape 266"/>
              <p:cNvSpPr>
                <a:spLocks noChangeArrowheads="1"/>
              </p:cNvSpPr>
              <p:nvPr/>
            </p:nvSpPr>
            <p:spPr bwMode="auto">
              <a:xfrm>
                <a:off x="634" y="2584"/>
                <a:ext cx="679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255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0256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20268" name="AutoShape 269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8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0269" name="AutoShape 270"/>
              <p:cNvSpPr>
                <a:spLocks noChangeArrowheads="1"/>
              </p:cNvSpPr>
              <p:nvPr/>
            </p:nvSpPr>
            <p:spPr bwMode="auto">
              <a:xfrm>
                <a:off x="629" y="2588"/>
                <a:ext cx="69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257" name="Rectangle 271"/>
            <p:cNvSpPr>
              <a:spLocks noChangeArrowheads="1"/>
            </p:cNvSpPr>
            <p:nvPr/>
          </p:nvSpPr>
          <p:spPr bwMode="auto">
            <a:xfrm>
              <a:off x="5250" y="429"/>
              <a:ext cx="66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0258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59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60" name="Oval 274"/>
            <p:cNvSpPr>
              <a:spLocks noChangeArrowheads="1"/>
            </p:cNvSpPr>
            <p:nvPr/>
          </p:nvSpPr>
          <p:spPr bwMode="auto">
            <a:xfrm>
              <a:off x="5519" y="2610"/>
              <a:ext cx="46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0261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62" name="AutoShape 276"/>
            <p:cNvSpPr>
              <a:spLocks noChangeArrowheads="1"/>
            </p:cNvSpPr>
            <p:nvPr/>
          </p:nvSpPr>
          <p:spPr bwMode="auto">
            <a:xfrm>
              <a:off x="4140" y="2682"/>
              <a:ext cx="1202" cy="143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0263" name="AutoShape 277"/>
            <p:cNvSpPr>
              <a:spLocks noChangeArrowheads="1"/>
            </p:cNvSpPr>
            <p:nvPr/>
          </p:nvSpPr>
          <p:spPr bwMode="auto">
            <a:xfrm>
              <a:off x="4206" y="2712"/>
              <a:ext cx="1070" cy="7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0264" name="Oval 278"/>
            <p:cNvSpPr>
              <a:spLocks noChangeArrowheads="1"/>
            </p:cNvSpPr>
            <p:nvPr/>
          </p:nvSpPr>
          <p:spPr bwMode="auto">
            <a:xfrm>
              <a:off x="4304" y="2384"/>
              <a:ext cx="164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0265" name="Oval 279"/>
            <p:cNvSpPr>
              <a:spLocks noChangeArrowheads="1"/>
            </p:cNvSpPr>
            <p:nvPr/>
          </p:nvSpPr>
          <p:spPr bwMode="auto">
            <a:xfrm>
              <a:off x="4488" y="2384"/>
              <a:ext cx="158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0266" name="Oval 280"/>
            <p:cNvSpPr>
              <a:spLocks noChangeArrowheads="1"/>
            </p:cNvSpPr>
            <p:nvPr/>
          </p:nvSpPr>
          <p:spPr bwMode="auto">
            <a:xfrm>
              <a:off x="4659" y="2378"/>
              <a:ext cx="158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0267" name="Rectangle 281"/>
            <p:cNvSpPr>
              <a:spLocks noChangeArrowheads="1"/>
            </p:cNvSpPr>
            <p:nvPr/>
          </p:nvSpPr>
          <p:spPr bwMode="auto">
            <a:xfrm>
              <a:off x="5059" y="1836"/>
              <a:ext cx="85" cy="763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</p:grpSp>
      <p:grpSp>
        <p:nvGrpSpPr>
          <p:cNvPr id="220173" name="Group 249"/>
          <p:cNvGrpSpPr>
            <a:grpSpLocks/>
          </p:cNvGrpSpPr>
          <p:nvPr/>
        </p:nvGrpSpPr>
        <p:grpSpPr bwMode="auto">
          <a:xfrm>
            <a:off x="4862532" y="3311897"/>
            <a:ext cx="342900" cy="636587"/>
            <a:chOff x="4140" y="429"/>
            <a:chExt cx="1425" cy="2396"/>
          </a:xfrm>
        </p:grpSpPr>
        <p:sp>
          <p:nvSpPr>
            <p:cNvPr id="220212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13" name="Rectangle 251"/>
            <p:cNvSpPr>
              <a:spLocks noChangeArrowheads="1"/>
            </p:cNvSpPr>
            <p:nvPr/>
          </p:nvSpPr>
          <p:spPr bwMode="auto">
            <a:xfrm>
              <a:off x="4206" y="429"/>
              <a:ext cx="1049" cy="2282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14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15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16" name="Rectangle 254"/>
            <p:cNvSpPr>
              <a:spLocks noChangeArrowheads="1"/>
            </p:cNvSpPr>
            <p:nvPr/>
          </p:nvSpPr>
          <p:spPr bwMode="auto">
            <a:xfrm>
              <a:off x="4213" y="692"/>
              <a:ext cx="594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220217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20242" name="AutoShape 256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24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20243" name="AutoShape 257"/>
              <p:cNvSpPr>
                <a:spLocks noChangeArrowheads="1"/>
              </p:cNvSpPr>
              <p:nvPr/>
            </p:nvSpPr>
            <p:spPr bwMode="auto">
              <a:xfrm>
                <a:off x="628" y="2585"/>
                <a:ext cx="692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218" name="Rectangle 258"/>
            <p:cNvSpPr>
              <a:spLocks noChangeArrowheads="1"/>
            </p:cNvSpPr>
            <p:nvPr/>
          </p:nvSpPr>
          <p:spPr bwMode="auto">
            <a:xfrm>
              <a:off x="4226" y="1021"/>
              <a:ext cx="594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220219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20240" name="AutoShape 260"/>
              <p:cNvSpPr>
                <a:spLocks noChangeArrowheads="1"/>
              </p:cNvSpPr>
              <p:nvPr/>
            </p:nvSpPr>
            <p:spPr bwMode="auto">
              <a:xfrm>
                <a:off x="614" y="2571"/>
                <a:ext cx="724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20241" name="AutoShape 261"/>
              <p:cNvSpPr>
                <a:spLocks noChangeArrowheads="1"/>
              </p:cNvSpPr>
              <p:nvPr/>
            </p:nvSpPr>
            <p:spPr bwMode="auto">
              <a:xfrm>
                <a:off x="622" y="2589"/>
                <a:ext cx="692" cy="9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220" name="Rectangle 262"/>
            <p:cNvSpPr>
              <a:spLocks noChangeArrowheads="1"/>
            </p:cNvSpPr>
            <p:nvPr/>
          </p:nvSpPr>
          <p:spPr bwMode="auto">
            <a:xfrm>
              <a:off x="4219" y="1355"/>
              <a:ext cx="594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21" name="Rectangle 263"/>
            <p:cNvSpPr>
              <a:spLocks noChangeArrowheads="1"/>
            </p:cNvSpPr>
            <p:nvPr/>
          </p:nvSpPr>
          <p:spPr bwMode="auto">
            <a:xfrm>
              <a:off x="4226" y="1654"/>
              <a:ext cx="600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220222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20238" name="AutoShape 265"/>
              <p:cNvSpPr>
                <a:spLocks noChangeArrowheads="1"/>
              </p:cNvSpPr>
              <p:nvPr/>
            </p:nvSpPr>
            <p:spPr bwMode="auto">
              <a:xfrm>
                <a:off x="612" y="2576"/>
                <a:ext cx="715" cy="13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20239" name="AutoShape 266"/>
              <p:cNvSpPr>
                <a:spLocks noChangeArrowheads="1"/>
              </p:cNvSpPr>
              <p:nvPr/>
            </p:nvSpPr>
            <p:spPr bwMode="auto">
              <a:xfrm>
                <a:off x="629" y="2587"/>
                <a:ext cx="68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223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0224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20236" name="AutoShape 269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20237" name="AutoShape 270"/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90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0225" name="Rectangle 271"/>
            <p:cNvSpPr>
              <a:spLocks noChangeArrowheads="1"/>
            </p:cNvSpPr>
            <p:nvPr/>
          </p:nvSpPr>
          <p:spPr bwMode="auto">
            <a:xfrm>
              <a:off x="5248" y="429"/>
              <a:ext cx="66" cy="2288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26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27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28" name="Oval 274"/>
            <p:cNvSpPr>
              <a:spLocks noChangeArrowheads="1"/>
            </p:cNvSpPr>
            <p:nvPr/>
          </p:nvSpPr>
          <p:spPr bwMode="auto">
            <a:xfrm>
              <a:off x="5519" y="2610"/>
              <a:ext cx="46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29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230" name="AutoShape 276"/>
            <p:cNvSpPr>
              <a:spLocks noChangeArrowheads="1"/>
            </p:cNvSpPr>
            <p:nvPr/>
          </p:nvSpPr>
          <p:spPr bwMode="auto">
            <a:xfrm>
              <a:off x="4140" y="2682"/>
              <a:ext cx="1201" cy="143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31" name="AutoShape 277"/>
            <p:cNvSpPr>
              <a:spLocks noChangeArrowheads="1"/>
            </p:cNvSpPr>
            <p:nvPr/>
          </p:nvSpPr>
          <p:spPr bwMode="auto">
            <a:xfrm>
              <a:off x="4206" y="2711"/>
              <a:ext cx="1069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32" name="Oval 278"/>
            <p:cNvSpPr>
              <a:spLocks noChangeArrowheads="1"/>
            </p:cNvSpPr>
            <p:nvPr/>
          </p:nvSpPr>
          <p:spPr bwMode="auto">
            <a:xfrm>
              <a:off x="4305" y="2383"/>
              <a:ext cx="165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33" name="Oval 279"/>
            <p:cNvSpPr>
              <a:spLocks noChangeArrowheads="1"/>
            </p:cNvSpPr>
            <p:nvPr/>
          </p:nvSpPr>
          <p:spPr bwMode="auto">
            <a:xfrm>
              <a:off x="4483" y="2383"/>
              <a:ext cx="165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0234" name="Oval 280"/>
            <p:cNvSpPr>
              <a:spLocks noChangeArrowheads="1"/>
            </p:cNvSpPr>
            <p:nvPr/>
          </p:nvSpPr>
          <p:spPr bwMode="auto">
            <a:xfrm>
              <a:off x="4661" y="2383"/>
              <a:ext cx="158" cy="13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35" name="Rectangle 281"/>
            <p:cNvSpPr>
              <a:spLocks noChangeArrowheads="1"/>
            </p:cNvSpPr>
            <p:nvPr/>
          </p:nvSpPr>
          <p:spPr bwMode="auto">
            <a:xfrm>
              <a:off x="5064" y="1833"/>
              <a:ext cx="79" cy="765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220174" name="TextBox 182"/>
          <p:cNvSpPr txBox="1">
            <a:spLocks noChangeArrowheads="1"/>
          </p:cNvSpPr>
          <p:nvPr/>
        </p:nvSpPr>
        <p:spPr bwMode="auto">
          <a:xfrm>
            <a:off x="2919432" y="5713784"/>
            <a:ext cx="14208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KingCDN.com</a:t>
            </a:r>
            <a:endParaRPr lang="en-US" altLang="en-US" sz="1800" i="1">
              <a:latin typeface="Arial Narrow" panose="020B0606020202030204" pitchFamily="34" charset="0"/>
            </a:endParaRPr>
          </a:p>
        </p:txBody>
      </p:sp>
      <p:pic>
        <p:nvPicPr>
          <p:cNvPr id="220175" name="Picture 7" descr="Bo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8957" y="1914897"/>
            <a:ext cx="533400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445" name="Group 61444"/>
          <p:cNvGrpSpPr>
            <a:grpSpLocks/>
          </p:cNvGrpSpPr>
          <p:nvPr/>
        </p:nvGrpSpPr>
        <p:grpSpPr bwMode="auto">
          <a:xfrm>
            <a:off x="1630382" y="2559422"/>
            <a:ext cx="1628775" cy="1063625"/>
            <a:chOff x="1490926" y="3037262"/>
            <a:chExt cx="1628976" cy="1063042"/>
          </a:xfrm>
        </p:grpSpPr>
        <p:cxnSp>
          <p:nvCxnSpPr>
            <p:cNvPr id="220208" name="Straight Arrow Connector 44"/>
            <p:cNvCxnSpPr>
              <a:cxnSpLocks noChangeShapeType="1"/>
            </p:cNvCxnSpPr>
            <p:nvPr/>
          </p:nvCxnSpPr>
          <p:spPr bwMode="auto">
            <a:xfrm flipH="1">
              <a:off x="1490926" y="3037262"/>
              <a:ext cx="1628976" cy="106304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220209" name="Group 61441"/>
            <p:cNvGrpSpPr>
              <a:grpSpLocks/>
            </p:cNvGrpSpPr>
            <p:nvPr/>
          </p:nvGrpSpPr>
          <p:grpSpPr bwMode="auto">
            <a:xfrm>
              <a:off x="2056927" y="3410016"/>
              <a:ext cx="317511" cy="345125"/>
              <a:chOff x="7454630" y="3313376"/>
              <a:chExt cx="317511" cy="345125"/>
            </a:xfrm>
          </p:grpSpPr>
          <p:sp>
            <p:nvSpPr>
              <p:cNvPr id="220210" name="Oval 61440"/>
              <p:cNvSpPr>
                <a:spLocks noChangeArrowheads="1"/>
              </p:cNvSpPr>
              <p:nvPr/>
            </p:nvSpPr>
            <p:spPr bwMode="auto">
              <a:xfrm>
                <a:off x="7468434" y="3354794"/>
                <a:ext cx="303707" cy="303707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20211" name="TextBox 61439"/>
              <p:cNvSpPr txBox="1">
                <a:spLocks noChangeArrowheads="1"/>
              </p:cNvSpPr>
              <p:nvPr/>
            </p:nvSpPr>
            <p:spPr bwMode="auto">
              <a:xfrm>
                <a:off x="7454630" y="3313376"/>
                <a:ext cx="298817" cy="338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r>
                  <a:rPr lang="en-US" altLang="en-US" sz="1600">
                    <a:latin typeface="Arial" panose="020B0604020202020204" pitchFamily="34" charset="0"/>
                  </a:rPr>
                  <a:t>1</a:t>
                </a:r>
              </a:p>
            </p:txBody>
          </p:sp>
        </p:grpSp>
      </p:grpSp>
      <p:sp>
        <p:nvSpPr>
          <p:cNvPr id="61443" name="TextBox 61442"/>
          <p:cNvSpPr txBox="1">
            <a:spLocks noChangeArrowheads="1"/>
          </p:cNvSpPr>
          <p:nvPr/>
        </p:nvSpPr>
        <p:spPr bwMode="auto">
          <a:xfrm>
            <a:off x="403244" y="1984747"/>
            <a:ext cx="2862263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200"/>
              </a:spcBef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600">
                <a:latin typeface="Arial Narrow" panose="020B0606020202030204" pitchFamily="34" charset="0"/>
              </a:rPr>
              <a:t>1. Bob gets URL for video http://netcinema.com/6Y7B23V</a:t>
            </a:r>
          </a:p>
          <a:p>
            <a:pPr>
              <a:lnSpc>
                <a:spcPct val="100000"/>
              </a:lnSpc>
              <a:spcBef>
                <a:spcPts val="200"/>
              </a:spcBef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600">
                <a:latin typeface="Arial Narrow" panose="020B0606020202030204" pitchFamily="34" charset="0"/>
              </a:rPr>
              <a:t>from netcinema.com web page</a:t>
            </a:r>
          </a:p>
        </p:txBody>
      </p:sp>
      <p:grpSp>
        <p:nvGrpSpPr>
          <p:cNvPr id="61448" name="Group 61447"/>
          <p:cNvGrpSpPr>
            <a:grpSpLocks/>
          </p:cNvGrpSpPr>
          <p:nvPr/>
        </p:nvGrpSpPr>
        <p:grpSpPr bwMode="auto">
          <a:xfrm>
            <a:off x="4059257" y="2748334"/>
            <a:ext cx="714375" cy="684213"/>
            <a:chOff x="3924463" y="3239045"/>
            <a:chExt cx="713539" cy="684908"/>
          </a:xfrm>
        </p:grpSpPr>
        <p:cxnSp>
          <p:nvCxnSpPr>
            <p:cNvPr id="220204" name="Straight Arrow Connector 193"/>
            <p:cNvCxnSpPr>
              <a:cxnSpLocks noChangeShapeType="1"/>
            </p:cNvCxnSpPr>
            <p:nvPr/>
          </p:nvCxnSpPr>
          <p:spPr bwMode="auto">
            <a:xfrm>
              <a:off x="3924463" y="3239045"/>
              <a:ext cx="713539" cy="68490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220205" name="Group 194"/>
            <p:cNvGrpSpPr>
              <a:grpSpLocks/>
            </p:cNvGrpSpPr>
            <p:nvPr/>
          </p:nvGrpSpPr>
          <p:grpSpPr bwMode="auto">
            <a:xfrm>
              <a:off x="4061324" y="3293627"/>
              <a:ext cx="322117" cy="358925"/>
              <a:chOff x="7408615" y="3244352"/>
              <a:chExt cx="322117" cy="358925"/>
            </a:xfrm>
          </p:grpSpPr>
          <p:sp>
            <p:nvSpPr>
              <p:cNvPr id="220206" name="Oval 195"/>
              <p:cNvSpPr>
                <a:spLocks noChangeArrowheads="1"/>
              </p:cNvSpPr>
              <p:nvPr/>
            </p:nvSpPr>
            <p:spPr bwMode="auto">
              <a:xfrm>
                <a:off x="7427025" y="3299570"/>
                <a:ext cx="303707" cy="303707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20207" name="TextBox 196"/>
              <p:cNvSpPr txBox="1">
                <a:spLocks noChangeArrowheads="1"/>
              </p:cNvSpPr>
              <p:nvPr/>
            </p:nvSpPr>
            <p:spPr bwMode="auto">
              <a:xfrm>
                <a:off x="7408615" y="3244352"/>
                <a:ext cx="298431" cy="3388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r>
                  <a:rPr lang="en-US" altLang="en-US" sz="1600">
                    <a:latin typeface="Arial" panose="020B0604020202020204" pitchFamily="34" charset="0"/>
                  </a:rPr>
                  <a:t>2</a:t>
                </a:r>
              </a:p>
            </p:txBody>
          </p:sp>
        </p:grpSp>
      </p:grpSp>
      <p:sp>
        <p:nvSpPr>
          <p:cNvPr id="201" name="TextBox 200"/>
          <p:cNvSpPr txBox="1">
            <a:spLocks noChangeArrowheads="1"/>
          </p:cNvSpPr>
          <p:nvPr/>
        </p:nvSpPr>
        <p:spPr bwMode="auto">
          <a:xfrm>
            <a:off x="4511694" y="2503859"/>
            <a:ext cx="3849688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600">
                <a:latin typeface="Arial Narrow" panose="020B0606020202030204" pitchFamily="34" charset="0"/>
              </a:rPr>
              <a:t>2. resolve http://netcinema.com/6Y7B23V</a:t>
            </a:r>
          </a:p>
          <a:p>
            <a:pPr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600">
                <a:latin typeface="Arial Narrow" panose="020B0606020202030204" pitchFamily="34" charset="0"/>
              </a:rPr>
              <a:t>via Bob’s local DNS</a:t>
            </a:r>
          </a:p>
        </p:txBody>
      </p:sp>
      <p:sp>
        <p:nvSpPr>
          <p:cNvPr id="220180" name="TextBox 201"/>
          <p:cNvSpPr txBox="1">
            <a:spLocks noChangeArrowheads="1"/>
          </p:cNvSpPr>
          <p:nvPr/>
        </p:nvSpPr>
        <p:spPr bwMode="auto">
          <a:xfrm>
            <a:off x="495319" y="5450259"/>
            <a:ext cx="1768475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netcinema’s</a:t>
            </a:r>
          </a:p>
          <a:p>
            <a:pPr algn="ctr"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authoratative DNS</a:t>
            </a:r>
            <a:endParaRPr lang="en-US" altLang="en-US" sz="1800" i="1">
              <a:latin typeface="Arial Narrow" panose="020B0606020202030204" pitchFamily="34" charset="0"/>
            </a:endParaRPr>
          </a:p>
        </p:txBody>
      </p:sp>
      <p:cxnSp>
        <p:nvCxnSpPr>
          <p:cNvPr id="204" name="Straight Arrow Connector 203"/>
          <p:cNvCxnSpPr>
            <a:cxnSpLocks noChangeShapeType="1"/>
          </p:cNvCxnSpPr>
          <p:nvPr/>
        </p:nvCxnSpPr>
        <p:spPr bwMode="auto">
          <a:xfrm flipH="1">
            <a:off x="1752619" y="3681784"/>
            <a:ext cx="3100388" cy="137636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9" name="Straight Arrow Connector 208"/>
          <p:cNvCxnSpPr>
            <a:cxnSpLocks noChangeShapeType="1"/>
          </p:cNvCxnSpPr>
          <p:nvPr/>
        </p:nvCxnSpPr>
        <p:spPr bwMode="auto">
          <a:xfrm flipH="1">
            <a:off x="1733569" y="3791322"/>
            <a:ext cx="3100388" cy="13763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05" name="Group 204"/>
          <p:cNvGrpSpPr>
            <a:grpSpLocks/>
          </p:cNvGrpSpPr>
          <p:nvPr/>
        </p:nvGrpSpPr>
        <p:grpSpPr bwMode="auto">
          <a:xfrm>
            <a:off x="1978044" y="4740647"/>
            <a:ext cx="317500" cy="344487"/>
            <a:chOff x="7454630" y="3313376"/>
            <a:chExt cx="317511" cy="345125"/>
          </a:xfrm>
        </p:grpSpPr>
        <p:sp>
          <p:nvSpPr>
            <p:cNvPr id="220202" name="Oval 205"/>
            <p:cNvSpPr>
              <a:spLocks noChangeArrowheads="1"/>
            </p:cNvSpPr>
            <p:nvPr/>
          </p:nvSpPr>
          <p:spPr bwMode="auto">
            <a:xfrm>
              <a:off x="7468434" y="3354794"/>
              <a:ext cx="303707" cy="303707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03" name="TextBox 206"/>
            <p:cNvSpPr txBox="1">
              <a:spLocks noChangeArrowheads="1"/>
            </p:cNvSpPr>
            <p:nvPr/>
          </p:nvSpPr>
          <p:spPr bwMode="auto">
            <a:xfrm>
              <a:off x="7454630" y="3313376"/>
              <a:ext cx="298790" cy="3395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210" name="TextBox 209"/>
          <p:cNvSpPr txBox="1">
            <a:spLocks noChangeArrowheads="1"/>
          </p:cNvSpPr>
          <p:nvPr/>
        </p:nvSpPr>
        <p:spPr bwMode="auto">
          <a:xfrm>
            <a:off x="1947882" y="4115172"/>
            <a:ext cx="3200400" cy="5699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600">
                <a:latin typeface="Arial Narrow" panose="020B0606020202030204" pitchFamily="34" charset="0"/>
              </a:rPr>
              <a:t>3. netcinema’s DNS returns URL </a:t>
            </a:r>
          </a:p>
          <a:p>
            <a:pPr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600">
                <a:latin typeface="Arial Narrow" panose="020B0606020202030204" pitchFamily="34" charset="0"/>
              </a:rPr>
              <a:t>http://KingCDN.com/NetC6y&amp;B</a:t>
            </a:r>
            <a:r>
              <a:rPr lang="en-US" altLang="en-US" sz="1800">
                <a:latin typeface="Arial Narrow" panose="020B0606020202030204" pitchFamily="34" charset="0"/>
              </a:rPr>
              <a:t>23V</a:t>
            </a:r>
          </a:p>
        </p:txBody>
      </p:sp>
      <p:cxnSp>
        <p:nvCxnSpPr>
          <p:cNvPr id="212" name="Straight Arrow Connector 211"/>
          <p:cNvCxnSpPr>
            <a:cxnSpLocks noChangeShapeType="1"/>
          </p:cNvCxnSpPr>
          <p:nvPr/>
        </p:nvCxnSpPr>
        <p:spPr bwMode="auto">
          <a:xfrm>
            <a:off x="5172094" y="3997697"/>
            <a:ext cx="447675" cy="962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7" name="Straight Arrow Connector 216"/>
          <p:cNvCxnSpPr>
            <a:cxnSpLocks noChangeShapeType="1"/>
          </p:cNvCxnSpPr>
          <p:nvPr/>
        </p:nvCxnSpPr>
        <p:spPr bwMode="auto">
          <a:xfrm>
            <a:off x="5267344" y="4008809"/>
            <a:ext cx="447675" cy="9604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13" name="Group 212"/>
          <p:cNvGrpSpPr>
            <a:grpSpLocks/>
          </p:cNvGrpSpPr>
          <p:nvPr/>
        </p:nvGrpSpPr>
        <p:grpSpPr bwMode="auto">
          <a:xfrm>
            <a:off x="5256232" y="4250109"/>
            <a:ext cx="317500" cy="346075"/>
            <a:chOff x="7454630" y="3313376"/>
            <a:chExt cx="317511" cy="345125"/>
          </a:xfrm>
        </p:grpSpPr>
        <p:sp>
          <p:nvSpPr>
            <p:cNvPr id="220200" name="Oval 213"/>
            <p:cNvSpPr>
              <a:spLocks noChangeArrowheads="1"/>
            </p:cNvSpPr>
            <p:nvPr/>
          </p:nvSpPr>
          <p:spPr bwMode="auto">
            <a:xfrm>
              <a:off x="7468434" y="3354794"/>
              <a:ext cx="303707" cy="303707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201" name="TextBox 214"/>
            <p:cNvSpPr txBox="1">
              <a:spLocks noChangeArrowheads="1"/>
            </p:cNvSpPr>
            <p:nvPr/>
          </p:nvSpPr>
          <p:spPr bwMode="auto">
            <a:xfrm>
              <a:off x="7454630" y="3313376"/>
              <a:ext cx="298790" cy="3380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219" name="TextBox 218"/>
          <p:cNvSpPr txBox="1">
            <a:spLocks noChangeArrowheads="1"/>
          </p:cNvSpPr>
          <p:nvPr/>
        </p:nvSpPr>
        <p:spPr bwMode="auto">
          <a:xfrm>
            <a:off x="5888057" y="4077072"/>
            <a:ext cx="3592512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600">
                <a:latin typeface="Arial Narrow" panose="020B0606020202030204" pitchFamily="34" charset="0"/>
              </a:rPr>
              <a:t>4&amp;5. Resolve </a:t>
            </a:r>
          </a:p>
          <a:p>
            <a:pPr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600">
                <a:latin typeface="Arial Narrow" panose="020B0606020202030204" pitchFamily="34" charset="0"/>
              </a:rPr>
              <a:t>http://KingCDN.com/NetC6y&amp;B23</a:t>
            </a:r>
          </a:p>
          <a:p>
            <a:pPr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600">
                <a:latin typeface="Arial Narrow" panose="020B0606020202030204" pitchFamily="34" charset="0"/>
              </a:rPr>
              <a:t>via KingCDN’s authoritative DNS, </a:t>
            </a:r>
          </a:p>
          <a:p>
            <a:pPr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600">
                <a:latin typeface="Arial Narrow" panose="020B0606020202030204" pitchFamily="34" charset="0"/>
              </a:rPr>
              <a:t>which returns IP address of KingCDN </a:t>
            </a:r>
          </a:p>
          <a:p>
            <a:pPr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600">
                <a:latin typeface="Arial Narrow" panose="020B0606020202030204" pitchFamily="34" charset="0"/>
              </a:rPr>
              <a:t>server  with video</a:t>
            </a:r>
          </a:p>
        </p:txBody>
      </p:sp>
      <p:cxnSp>
        <p:nvCxnSpPr>
          <p:cNvPr id="220" name="Straight Arrow Connector 219"/>
          <p:cNvCxnSpPr>
            <a:cxnSpLocks noChangeShapeType="1"/>
          </p:cNvCxnSpPr>
          <p:nvPr/>
        </p:nvCxnSpPr>
        <p:spPr bwMode="auto">
          <a:xfrm>
            <a:off x="3922732" y="2845172"/>
            <a:ext cx="812800" cy="822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23" name="Group 222"/>
          <p:cNvGrpSpPr>
            <a:grpSpLocks/>
          </p:cNvGrpSpPr>
          <p:nvPr/>
        </p:nvGrpSpPr>
        <p:grpSpPr bwMode="auto">
          <a:xfrm>
            <a:off x="4294207" y="3189659"/>
            <a:ext cx="317500" cy="346075"/>
            <a:chOff x="7454630" y="3313376"/>
            <a:chExt cx="317511" cy="345125"/>
          </a:xfrm>
        </p:grpSpPr>
        <p:sp>
          <p:nvSpPr>
            <p:cNvPr id="220198" name="Oval 223"/>
            <p:cNvSpPr>
              <a:spLocks noChangeArrowheads="1"/>
            </p:cNvSpPr>
            <p:nvPr/>
          </p:nvSpPr>
          <p:spPr bwMode="auto">
            <a:xfrm>
              <a:off x="7468434" y="3354794"/>
              <a:ext cx="303707" cy="303707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20199" name="TextBox 224"/>
            <p:cNvSpPr txBox="1">
              <a:spLocks noChangeArrowheads="1"/>
            </p:cNvSpPr>
            <p:nvPr/>
          </p:nvSpPr>
          <p:spPr bwMode="auto">
            <a:xfrm>
              <a:off x="7454630" y="3313376"/>
              <a:ext cx="298790" cy="3380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5</a:t>
              </a:r>
            </a:p>
          </p:txBody>
        </p:sp>
      </p:grpSp>
      <p:cxnSp>
        <p:nvCxnSpPr>
          <p:cNvPr id="226" name="Straight Arrow Connector 225"/>
          <p:cNvCxnSpPr>
            <a:cxnSpLocks noChangeShapeType="1"/>
          </p:cNvCxnSpPr>
          <p:nvPr/>
        </p:nvCxnSpPr>
        <p:spPr bwMode="auto">
          <a:xfrm flipH="1">
            <a:off x="3451244" y="2724522"/>
            <a:ext cx="4763" cy="2362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457" name="Up Arrow 61456"/>
          <p:cNvSpPr>
            <a:spLocks noChangeArrowheads="1"/>
          </p:cNvSpPr>
          <p:nvPr/>
        </p:nvSpPr>
        <p:spPr bwMode="auto">
          <a:xfrm>
            <a:off x="3479819" y="2718172"/>
            <a:ext cx="298450" cy="2284412"/>
          </a:xfrm>
          <a:prstGeom prst="upArrow">
            <a:avLst>
              <a:gd name="adj1" fmla="val 50000"/>
              <a:gd name="adj2" fmla="val 50249"/>
            </a:avLst>
          </a:prstGeom>
          <a:gradFill rotWithShape="1">
            <a:gsLst>
              <a:gs pos="0">
                <a:srgbClr val="000090"/>
              </a:gs>
              <a:gs pos="64000">
                <a:srgbClr val="000090"/>
              </a:gs>
              <a:gs pos="100000">
                <a:srgbClr val="FFFF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31" name="TextBox 230"/>
          <p:cNvSpPr txBox="1">
            <a:spLocks noChangeArrowheads="1"/>
          </p:cNvSpPr>
          <p:nvPr/>
        </p:nvSpPr>
        <p:spPr bwMode="auto">
          <a:xfrm>
            <a:off x="2393969" y="3254747"/>
            <a:ext cx="2027238" cy="812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600">
                <a:latin typeface="Arial Narrow" panose="020B0606020202030204" pitchFamily="34" charset="0"/>
              </a:rPr>
              <a:t>6. request video from</a:t>
            </a:r>
          </a:p>
          <a:p>
            <a:pPr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600">
                <a:latin typeface="Arial Narrow" panose="020B0606020202030204" pitchFamily="34" charset="0"/>
              </a:rPr>
              <a:t>KINGCDN server,</a:t>
            </a:r>
          </a:p>
          <a:p>
            <a:pPr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600">
                <a:latin typeface="Arial Narrow" panose="020B0606020202030204" pitchFamily="34" charset="0"/>
              </a:rPr>
              <a:t>streamed via HTTP</a:t>
            </a:r>
          </a:p>
        </p:txBody>
      </p:sp>
      <p:sp>
        <p:nvSpPr>
          <p:cNvPr id="220194" name="TextBox 232"/>
          <p:cNvSpPr txBox="1">
            <a:spLocks noChangeArrowheads="1"/>
          </p:cNvSpPr>
          <p:nvPr/>
        </p:nvSpPr>
        <p:spPr bwMode="auto">
          <a:xfrm>
            <a:off x="4943494" y="5675684"/>
            <a:ext cx="17065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KingCDN</a:t>
            </a:r>
          </a:p>
          <a:p>
            <a:pPr algn="ctr"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authoritative DNS</a:t>
            </a:r>
            <a:endParaRPr lang="en-US" altLang="en-US" sz="1800" i="1">
              <a:latin typeface="Arial Narrow" panose="020B0606020202030204" pitchFamily="34" charset="0"/>
            </a:endParaRPr>
          </a:p>
        </p:txBody>
      </p:sp>
      <p:sp>
        <p:nvSpPr>
          <p:cNvPr id="220195" name="TextBox 182"/>
          <p:cNvSpPr txBox="1">
            <a:spLocks noChangeArrowheads="1"/>
          </p:cNvSpPr>
          <p:nvPr/>
        </p:nvSpPr>
        <p:spPr bwMode="auto">
          <a:xfrm>
            <a:off x="5173682" y="3235697"/>
            <a:ext cx="10255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Bob’s </a:t>
            </a:r>
          </a:p>
          <a:p>
            <a:pPr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local DNS</a:t>
            </a:r>
          </a:p>
          <a:p>
            <a:pPr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server</a:t>
            </a:r>
            <a:endParaRPr lang="en-US" altLang="en-US" sz="1800" i="1">
              <a:latin typeface="Arial Narrow" panose="020B060602020203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8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61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6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/>
      <p:bldP spid="61443" grpId="1"/>
      <p:bldP spid="201" grpId="0"/>
      <p:bldP spid="201" grpId="1"/>
      <p:bldP spid="210" grpId="0" animBg="1"/>
      <p:bldP spid="210" grpId="1" animBg="1"/>
      <p:bldP spid="219" grpId="0"/>
      <p:bldP spid="219" grpId="1"/>
      <p:bldP spid="61457" grpId="0" animBg="1"/>
      <p:bldP spid="2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1" name="Rectangle 2"/>
          <p:cNvSpPr>
            <a:spLocks noGrp="1" noChangeArrowheads="1"/>
          </p:cNvSpPr>
          <p:nvPr>
            <p:ph type="title"/>
          </p:nvPr>
        </p:nvSpPr>
        <p:spPr>
          <a:xfrm>
            <a:off x="-7948" y="-61882"/>
            <a:ext cx="8172450" cy="871538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Case study: Netflix</a:t>
            </a:r>
          </a:p>
        </p:txBody>
      </p:sp>
      <p:grpSp>
        <p:nvGrpSpPr>
          <p:cNvPr id="222212" name="Group 249"/>
          <p:cNvGrpSpPr>
            <a:grpSpLocks/>
          </p:cNvGrpSpPr>
          <p:nvPr/>
        </p:nvGrpSpPr>
        <p:grpSpPr bwMode="auto">
          <a:xfrm>
            <a:off x="899989" y="3007841"/>
            <a:ext cx="463550" cy="638175"/>
            <a:chOff x="4140" y="429"/>
            <a:chExt cx="1425" cy="2396"/>
          </a:xfrm>
        </p:grpSpPr>
        <p:sp>
          <p:nvSpPr>
            <p:cNvPr id="222453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454" name="Rectangle 251"/>
            <p:cNvSpPr>
              <a:spLocks noChangeArrowheads="1"/>
            </p:cNvSpPr>
            <p:nvPr/>
          </p:nvSpPr>
          <p:spPr bwMode="auto">
            <a:xfrm>
              <a:off x="4203" y="429"/>
              <a:ext cx="1049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55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456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457" name="Rectangle 254"/>
            <p:cNvSpPr>
              <a:spLocks noChangeArrowheads="1"/>
            </p:cNvSpPr>
            <p:nvPr/>
          </p:nvSpPr>
          <p:spPr bwMode="auto">
            <a:xfrm>
              <a:off x="4213" y="691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2458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22483" name="AutoShape 256"/>
              <p:cNvSpPr>
                <a:spLocks noChangeArrowheads="1"/>
              </p:cNvSpPr>
              <p:nvPr/>
            </p:nvSpPr>
            <p:spPr bwMode="auto">
              <a:xfrm>
                <a:off x="615" y="2567"/>
                <a:ext cx="725" cy="12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484" name="AutoShape 257"/>
              <p:cNvSpPr>
                <a:spLocks noChangeArrowheads="1"/>
              </p:cNvSpPr>
              <p:nvPr/>
            </p:nvSpPr>
            <p:spPr bwMode="auto">
              <a:xfrm>
                <a:off x="634" y="2585"/>
                <a:ext cx="688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459" name="Rectangle 258"/>
            <p:cNvSpPr>
              <a:spLocks noChangeArrowheads="1"/>
            </p:cNvSpPr>
            <p:nvPr/>
          </p:nvSpPr>
          <p:spPr bwMode="auto">
            <a:xfrm>
              <a:off x="4223" y="101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2460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22481" name="AutoShape 260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5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482" name="AutoShape 261"/>
              <p:cNvSpPr>
                <a:spLocks noChangeArrowheads="1"/>
              </p:cNvSpPr>
              <p:nvPr/>
            </p:nvSpPr>
            <p:spPr bwMode="auto">
              <a:xfrm>
                <a:off x="624" y="2588"/>
                <a:ext cx="694" cy="9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461" name="Rectangle 262"/>
            <p:cNvSpPr>
              <a:spLocks noChangeArrowheads="1"/>
            </p:cNvSpPr>
            <p:nvPr/>
          </p:nvSpPr>
          <p:spPr bwMode="auto">
            <a:xfrm>
              <a:off x="4218" y="135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62" name="Rectangle 263"/>
            <p:cNvSpPr>
              <a:spLocks noChangeArrowheads="1"/>
            </p:cNvSpPr>
            <p:nvPr/>
          </p:nvSpPr>
          <p:spPr bwMode="auto">
            <a:xfrm>
              <a:off x="4228" y="1657"/>
              <a:ext cx="595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2463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22479" name="AutoShape 265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17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480" name="AutoShape 266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687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464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2465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22477" name="AutoShape 269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3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478" name="AutoShape 270"/>
              <p:cNvSpPr>
                <a:spLocks noChangeArrowheads="1"/>
              </p:cNvSpPr>
              <p:nvPr/>
            </p:nvSpPr>
            <p:spPr bwMode="auto">
              <a:xfrm>
                <a:off x="640" y="2588"/>
                <a:ext cx="681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466" name="Rectangle 271"/>
            <p:cNvSpPr>
              <a:spLocks noChangeArrowheads="1"/>
            </p:cNvSpPr>
            <p:nvPr/>
          </p:nvSpPr>
          <p:spPr bwMode="auto">
            <a:xfrm>
              <a:off x="5248" y="429"/>
              <a:ext cx="68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67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468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469" name="Oval 274"/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70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471" name="AutoShape 276"/>
            <p:cNvSpPr>
              <a:spLocks noChangeArrowheads="1"/>
            </p:cNvSpPr>
            <p:nvPr/>
          </p:nvSpPr>
          <p:spPr bwMode="auto">
            <a:xfrm>
              <a:off x="4140" y="2682"/>
              <a:ext cx="1201" cy="143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72" name="AutoShape 277"/>
            <p:cNvSpPr>
              <a:spLocks noChangeArrowheads="1"/>
            </p:cNvSpPr>
            <p:nvPr/>
          </p:nvSpPr>
          <p:spPr bwMode="auto">
            <a:xfrm>
              <a:off x="4203" y="2712"/>
              <a:ext cx="1074" cy="7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73" name="Oval 278"/>
            <p:cNvSpPr>
              <a:spLocks noChangeArrowheads="1"/>
            </p:cNvSpPr>
            <p:nvPr/>
          </p:nvSpPr>
          <p:spPr bwMode="auto">
            <a:xfrm>
              <a:off x="4306" y="2384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74" name="Oval 279"/>
            <p:cNvSpPr>
              <a:spLocks noChangeArrowheads="1"/>
            </p:cNvSpPr>
            <p:nvPr/>
          </p:nvSpPr>
          <p:spPr bwMode="auto">
            <a:xfrm>
              <a:off x="4486" y="2384"/>
              <a:ext cx="161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2475" name="Oval 280"/>
            <p:cNvSpPr>
              <a:spLocks noChangeArrowheads="1"/>
            </p:cNvSpPr>
            <p:nvPr/>
          </p:nvSpPr>
          <p:spPr bwMode="auto">
            <a:xfrm>
              <a:off x="4662" y="2378"/>
              <a:ext cx="156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76" name="Rectangle 281"/>
            <p:cNvSpPr>
              <a:spLocks noChangeArrowheads="1"/>
            </p:cNvSpPr>
            <p:nvPr/>
          </p:nvSpPr>
          <p:spPr bwMode="auto">
            <a:xfrm>
              <a:off x="5062" y="1836"/>
              <a:ext cx="83" cy="763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</p:grpSp>
      <p:grpSp>
        <p:nvGrpSpPr>
          <p:cNvPr id="222213" name="Group 542"/>
          <p:cNvGrpSpPr>
            <a:grpSpLocks/>
          </p:cNvGrpSpPr>
          <p:nvPr/>
        </p:nvGrpSpPr>
        <p:grpSpPr bwMode="auto">
          <a:xfrm>
            <a:off x="2931989" y="4847754"/>
            <a:ext cx="963612" cy="835025"/>
            <a:chOff x="-44" y="1473"/>
            <a:chExt cx="981" cy="1105"/>
          </a:xfrm>
        </p:grpSpPr>
        <p:pic>
          <p:nvPicPr>
            <p:cNvPr id="222451" name="Picture 52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2452" name="Freeform 5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pic>
        <p:nvPicPr>
          <p:cNvPr id="222214" name="Picture 7" descr="Bo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539" y="5652616"/>
            <a:ext cx="5334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22215" name="Straight Arrow Connector 484"/>
          <p:cNvCxnSpPr>
            <a:cxnSpLocks noChangeShapeType="1"/>
          </p:cNvCxnSpPr>
          <p:nvPr/>
        </p:nvCxnSpPr>
        <p:spPr bwMode="auto">
          <a:xfrm>
            <a:off x="1277814" y="3660304"/>
            <a:ext cx="1804987" cy="14890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22216" name="Group 61440"/>
          <p:cNvGrpSpPr>
            <a:grpSpLocks/>
          </p:cNvGrpSpPr>
          <p:nvPr/>
        </p:nvGrpSpPr>
        <p:grpSpPr bwMode="auto">
          <a:xfrm>
            <a:off x="1665164" y="3903191"/>
            <a:ext cx="317500" cy="368300"/>
            <a:chOff x="1614533" y="4280420"/>
            <a:chExt cx="317511" cy="369332"/>
          </a:xfrm>
        </p:grpSpPr>
        <p:sp>
          <p:nvSpPr>
            <p:cNvPr id="222449" name="Oval 486"/>
            <p:cNvSpPr>
              <a:spLocks noChangeArrowheads="1"/>
            </p:cNvSpPr>
            <p:nvPr/>
          </p:nvSpPr>
          <p:spPr bwMode="auto">
            <a:xfrm>
              <a:off x="1628337" y="4321838"/>
              <a:ext cx="303707" cy="303707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50" name="TextBox 487"/>
            <p:cNvSpPr txBox="1">
              <a:spLocks noChangeArrowheads="1"/>
            </p:cNvSpPr>
            <p:nvPr/>
          </p:nvSpPr>
          <p:spPr bwMode="auto">
            <a:xfrm>
              <a:off x="1614533" y="4280420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222217" name="TextBox 488"/>
          <p:cNvSpPr txBox="1">
            <a:spLocks noChangeArrowheads="1"/>
          </p:cNvSpPr>
          <p:nvPr/>
        </p:nvSpPr>
        <p:spPr bwMode="auto">
          <a:xfrm>
            <a:off x="699964" y="4381029"/>
            <a:ext cx="20335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1. Bob manages      Netflix account</a:t>
            </a:r>
          </a:p>
        </p:txBody>
      </p:sp>
      <p:sp>
        <p:nvSpPr>
          <p:cNvPr id="222218" name="TextBox 490"/>
          <p:cNvSpPr txBox="1">
            <a:spLocks noChangeArrowheads="1"/>
          </p:cNvSpPr>
          <p:nvPr/>
        </p:nvSpPr>
        <p:spPr bwMode="auto">
          <a:xfrm>
            <a:off x="193551" y="2455391"/>
            <a:ext cx="2033588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Netflix registration,</a:t>
            </a:r>
          </a:p>
          <a:p>
            <a:pPr algn="ctr">
              <a:lnSpc>
                <a:spcPts val="16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accounting servers</a:t>
            </a:r>
          </a:p>
        </p:txBody>
      </p:sp>
      <p:sp>
        <p:nvSpPr>
          <p:cNvPr id="222219" name="Freeform 1287"/>
          <p:cNvSpPr>
            <a:spLocks/>
          </p:cNvSpPr>
          <p:nvPr/>
        </p:nvSpPr>
        <p:spPr bwMode="auto">
          <a:xfrm>
            <a:off x="2458914" y="1325091"/>
            <a:ext cx="3133725" cy="1508125"/>
          </a:xfrm>
          <a:custGeom>
            <a:avLst/>
            <a:gdLst>
              <a:gd name="T0" fmla="*/ 2147483646 w 10000"/>
              <a:gd name="T1" fmla="*/ 2147483646 h 10000"/>
              <a:gd name="T2" fmla="*/ 2147483646 w 10000"/>
              <a:gd name="T3" fmla="*/ 2147483646 h 10000"/>
              <a:gd name="T4" fmla="*/ 2147483646 w 10000"/>
              <a:gd name="T5" fmla="*/ 2147483646 h 10000"/>
              <a:gd name="T6" fmla="*/ 2147483646 w 10000"/>
              <a:gd name="T7" fmla="*/ 2147483646 h 10000"/>
              <a:gd name="T8" fmla="*/ 2147483646 w 10000"/>
              <a:gd name="T9" fmla="*/ 2147483646 h 10000"/>
              <a:gd name="T10" fmla="*/ 2147483646 w 10000"/>
              <a:gd name="T11" fmla="*/ 2147483646 h 10000"/>
              <a:gd name="T12" fmla="*/ 2147483646 w 10000"/>
              <a:gd name="T13" fmla="*/ 2147483646 h 10000"/>
              <a:gd name="T14" fmla="*/ 2147483646 w 10000"/>
              <a:gd name="T15" fmla="*/ 2147483646 h 10000"/>
              <a:gd name="T16" fmla="*/ 2147483646 w 10000"/>
              <a:gd name="T17" fmla="*/ 2147483646 h 10000"/>
              <a:gd name="T18" fmla="*/ 2147483646 w 10000"/>
              <a:gd name="T19" fmla="*/ 2147483646 h 10000"/>
              <a:gd name="T20" fmla="*/ 2147483646 w 10000"/>
              <a:gd name="T21" fmla="*/ 2147483646 h 10000"/>
              <a:gd name="T22" fmla="*/ 2147483646 w 10000"/>
              <a:gd name="T23" fmla="*/ 2147483646 h 10000"/>
              <a:gd name="T24" fmla="*/ 2147483646 w 10000"/>
              <a:gd name="T25" fmla="*/ 2147483646 h 10000"/>
              <a:gd name="T26" fmla="*/ 2147483646 w 10000"/>
              <a:gd name="T27" fmla="*/ 2147483646 h 10000"/>
              <a:gd name="T28" fmla="*/ 2147483646 w 10000"/>
              <a:gd name="T29" fmla="*/ 2147483646 h 10000"/>
              <a:gd name="T30" fmla="*/ 2147483646 w 10000"/>
              <a:gd name="T31" fmla="*/ 2147483646 h 10000"/>
              <a:gd name="T32" fmla="*/ 2147483646 w 10000"/>
              <a:gd name="T33" fmla="*/ 2147483646 h 10000"/>
              <a:gd name="T34" fmla="*/ 2147483646 w 10000"/>
              <a:gd name="T35" fmla="*/ 2147483646 h 1000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0000" h="10000">
                <a:moveTo>
                  <a:pt x="6270" y="126"/>
                </a:moveTo>
                <a:cubicBezTo>
                  <a:pt x="5642" y="245"/>
                  <a:pt x="4469" y="528"/>
                  <a:pt x="3738" y="756"/>
                </a:cubicBezTo>
                <a:cubicBezTo>
                  <a:pt x="3007" y="984"/>
                  <a:pt x="2405" y="1322"/>
                  <a:pt x="1887" y="1495"/>
                </a:cubicBezTo>
                <a:cubicBezTo>
                  <a:pt x="1369" y="1668"/>
                  <a:pt x="1195" y="1105"/>
                  <a:pt x="629" y="1793"/>
                </a:cubicBezTo>
                <a:cubicBezTo>
                  <a:pt x="63" y="2481"/>
                  <a:pt x="218" y="3574"/>
                  <a:pt x="128" y="4417"/>
                </a:cubicBezTo>
                <a:cubicBezTo>
                  <a:pt x="39" y="5260"/>
                  <a:pt x="-87" y="6368"/>
                  <a:pt x="89" y="6848"/>
                </a:cubicBezTo>
                <a:cubicBezTo>
                  <a:pt x="265" y="7328"/>
                  <a:pt x="491" y="7223"/>
                  <a:pt x="1207" y="7298"/>
                </a:cubicBezTo>
                <a:cubicBezTo>
                  <a:pt x="1924" y="7374"/>
                  <a:pt x="3641" y="7133"/>
                  <a:pt x="4406" y="7298"/>
                </a:cubicBezTo>
                <a:cubicBezTo>
                  <a:pt x="5171" y="7463"/>
                  <a:pt x="5298" y="7868"/>
                  <a:pt x="5779" y="8288"/>
                </a:cubicBezTo>
                <a:cubicBezTo>
                  <a:pt x="6260" y="8709"/>
                  <a:pt x="6848" y="9549"/>
                  <a:pt x="7290" y="9819"/>
                </a:cubicBezTo>
                <a:cubicBezTo>
                  <a:pt x="7731" y="10089"/>
                  <a:pt x="8124" y="10014"/>
                  <a:pt x="8448" y="9879"/>
                </a:cubicBezTo>
                <a:cubicBezTo>
                  <a:pt x="8771" y="9744"/>
                  <a:pt x="9056" y="9549"/>
                  <a:pt x="9252" y="9008"/>
                </a:cubicBezTo>
                <a:cubicBezTo>
                  <a:pt x="9448" y="8469"/>
                  <a:pt x="9537" y="7418"/>
                  <a:pt x="9644" y="6639"/>
                </a:cubicBezTo>
                <a:cubicBezTo>
                  <a:pt x="9752" y="5858"/>
                  <a:pt x="9851" y="5168"/>
                  <a:pt x="9899" y="4327"/>
                </a:cubicBezTo>
                <a:cubicBezTo>
                  <a:pt x="9949" y="3486"/>
                  <a:pt x="10076" y="2256"/>
                  <a:pt x="9939" y="1566"/>
                </a:cubicBezTo>
                <a:cubicBezTo>
                  <a:pt x="9802" y="876"/>
                  <a:pt x="9478" y="471"/>
                  <a:pt x="9075" y="216"/>
                </a:cubicBezTo>
                <a:cubicBezTo>
                  <a:pt x="8674" y="-39"/>
                  <a:pt x="7997" y="20"/>
                  <a:pt x="7525" y="5"/>
                </a:cubicBezTo>
                <a:cubicBezTo>
                  <a:pt x="7055" y="-9"/>
                  <a:pt x="6898" y="5"/>
                  <a:pt x="6270" y="126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22220" name="Group 249"/>
          <p:cNvGrpSpPr>
            <a:grpSpLocks/>
          </p:cNvGrpSpPr>
          <p:nvPr/>
        </p:nvGrpSpPr>
        <p:grpSpPr bwMode="auto">
          <a:xfrm>
            <a:off x="2704976" y="1690216"/>
            <a:ext cx="365125" cy="636588"/>
            <a:chOff x="4140" y="429"/>
            <a:chExt cx="1425" cy="2396"/>
          </a:xfrm>
        </p:grpSpPr>
        <p:sp>
          <p:nvSpPr>
            <p:cNvPr id="222417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418" name="Rectangle 251"/>
            <p:cNvSpPr>
              <a:spLocks noChangeArrowheads="1"/>
            </p:cNvSpPr>
            <p:nvPr/>
          </p:nvSpPr>
          <p:spPr bwMode="auto">
            <a:xfrm>
              <a:off x="4202" y="435"/>
              <a:ext cx="1053" cy="227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19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420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421" name="Rectangle 254"/>
            <p:cNvSpPr>
              <a:spLocks noChangeArrowheads="1"/>
            </p:cNvSpPr>
            <p:nvPr/>
          </p:nvSpPr>
          <p:spPr bwMode="auto">
            <a:xfrm>
              <a:off x="4214" y="692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2422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22447" name="AutoShape 256"/>
              <p:cNvSpPr>
                <a:spLocks noChangeArrowheads="1"/>
              </p:cNvSpPr>
              <p:nvPr/>
            </p:nvSpPr>
            <p:spPr bwMode="auto">
              <a:xfrm>
                <a:off x="612" y="2568"/>
                <a:ext cx="727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448" name="AutoShape 257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96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423" name="Rectangle 258"/>
            <p:cNvSpPr>
              <a:spLocks noChangeArrowheads="1"/>
            </p:cNvSpPr>
            <p:nvPr/>
          </p:nvSpPr>
          <p:spPr bwMode="auto">
            <a:xfrm>
              <a:off x="4227" y="1021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2424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22445" name="AutoShape 260"/>
              <p:cNvSpPr>
                <a:spLocks noChangeArrowheads="1"/>
              </p:cNvSpPr>
              <p:nvPr/>
            </p:nvSpPr>
            <p:spPr bwMode="auto">
              <a:xfrm>
                <a:off x="614" y="2577"/>
                <a:ext cx="727" cy="13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446" name="AutoShape 261"/>
              <p:cNvSpPr>
                <a:spLocks noChangeArrowheads="1"/>
              </p:cNvSpPr>
              <p:nvPr/>
            </p:nvSpPr>
            <p:spPr bwMode="auto">
              <a:xfrm>
                <a:off x="630" y="2596"/>
                <a:ext cx="696" cy="9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425" name="Rectangle 262"/>
            <p:cNvSpPr>
              <a:spLocks noChangeArrowheads="1"/>
            </p:cNvSpPr>
            <p:nvPr/>
          </p:nvSpPr>
          <p:spPr bwMode="auto">
            <a:xfrm>
              <a:off x="4214" y="1355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26" name="Rectangle 263"/>
            <p:cNvSpPr>
              <a:spLocks noChangeArrowheads="1"/>
            </p:cNvSpPr>
            <p:nvPr/>
          </p:nvSpPr>
          <p:spPr bwMode="auto">
            <a:xfrm>
              <a:off x="4227" y="1654"/>
              <a:ext cx="601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2427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22443" name="AutoShape 265"/>
              <p:cNvSpPr>
                <a:spLocks noChangeArrowheads="1"/>
              </p:cNvSpPr>
              <p:nvPr/>
            </p:nvSpPr>
            <p:spPr bwMode="auto">
              <a:xfrm>
                <a:off x="614" y="2576"/>
                <a:ext cx="718" cy="13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444" name="AutoShape 266"/>
              <p:cNvSpPr>
                <a:spLocks noChangeArrowheads="1"/>
              </p:cNvSpPr>
              <p:nvPr/>
            </p:nvSpPr>
            <p:spPr bwMode="auto">
              <a:xfrm>
                <a:off x="629" y="2593"/>
                <a:ext cx="687" cy="9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428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2429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22441" name="AutoShape 269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5" cy="14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442" name="AutoShape 270"/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95" cy="11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430" name="Rectangle 271"/>
            <p:cNvSpPr>
              <a:spLocks noChangeArrowheads="1"/>
            </p:cNvSpPr>
            <p:nvPr/>
          </p:nvSpPr>
          <p:spPr bwMode="auto">
            <a:xfrm>
              <a:off x="5249" y="435"/>
              <a:ext cx="68" cy="228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31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432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433" name="Oval 274"/>
            <p:cNvSpPr>
              <a:spLocks noChangeArrowheads="1"/>
            </p:cNvSpPr>
            <p:nvPr/>
          </p:nvSpPr>
          <p:spPr bwMode="auto">
            <a:xfrm>
              <a:off x="5515" y="2610"/>
              <a:ext cx="50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34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435" name="AutoShape 276"/>
            <p:cNvSpPr>
              <a:spLocks noChangeArrowheads="1"/>
            </p:cNvSpPr>
            <p:nvPr/>
          </p:nvSpPr>
          <p:spPr bwMode="auto">
            <a:xfrm>
              <a:off x="4140" y="2682"/>
              <a:ext cx="1202" cy="143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36" name="AutoShape 277"/>
            <p:cNvSpPr>
              <a:spLocks noChangeArrowheads="1"/>
            </p:cNvSpPr>
            <p:nvPr/>
          </p:nvSpPr>
          <p:spPr bwMode="auto">
            <a:xfrm>
              <a:off x="4202" y="2711"/>
              <a:ext cx="1078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37" name="Oval 278"/>
            <p:cNvSpPr>
              <a:spLocks noChangeArrowheads="1"/>
            </p:cNvSpPr>
            <p:nvPr/>
          </p:nvSpPr>
          <p:spPr bwMode="auto">
            <a:xfrm>
              <a:off x="4307" y="2383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38" name="Oval 279"/>
            <p:cNvSpPr>
              <a:spLocks noChangeArrowheads="1"/>
            </p:cNvSpPr>
            <p:nvPr/>
          </p:nvSpPr>
          <p:spPr bwMode="auto">
            <a:xfrm>
              <a:off x="4487" y="2383"/>
              <a:ext cx="161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2439" name="Oval 280"/>
            <p:cNvSpPr>
              <a:spLocks noChangeArrowheads="1"/>
            </p:cNvSpPr>
            <p:nvPr/>
          </p:nvSpPr>
          <p:spPr bwMode="auto">
            <a:xfrm>
              <a:off x="4660" y="2383"/>
              <a:ext cx="161" cy="13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40" name="Rectangle 281"/>
            <p:cNvSpPr>
              <a:spLocks noChangeArrowheads="1"/>
            </p:cNvSpPr>
            <p:nvPr/>
          </p:nvSpPr>
          <p:spPr bwMode="auto">
            <a:xfrm>
              <a:off x="5063" y="1833"/>
              <a:ext cx="87" cy="765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</p:grpSp>
      <p:grpSp>
        <p:nvGrpSpPr>
          <p:cNvPr id="222221" name="Group 249"/>
          <p:cNvGrpSpPr>
            <a:grpSpLocks/>
          </p:cNvGrpSpPr>
          <p:nvPr/>
        </p:nvGrpSpPr>
        <p:grpSpPr bwMode="auto">
          <a:xfrm>
            <a:off x="4141664" y="1856904"/>
            <a:ext cx="365125" cy="636587"/>
            <a:chOff x="4140" y="429"/>
            <a:chExt cx="1425" cy="2396"/>
          </a:xfrm>
        </p:grpSpPr>
        <p:sp>
          <p:nvSpPr>
            <p:cNvPr id="222385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386" name="Rectangle 251"/>
            <p:cNvSpPr>
              <a:spLocks noChangeArrowheads="1"/>
            </p:cNvSpPr>
            <p:nvPr/>
          </p:nvSpPr>
          <p:spPr bwMode="auto">
            <a:xfrm>
              <a:off x="4202" y="435"/>
              <a:ext cx="1053" cy="2277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387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388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389" name="Rectangle 254"/>
            <p:cNvSpPr>
              <a:spLocks noChangeArrowheads="1"/>
            </p:cNvSpPr>
            <p:nvPr/>
          </p:nvSpPr>
          <p:spPr bwMode="auto">
            <a:xfrm>
              <a:off x="4214" y="692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2390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22415" name="AutoShape 256"/>
              <p:cNvSpPr>
                <a:spLocks noChangeArrowheads="1"/>
              </p:cNvSpPr>
              <p:nvPr/>
            </p:nvSpPr>
            <p:spPr bwMode="auto">
              <a:xfrm>
                <a:off x="604" y="2574"/>
                <a:ext cx="734" cy="13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416" name="AutoShape 257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96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391" name="Rectangle 258"/>
            <p:cNvSpPr>
              <a:spLocks noChangeArrowheads="1"/>
            </p:cNvSpPr>
            <p:nvPr/>
          </p:nvSpPr>
          <p:spPr bwMode="auto">
            <a:xfrm>
              <a:off x="4227" y="1021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2392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22413" name="AutoShape 260"/>
              <p:cNvSpPr>
                <a:spLocks noChangeArrowheads="1"/>
              </p:cNvSpPr>
              <p:nvPr/>
            </p:nvSpPr>
            <p:spPr bwMode="auto">
              <a:xfrm>
                <a:off x="614" y="2577"/>
                <a:ext cx="727" cy="13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414" name="AutoShape 261"/>
              <p:cNvSpPr>
                <a:spLocks noChangeArrowheads="1"/>
              </p:cNvSpPr>
              <p:nvPr/>
            </p:nvSpPr>
            <p:spPr bwMode="auto">
              <a:xfrm>
                <a:off x="630" y="2596"/>
                <a:ext cx="696" cy="9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393" name="Rectangle 262"/>
            <p:cNvSpPr>
              <a:spLocks noChangeArrowheads="1"/>
            </p:cNvSpPr>
            <p:nvPr/>
          </p:nvSpPr>
          <p:spPr bwMode="auto">
            <a:xfrm>
              <a:off x="4214" y="1355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394" name="Rectangle 263"/>
            <p:cNvSpPr>
              <a:spLocks noChangeArrowheads="1"/>
            </p:cNvSpPr>
            <p:nvPr/>
          </p:nvSpPr>
          <p:spPr bwMode="auto">
            <a:xfrm>
              <a:off x="4227" y="1654"/>
              <a:ext cx="601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2395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22411" name="AutoShape 265"/>
              <p:cNvSpPr>
                <a:spLocks noChangeArrowheads="1"/>
              </p:cNvSpPr>
              <p:nvPr/>
            </p:nvSpPr>
            <p:spPr bwMode="auto">
              <a:xfrm>
                <a:off x="614" y="2576"/>
                <a:ext cx="718" cy="13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412" name="AutoShape 266"/>
              <p:cNvSpPr>
                <a:spLocks noChangeArrowheads="1"/>
              </p:cNvSpPr>
              <p:nvPr/>
            </p:nvSpPr>
            <p:spPr bwMode="auto">
              <a:xfrm>
                <a:off x="629" y="2593"/>
                <a:ext cx="687" cy="9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396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2397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22409" name="AutoShape 269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5" cy="14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410" name="AutoShape 270"/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95" cy="11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398" name="Rectangle 271"/>
            <p:cNvSpPr>
              <a:spLocks noChangeArrowheads="1"/>
            </p:cNvSpPr>
            <p:nvPr/>
          </p:nvSpPr>
          <p:spPr bwMode="auto">
            <a:xfrm>
              <a:off x="5249" y="435"/>
              <a:ext cx="68" cy="228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399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400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401" name="Oval 274"/>
            <p:cNvSpPr>
              <a:spLocks noChangeArrowheads="1"/>
            </p:cNvSpPr>
            <p:nvPr/>
          </p:nvSpPr>
          <p:spPr bwMode="auto">
            <a:xfrm>
              <a:off x="5515" y="2610"/>
              <a:ext cx="50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02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403" name="AutoShape 276"/>
            <p:cNvSpPr>
              <a:spLocks noChangeArrowheads="1"/>
            </p:cNvSpPr>
            <p:nvPr/>
          </p:nvSpPr>
          <p:spPr bwMode="auto">
            <a:xfrm>
              <a:off x="4140" y="2682"/>
              <a:ext cx="1202" cy="143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04" name="AutoShape 277"/>
            <p:cNvSpPr>
              <a:spLocks noChangeArrowheads="1"/>
            </p:cNvSpPr>
            <p:nvPr/>
          </p:nvSpPr>
          <p:spPr bwMode="auto">
            <a:xfrm>
              <a:off x="4202" y="2711"/>
              <a:ext cx="1078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05" name="Oval 278"/>
            <p:cNvSpPr>
              <a:spLocks noChangeArrowheads="1"/>
            </p:cNvSpPr>
            <p:nvPr/>
          </p:nvSpPr>
          <p:spPr bwMode="auto">
            <a:xfrm>
              <a:off x="4307" y="2383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06" name="Oval 279"/>
            <p:cNvSpPr>
              <a:spLocks noChangeArrowheads="1"/>
            </p:cNvSpPr>
            <p:nvPr/>
          </p:nvSpPr>
          <p:spPr bwMode="auto">
            <a:xfrm>
              <a:off x="4487" y="2383"/>
              <a:ext cx="161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2407" name="Oval 280"/>
            <p:cNvSpPr>
              <a:spLocks noChangeArrowheads="1"/>
            </p:cNvSpPr>
            <p:nvPr/>
          </p:nvSpPr>
          <p:spPr bwMode="auto">
            <a:xfrm>
              <a:off x="4660" y="2383"/>
              <a:ext cx="161" cy="13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408" name="Rectangle 281"/>
            <p:cNvSpPr>
              <a:spLocks noChangeArrowheads="1"/>
            </p:cNvSpPr>
            <p:nvPr/>
          </p:nvSpPr>
          <p:spPr bwMode="auto">
            <a:xfrm>
              <a:off x="5063" y="1833"/>
              <a:ext cx="87" cy="765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</p:grpSp>
      <p:grpSp>
        <p:nvGrpSpPr>
          <p:cNvPr id="222222" name="Group 249"/>
          <p:cNvGrpSpPr>
            <a:grpSpLocks/>
          </p:cNvGrpSpPr>
          <p:nvPr/>
        </p:nvGrpSpPr>
        <p:grpSpPr bwMode="auto">
          <a:xfrm>
            <a:off x="4679826" y="2122016"/>
            <a:ext cx="365125" cy="638175"/>
            <a:chOff x="4140" y="429"/>
            <a:chExt cx="1425" cy="2396"/>
          </a:xfrm>
        </p:grpSpPr>
        <p:sp>
          <p:nvSpPr>
            <p:cNvPr id="222353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354" name="Rectangle 251"/>
            <p:cNvSpPr>
              <a:spLocks noChangeArrowheads="1"/>
            </p:cNvSpPr>
            <p:nvPr/>
          </p:nvSpPr>
          <p:spPr bwMode="auto">
            <a:xfrm>
              <a:off x="4202" y="429"/>
              <a:ext cx="1053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355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356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357" name="Rectangle 254"/>
            <p:cNvSpPr>
              <a:spLocks noChangeArrowheads="1"/>
            </p:cNvSpPr>
            <p:nvPr/>
          </p:nvSpPr>
          <p:spPr bwMode="auto">
            <a:xfrm>
              <a:off x="4214" y="691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2358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22383" name="AutoShape 256"/>
              <p:cNvSpPr>
                <a:spLocks noChangeArrowheads="1"/>
              </p:cNvSpPr>
              <p:nvPr/>
            </p:nvSpPr>
            <p:spPr bwMode="auto">
              <a:xfrm>
                <a:off x="612" y="2562"/>
                <a:ext cx="727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384" name="AutoShape 257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96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359" name="Rectangle 258"/>
            <p:cNvSpPr>
              <a:spLocks noChangeArrowheads="1"/>
            </p:cNvSpPr>
            <p:nvPr/>
          </p:nvSpPr>
          <p:spPr bwMode="auto">
            <a:xfrm>
              <a:off x="4227" y="101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2360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22381" name="AutoShape 260"/>
              <p:cNvSpPr>
                <a:spLocks noChangeArrowheads="1"/>
              </p:cNvSpPr>
              <p:nvPr/>
            </p:nvSpPr>
            <p:spPr bwMode="auto">
              <a:xfrm>
                <a:off x="614" y="2569"/>
                <a:ext cx="727" cy="13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382" name="AutoShape 261"/>
              <p:cNvSpPr>
                <a:spLocks noChangeArrowheads="1"/>
              </p:cNvSpPr>
              <p:nvPr/>
            </p:nvSpPr>
            <p:spPr bwMode="auto">
              <a:xfrm>
                <a:off x="630" y="2588"/>
                <a:ext cx="696" cy="9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361" name="Rectangle 262"/>
            <p:cNvSpPr>
              <a:spLocks noChangeArrowheads="1"/>
            </p:cNvSpPr>
            <p:nvPr/>
          </p:nvSpPr>
          <p:spPr bwMode="auto">
            <a:xfrm>
              <a:off x="4214" y="135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362" name="Rectangle 263"/>
            <p:cNvSpPr>
              <a:spLocks noChangeArrowheads="1"/>
            </p:cNvSpPr>
            <p:nvPr/>
          </p:nvSpPr>
          <p:spPr bwMode="auto">
            <a:xfrm>
              <a:off x="4227" y="1657"/>
              <a:ext cx="601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222363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22379" name="AutoShape 265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18" cy="13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380" name="AutoShape 266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87" cy="9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364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2365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22377" name="AutoShape 269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378" name="AutoShape 270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366" name="Rectangle 271"/>
            <p:cNvSpPr>
              <a:spLocks noChangeArrowheads="1"/>
            </p:cNvSpPr>
            <p:nvPr/>
          </p:nvSpPr>
          <p:spPr bwMode="auto">
            <a:xfrm>
              <a:off x="5249" y="429"/>
              <a:ext cx="68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367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368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369" name="Oval 274"/>
            <p:cNvSpPr>
              <a:spLocks noChangeArrowheads="1"/>
            </p:cNvSpPr>
            <p:nvPr/>
          </p:nvSpPr>
          <p:spPr bwMode="auto">
            <a:xfrm>
              <a:off x="5515" y="2610"/>
              <a:ext cx="50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370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2371" name="AutoShape 276"/>
            <p:cNvSpPr>
              <a:spLocks noChangeArrowheads="1"/>
            </p:cNvSpPr>
            <p:nvPr/>
          </p:nvSpPr>
          <p:spPr bwMode="auto">
            <a:xfrm>
              <a:off x="4140" y="2682"/>
              <a:ext cx="1202" cy="143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372" name="AutoShape 277"/>
            <p:cNvSpPr>
              <a:spLocks noChangeArrowheads="1"/>
            </p:cNvSpPr>
            <p:nvPr/>
          </p:nvSpPr>
          <p:spPr bwMode="auto">
            <a:xfrm>
              <a:off x="4202" y="2712"/>
              <a:ext cx="1078" cy="7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373" name="Oval 278"/>
            <p:cNvSpPr>
              <a:spLocks noChangeArrowheads="1"/>
            </p:cNvSpPr>
            <p:nvPr/>
          </p:nvSpPr>
          <p:spPr bwMode="auto">
            <a:xfrm>
              <a:off x="4307" y="2384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374" name="Oval 279"/>
            <p:cNvSpPr>
              <a:spLocks noChangeArrowheads="1"/>
            </p:cNvSpPr>
            <p:nvPr/>
          </p:nvSpPr>
          <p:spPr bwMode="auto">
            <a:xfrm>
              <a:off x="4487" y="2384"/>
              <a:ext cx="161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22375" name="Oval 280"/>
            <p:cNvSpPr>
              <a:spLocks noChangeArrowheads="1"/>
            </p:cNvSpPr>
            <p:nvPr/>
          </p:nvSpPr>
          <p:spPr bwMode="auto">
            <a:xfrm>
              <a:off x="4660" y="2378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376" name="Rectangle 281"/>
            <p:cNvSpPr>
              <a:spLocks noChangeArrowheads="1"/>
            </p:cNvSpPr>
            <p:nvPr/>
          </p:nvSpPr>
          <p:spPr bwMode="auto">
            <a:xfrm>
              <a:off x="5063" y="1836"/>
              <a:ext cx="87" cy="763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</p:grpSp>
      <p:sp>
        <p:nvSpPr>
          <p:cNvPr id="222223" name="TextBox 491"/>
          <p:cNvSpPr txBox="1">
            <a:spLocks noChangeArrowheads="1"/>
          </p:cNvSpPr>
          <p:nvPr/>
        </p:nvSpPr>
        <p:spPr bwMode="auto">
          <a:xfrm>
            <a:off x="3287589" y="1461616"/>
            <a:ext cx="1501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Amazon cloud</a:t>
            </a:r>
          </a:p>
        </p:txBody>
      </p:sp>
      <p:grpSp>
        <p:nvGrpSpPr>
          <p:cNvPr id="222224" name="Group 1"/>
          <p:cNvGrpSpPr>
            <a:grpSpLocks/>
          </p:cNvGrpSpPr>
          <p:nvPr/>
        </p:nvGrpSpPr>
        <p:grpSpPr bwMode="auto">
          <a:xfrm>
            <a:off x="7118226" y="1553691"/>
            <a:ext cx="1376363" cy="1355725"/>
            <a:chOff x="7030938" y="1184076"/>
            <a:chExt cx="1375947" cy="1355492"/>
          </a:xfrm>
        </p:grpSpPr>
        <p:sp>
          <p:nvSpPr>
            <p:cNvPr id="222318" name="Freeform 1287"/>
            <p:cNvSpPr>
              <a:spLocks/>
            </p:cNvSpPr>
            <p:nvPr/>
          </p:nvSpPr>
          <p:spPr bwMode="auto">
            <a:xfrm rot="10800000">
              <a:off x="7030938" y="1184076"/>
              <a:ext cx="1300345" cy="1355492"/>
            </a:xfrm>
            <a:custGeom>
              <a:avLst/>
              <a:gdLst>
                <a:gd name="T0" fmla="*/ 2147483646 w 10000"/>
                <a:gd name="T1" fmla="*/ 2147483646 h 10000"/>
                <a:gd name="T2" fmla="*/ 2147483646 w 10000"/>
                <a:gd name="T3" fmla="*/ 2147483646 h 10000"/>
                <a:gd name="T4" fmla="*/ 2147483646 w 10000"/>
                <a:gd name="T5" fmla="*/ 2147483646 h 10000"/>
                <a:gd name="T6" fmla="*/ 2147483646 w 10000"/>
                <a:gd name="T7" fmla="*/ 2147483646 h 10000"/>
                <a:gd name="T8" fmla="*/ 2147483646 w 10000"/>
                <a:gd name="T9" fmla="*/ 2147483646 h 10000"/>
                <a:gd name="T10" fmla="*/ 2147483646 w 10000"/>
                <a:gd name="T11" fmla="*/ 2147483646 h 10000"/>
                <a:gd name="T12" fmla="*/ 2147483646 w 10000"/>
                <a:gd name="T13" fmla="*/ 2147483646 h 10000"/>
                <a:gd name="T14" fmla="*/ 2147483646 w 10000"/>
                <a:gd name="T15" fmla="*/ 2147483646 h 10000"/>
                <a:gd name="T16" fmla="*/ 2147483646 w 10000"/>
                <a:gd name="T17" fmla="*/ 2147483646 h 10000"/>
                <a:gd name="T18" fmla="*/ 2147483646 w 10000"/>
                <a:gd name="T19" fmla="*/ 2147483646 h 10000"/>
                <a:gd name="T20" fmla="*/ 2147483646 w 10000"/>
                <a:gd name="T21" fmla="*/ 2147483646 h 10000"/>
                <a:gd name="T22" fmla="*/ 2147483646 w 10000"/>
                <a:gd name="T23" fmla="*/ 2147483646 h 10000"/>
                <a:gd name="T24" fmla="*/ 2147483646 w 10000"/>
                <a:gd name="T25" fmla="*/ 2147483646 h 10000"/>
                <a:gd name="T26" fmla="*/ 2147483646 w 10000"/>
                <a:gd name="T27" fmla="*/ 2147483646 h 10000"/>
                <a:gd name="T28" fmla="*/ 2147483646 w 10000"/>
                <a:gd name="T29" fmla="*/ 2147483646 h 10000"/>
                <a:gd name="T30" fmla="*/ 2147483646 w 10000"/>
                <a:gd name="T31" fmla="*/ 2147483646 h 10000"/>
                <a:gd name="T32" fmla="*/ 2147483646 w 10000"/>
                <a:gd name="T33" fmla="*/ 2147483646 h 10000"/>
                <a:gd name="T34" fmla="*/ 2147483646 w 10000"/>
                <a:gd name="T35" fmla="*/ 2147483646 h 1000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0000" h="10000">
                  <a:moveTo>
                    <a:pt x="6270" y="126"/>
                  </a:moveTo>
                  <a:cubicBezTo>
                    <a:pt x="5642" y="245"/>
                    <a:pt x="4469" y="528"/>
                    <a:pt x="3738" y="756"/>
                  </a:cubicBezTo>
                  <a:cubicBezTo>
                    <a:pt x="3007" y="984"/>
                    <a:pt x="2405" y="1322"/>
                    <a:pt x="1887" y="1495"/>
                  </a:cubicBezTo>
                  <a:cubicBezTo>
                    <a:pt x="1369" y="1668"/>
                    <a:pt x="1195" y="1105"/>
                    <a:pt x="629" y="1793"/>
                  </a:cubicBezTo>
                  <a:cubicBezTo>
                    <a:pt x="63" y="2481"/>
                    <a:pt x="218" y="3574"/>
                    <a:pt x="128" y="4417"/>
                  </a:cubicBezTo>
                  <a:cubicBezTo>
                    <a:pt x="39" y="5260"/>
                    <a:pt x="-87" y="6368"/>
                    <a:pt x="89" y="6848"/>
                  </a:cubicBezTo>
                  <a:cubicBezTo>
                    <a:pt x="265" y="7328"/>
                    <a:pt x="491" y="7223"/>
                    <a:pt x="1207" y="7298"/>
                  </a:cubicBezTo>
                  <a:cubicBezTo>
                    <a:pt x="1924" y="7374"/>
                    <a:pt x="3641" y="7133"/>
                    <a:pt x="4406" y="7298"/>
                  </a:cubicBezTo>
                  <a:cubicBezTo>
                    <a:pt x="5171" y="7463"/>
                    <a:pt x="5298" y="7868"/>
                    <a:pt x="5779" y="8288"/>
                  </a:cubicBezTo>
                  <a:cubicBezTo>
                    <a:pt x="6260" y="8709"/>
                    <a:pt x="6848" y="9549"/>
                    <a:pt x="7290" y="9819"/>
                  </a:cubicBezTo>
                  <a:cubicBezTo>
                    <a:pt x="7731" y="10089"/>
                    <a:pt x="8124" y="10014"/>
                    <a:pt x="8448" y="9879"/>
                  </a:cubicBezTo>
                  <a:cubicBezTo>
                    <a:pt x="8771" y="9744"/>
                    <a:pt x="9056" y="9549"/>
                    <a:pt x="9252" y="9008"/>
                  </a:cubicBezTo>
                  <a:cubicBezTo>
                    <a:pt x="9448" y="8469"/>
                    <a:pt x="9537" y="7418"/>
                    <a:pt x="9644" y="6639"/>
                  </a:cubicBezTo>
                  <a:cubicBezTo>
                    <a:pt x="9752" y="5858"/>
                    <a:pt x="9851" y="5168"/>
                    <a:pt x="9899" y="4327"/>
                  </a:cubicBezTo>
                  <a:cubicBezTo>
                    <a:pt x="9949" y="3486"/>
                    <a:pt x="10076" y="2256"/>
                    <a:pt x="9939" y="1566"/>
                  </a:cubicBezTo>
                  <a:cubicBezTo>
                    <a:pt x="9802" y="876"/>
                    <a:pt x="9478" y="471"/>
                    <a:pt x="9075" y="216"/>
                  </a:cubicBezTo>
                  <a:cubicBezTo>
                    <a:pt x="8674" y="-39"/>
                    <a:pt x="7997" y="20"/>
                    <a:pt x="7525" y="5"/>
                  </a:cubicBezTo>
                  <a:cubicBezTo>
                    <a:pt x="7055" y="-9"/>
                    <a:pt x="6898" y="5"/>
                    <a:pt x="6270" y="126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2319" name="Group 249"/>
            <p:cNvGrpSpPr>
              <a:grpSpLocks/>
            </p:cNvGrpSpPr>
            <p:nvPr/>
          </p:nvGrpSpPr>
          <p:grpSpPr bwMode="auto">
            <a:xfrm>
              <a:off x="7191141" y="1665569"/>
              <a:ext cx="365533" cy="637551"/>
              <a:chOff x="4140" y="429"/>
              <a:chExt cx="1425" cy="2396"/>
            </a:xfrm>
          </p:grpSpPr>
          <p:sp>
            <p:nvSpPr>
              <p:cNvPr id="222321" name="Freeform 250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9 w 354"/>
                  <a:gd name="T1" fmla="*/ 0 h 2742"/>
                  <a:gd name="T2" fmla="*/ 47 w 354"/>
                  <a:gd name="T3" fmla="*/ 66 h 2742"/>
                  <a:gd name="T4" fmla="*/ 46 w 354"/>
                  <a:gd name="T5" fmla="*/ 510 h 2742"/>
                  <a:gd name="T6" fmla="*/ 0 w 354"/>
                  <a:gd name="T7" fmla="*/ 534 h 2742"/>
                  <a:gd name="T8" fmla="*/ 9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322" name="Rectangle 251"/>
              <p:cNvSpPr>
                <a:spLocks noChangeArrowheads="1"/>
              </p:cNvSpPr>
              <p:nvPr/>
            </p:nvSpPr>
            <p:spPr bwMode="auto">
              <a:xfrm>
                <a:off x="4202" y="433"/>
                <a:ext cx="1052" cy="2279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323" name="Freeform 252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9 w 211"/>
                  <a:gd name="T3" fmla="*/ 43 h 2537"/>
                  <a:gd name="T4" fmla="*/ 2 w 211"/>
                  <a:gd name="T5" fmla="*/ 486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324" name="Freeform 253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45 w 328"/>
                  <a:gd name="T3" fmla="*/ 25 h 226"/>
                  <a:gd name="T4" fmla="*/ 45 w 328"/>
                  <a:gd name="T5" fmla="*/ 45 h 226"/>
                  <a:gd name="T6" fmla="*/ 0 w 328"/>
                  <a:gd name="T7" fmla="*/ 1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325" name="Rectangle 254"/>
              <p:cNvSpPr>
                <a:spLocks noChangeArrowheads="1"/>
              </p:cNvSpPr>
              <p:nvPr/>
            </p:nvSpPr>
            <p:spPr bwMode="auto">
              <a:xfrm>
                <a:off x="4215" y="695"/>
                <a:ext cx="594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grpSp>
            <p:nvGrpSpPr>
              <p:cNvPr id="222326" name="Group 255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22351" name="AutoShape 256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26" cy="12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2352" name="AutoShape 257"/>
                <p:cNvSpPr>
                  <a:spLocks noChangeArrowheads="1"/>
                </p:cNvSpPr>
                <p:nvPr/>
              </p:nvSpPr>
              <p:spPr bwMode="auto">
                <a:xfrm>
                  <a:off x="627" y="2583"/>
                  <a:ext cx="695" cy="9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22327" name="Rectangle 258"/>
              <p:cNvSpPr>
                <a:spLocks noChangeArrowheads="1"/>
              </p:cNvSpPr>
              <p:nvPr/>
            </p:nvSpPr>
            <p:spPr bwMode="auto">
              <a:xfrm>
                <a:off x="4227" y="1023"/>
                <a:ext cx="594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grpSp>
            <p:nvGrpSpPr>
              <p:cNvPr id="222328" name="Group 259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22349" name="AutoShape 260"/>
                <p:cNvSpPr>
                  <a:spLocks noChangeArrowheads="1"/>
                </p:cNvSpPr>
                <p:nvPr/>
              </p:nvSpPr>
              <p:spPr bwMode="auto">
                <a:xfrm>
                  <a:off x="614" y="2574"/>
                  <a:ext cx="726" cy="13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2350" name="AutoShape 261"/>
                <p:cNvSpPr>
                  <a:spLocks noChangeArrowheads="1"/>
                </p:cNvSpPr>
                <p:nvPr/>
              </p:nvSpPr>
              <p:spPr bwMode="auto">
                <a:xfrm>
                  <a:off x="629" y="2592"/>
                  <a:ext cx="695" cy="9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22329" name="Rectangle 262"/>
              <p:cNvSpPr>
                <a:spLocks noChangeArrowheads="1"/>
              </p:cNvSpPr>
              <p:nvPr/>
            </p:nvSpPr>
            <p:spPr bwMode="auto">
              <a:xfrm>
                <a:off x="4215" y="1357"/>
                <a:ext cx="594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330" name="Rectangle 263"/>
              <p:cNvSpPr>
                <a:spLocks noChangeArrowheads="1"/>
              </p:cNvSpPr>
              <p:nvPr/>
            </p:nvSpPr>
            <p:spPr bwMode="auto">
              <a:xfrm>
                <a:off x="4227" y="1656"/>
                <a:ext cx="600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grpSp>
            <p:nvGrpSpPr>
              <p:cNvPr id="222331" name="Group 264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22347" name="AutoShape 265"/>
                <p:cNvSpPr>
                  <a:spLocks noChangeArrowheads="1"/>
                </p:cNvSpPr>
                <p:nvPr/>
              </p:nvSpPr>
              <p:spPr bwMode="auto">
                <a:xfrm>
                  <a:off x="613" y="2572"/>
                  <a:ext cx="717" cy="12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2348" name="AutoShape 266"/>
                <p:cNvSpPr>
                  <a:spLocks noChangeArrowheads="1"/>
                </p:cNvSpPr>
                <p:nvPr/>
              </p:nvSpPr>
              <p:spPr bwMode="auto">
                <a:xfrm>
                  <a:off x="629" y="2589"/>
                  <a:ext cx="686" cy="9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22332" name="Freeform 267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45 w 328"/>
                  <a:gd name="T3" fmla="*/ 24 h 226"/>
                  <a:gd name="T4" fmla="*/ 45 w 328"/>
                  <a:gd name="T5" fmla="*/ 43 h 226"/>
                  <a:gd name="T6" fmla="*/ 0 w 328"/>
                  <a:gd name="T7" fmla="*/ 18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22333" name="Group 268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22345" name="AutoShape 269"/>
                <p:cNvSpPr>
                  <a:spLocks noChangeArrowheads="1"/>
                </p:cNvSpPr>
                <p:nvPr/>
              </p:nvSpPr>
              <p:spPr bwMode="auto">
                <a:xfrm>
                  <a:off x="616" y="2569"/>
                  <a:ext cx="724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2346" name="AutoShape 270"/>
                <p:cNvSpPr>
                  <a:spLocks noChangeArrowheads="1"/>
                </p:cNvSpPr>
                <p:nvPr/>
              </p:nvSpPr>
              <p:spPr bwMode="auto">
                <a:xfrm>
                  <a:off x="631" y="2586"/>
                  <a:ext cx="694" cy="11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22334" name="Rectangle 271"/>
              <p:cNvSpPr>
                <a:spLocks noChangeArrowheads="1"/>
              </p:cNvSpPr>
              <p:nvPr/>
            </p:nvSpPr>
            <p:spPr bwMode="auto">
              <a:xfrm>
                <a:off x="5248" y="433"/>
                <a:ext cx="68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335" name="Freeform 272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40 w 296"/>
                  <a:gd name="T3" fmla="*/ 27 h 256"/>
                  <a:gd name="T4" fmla="*/ 40 w 296"/>
                  <a:gd name="T5" fmla="*/ 49 h 256"/>
                  <a:gd name="T6" fmla="*/ 0 w 296"/>
                  <a:gd name="T7" fmla="*/ 18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336" name="Freeform 273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42 w 304"/>
                  <a:gd name="T3" fmla="*/ 32 h 288"/>
                  <a:gd name="T4" fmla="*/ 39 w 304"/>
                  <a:gd name="T5" fmla="*/ 57 h 288"/>
                  <a:gd name="T6" fmla="*/ 2 w 304"/>
                  <a:gd name="T7" fmla="*/ 24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337" name="Oval 274"/>
              <p:cNvSpPr>
                <a:spLocks noChangeArrowheads="1"/>
              </p:cNvSpPr>
              <p:nvPr/>
            </p:nvSpPr>
            <p:spPr bwMode="auto">
              <a:xfrm>
                <a:off x="5514" y="2610"/>
                <a:ext cx="49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338" name="Freeform 275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21 h 240"/>
                  <a:gd name="T2" fmla="*/ 2 w 306"/>
                  <a:gd name="T3" fmla="*/ 48 h 240"/>
                  <a:gd name="T4" fmla="*/ 42 w 306"/>
                  <a:gd name="T5" fmla="*/ 22 h 240"/>
                  <a:gd name="T6" fmla="*/ 40 w 306"/>
                  <a:gd name="T7" fmla="*/ 0 h 240"/>
                  <a:gd name="T8" fmla="*/ 0 w 306"/>
                  <a:gd name="T9" fmla="*/ 21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339" name="AutoShape 276"/>
              <p:cNvSpPr>
                <a:spLocks noChangeArrowheads="1"/>
              </p:cNvSpPr>
              <p:nvPr/>
            </p:nvSpPr>
            <p:spPr bwMode="auto">
              <a:xfrm>
                <a:off x="4140" y="2682"/>
                <a:ext cx="1200" cy="143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340" name="AutoShape 277"/>
              <p:cNvSpPr>
                <a:spLocks noChangeArrowheads="1"/>
              </p:cNvSpPr>
              <p:nvPr/>
            </p:nvSpPr>
            <p:spPr bwMode="auto">
              <a:xfrm>
                <a:off x="4202" y="2711"/>
                <a:ext cx="1077" cy="7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341" name="Oval 278"/>
              <p:cNvSpPr>
                <a:spLocks noChangeArrowheads="1"/>
              </p:cNvSpPr>
              <p:nvPr/>
            </p:nvSpPr>
            <p:spPr bwMode="auto">
              <a:xfrm>
                <a:off x="4307" y="2383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342" name="Oval 279"/>
              <p:cNvSpPr>
                <a:spLocks noChangeArrowheads="1"/>
              </p:cNvSpPr>
              <p:nvPr/>
            </p:nvSpPr>
            <p:spPr bwMode="auto">
              <a:xfrm>
                <a:off x="4487" y="2383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22343" name="Oval 280"/>
              <p:cNvSpPr>
                <a:spLocks noChangeArrowheads="1"/>
              </p:cNvSpPr>
              <p:nvPr/>
            </p:nvSpPr>
            <p:spPr bwMode="auto">
              <a:xfrm>
                <a:off x="4660" y="2383"/>
                <a:ext cx="161" cy="137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344" name="Rectangle 281"/>
              <p:cNvSpPr>
                <a:spLocks noChangeArrowheads="1"/>
              </p:cNvSpPr>
              <p:nvPr/>
            </p:nvSpPr>
            <p:spPr bwMode="auto">
              <a:xfrm>
                <a:off x="5062" y="1835"/>
                <a:ext cx="87" cy="764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320" name="TextBox 492"/>
            <p:cNvSpPr txBox="1">
              <a:spLocks noChangeArrowheads="1"/>
            </p:cNvSpPr>
            <p:nvPr/>
          </p:nvSpPr>
          <p:spPr bwMode="auto">
            <a:xfrm>
              <a:off x="7600043" y="1655943"/>
              <a:ext cx="806842" cy="6170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8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r>
                <a:rPr lang="en-US" altLang="en-US" sz="1800">
                  <a:latin typeface="Arial Narrow" panose="020B0606020202030204" pitchFamily="34" charset="0"/>
                </a:rPr>
                <a:t>CDN</a:t>
              </a:r>
            </a:p>
            <a:p>
              <a:pPr>
                <a:lnSpc>
                  <a:spcPts val="18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r>
                <a:rPr lang="en-US" altLang="en-US" sz="1800">
                  <a:latin typeface="Arial Narrow" panose="020B0606020202030204" pitchFamily="34" charset="0"/>
                </a:rPr>
                <a:t>server </a:t>
              </a:r>
            </a:p>
          </p:txBody>
        </p:sp>
      </p:grpSp>
      <p:cxnSp>
        <p:nvCxnSpPr>
          <p:cNvPr id="222225" name="Straight Arrow Connector 495"/>
          <p:cNvCxnSpPr>
            <a:cxnSpLocks noChangeShapeType="1"/>
          </p:cNvCxnSpPr>
          <p:nvPr/>
        </p:nvCxnSpPr>
        <p:spPr bwMode="auto">
          <a:xfrm flipH="1">
            <a:off x="3432051" y="2482379"/>
            <a:ext cx="7938" cy="2376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22226" name="Group 500"/>
          <p:cNvGrpSpPr>
            <a:grpSpLocks/>
          </p:cNvGrpSpPr>
          <p:nvPr/>
        </p:nvGrpSpPr>
        <p:grpSpPr bwMode="auto">
          <a:xfrm>
            <a:off x="3273301" y="3455516"/>
            <a:ext cx="317500" cy="369888"/>
            <a:chOff x="1614533" y="4280420"/>
            <a:chExt cx="317511" cy="369332"/>
          </a:xfrm>
        </p:grpSpPr>
        <p:sp>
          <p:nvSpPr>
            <p:cNvPr id="222316" name="Oval 501"/>
            <p:cNvSpPr>
              <a:spLocks noChangeArrowheads="1"/>
            </p:cNvSpPr>
            <p:nvPr/>
          </p:nvSpPr>
          <p:spPr bwMode="auto">
            <a:xfrm>
              <a:off x="1628337" y="4321838"/>
              <a:ext cx="303707" cy="303707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317" name="TextBox 502"/>
            <p:cNvSpPr txBox="1">
              <a:spLocks noChangeArrowheads="1"/>
            </p:cNvSpPr>
            <p:nvPr/>
          </p:nvSpPr>
          <p:spPr bwMode="auto">
            <a:xfrm>
              <a:off x="1614533" y="4280420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222227" name="TextBox 503"/>
          <p:cNvSpPr txBox="1">
            <a:spLocks noChangeArrowheads="1"/>
          </p:cNvSpPr>
          <p:nvPr/>
        </p:nvSpPr>
        <p:spPr bwMode="auto">
          <a:xfrm>
            <a:off x="2008064" y="3149129"/>
            <a:ext cx="20335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2. Bob browses</a:t>
            </a:r>
          </a:p>
          <a:p>
            <a:pPr>
              <a:lnSpc>
                <a:spcPct val="1000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Netflix video</a:t>
            </a:r>
          </a:p>
        </p:txBody>
      </p:sp>
      <p:cxnSp>
        <p:nvCxnSpPr>
          <p:cNvPr id="222228" name="Straight Arrow Connector 504"/>
          <p:cNvCxnSpPr>
            <a:cxnSpLocks noChangeShapeType="1"/>
          </p:cNvCxnSpPr>
          <p:nvPr/>
        </p:nvCxnSpPr>
        <p:spPr bwMode="auto">
          <a:xfrm flipH="1">
            <a:off x="3746376" y="2577629"/>
            <a:ext cx="3175" cy="23526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22229" name="Group 506"/>
          <p:cNvGrpSpPr>
            <a:grpSpLocks/>
          </p:cNvGrpSpPr>
          <p:nvPr/>
        </p:nvGrpSpPr>
        <p:grpSpPr bwMode="auto">
          <a:xfrm>
            <a:off x="3573339" y="3612679"/>
            <a:ext cx="317500" cy="369887"/>
            <a:chOff x="1614533" y="4280420"/>
            <a:chExt cx="317511" cy="369332"/>
          </a:xfrm>
        </p:grpSpPr>
        <p:sp>
          <p:nvSpPr>
            <p:cNvPr id="222314" name="Oval 507"/>
            <p:cNvSpPr>
              <a:spLocks noChangeArrowheads="1"/>
            </p:cNvSpPr>
            <p:nvPr/>
          </p:nvSpPr>
          <p:spPr bwMode="auto">
            <a:xfrm>
              <a:off x="1628337" y="4321838"/>
              <a:ext cx="303707" cy="303707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22315" name="TextBox 508"/>
            <p:cNvSpPr txBox="1">
              <a:spLocks noChangeArrowheads="1"/>
            </p:cNvSpPr>
            <p:nvPr/>
          </p:nvSpPr>
          <p:spPr bwMode="auto">
            <a:xfrm>
              <a:off x="1614533" y="4280420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222230" name="TextBox 509"/>
          <p:cNvSpPr txBox="1">
            <a:spLocks noChangeArrowheads="1"/>
          </p:cNvSpPr>
          <p:nvPr/>
        </p:nvSpPr>
        <p:spPr bwMode="auto">
          <a:xfrm>
            <a:off x="3759076" y="2788766"/>
            <a:ext cx="1785938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3. Manifest file</a:t>
            </a:r>
          </a:p>
          <a:p>
            <a:pPr>
              <a:lnSpc>
                <a:spcPct val="1000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returned for </a:t>
            </a:r>
          </a:p>
          <a:p>
            <a:pPr>
              <a:lnSpc>
                <a:spcPct val="1000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requested video</a:t>
            </a:r>
          </a:p>
        </p:txBody>
      </p:sp>
      <p:sp>
        <p:nvSpPr>
          <p:cNvPr id="61446" name="Right Arrow 61445"/>
          <p:cNvSpPr/>
          <p:nvPr/>
        </p:nvSpPr>
        <p:spPr bwMode="auto">
          <a:xfrm rot="10543217">
            <a:off x="3908923" y="4999496"/>
            <a:ext cx="2215511" cy="391437"/>
          </a:xfrm>
          <a:prstGeom prst="rightArrow">
            <a:avLst/>
          </a:prstGeom>
          <a:gradFill flip="none" rotWithShape="1">
            <a:gsLst>
              <a:gs pos="0">
                <a:srgbClr val="000090"/>
              </a:gs>
              <a:gs pos="100000">
                <a:srgbClr val="FFFFFF"/>
              </a:gs>
            </a:gsLst>
            <a:lin ang="10260000" scaled="0"/>
            <a:tileRect/>
          </a:gradFill>
          <a:ln w="15875">
            <a:gradFill flip="none" rotWithShape="1">
              <a:gsLst>
                <a:gs pos="0">
                  <a:srgbClr val="000090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txBody>
          <a:bodyPr wrap="none"/>
          <a:lstStyle/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  <a:defRPr/>
            </a:pPr>
            <a:endParaRPr lang="en-US" dirty="0">
              <a:latin typeface="Comic Sans MS" pitchFamily="66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222234" name="Straight Arrow Connector 513"/>
          <p:cNvCxnSpPr>
            <a:cxnSpLocks noChangeShapeType="1"/>
          </p:cNvCxnSpPr>
          <p:nvPr/>
        </p:nvCxnSpPr>
        <p:spPr bwMode="auto">
          <a:xfrm flipV="1">
            <a:off x="4092451" y="4860454"/>
            <a:ext cx="1892300" cy="1476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2235" name="TextBox 516"/>
          <p:cNvSpPr txBox="1">
            <a:spLocks noChangeArrowheads="1"/>
          </p:cNvSpPr>
          <p:nvPr/>
        </p:nvSpPr>
        <p:spPr bwMode="auto">
          <a:xfrm>
            <a:off x="4355976" y="5373216"/>
            <a:ext cx="1785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 dirty="0">
                <a:latin typeface="Arial Narrow" panose="020B0606020202030204" pitchFamily="34" charset="0"/>
              </a:rPr>
              <a:t>4. </a:t>
            </a:r>
            <a:r>
              <a:rPr lang="en-US" altLang="en-US" sz="1800" dirty="0" smtClean="0">
                <a:latin typeface="Arial Narrow" panose="020B0606020202030204" pitchFamily="34" charset="0"/>
              </a:rPr>
              <a:t>Streaming</a:t>
            </a:r>
            <a:endParaRPr lang="en-US" altLang="en-US" sz="1800" dirty="0">
              <a:latin typeface="Arial Narrow" panose="020B0606020202030204" pitchFamily="34" charset="0"/>
            </a:endParaRPr>
          </a:p>
        </p:txBody>
      </p:sp>
      <p:cxnSp>
        <p:nvCxnSpPr>
          <p:cNvPr id="222236" name="Straight Arrow Connector 517"/>
          <p:cNvCxnSpPr>
            <a:cxnSpLocks noChangeShapeType="1"/>
          </p:cNvCxnSpPr>
          <p:nvPr/>
        </p:nvCxnSpPr>
        <p:spPr bwMode="auto">
          <a:xfrm>
            <a:off x="5159251" y="2247429"/>
            <a:ext cx="2049463" cy="26987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2237" name="Straight Arrow Connector 521"/>
          <p:cNvCxnSpPr>
            <a:cxnSpLocks noChangeShapeType="1"/>
          </p:cNvCxnSpPr>
          <p:nvPr/>
        </p:nvCxnSpPr>
        <p:spPr bwMode="auto">
          <a:xfrm>
            <a:off x="5168776" y="2290291"/>
            <a:ext cx="1541463" cy="1133475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2238" name="Straight Arrow Connector 523"/>
          <p:cNvCxnSpPr>
            <a:cxnSpLocks noChangeShapeType="1"/>
          </p:cNvCxnSpPr>
          <p:nvPr/>
        </p:nvCxnSpPr>
        <p:spPr bwMode="auto">
          <a:xfrm>
            <a:off x="5159251" y="2304579"/>
            <a:ext cx="2019300" cy="2706687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2239" name="TextBox 527"/>
          <p:cNvSpPr txBox="1">
            <a:spLocks noChangeArrowheads="1"/>
          </p:cNvSpPr>
          <p:nvPr/>
        </p:nvSpPr>
        <p:spPr bwMode="auto">
          <a:xfrm>
            <a:off x="4906839" y="1394941"/>
            <a:ext cx="2033587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ts val="1800"/>
              </a:lnSpc>
              <a:buClr>
                <a:schemeClr val="accent2"/>
              </a:buClr>
              <a:buSzPct val="85000"/>
              <a:buFont typeface="ZapfDingbats" charset="2"/>
              <a:buNone/>
            </a:pPr>
            <a:r>
              <a:rPr lang="en-US" altLang="en-US" sz="1800">
                <a:latin typeface="Arial Narrow" panose="020B0606020202030204" pitchFamily="34" charset="0"/>
              </a:rPr>
              <a:t>upload copies of multiple versions of video to CDN servers</a:t>
            </a:r>
          </a:p>
        </p:txBody>
      </p:sp>
      <p:grpSp>
        <p:nvGrpSpPr>
          <p:cNvPr id="222240" name="Group 383"/>
          <p:cNvGrpSpPr>
            <a:grpSpLocks/>
          </p:cNvGrpSpPr>
          <p:nvPr/>
        </p:nvGrpSpPr>
        <p:grpSpPr bwMode="auto">
          <a:xfrm>
            <a:off x="6591176" y="2810991"/>
            <a:ext cx="1374775" cy="1354138"/>
            <a:chOff x="7030938" y="1184076"/>
            <a:chExt cx="1375947" cy="1355492"/>
          </a:xfrm>
        </p:grpSpPr>
        <p:sp>
          <p:nvSpPr>
            <p:cNvPr id="222279" name="Freeform 1287"/>
            <p:cNvSpPr>
              <a:spLocks/>
            </p:cNvSpPr>
            <p:nvPr/>
          </p:nvSpPr>
          <p:spPr bwMode="auto">
            <a:xfrm rot="10800000">
              <a:off x="7030938" y="1184076"/>
              <a:ext cx="1300345" cy="1355492"/>
            </a:xfrm>
            <a:custGeom>
              <a:avLst/>
              <a:gdLst>
                <a:gd name="T0" fmla="*/ 2147483646 w 10000"/>
                <a:gd name="T1" fmla="*/ 2147483646 h 10000"/>
                <a:gd name="T2" fmla="*/ 2147483646 w 10000"/>
                <a:gd name="T3" fmla="*/ 2147483646 h 10000"/>
                <a:gd name="T4" fmla="*/ 2147483646 w 10000"/>
                <a:gd name="T5" fmla="*/ 2147483646 h 10000"/>
                <a:gd name="T6" fmla="*/ 2147483646 w 10000"/>
                <a:gd name="T7" fmla="*/ 2147483646 h 10000"/>
                <a:gd name="T8" fmla="*/ 2147483646 w 10000"/>
                <a:gd name="T9" fmla="*/ 2147483646 h 10000"/>
                <a:gd name="T10" fmla="*/ 2147483646 w 10000"/>
                <a:gd name="T11" fmla="*/ 2147483646 h 10000"/>
                <a:gd name="T12" fmla="*/ 2147483646 w 10000"/>
                <a:gd name="T13" fmla="*/ 2147483646 h 10000"/>
                <a:gd name="T14" fmla="*/ 2147483646 w 10000"/>
                <a:gd name="T15" fmla="*/ 2147483646 h 10000"/>
                <a:gd name="T16" fmla="*/ 2147483646 w 10000"/>
                <a:gd name="T17" fmla="*/ 2147483646 h 10000"/>
                <a:gd name="T18" fmla="*/ 2147483646 w 10000"/>
                <a:gd name="T19" fmla="*/ 2147483646 h 10000"/>
                <a:gd name="T20" fmla="*/ 2147483646 w 10000"/>
                <a:gd name="T21" fmla="*/ 2147483646 h 10000"/>
                <a:gd name="T22" fmla="*/ 2147483646 w 10000"/>
                <a:gd name="T23" fmla="*/ 2147483646 h 10000"/>
                <a:gd name="T24" fmla="*/ 2147483646 w 10000"/>
                <a:gd name="T25" fmla="*/ 2147483646 h 10000"/>
                <a:gd name="T26" fmla="*/ 2147483646 w 10000"/>
                <a:gd name="T27" fmla="*/ 2147483646 h 10000"/>
                <a:gd name="T28" fmla="*/ 2147483646 w 10000"/>
                <a:gd name="T29" fmla="*/ 2147483646 h 10000"/>
                <a:gd name="T30" fmla="*/ 2147483646 w 10000"/>
                <a:gd name="T31" fmla="*/ 2147483646 h 10000"/>
                <a:gd name="T32" fmla="*/ 2147483646 w 10000"/>
                <a:gd name="T33" fmla="*/ 2147483646 h 10000"/>
                <a:gd name="T34" fmla="*/ 2147483646 w 10000"/>
                <a:gd name="T35" fmla="*/ 2147483646 h 1000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0000" h="10000">
                  <a:moveTo>
                    <a:pt x="6270" y="126"/>
                  </a:moveTo>
                  <a:cubicBezTo>
                    <a:pt x="5642" y="245"/>
                    <a:pt x="4469" y="528"/>
                    <a:pt x="3738" y="756"/>
                  </a:cubicBezTo>
                  <a:cubicBezTo>
                    <a:pt x="3007" y="984"/>
                    <a:pt x="2405" y="1322"/>
                    <a:pt x="1887" y="1495"/>
                  </a:cubicBezTo>
                  <a:cubicBezTo>
                    <a:pt x="1369" y="1668"/>
                    <a:pt x="1195" y="1105"/>
                    <a:pt x="629" y="1793"/>
                  </a:cubicBezTo>
                  <a:cubicBezTo>
                    <a:pt x="63" y="2481"/>
                    <a:pt x="218" y="3574"/>
                    <a:pt x="128" y="4417"/>
                  </a:cubicBezTo>
                  <a:cubicBezTo>
                    <a:pt x="39" y="5260"/>
                    <a:pt x="-87" y="6368"/>
                    <a:pt x="89" y="6848"/>
                  </a:cubicBezTo>
                  <a:cubicBezTo>
                    <a:pt x="265" y="7328"/>
                    <a:pt x="491" y="7223"/>
                    <a:pt x="1207" y="7298"/>
                  </a:cubicBezTo>
                  <a:cubicBezTo>
                    <a:pt x="1924" y="7374"/>
                    <a:pt x="3641" y="7133"/>
                    <a:pt x="4406" y="7298"/>
                  </a:cubicBezTo>
                  <a:cubicBezTo>
                    <a:pt x="5171" y="7463"/>
                    <a:pt x="5298" y="7868"/>
                    <a:pt x="5779" y="8288"/>
                  </a:cubicBezTo>
                  <a:cubicBezTo>
                    <a:pt x="6260" y="8709"/>
                    <a:pt x="6848" y="9549"/>
                    <a:pt x="7290" y="9819"/>
                  </a:cubicBezTo>
                  <a:cubicBezTo>
                    <a:pt x="7731" y="10089"/>
                    <a:pt x="8124" y="10014"/>
                    <a:pt x="8448" y="9879"/>
                  </a:cubicBezTo>
                  <a:cubicBezTo>
                    <a:pt x="8771" y="9744"/>
                    <a:pt x="9056" y="9549"/>
                    <a:pt x="9252" y="9008"/>
                  </a:cubicBezTo>
                  <a:cubicBezTo>
                    <a:pt x="9448" y="8469"/>
                    <a:pt x="9537" y="7418"/>
                    <a:pt x="9644" y="6639"/>
                  </a:cubicBezTo>
                  <a:cubicBezTo>
                    <a:pt x="9752" y="5858"/>
                    <a:pt x="9851" y="5168"/>
                    <a:pt x="9899" y="4327"/>
                  </a:cubicBezTo>
                  <a:cubicBezTo>
                    <a:pt x="9949" y="3486"/>
                    <a:pt x="10076" y="2256"/>
                    <a:pt x="9939" y="1566"/>
                  </a:cubicBezTo>
                  <a:cubicBezTo>
                    <a:pt x="9802" y="876"/>
                    <a:pt x="9478" y="471"/>
                    <a:pt x="9075" y="216"/>
                  </a:cubicBezTo>
                  <a:cubicBezTo>
                    <a:pt x="8674" y="-39"/>
                    <a:pt x="7997" y="20"/>
                    <a:pt x="7525" y="5"/>
                  </a:cubicBezTo>
                  <a:cubicBezTo>
                    <a:pt x="7055" y="-9"/>
                    <a:pt x="6898" y="5"/>
                    <a:pt x="6270" y="126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2280" name="Group 249"/>
            <p:cNvGrpSpPr>
              <a:grpSpLocks/>
            </p:cNvGrpSpPr>
            <p:nvPr/>
          </p:nvGrpSpPr>
          <p:grpSpPr bwMode="auto">
            <a:xfrm>
              <a:off x="7191141" y="1665569"/>
              <a:ext cx="365533" cy="637551"/>
              <a:chOff x="4140" y="429"/>
              <a:chExt cx="1425" cy="2396"/>
            </a:xfrm>
          </p:grpSpPr>
          <p:sp>
            <p:nvSpPr>
              <p:cNvPr id="222282" name="Freeform 250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9 w 354"/>
                  <a:gd name="T1" fmla="*/ 0 h 2742"/>
                  <a:gd name="T2" fmla="*/ 47 w 354"/>
                  <a:gd name="T3" fmla="*/ 66 h 2742"/>
                  <a:gd name="T4" fmla="*/ 46 w 354"/>
                  <a:gd name="T5" fmla="*/ 510 h 2742"/>
                  <a:gd name="T6" fmla="*/ 0 w 354"/>
                  <a:gd name="T7" fmla="*/ 534 h 2742"/>
                  <a:gd name="T8" fmla="*/ 9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283" name="Rectangle 251"/>
              <p:cNvSpPr>
                <a:spLocks noChangeArrowheads="1"/>
              </p:cNvSpPr>
              <p:nvPr/>
            </p:nvSpPr>
            <p:spPr bwMode="auto">
              <a:xfrm>
                <a:off x="4203" y="435"/>
                <a:ext cx="1053" cy="227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284" name="Freeform 252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9 w 211"/>
                  <a:gd name="T3" fmla="*/ 43 h 2537"/>
                  <a:gd name="T4" fmla="*/ 2 w 211"/>
                  <a:gd name="T5" fmla="*/ 486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285" name="Freeform 253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45 w 328"/>
                  <a:gd name="T3" fmla="*/ 25 h 226"/>
                  <a:gd name="T4" fmla="*/ 45 w 328"/>
                  <a:gd name="T5" fmla="*/ 45 h 226"/>
                  <a:gd name="T6" fmla="*/ 0 w 328"/>
                  <a:gd name="T7" fmla="*/ 1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286" name="Rectangle 254"/>
              <p:cNvSpPr>
                <a:spLocks noChangeArrowheads="1"/>
              </p:cNvSpPr>
              <p:nvPr/>
            </p:nvSpPr>
            <p:spPr bwMode="auto">
              <a:xfrm>
                <a:off x="4215" y="698"/>
                <a:ext cx="595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grpSp>
            <p:nvGrpSpPr>
              <p:cNvPr id="222287" name="Group 255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22312" name="AutoShape 256"/>
                <p:cNvSpPr>
                  <a:spLocks noChangeArrowheads="1"/>
                </p:cNvSpPr>
                <p:nvPr/>
              </p:nvSpPr>
              <p:spPr bwMode="auto">
                <a:xfrm>
                  <a:off x="613" y="2574"/>
                  <a:ext cx="727" cy="13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2313" name="AutoShape 257"/>
                <p:cNvSpPr>
                  <a:spLocks noChangeArrowheads="1"/>
                </p:cNvSpPr>
                <p:nvPr/>
              </p:nvSpPr>
              <p:spPr bwMode="auto">
                <a:xfrm>
                  <a:off x="628" y="2585"/>
                  <a:ext cx="696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22288" name="Rectangle 258"/>
              <p:cNvSpPr>
                <a:spLocks noChangeArrowheads="1"/>
              </p:cNvSpPr>
              <p:nvPr/>
            </p:nvSpPr>
            <p:spPr bwMode="auto">
              <a:xfrm>
                <a:off x="4228" y="1020"/>
                <a:ext cx="595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grpSp>
            <p:nvGrpSpPr>
              <p:cNvPr id="222289" name="Group 259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22310" name="AutoShape 260"/>
                <p:cNvSpPr>
                  <a:spLocks noChangeArrowheads="1"/>
                </p:cNvSpPr>
                <p:nvPr/>
              </p:nvSpPr>
              <p:spPr bwMode="auto">
                <a:xfrm>
                  <a:off x="615" y="2577"/>
                  <a:ext cx="727" cy="13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2311" name="AutoShape 261"/>
                <p:cNvSpPr>
                  <a:spLocks noChangeArrowheads="1"/>
                </p:cNvSpPr>
                <p:nvPr/>
              </p:nvSpPr>
              <p:spPr bwMode="auto">
                <a:xfrm>
                  <a:off x="631" y="2595"/>
                  <a:ext cx="696" cy="9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22290" name="Rectangle 262"/>
              <p:cNvSpPr>
                <a:spLocks noChangeArrowheads="1"/>
              </p:cNvSpPr>
              <p:nvPr/>
            </p:nvSpPr>
            <p:spPr bwMode="auto">
              <a:xfrm>
                <a:off x="4215" y="1355"/>
                <a:ext cx="595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291" name="Rectangle 263"/>
              <p:cNvSpPr>
                <a:spLocks noChangeArrowheads="1"/>
              </p:cNvSpPr>
              <p:nvPr/>
            </p:nvSpPr>
            <p:spPr bwMode="auto">
              <a:xfrm>
                <a:off x="4228" y="1653"/>
                <a:ext cx="601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grpSp>
            <p:nvGrpSpPr>
              <p:cNvPr id="222292" name="Group 264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22308" name="AutoShape 265"/>
                <p:cNvSpPr>
                  <a:spLocks noChangeArrowheads="1"/>
                </p:cNvSpPr>
                <p:nvPr/>
              </p:nvSpPr>
              <p:spPr bwMode="auto">
                <a:xfrm>
                  <a:off x="615" y="2576"/>
                  <a:ext cx="718" cy="13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2309" name="AutoShape 266"/>
                <p:cNvSpPr>
                  <a:spLocks noChangeArrowheads="1"/>
                </p:cNvSpPr>
                <p:nvPr/>
              </p:nvSpPr>
              <p:spPr bwMode="auto">
                <a:xfrm>
                  <a:off x="630" y="2592"/>
                  <a:ext cx="687" cy="9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22293" name="Freeform 267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45 w 328"/>
                  <a:gd name="T3" fmla="*/ 24 h 226"/>
                  <a:gd name="T4" fmla="*/ 45 w 328"/>
                  <a:gd name="T5" fmla="*/ 43 h 226"/>
                  <a:gd name="T6" fmla="*/ 0 w 328"/>
                  <a:gd name="T7" fmla="*/ 18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22294" name="Group 268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22306" name="AutoShape 269"/>
                <p:cNvSpPr>
                  <a:spLocks noChangeArrowheads="1"/>
                </p:cNvSpPr>
                <p:nvPr/>
              </p:nvSpPr>
              <p:spPr bwMode="auto">
                <a:xfrm>
                  <a:off x="625" y="2566"/>
                  <a:ext cx="725" cy="14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2307" name="AutoShape 270"/>
                <p:cNvSpPr>
                  <a:spLocks noChangeArrowheads="1"/>
                </p:cNvSpPr>
                <p:nvPr/>
              </p:nvSpPr>
              <p:spPr bwMode="auto">
                <a:xfrm>
                  <a:off x="633" y="2584"/>
                  <a:ext cx="694" cy="11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22295" name="Rectangle 271"/>
              <p:cNvSpPr>
                <a:spLocks noChangeArrowheads="1"/>
              </p:cNvSpPr>
              <p:nvPr/>
            </p:nvSpPr>
            <p:spPr bwMode="auto">
              <a:xfrm>
                <a:off x="5250" y="435"/>
                <a:ext cx="68" cy="2281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296" name="Freeform 272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40 w 296"/>
                  <a:gd name="T3" fmla="*/ 27 h 256"/>
                  <a:gd name="T4" fmla="*/ 40 w 296"/>
                  <a:gd name="T5" fmla="*/ 49 h 256"/>
                  <a:gd name="T6" fmla="*/ 0 w 296"/>
                  <a:gd name="T7" fmla="*/ 18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297" name="Freeform 273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42 w 304"/>
                  <a:gd name="T3" fmla="*/ 32 h 288"/>
                  <a:gd name="T4" fmla="*/ 39 w 304"/>
                  <a:gd name="T5" fmla="*/ 57 h 288"/>
                  <a:gd name="T6" fmla="*/ 2 w 304"/>
                  <a:gd name="T7" fmla="*/ 24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298" name="Oval 274"/>
              <p:cNvSpPr>
                <a:spLocks noChangeArrowheads="1"/>
              </p:cNvSpPr>
              <p:nvPr/>
            </p:nvSpPr>
            <p:spPr bwMode="auto">
              <a:xfrm>
                <a:off x="5516" y="2609"/>
                <a:ext cx="50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299" name="Freeform 275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21 h 240"/>
                  <a:gd name="T2" fmla="*/ 2 w 306"/>
                  <a:gd name="T3" fmla="*/ 48 h 240"/>
                  <a:gd name="T4" fmla="*/ 42 w 306"/>
                  <a:gd name="T5" fmla="*/ 22 h 240"/>
                  <a:gd name="T6" fmla="*/ 40 w 306"/>
                  <a:gd name="T7" fmla="*/ 0 h 240"/>
                  <a:gd name="T8" fmla="*/ 0 w 306"/>
                  <a:gd name="T9" fmla="*/ 21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300" name="AutoShape 276"/>
              <p:cNvSpPr>
                <a:spLocks noChangeArrowheads="1"/>
              </p:cNvSpPr>
              <p:nvPr/>
            </p:nvSpPr>
            <p:spPr bwMode="auto">
              <a:xfrm>
                <a:off x="4141" y="2680"/>
                <a:ext cx="1202" cy="143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301" name="AutoShape 277"/>
              <p:cNvSpPr>
                <a:spLocks noChangeArrowheads="1"/>
              </p:cNvSpPr>
              <p:nvPr/>
            </p:nvSpPr>
            <p:spPr bwMode="auto">
              <a:xfrm>
                <a:off x="4203" y="2710"/>
                <a:ext cx="1078" cy="7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302" name="Oval 278"/>
              <p:cNvSpPr>
                <a:spLocks noChangeArrowheads="1"/>
              </p:cNvSpPr>
              <p:nvPr/>
            </p:nvSpPr>
            <p:spPr bwMode="auto">
              <a:xfrm>
                <a:off x="4308" y="2382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303" name="Oval 279"/>
              <p:cNvSpPr>
                <a:spLocks noChangeArrowheads="1"/>
              </p:cNvSpPr>
              <p:nvPr/>
            </p:nvSpPr>
            <p:spPr bwMode="auto">
              <a:xfrm>
                <a:off x="4488" y="2382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22304" name="Oval 280"/>
              <p:cNvSpPr>
                <a:spLocks noChangeArrowheads="1"/>
              </p:cNvSpPr>
              <p:nvPr/>
            </p:nvSpPr>
            <p:spPr bwMode="auto">
              <a:xfrm>
                <a:off x="4661" y="2382"/>
                <a:ext cx="161" cy="137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305" name="Rectangle 281"/>
              <p:cNvSpPr>
                <a:spLocks noChangeArrowheads="1"/>
              </p:cNvSpPr>
              <p:nvPr/>
            </p:nvSpPr>
            <p:spPr bwMode="auto">
              <a:xfrm>
                <a:off x="5064" y="1832"/>
                <a:ext cx="87" cy="764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281" name="TextBox 492"/>
            <p:cNvSpPr txBox="1">
              <a:spLocks noChangeArrowheads="1"/>
            </p:cNvSpPr>
            <p:nvPr/>
          </p:nvSpPr>
          <p:spPr bwMode="auto">
            <a:xfrm>
              <a:off x="7600043" y="1655943"/>
              <a:ext cx="806842" cy="6170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8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r>
                <a:rPr lang="en-US" altLang="en-US" sz="1800">
                  <a:latin typeface="Arial Narrow" panose="020B0606020202030204" pitchFamily="34" charset="0"/>
                </a:rPr>
                <a:t>CDN</a:t>
              </a:r>
            </a:p>
            <a:p>
              <a:pPr>
                <a:lnSpc>
                  <a:spcPts val="18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r>
                <a:rPr lang="en-US" altLang="en-US" sz="1800">
                  <a:latin typeface="Arial Narrow" panose="020B0606020202030204" pitchFamily="34" charset="0"/>
                </a:rPr>
                <a:t>server </a:t>
              </a:r>
            </a:p>
          </p:txBody>
        </p:sp>
      </p:grpSp>
      <p:grpSp>
        <p:nvGrpSpPr>
          <p:cNvPr id="222241" name="Group 468"/>
          <p:cNvGrpSpPr>
            <a:grpSpLocks/>
          </p:cNvGrpSpPr>
          <p:nvPr/>
        </p:nvGrpSpPr>
        <p:grpSpPr bwMode="auto">
          <a:xfrm>
            <a:off x="6227639" y="4201641"/>
            <a:ext cx="1376362" cy="1355725"/>
            <a:chOff x="7030938" y="1184076"/>
            <a:chExt cx="1375947" cy="1355492"/>
          </a:xfrm>
        </p:grpSpPr>
        <p:sp>
          <p:nvSpPr>
            <p:cNvPr id="222244" name="Freeform 1287"/>
            <p:cNvSpPr>
              <a:spLocks/>
            </p:cNvSpPr>
            <p:nvPr/>
          </p:nvSpPr>
          <p:spPr bwMode="auto">
            <a:xfrm rot="10800000">
              <a:off x="7030938" y="1184076"/>
              <a:ext cx="1300345" cy="1355492"/>
            </a:xfrm>
            <a:custGeom>
              <a:avLst/>
              <a:gdLst>
                <a:gd name="T0" fmla="*/ 2147483646 w 10000"/>
                <a:gd name="T1" fmla="*/ 2147483646 h 10000"/>
                <a:gd name="T2" fmla="*/ 2147483646 w 10000"/>
                <a:gd name="T3" fmla="*/ 2147483646 h 10000"/>
                <a:gd name="T4" fmla="*/ 2147483646 w 10000"/>
                <a:gd name="T5" fmla="*/ 2147483646 h 10000"/>
                <a:gd name="T6" fmla="*/ 2147483646 w 10000"/>
                <a:gd name="T7" fmla="*/ 2147483646 h 10000"/>
                <a:gd name="T8" fmla="*/ 2147483646 w 10000"/>
                <a:gd name="T9" fmla="*/ 2147483646 h 10000"/>
                <a:gd name="T10" fmla="*/ 2147483646 w 10000"/>
                <a:gd name="T11" fmla="*/ 2147483646 h 10000"/>
                <a:gd name="T12" fmla="*/ 2147483646 w 10000"/>
                <a:gd name="T13" fmla="*/ 2147483646 h 10000"/>
                <a:gd name="T14" fmla="*/ 2147483646 w 10000"/>
                <a:gd name="T15" fmla="*/ 2147483646 h 10000"/>
                <a:gd name="T16" fmla="*/ 2147483646 w 10000"/>
                <a:gd name="T17" fmla="*/ 2147483646 h 10000"/>
                <a:gd name="T18" fmla="*/ 2147483646 w 10000"/>
                <a:gd name="T19" fmla="*/ 2147483646 h 10000"/>
                <a:gd name="T20" fmla="*/ 2147483646 w 10000"/>
                <a:gd name="T21" fmla="*/ 2147483646 h 10000"/>
                <a:gd name="T22" fmla="*/ 2147483646 w 10000"/>
                <a:gd name="T23" fmla="*/ 2147483646 h 10000"/>
                <a:gd name="T24" fmla="*/ 2147483646 w 10000"/>
                <a:gd name="T25" fmla="*/ 2147483646 h 10000"/>
                <a:gd name="T26" fmla="*/ 2147483646 w 10000"/>
                <a:gd name="T27" fmla="*/ 2147483646 h 10000"/>
                <a:gd name="T28" fmla="*/ 2147483646 w 10000"/>
                <a:gd name="T29" fmla="*/ 2147483646 h 10000"/>
                <a:gd name="T30" fmla="*/ 2147483646 w 10000"/>
                <a:gd name="T31" fmla="*/ 2147483646 h 10000"/>
                <a:gd name="T32" fmla="*/ 2147483646 w 10000"/>
                <a:gd name="T33" fmla="*/ 2147483646 h 10000"/>
                <a:gd name="T34" fmla="*/ 2147483646 w 10000"/>
                <a:gd name="T35" fmla="*/ 2147483646 h 1000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0000" h="10000">
                  <a:moveTo>
                    <a:pt x="6270" y="126"/>
                  </a:moveTo>
                  <a:cubicBezTo>
                    <a:pt x="5642" y="245"/>
                    <a:pt x="4469" y="528"/>
                    <a:pt x="3738" y="756"/>
                  </a:cubicBezTo>
                  <a:cubicBezTo>
                    <a:pt x="3007" y="984"/>
                    <a:pt x="2405" y="1322"/>
                    <a:pt x="1887" y="1495"/>
                  </a:cubicBezTo>
                  <a:cubicBezTo>
                    <a:pt x="1369" y="1668"/>
                    <a:pt x="1195" y="1105"/>
                    <a:pt x="629" y="1793"/>
                  </a:cubicBezTo>
                  <a:cubicBezTo>
                    <a:pt x="63" y="2481"/>
                    <a:pt x="218" y="3574"/>
                    <a:pt x="128" y="4417"/>
                  </a:cubicBezTo>
                  <a:cubicBezTo>
                    <a:pt x="39" y="5260"/>
                    <a:pt x="-87" y="6368"/>
                    <a:pt x="89" y="6848"/>
                  </a:cubicBezTo>
                  <a:cubicBezTo>
                    <a:pt x="265" y="7328"/>
                    <a:pt x="491" y="7223"/>
                    <a:pt x="1207" y="7298"/>
                  </a:cubicBezTo>
                  <a:cubicBezTo>
                    <a:pt x="1924" y="7374"/>
                    <a:pt x="3641" y="7133"/>
                    <a:pt x="4406" y="7298"/>
                  </a:cubicBezTo>
                  <a:cubicBezTo>
                    <a:pt x="5171" y="7463"/>
                    <a:pt x="5298" y="7868"/>
                    <a:pt x="5779" y="8288"/>
                  </a:cubicBezTo>
                  <a:cubicBezTo>
                    <a:pt x="6260" y="8709"/>
                    <a:pt x="6848" y="9549"/>
                    <a:pt x="7290" y="9819"/>
                  </a:cubicBezTo>
                  <a:cubicBezTo>
                    <a:pt x="7731" y="10089"/>
                    <a:pt x="8124" y="10014"/>
                    <a:pt x="8448" y="9879"/>
                  </a:cubicBezTo>
                  <a:cubicBezTo>
                    <a:pt x="8771" y="9744"/>
                    <a:pt x="9056" y="9549"/>
                    <a:pt x="9252" y="9008"/>
                  </a:cubicBezTo>
                  <a:cubicBezTo>
                    <a:pt x="9448" y="8469"/>
                    <a:pt x="9537" y="7418"/>
                    <a:pt x="9644" y="6639"/>
                  </a:cubicBezTo>
                  <a:cubicBezTo>
                    <a:pt x="9752" y="5858"/>
                    <a:pt x="9851" y="5168"/>
                    <a:pt x="9899" y="4327"/>
                  </a:cubicBezTo>
                  <a:cubicBezTo>
                    <a:pt x="9949" y="3486"/>
                    <a:pt x="10076" y="2256"/>
                    <a:pt x="9939" y="1566"/>
                  </a:cubicBezTo>
                  <a:cubicBezTo>
                    <a:pt x="9802" y="876"/>
                    <a:pt x="9478" y="471"/>
                    <a:pt x="9075" y="216"/>
                  </a:cubicBezTo>
                  <a:cubicBezTo>
                    <a:pt x="8674" y="-39"/>
                    <a:pt x="7997" y="20"/>
                    <a:pt x="7525" y="5"/>
                  </a:cubicBezTo>
                  <a:cubicBezTo>
                    <a:pt x="7055" y="-9"/>
                    <a:pt x="6898" y="5"/>
                    <a:pt x="6270" y="126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2245" name="Group 249"/>
            <p:cNvGrpSpPr>
              <a:grpSpLocks/>
            </p:cNvGrpSpPr>
            <p:nvPr/>
          </p:nvGrpSpPr>
          <p:grpSpPr bwMode="auto">
            <a:xfrm>
              <a:off x="7191141" y="1665569"/>
              <a:ext cx="365533" cy="637551"/>
              <a:chOff x="4140" y="429"/>
              <a:chExt cx="1425" cy="2396"/>
            </a:xfrm>
          </p:grpSpPr>
          <p:sp>
            <p:nvSpPr>
              <p:cNvPr id="222247" name="Freeform 250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9 w 354"/>
                  <a:gd name="T1" fmla="*/ 0 h 2742"/>
                  <a:gd name="T2" fmla="*/ 47 w 354"/>
                  <a:gd name="T3" fmla="*/ 66 h 2742"/>
                  <a:gd name="T4" fmla="*/ 46 w 354"/>
                  <a:gd name="T5" fmla="*/ 510 h 2742"/>
                  <a:gd name="T6" fmla="*/ 0 w 354"/>
                  <a:gd name="T7" fmla="*/ 534 h 2742"/>
                  <a:gd name="T8" fmla="*/ 9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248" name="Rectangle 251"/>
              <p:cNvSpPr>
                <a:spLocks noChangeArrowheads="1"/>
              </p:cNvSpPr>
              <p:nvPr/>
            </p:nvSpPr>
            <p:spPr bwMode="auto">
              <a:xfrm>
                <a:off x="4202" y="433"/>
                <a:ext cx="1052" cy="2279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249" name="Freeform 252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29 w 211"/>
                  <a:gd name="T3" fmla="*/ 43 h 2537"/>
                  <a:gd name="T4" fmla="*/ 2 w 211"/>
                  <a:gd name="T5" fmla="*/ 486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250" name="Freeform 253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45 w 328"/>
                  <a:gd name="T3" fmla="*/ 25 h 226"/>
                  <a:gd name="T4" fmla="*/ 45 w 328"/>
                  <a:gd name="T5" fmla="*/ 45 h 226"/>
                  <a:gd name="T6" fmla="*/ 0 w 328"/>
                  <a:gd name="T7" fmla="*/ 1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251" name="Rectangle 254"/>
              <p:cNvSpPr>
                <a:spLocks noChangeArrowheads="1"/>
              </p:cNvSpPr>
              <p:nvPr/>
            </p:nvSpPr>
            <p:spPr bwMode="auto">
              <a:xfrm>
                <a:off x="4215" y="695"/>
                <a:ext cx="594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grpSp>
            <p:nvGrpSpPr>
              <p:cNvPr id="222252" name="Group 255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222277" name="AutoShape 256"/>
                <p:cNvSpPr>
                  <a:spLocks noChangeArrowheads="1"/>
                </p:cNvSpPr>
                <p:nvPr/>
              </p:nvSpPr>
              <p:spPr bwMode="auto">
                <a:xfrm>
                  <a:off x="611" y="2571"/>
                  <a:ext cx="726" cy="12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2278" name="AutoShape 257"/>
                <p:cNvSpPr>
                  <a:spLocks noChangeArrowheads="1"/>
                </p:cNvSpPr>
                <p:nvPr/>
              </p:nvSpPr>
              <p:spPr bwMode="auto">
                <a:xfrm>
                  <a:off x="627" y="2583"/>
                  <a:ext cx="695" cy="9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22253" name="Rectangle 258"/>
              <p:cNvSpPr>
                <a:spLocks noChangeArrowheads="1"/>
              </p:cNvSpPr>
              <p:nvPr/>
            </p:nvSpPr>
            <p:spPr bwMode="auto">
              <a:xfrm>
                <a:off x="4227" y="1023"/>
                <a:ext cx="594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grpSp>
            <p:nvGrpSpPr>
              <p:cNvPr id="222254" name="Group 259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222275" name="AutoShape 260"/>
                <p:cNvSpPr>
                  <a:spLocks noChangeArrowheads="1"/>
                </p:cNvSpPr>
                <p:nvPr/>
              </p:nvSpPr>
              <p:spPr bwMode="auto">
                <a:xfrm>
                  <a:off x="614" y="2574"/>
                  <a:ext cx="726" cy="13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2276" name="AutoShape 261"/>
                <p:cNvSpPr>
                  <a:spLocks noChangeArrowheads="1"/>
                </p:cNvSpPr>
                <p:nvPr/>
              </p:nvSpPr>
              <p:spPr bwMode="auto">
                <a:xfrm>
                  <a:off x="629" y="2592"/>
                  <a:ext cx="695" cy="9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22255" name="Rectangle 262"/>
              <p:cNvSpPr>
                <a:spLocks noChangeArrowheads="1"/>
              </p:cNvSpPr>
              <p:nvPr/>
            </p:nvSpPr>
            <p:spPr bwMode="auto">
              <a:xfrm>
                <a:off x="4215" y="1357"/>
                <a:ext cx="594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256" name="Rectangle 263"/>
              <p:cNvSpPr>
                <a:spLocks noChangeArrowheads="1"/>
              </p:cNvSpPr>
              <p:nvPr/>
            </p:nvSpPr>
            <p:spPr bwMode="auto">
              <a:xfrm>
                <a:off x="4227" y="1656"/>
                <a:ext cx="600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grpSp>
            <p:nvGrpSpPr>
              <p:cNvPr id="222257" name="Group 264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222273" name="AutoShape 265"/>
                <p:cNvSpPr>
                  <a:spLocks noChangeArrowheads="1"/>
                </p:cNvSpPr>
                <p:nvPr/>
              </p:nvSpPr>
              <p:spPr bwMode="auto">
                <a:xfrm>
                  <a:off x="613" y="2572"/>
                  <a:ext cx="717" cy="12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2274" name="AutoShape 266"/>
                <p:cNvSpPr>
                  <a:spLocks noChangeArrowheads="1"/>
                </p:cNvSpPr>
                <p:nvPr/>
              </p:nvSpPr>
              <p:spPr bwMode="auto">
                <a:xfrm>
                  <a:off x="629" y="2589"/>
                  <a:ext cx="686" cy="9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22258" name="Freeform 267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45 w 328"/>
                  <a:gd name="T3" fmla="*/ 24 h 226"/>
                  <a:gd name="T4" fmla="*/ 45 w 328"/>
                  <a:gd name="T5" fmla="*/ 43 h 226"/>
                  <a:gd name="T6" fmla="*/ 0 w 328"/>
                  <a:gd name="T7" fmla="*/ 18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22259" name="Group 268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222271" name="AutoShape 269"/>
                <p:cNvSpPr>
                  <a:spLocks noChangeArrowheads="1"/>
                </p:cNvSpPr>
                <p:nvPr/>
              </p:nvSpPr>
              <p:spPr bwMode="auto">
                <a:xfrm>
                  <a:off x="616" y="2569"/>
                  <a:ext cx="724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2272" name="AutoShape 270"/>
                <p:cNvSpPr>
                  <a:spLocks noChangeArrowheads="1"/>
                </p:cNvSpPr>
                <p:nvPr/>
              </p:nvSpPr>
              <p:spPr bwMode="auto">
                <a:xfrm>
                  <a:off x="631" y="2586"/>
                  <a:ext cx="694" cy="11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anose="05000000000000000000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anose="05000000000000000000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anose="020B0502020104020203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>
                      <a:schemeClr val="accent2"/>
                    </a:buClr>
                    <a:buSzPct val="85000"/>
                    <a:buFont typeface="ZapfDingbats" charset="2"/>
                    <a:buNone/>
                  </a:pPr>
                  <a:endParaRPr lang="en-US" altLang="en-US" sz="20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22260" name="Rectangle 271"/>
              <p:cNvSpPr>
                <a:spLocks noChangeArrowheads="1"/>
              </p:cNvSpPr>
              <p:nvPr/>
            </p:nvSpPr>
            <p:spPr bwMode="auto">
              <a:xfrm>
                <a:off x="5248" y="433"/>
                <a:ext cx="68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261" name="Freeform 272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40 w 296"/>
                  <a:gd name="T3" fmla="*/ 27 h 256"/>
                  <a:gd name="T4" fmla="*/ 40 w 296"/>
                  <a:gd name="T5" fmla="*/ 49 h 256"/>
                  <a:gd name="T6" fmla="*/ 0 w 296"/>
                  <a:gd name="T7" fmla="*/ 18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262" name="Freeform 273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42 w 304"/>
                  <a:gd name="T3" fmla="*/ 32 h 288"/>
                  <a:gd name="T4" fmla="*/ 39 w 304"/>
                  <a:gd name="T5" fmla="*/ 57 h 288"/>
                  <a:gd name="T6" fmla="*/ 2 w 304"/>
                  <a:gd name="T7" fmla="*/ 24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263" name="Oval 274"/>
              <p:cNvSpPr>
                <a:spLocks noChangeArrowheads="1"/>
              </p:cNvSpPr>
              <p:nvPr/>
            </p:nvSpPr>
            <p:spPr bwMode="auto">
              <a:xfrm>
                <a:off x="5514" y="2610"/>
                <a:ext cx="49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264" name="Freeform 275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21 h 240"/>
                  <a:gd name="T2" fmla="*/ 2 w 306"/>
                  <a:gd name="T3" fmla="*/ 48 h 240"/>
                  <a:gd name="T4" fmla="*/ 42 w 306"/>
                  <a:gd name="T5" fmla="*/ 22 h 240"/>
                  <a:gd name="T6" fmla="*/ 40 w 306"/>
                  <a:gd name="T7" fmla="*/ 0 h 240"/>
                  <a:gd name="T8" fmla="*/ 0 w 306"/>
                  <a:gd name="T9" fmla="*/ 21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265" name="AutoShape 276"/>
              <p:cNvSpPr>
                <a:spLocks noChangeArrowheads="1"/>
              </p:cNvSpPr>
              <p:nvPr/>
            </p:nvSpPr>
            <p:spPr bwMode="auto">
              <a:xfrm>
                <a:off x="4140" y="2682"/>
                <a:ext cx="1200" cy="143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266" name="AutoShape 277"/>
              <p:cNvSpPr>
                <a:spLocks noChangeArrowheads="1"/>
              </p:cNvSpPr>
              <p:nvPr/>
            </p:nvSpPr>
            <p:spPr bwMode="auto">
              <a:xfrm>
                <a:off x="4202" y="2711"/>
                <a:ext cx="1077" cy="7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267" name="Oval 278"/>
              <p:cNvSpPr>
                <a:spLocks noChangeArrowheads="1"/>
              </p:cNvSpPr>
              <p:nvPr/>
            </p:nvSpPr>
            <p:spPr bwMode="auto">
              <a:xfrm>
                <a:off x="4307" y="2383"/>
                <a:ext cx="161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268" name="Oval 279"/>
              <p:cNvSpPr>
                <a:spLocks noChangeArrowheads="1"/>
              </p:cNvSpPr>
              <p:nvPr/>
            </p:nvSpPr>
            <p:spPr bwMode="auto">
              <a:xfrm>
                <a:off x="4487" y="2383"/>
                <a:ext cx="161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22269" name="Oval 280"/>
              <p:cNvSpPr>
                <a:spLocks noChangeArrowheads="1"/>
              </p:cNvSpPr>
              <p:nvPr/>
            </p:nvSpPr>
            <p:spPr bwMode="auto">
              <a:xfrm>
                <a:off x="4660" y="2383"/>
                <a:ext cx="161" cy="137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2270" name="Rectangle 281"/>
              <p:cNvSpPr>
                <a:spLocks noChangeArrowheads="1"/>
              </p:cNvSpPr>
              <p:nvPr/>
            </p:nvSpPr>
            <p:spPr bwMode="auto">
              <a:xfrm>
                <a:off x="5062" y="1835"/>
                <a:ext cx="87" cy="764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anose="05000000000000000000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>
                    <a:schemeClr val="accent2"/>
                  </a:buClr>
                  <a:buSzPct val="85000"/>
                  <a:buFont typeface="ZapfDingbats" charset="2"/>
                  <a:buNone/>
                </a:pPr>
                <a:endParaRPr lang="en-US" altLang="en-US" sz="20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2246" name="TextBox 492"/>
            <p:cNvSpPr txBox="1">
              <a:spLocks noChangeArrowheads="1"/>
            </p:cNvSpPr>
            <p:nvPr/>
          </p:nvSpPr>
          <p:spPr bwMode="auto">
            <a:xfrm>
              <a:off x="7600043" y="1655943"/>
              <a:ext cx="806842" cy="6170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anose="05000000000000000000" pitchFamily="2" charset="2"/>
                <a:buChar char="v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ts val="18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r>
                <a:rPr lang="en-US" altLang="en-US" sz="1800">
                  <a:latin typeface="Arial Narrow" panose="020B0606020202030204" pitchFamily="34" charset="0"/>
                </a:rPr>
                <a:t>CDN</a:t>
              </a:r>
            </a:p>
            <a:p>
              <a:pPr>
                <a:lnSpc>
                  <a:spcPts val="1800"/>
                </a:lnSpc>
                <a:buClr>
                  <a:schemeClr val="accent2"/>
                </a:buClr>
                <a:buSzPct val="85000"/>
                <a:buFont typeface="ZapfDingbats" charset="2"/>
                <a:buNone/>
              </a:pPr>
              <a:r>
                <a:rPr lang="en-US" altLang="en-US" sz="1800">
                  <a:latin typeface="Arial Narrow" panose="020B0606020202030204" pitchFamily="34" charset="0"/>
                </a:rPr>
                <a:t>server </a:t>
              </a: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3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94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Embedded Image </a:t>
            </a:r>
            <a:r>
              <a:rPr lang="en-US" altLang="en-US" sz="3600" dirty="0" smtClean="0"/>
              <a:t>Delivery  </a:t>
            </a:r>
            <a:r>
              <a:rPr lang="en-US" altLang="en-US" sz="3600" dirty="0"/>
              <a:t>(e.g., Yahoo!)</a:t>
            </a:r>
          </a:p>
        </p:txBody>
      </p:sp>
      <p:sp>
        <p:nvSpPr>
          <p:cNvPr id="250895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581397" y="1610470"/>
            <a:ext cx="7467600" cy="4114800"/>
          </a:xfrm>
        </p:spPr>
        <p:txBody>
          <a:bodyPr/>
          <a:lstStyle/>
          <a:p>
            <a:pPr>
              <a:spcBef>
                <a:spcPct val="20000"/>
              </a:spcBef>
              <a:buFontTx/>
              <a:buNone/>
            </a:pPr>
            <a:r>
              <a:rPr lang="en-US" altLang="en-US" sz="2000" dirty="0"/>
              <a:t>&lt;html&gt;</a:t>
            </a:r>
          </a:p>
          <a:p>
            <a:pPr>
              <a:spcBef>
                <a:spcPct val="20000"/>
              </a:spcBef>
              <a:buFontTx/>
              <a:buNone/>
            </a:pPr>
            <a:r>
              <a:rPr lang="en-US" altLang="en-US" sz="2000" dirty="0"/>
              <a:t>&lt;head&gt;</a:t>
            </a:r>
          </a:p>
          <a:p>
            <a:pPr>
              <a:spcBef>
                <a:spcPct val="20000"/>
              </a:spcBef>
              <a:buFontTx/>
              <a:buNone/>
            </a:pPr>
            <a:r>
              <a:rPr lang="en-US" altLang="en-US" sz="2000" dirty="0"/>
              <a:t>&lt;title&gt;Welcome to xyz.com!&lt;/title&gt;</a:t>
            </a:r>
          </a:p>
          <a:p>
            <a:pPr>
              <a:spcBef>
                <a:spcPct val="20000"/>
              </a:spcBef>
              <a:buFontTx/>
              <a:buNone/>
            </a:pPr>
            <a:r>
              <a:rPr lang="en-US" altLang="en-US" sz="2000" dirty="0"/>
              <a:t>&lt;/head&gt;</a:t>
            </a:r>
          </a:p>
          <a:p>
            <a:pPr>
              <a:spcBef>
                <a:spcPct val="20000"/>
              </a:spcBef>
              <a:buFontTx/>
              <a:buNone/>
            </a:pPr>
            <a:r>
              <a:rPr lang="en-US" altLang="en-US" sz="2000" dirty="0"/>
              <a:t>&lt;body&gt;</a:t>
            </a:r>
          </a:p>
          <a:p>
            <a:pPr>
              <a:spcBef>
                <a:spcPct val="20000"/>
              </a:spcBef>
              <a:buFontTx/>
              <a:buNone/>
            </a:pPr>
            <a:r>
              <a:rPr lang="en-US" altLang="en-US" sz="2000" dirty="0"/>
              <a:t>&lt;</a:t>
            </a:r>
            <a:r>
              <a:rPr lang="en-US" altLang="en-US" sz="2000" dirty="0" err="1"/>
              <a:t>img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src</a:t>
            </a:r>
            <a:r>
              <a:rPr lang="en-US" altLang="en-US" sz="2000" dirty="0"/>
              <a:t>=“</a:t>
            </a:r>
          </a:p>
          <a:p>
            <a:pPr>
              <a:spcBef>
                <a:spcPct val="20000"/>
              </a:spcBef>
              <a:buFontTx/>
              <a:buNone/>
            </a:pPr>
            <a:r>
              <a:rPr lang="en-US" altLang="en-US" sz="2000" dirty="0"/>
              <a:t>&lt;</a:t>
            </a:r>
            <a:r>
              <a:rPr lang="en-US" altLang="en-US" sz="2000" dirty="0" err="1"/>
              <a:t>img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src</a:t>
            </a:r>
            <a:r>
              <a:rPr lang="en-US" altLang="en-US" sz="2000" dirty="0"/>
              <a:t>=“                                                                      </a:t>
            </a:r>
          </a:p>
          <a:p>
            <a:pPr>
              <a:spcBef>
                <a:spcPct val="20000"/>
              </a:spcBef>
              <a:buFontTx/>
              <a:buNone/>
            </a:pPr>
            <a:r>
              <a:rPr lang="en-US" altLang="en-US" sz="2000" dirty="0"/>
              <a:t>&lt;h1&gt;Welcome to our Web site!&lt;/h1&gt;</a:t>
            </a:r>
          </a:p>
          <a:p>
            <a:pPr>
              <a:spcBef>
                <a:spcPct val="20000"/>
              </a:spcBef>
              <a:buFontTx/>
              <a:buNone/>
            </a:pPr>
            <a:r>
              <a:rPr lang="en-US" altLang="en-US" sz="2000" dirty="0"/>
              <a:t>&lt;a </a:t>
            </a:r>
            <a:r>
              <a:rPr lang="en-US" altLang="en-US" sz="2000" dirty="0" err="1"/>
              <a:t>href</a:t>
            </a:r>
            <a:r>
              <a:rPr lang="en-US" altLang="en-US" sz="2000" dirty="0"/>
              <a:t>=“page2.html”&gt;Click here to enter&lt;/a&gt;</a:t>
            </a:r>
          </a:p>
          <a:p>
            <a:pPr>
              <a:spcBef>
                <a:spcPct val="20000"/>
              </a:spcBef>
              <a:buFontTx/>
              <a:buNone/>
            </a:pPr>
            <a:r>
              <a:rPr lang="en-US" altLang="en-US" sz="2000" dirty="0"/>
              <a:t>&lt;/body&gt;</a:t>
            </a:r>
          </a:p>
          <a:p>
            <a:pPr>
              <a:spcBef>
                <a:spcPct val="20000"/>
              </a:spcBef>
              <a:buFontTx/>
              <a:buNone/>
            </a:pPr>
            <a:r>
              <a:rPr lang="en-US" altLang="en-US" sz="2000" dirty="0"/>
              <a:t>&lt;/html&gt;</a:t>
            </a:r>
          </a:p>
        </p:txBody>
      </p:sp>
      <p:sp>
        <p:nvSpPr>
          <p:cNvPr id="250896" name="Rectangle 16"/>
          <p:cNvSpPr>
            <a:spLocks noChangeArrowheads="1"/>
          </p:cNvSpPr>
          <p:nvPr/>
        </p:nvSpPr>
        <p:spPr bwMode="auto">
          <a:xfrm>
            <a:off x="1808535" y="3394869"/>
            <a:ext cx="41924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</a:pPr>
            <a:r>
              <a:rPr lang="en-US" altLang="en-US" sz="2000" b="0" dirty="0">
                <a:solidFill>
                  <a:srgbClr val="3333B2"/>
                </a:solidFill>
              </a:rPr>
              <a:t>http://www.xyz.com/logos/logo.gif”&gt;</a:t>
            </a:r>
          </a:p>
        </p:txBody>
      </p:sp>
      <p:sp>
        <p:nvSpPr>
          <p:cNvPr id="250902" name="Rectangle 22"/>
          <p:cNvSpPr>
            <a:spLocks noChangeArrowheads="1"/>
          </p:cNvSpPr>
          <p:nvPr/>
        </p:nvSpPr>
        <p:spPr bwMode="auto">
          <a:xfrm>
            <a:off x="1808535" y="3699669"/>
            <a:ext cx="45627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</a:pPr>
            <a:r>
              <a:rPr lang="en-US" altLang="en-US" sz="2000" b="0" dirty="0">
                <a:solidFill>
                  <a:srgbClr val="3333B2"/>
                </a:solidFill>
              </a:rPr>
              <a:t>http://www.xyz.com/</a:t>
            </a:r>
            <a:r>
              <a:rPr lang="en-US" altLang="en-US" sz="2000" b="0" dirty="0" err="1">
                <a:solidFill>
                  <a:srgbClr val="3333B2"/>
                </a:solidFill>
              </a:rPr>
              <a:t>jpgs</a:t>
            </a:r>
            <a:r>
              <a:rPr lang="en-US" altLang="en-US" sz="2000" b="0" dirty="0">
                <a:solidFill>
                  <a:srgbClr val="3333B2"/>
                </a:solidFill>
              </a:rPr>
              <a:t>/navbar1.jpg”&gt;</a:t>
            </a:r>
          </a:p>
        </p:txBody>
      </p:sp>
      <p:grpSp>
        <p:nvGrpSpPr>
          <p:cNvPr id="250908" name="Group 28"/>
          <p:cNvGrpSpPr>
            <a:grpSpLocks/>
          </p:cNvGrpSpPr>
          <p:nvPr/>
        </p:nvGrpSpPr>
        <p:grpSpPr bwMode="auto">
          <a:xfrm>
            <a:off x="611560" y="1124744"/>
            <a:ext cx="6696074" cy="2765425"/>
            <a:chOff x="451" y="874"/>
            <a:chExt cx="4218" cy="1742"/>
          </a:xfrm>
        </p:grpSpPr>
        <p:sp>
          <p:nvSpPr>
            <p:cNvPr id="250891" name="Text Box 11"/>
            <p:cNvSpPr txBox="1">
              <a:spLocks noChangeArrowheads="1"/>
            </p:cNvSpPr>
            <p:nvPr/>
          </p:nvSpPr>
          <p:spPr bwMode="auto">
            <a:xfrm>
              <a:off x="451" y="874"/>
              <a:ext cx="421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en-US" sz="2000" b="0" dirty="0">
                  <a:solidFill>
                    <a:srgbClr val="3333B2"/>
                  </a:solidFill>
                </a:rPr>
                <a:t>Embedded URLs are Converted to </a:t>
              </a:r>
              <a:r>
                <a:rPr lang="en-US" altLang="en-US" sz="2000" b="0" dirty="0" smtClean="0">
                  <a:solidFill>
                    <a:srgbClr val="3333B2"/>
                  </a:solidFill>
                </a:rPr>
                <a:t>ARLs (Akamai)</a:t>
              </a:r>
              <a:endParaRPr lang="en-US" altLang="en-US" sz="2000" b="0" dirty="0">
                <a:solidFill>
                  <a:srgbClr val="3333B2"/>
                </a:solidFill>
              </a:endParaRPr>
            </a:p>
          </p:txBody>
        </p:sp>
        <p:sp>
          <p:nvSpPr>
            <p:cNvPr id="250898" name="Line 18"/>
            <p:cNvSpPr>
              <a:spLocks noChangeShapeType="1"/>
            </p:cNvSpPr>
            <p:nvPr/>
          </p:nvSpPr>
          <p:spPr bwMode="auto">
            <a:xfrm>
              <a:off x="1632" y="2428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00" name="Rectangle 20"/>
            <p:cNvSpPr>
              <a:spLocks noChangeArrowheads="1"/>
            </p:cNvSpPr>
            <p:nvPr/>
          </p:nvSpPr>
          <p:spPr bwMode="auto">
            <a:xfrm>
              <a:off x="1968" y="1920"/>
              <a:ext cx="28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0" dirty="0" err="1">
                  <a:solidFill>
                    <a:srgbClr val="3333B2"/>
                  </a:solidFill>
                </a:rPr>
                <a:t>ak</a:t>
              </a:r>
              <a:endParaRPr lang="en-US" altLang="en-US" sz="2000" b="0" dirty="0">
                <a:solidFill>
                  <a:srgbClr val="3333B2"/>
                </a:solidFill>
              </a:endParaRPr>
            </a:p>
          </p:txBody>
        </p:sp>
        <p:sp>
          <p:nvSpPr>
            <p:cNvPr id="250903" name="Line 23"/>
            <p:cNvSpPr>
              <a:spLocks noChangeShapeType="1"/>
            </p:cNvSpPr>
            <p:nvPr/>
          </p:nvSpPr>
          <p:spPr bwMode="auto">
            <a:xfrm>
              <a:off x="1632" y="2616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06" name="Line 26"/>
            <p:cNvSpPr>
              <a:spLocks noChangeShapeType="1"/>
            </p:cNvSpPr>
            <p:nvPr/>
          </p:nvSpPr>
          <p:spPr bwMode="auto">
            <a:xfrm flipV="1">
              <a:off x="1824" y="2160"/>
              <a:ext cx="192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22718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 smtClean="0"/>
              <a:t>CDN objectives</a:t>
            </a:r>
            <a:endParaRPr lang="en-US" altLang="en-US" sz="3600" dirty="0"/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24744"/>
            <a:ext cx="8382000" cy="1596589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en-US" sz="2800" dirty="0" smtClean="0"/>
              <a:t>High reliability</a:t>
            </a:r>
          </a:p>
          <a:p>
            <a:pPr>
              <a:spcBef>
                <a:spcPts val="0"/>
              </a:spcBef>
            </a:pPr>
            <a:r>
              <a:rPr lang="en-US" altLang="en-US" sz="2800" dirty="0" smtClean="0"/>
              <a:t>Fast and consistent service</a:t>
            </a:r>
          </a:p>
          <a:p>
            <a:pPr>
              <a:spcBef>
                <a:spcPts val="0"/>
              </a:spcBef>
            </a:pPr>
            <a:r>
              <a:rPr lang="en-US" altLang="en-US" sz="2800" dirty="0" smtClean="0"/>
              <a:t>Low cost</a:t>
            </a:r>
            <a:endParaRPr lang="en-US" altLang="en-US" sz="2400" dirty="0" smtClean="0"/>
          </a:p>
          <a:p>
            <a:pPr marL="0" indent="0">
              <a:spcBef>
                <a:spcPts val="0"/>
              </a:spcBef>
              <a:buNone/>
            </a:pPr>
            <a:endParaRPr lang="en-US" altLang="en-US" sz="2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Algorithmic Nuggets in Content Delivery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D9AB2-15A4-5040-83B6-4D8A29AADDA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0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er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Beamer.pot</Template>
  <TotalTime>18762</TotalTime>
  <Words>1672</Words>
  <Application>Microsoft Office PowerPoint</Application>
  <PresentationFormat>On-screen Show (4:3)</PresentationFormat>
  <Paragraphs>416</Paragraphs>
  <Slides>27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9" baseType="lpstr">
      <vt:lpstr>ＭＳ Ｐゴシック</vt:lpstr>
      <vt:lpstr>Arial</vt:lpstr>
      <vt:lpstr>Arial Narrow</vt:lpstr>
      <vt:lpstr>Calibri</vt:lpstr>
      <vt:lpstr>Comic Sans MS</vt:lpstr>
      <vt:lpstr>Gill Sans MT</vt:lpstr>
      <vt:lpstr>Symbol</vt:lpstr>
      <vt:lpstr>Tahoma</vt:lpstr>
      <vt:lpstr>Times New Roman</vt:lpstr>
      <vt:lpstr>Wingdings</vt:lpstr>
      <vt:lpstr>ZapfDingbats</vt:lpstr>
      <vt:lpstr>Beamer</vt:lpstr>
      <vt:lpstr>Algorithmic Nuggets in Content Delivery </vt:lpstr>
      <vt:lpstr>Content distribution networks</vt:lpstr>
      <vt:lpstr>Content distribution networks</vt:lpstr>
      <vt:lpstr>PowerPoint Presentation</vt:lpstr>
      <vt:lpstr>PowerPoint Presentation</vt:lpstr>
      <vt:lpstr>CDN content access: a closer look</vt:lpstr>
      <vt:lpstr>Case study: Netflix</vt:lpstr>
      <vt:lpstr>Embedded Image Delivery  (e.g., Yahoo!)</vt:lpstr>
      <vt:lpstr>CDN objectives</vt:lpstr>
      <vt:lpstr>Algorithms used in CDN</vt:lpstr>
      <vt:lpstr>In this talk…</vt:lpstr>
      <vt:lpstr>Hashing</vt:lpstr>
      <vt:lpstr>Difficulty changing number of buckets</vt:lpstr>
      <vt:lpstr>Consistent Hashing</vt:lpstr>
      <vt:lpstr>Consistent Hashing</vt:lpstr>
      <vt:lpstr>Properties of Consistent Hashing</vt:lpstr>
      <vt:lpstr>Virtual nodes</vt:lpstr>
      <vt:lpstr>Actual low level load-balancing algorithm</vt:lpstr>
      <vt:lpstr>Leader Election Example</vt:lpstr>
      <vt:lpstr>Stable Marriages</vt:lpstr>
      <vt:lpstr>Residents-Hospitals Extension</vt:lpstr>
      <vt:lpstr>Multi-Dimensional Load</vt:lpstr>
      <vt:lpstr>Stable Allocations With Tree Constraints</vt:lpstr>
      <vt:lpstr>Instance of Problem</vt:lpstr>
      <vt:lpstr>Algorithm for Tree Constraints</vt:lpstr>
      <vt:lpstr>Acknowledgement</vt:lpstr>
      <vt:lpstr>Questions?</vt:lpstr>
    </vt:vector>
  </TitlesOfParts>
  <Company>University of Iowa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Self-adjusting Skip Graphs</dc:title>
  <dc:creator>Sukumar Ghosh</dc:creator>
  <cp:lastModifiedBy>Rezwan</cp:lastModifiedBy>
  <cp:revision>520</cp:revision>
  <dcterms:created xsi:type="dcterms:W3CDTF">2015-08-06T02:41:54Z</dcterms:created>
  <dcterms:modified xsi:type="dcterms:W3CDTF">2017-09-06T15:50:43Z</dcterms:modified>
</cp:coreProperties>
</file>