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xls" ContentType="application/vnd.ms-exce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14" r:id="rId3"/>
    <p:sldId id="257" r:id="rId4"/>
    <p:sldId id="259" r:id="rId5"/>
    <p:sldId id="316" r:id="rId6"/>
    <p:sldId id="32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317" r:id="rId15"/>
    <p:sldId id="318" r:id="rId16"/>
    <p:sldId id="319" r:id="rId17"/>
    <p:sldId id="320" r:id="rId18"/>
    <p:sldId id="322" r:id="rId19"/>
    <p:sldId id="324" r:id="rId20"/>
    <p:sldId id="326" r:id="rId21"/>
    <p:sldId id="323" r:id="rId22"/>
    <p:sldId id="32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10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C179D-1DE8-D848-A8B8-E8DED681CFD7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7D7F3-71BE-CC47-B512-EC0FF4E4B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60263F-B71E-3A49-A2B0-FFF4D9C143C3}" type="slidenum">
              <a:rPr lang="en-US"/>
              <a:pPr/>
              <a:t>3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40347F-6153-5248-A54F-D51CE8D92686}" type="slidenum">
              <a:rPr lang="en-US">
                <a:latin typeface="Times New Roman" charset="0"/>
              </a:rPr>
              <a:pPr/>
              <a:t>14</a:t>
            </a:fld>
            <a:endParaRPr lang="en-US">
              <a:latin typeface="Times New Roman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76CEB-362A-B34F-B3B3-5DB9F9856ECD}" type="slidenum">
              <a:rPr lang="en-US">
                <a:latin typeface="Times New Roman" charset="0"/>
              </a:rPr>
              <a:pPr/>
              <a:t>15</a:t>
            </a:fld>
            <a:endParaRPr lang="en-US">
              <a:latin typeface="Times New Roman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DD3E45-4782-B342-9F44-9A7BDF62F11E}" type="slidenum">
              <a:rPr lang="en-US">
                <a:latin typeface="Times New Roman" charset="0"/>
              </a:rPr>
              <a:pPr/>
              <a:t>16</a:t>
            </a:fld>
            <a:endParaRPr lang="en-US">
              <a:latin typeface="Times New Roman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A34EC5-19E1-6047-B0D7-1BAE3B8692BC}" type="slidenum">
              <a:rPr lang="en-US">
                <a:latin typeface="Times New Roman" charset="0"/>
              </a:rPr>
              <a:pPr/>
              <a:t>17</a:t>
            </a:fld>
            <a:endParaRPr lang="en-US">
              <a:latin typeface="Times New Roman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BA1F96-FC43-684C-9903-9700AF41AE6B}" type="slidenum">
              <a:rPr lang="en-US">
                <a:latin typeface="Times New Roman" charset="0"/>
              </a:rPr>
              <a:pPr/>
              <a:t>18</a:t>
            </a:fld>
            <a:endParaRPr lang="en-US"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424366-7110-7B47-86AB-F6DA2F07A0B3}" type="slidenum">
              <a:rPr lang="en-US">
                <a:latin typeface="Times New Roman" charset="0"/>
              </a:rPr>
              <a:pPr/>
              <a:t>19</a:t>
            </a:fld>
            <a:endParaRPr lang="en-US"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642D06-ABBF-5B4E-88AA-61F933956398}" type="slidenum">
              <a:rPr lang="en-US">
                <a:latin typeface="Times New Roman" charset="0"/>
              </a:rPr>
              <a:pPr/>
              <a:t>20</a:t>
            </a:fld>
            <a:endParaRPr lang="en-US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3AAF2-E5C4-3240-890D-B8E0E5DAF6A8}" type="slidenum">
              <a:rPr lang="en-US">
                <a:latin typeface="Times New Roman" charset="0"/>
              </a:rPr>
              <a:pPr/>
              <a:t>21</a:t>
            </a:fld>
            <a:endParaRPr lang="en-US">
              <a:latin typeface="Times New Roman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114C15-D7EA-8E45-812F-CCCC3EAF3ACD}" type="slidenum">
              <a:rPr lang="en-US"/>
              <a:pPr/>
              <a:t>4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US" sz="18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1DE53-8C64-9242-9238-E557E5E86247}" type="slidenum">
              <a:rPr lang="en-US"/>
              <a:pPr/>
              <a:t>7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US" sz="18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BF7003-DB85-2248-8D1F-382AEE5BFD42}" type="slidenum">
              <a:rPr lang="en-US"/>
              <a:pPr/>
              <a:t>8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992E6-4CEA-574B-8CBE-2E39FCE48349}" type="slidenum">
              <a:rPr lang="en-US"/>
              <a:pPr/>
              <a:t>9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368675-D70A-3748-9F29-DC8934178E1F}" type="slidenum">
              <a:rPr lang="en-US"/>
              <a:pPr/>
              <a:t>10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35C43C-E34B-A348-B170-1B8B67C1B117}" type="slidenum">
              <a:rPr lang="en-US"/>
              <a:pPr/>
              <a:t>11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AB8811-DBF6-E94C-8C5C-0F759FA216E7}" type="slidenum">
              <a:rPr lang="en-US"/>
              <a:pPr/>
              <a:t>12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US" sz="18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ABB44-DED3-5B46-8056-EC3DDB8DA180}" type="slidenum">
              <a:rPr lang="en-US"/>
              <a:pPr/>
              <a:t>13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DFA-3F0A-8F46-8800-13C8DF6BDC14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2707-83AC-8540-9C90-53062358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DFA-3F0A-8F46-8800-13C8DF6BDC14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2707-83AC-8540-9C90-53062358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DFA-3F0A-8F46-8800-13C8DF6BDC14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2707-83AC-8540-9C90-53062358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AB4567EF-9557-4440-AE19-243C514C3C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DFA-3F0A-8F46-8800-13C8DF6BDC14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2707-83AC-8540-9C90-53062358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DFA-3F0A-8F46-8800-13C8DF6BDC14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2707-83AC-8540-9C90-53062358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DFA-3F0A-8F46-8800-13C8DF6BDC14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2707-83AC-8540-9C90-53062358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DFA-3F0A-8F46-8800-13C8DF6BDC14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2707-83AC-8540-9C90-53062358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DFA-3F0A-8F46-8800-13C8DF6BDC14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2707-83AC-8540-9C90-53062358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DFA-3F0A-8F46-8800-13C8DF6BDC14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2707-83AC-8540-9C90-53062358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DFA-3F0A-8F46-8800-13C8DF6BDC14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2707-83AC-8540-9C90-53062358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DFA-3F0A-8F46-8800-13C8DF6BDC14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2707-83AC-8540-9C90-53062358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85DFA-3F0A-8F46-8800-13C8DF6BDC14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A2707-83AC-8540-9C90-53062358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Excel_97_-_2004_Worksheet1.xls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Microsoft_Excel_97_-_2004_Worksheet2.xls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wmf"/><Relationship Id="rId20" Type="http://schemas.openxmlformats.org/officeDocument/2006/relationships/image" Target="../media/image21.wmf"/><Relationship Id="rId21" Type="http://schemas.openxmlformats.org/officeDocument/2006/relationships/image" Target="../media/image22.wmf"/><Relationship Id="rId22" Type="http://schemas.openxmlformats.org/officeDocument/2006/relationships/image" Target="../media/image2.wmf"/><Relationship Id="rId10" Type="http://schemas.openxmlformats.org/officeDocument/2006/relationships/image" Target="../media/image11.wmf"/><Relationship Id="rId11" Type="http://schemas.openxmlformats.org/officeDocument/2006/relationships/image" Target="../media/image12.wmf"/><Relationship Id="rId12" Type="http://schemas.openxmlformats.org/officeDocument/2006/relationships/image" Target="../media/image13.wmf"/><Relationship Id="rId13" Type="http://schemas.openxmlformats.org/officeDocument/2006/relationships/image" Target="../media/image14.wmf"/><Relationship Id="rId14" Type="http://schemas.openxmlformats.org/officeDocument/2006/relationships/image" Target="../media/image15.wmf"/><Relationship Id="rId15" Type="http://schemas.openxmlformats.org/officeDocument/2006/relationships/image" Target="../media/image16.wmf"/><Relationship Id="rId16" Type="http://schemas.openxmlformats.org/officeDocument/2006/relationships/image" Target="../media/image17.wmf"/><Relationship Id="rId17" Type="http://schemas.openxmlformats.org/officeDocument/2006/relationships/image" Target="../media/image18.wmf"/><Relationship Id="rId18" Type="http://schemas.openxmlformats.org/officeDocument/2006/relationships/image" Target="../media/image19.wmf"/><Relationship Id="rId19" Type="http://schemas.openxmlformats.org/officeDocument/2006/relationships/image" Target="../media/image20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8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Pastry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82462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2811" dirty="0" smtClean="0">
                <a:solidFill>
                  <a:schemeClr val="tx1"/>
                </a:solidFill>
              </a:rPr>
              <a:t>Peter </a:t>
            </a:r>
            <a:r>
              <a:rPr lang="en-US" sz="2811" dirty="0" err="1" smtClean="0">
                <a:solidFill>
                  <a:schemeClr val="tx1"/>
                </a:solidFill>
              </a:rPr>
              <a:t>Druschel</a:t>
            </a:r>
            <a:r>
              <a:rPr lang="en-US" sz="2811" dirty="0" smtClean="0">
                <a:solidFill>
                  <a:schemeClr val="tx1"/>
                </a:solidFill>
              </a:rPr>
              <a:t>, </a:t>
            </a:r>
            <a:r>
              <a:rPr lang="en-US" sz="2811" i="1" dirty="0" smtClean="0">
                <a:solidFill>
                  <a:schemeClr val="tx1"/>
                </a:solidFill>
              </a:rPr>
              <a:t>Rice University</a:t>
            </a:r>
            <a:endParaRPr lang="en-US" sz="2811" dirty="0" smtClean="0">
              <a:solidFill>
                <a:schemeClr val="tx1"/>
              </a:solidFill>
            </a:endParaRPr>
          </a:p>
          <a:p>
            <a:pPr>
              <a:lnSpc>
                <a:spcPct val="125000"/>
              </a:lnSpc>
            </a:pPr>
            <a:r>
              <a:rPr lang="en-US" sz="2811" dirty="0" smtClean="0">
                <a:solidFill>
                  <a:schemeClr val="tx1"/>
                </a:solidFill>
              </a:rPr>
              <a:t>Antony </a:t>
            </a:r>
            <a:r>
              <a:rPr lang="en-US" sz="2811" dirty="0" err="1" smtClean="0">
                <a:solidFill>
                  <a:schemeClr val="tx1"/>
                </a:solidFill>
              </a:rPr>
              <a:t>Rowstron</a:t>
            </a:r>
            <a:r>
              <a:rPr lang="en-US" sz="2811" dirty="0" smtClean="0">
                <a:solidFill>
                  <a:schemeClr val="tx1"/>
                </a:solidFill>
              </a:rPr>
              <a:t>, </a:t>
            </a:r>
            <a:r>
              <a:rPr lang="en-US" sz="2811" i="1" dirty="0" smtClean="0">
                <a:solidFill>
                  <a:schemeClr val="tx1"/>
                </a:solidFill>
              </a:rPr>
              <a:t>Microsoft Research UK</a:t>
            </a:r>
            <a:endParaRPr lang="en-US" sz="281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31508" y="5373077"/>
            <a:ext cx="585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slides are taken from the authors original presentation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3" y="390525"/>
            <a:ext cx="7772400" cy="1143000"/>
          </a:xfrm>
        </p:spPr>
        <p:txBody>
          <a:bodyPr/>
          <a:lstStyle/>
          <a:p>
            <a:r>
              <a:rPr lang="en-US" b="1" dirty="0"/>
              <a:t>Pastry: Performance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98625"/>
            <a:ext cx="7772400" cy="434657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/>
              <a:t>Integrity of overlay/ message delivery:</a:t>
            </a:r>
            <a:endParaRPr lang="en-US" sz="2800" dirty="0"/>
          </a:p>
          <a:p>
            <a:r>
              <a:rPr lang="en-US" sz="2800" dirty="0"/>
              <a:t>guaranteed unless </a:t>
            </a:r>
            <a:r>
              <a:rPr lang="en-US" sz="2800" i="1" dirty="0"/>
              <a:t>L/2</a:t>
            </a:r>
            <a:r>
              <a:rPr lang="en-US" sz="2800" dirty="0"/>
              <a:t> simultaneous failures of nodes with adjacent </a:t>
            </a:r>
            <a:r>
              <a:rPr lang="en-US" sz="2800" dirty="0" err="1" smtClean="0"/>
              <a:t>nodeIds</a:t>
            </a:r>
            <a:r>
              <a:rPr lang="en-US" sz="2800" dirty="0" smtClean="0"/>
              <a:t> occur</a:t>
            </a:r>
          </a:p>
          <a:p>
            <a:pPr>
              <a:buFontTx/>
              <a:buNone/>
            </a:pPr>
            <a:endParaRPr lang="en-US" sz="2800" b="1" dirty="0"/>
          </a:p>
          <a:p>
            <a:pPr>
              <a:buFontTx/>
              <a:buNone/>
            </a:pPr>
            <a:r>
              <a:rPr lang="en-US" sz="2800" b="1" dirty="0"/>
              <a:t>Number of routing hops:</a:t>
            </a:r>
            <a:endParaRPr lang="en-US" sz="2800" dirty="0"/>
          </a:p>
          <a:p>
            <a:r>
              <a:rPr lang="en-US" sz="2800" dirty="0"/>
              <a:t>No failures: &lt; </a:t>
            </a:r>
            <a:r>
              <a:rPr lang="en-US" sz="2800" i="1" dirty="0"/>
              <a:t>log</a:t>
            </a:r>
            <a:r>
              <a:rPr lang="en-US" sz="2800" baseline="-25000" dirty="0"/>
              <a:t>16</a:t>
            </a:r>
            <a:r>
              <a:rPr lang="en-US" sz="2800" i="1" baseline="-25000" dirty="0"/>
              <a:t> </a:t>
            </a:r>
            <a:r>
              <a:rPr lang="en-US" sz="2800" i="1" dirty="0"/>
              <a:t>N   </a:t>
            </a:r>
            <a:r>
              <a:rPr lang="en-US" sz="2800" dirty="0" smtClean="0"/>
              <a:t>expected</a:t>
            </a:r>
          </a:p>
          <a:p>
            <a:r>
              <a:rPr lang="en-US" sz="2400" i="1" dirty="0" smtClean="0"/>
              <a:t>O</a:t>
            </a:r>
            <a:r>
              <a:rPr lang="en-US" sz="2400" i="1" dirty="0"/>
              <a:t>(N) </a:t>
            </a:r>
            <a:r>
              <a:rPr lang="en-US" sz="2400" dirty="0"/>
              <a:t>worst </a:t>
            </a:r>
            <a:r>
              <a:rPr lang="en-US" sz="2400" dirty="0" smtClean="0"/>
              <a:t>case (why?), </a:t>
            </a:r>
            <a:r>
              <a:rPr lang="en-US" sz="2400" dirty="0"/>
              <a:t>average case much better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Pastry: Self-organization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/>
              <a:t>Initializing and maintaining routing tables and leaf sets</a:t>
            </a:r>
          </a:p>
          <a:p>
            <a:pPr>
              <a:buFontTx/>
              <a:buNone/>
            </a:pPr>
            <a:endParaRPr lang="en-US" sz="2800" dirty="0"/>
          </a:p>
          <a:p>
            <a:r>
              <a:rPr lang="en-US" sz="2800" dirty="0"/>
              <a:t>Node addition</a:t>
            </a:r>
          </a:p>
          <a:p>
            <a:r>
              <a:rPr lang="en-US" sz="2800" dirty="0"/>
              <a:t>Node departure (failure)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Pastry: Node addition 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299200" y="4354513"/>
            <a:ext cx="3346450" cy="44196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en-GB" sz="2800"/>
          </a:p>
          <a:p>
            <a:endParaRPr lang="en-GB" sz="2800"/>
          </a:p>
        </p:txBody>
      </p:sp>
      <p:sp>
        <p:nvSpPr>
          <p:cNvPr id="253956" name="Oval 4"/>
          <p:cNvSpPr>
            <a:spLocks noChangeArrowheads="1"/>
          </p:cNvSpPr>
          <p:nvPr/>
        </p:nvSpPr>
        <p:spPr bwMode="auto">
          <a:xfrm>
            <a:off x="3287713" y="1795463"/>
            <a:ext cx="4419600" cy="43434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3957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1113" y="37004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58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4913" y="33194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59" name="Picture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6313" y="27860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60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8713" y="47672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61" name="Picture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1513" y="53768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62" name="Picture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0113" y="30146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63" name="Picture 1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3913" y="46148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64" name="Picture 1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4913" y="25574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65" name="Picture 1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3113" y="19478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66" name="Picture 1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5113" y="60626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67" name="Picture 1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0913" y="17954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68" name="Picture 1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3513" y="23288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69" name="Picture 1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1513" y="40814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70" name="Picture 1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9788" y="592931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71" name="Picture 1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6313" y="49958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72" name="Picture 2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0713" y="58340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73" name="Picture 2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6713" y="56816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74" name="Picture 2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4113" y="17954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75" name="Picture 2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5713" y="19478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76" name="Picture 2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7713" y="33956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77" name="Picture 2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0113" y="51482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78" name="Picture 2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9513" y="59102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79" name="Picture 2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2113" y="56816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3980" name="Line 28"/>
          <p:cNvSpPr>
            <a:spLocks noChangeShapeType="1"/>
          </p:cNvSpPr>
          <p:nvPr/>
        </p:nvSpPr>
        <p:spPr bwMode="auto">
          <a:xfrm flipH="1">
            <a:off x="6627813" y="2565400"/>
            <a:ext cx="53340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non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81" name="Text Box 29"/>
          <p:cNvSpPr txBox="1">
            <a:spLocks noChangeArrowheads="1"/>
          </p:cNvSpPr>
          <p:nvPr/>
        </p:nvSpPr>
        <p:spPr bwMode="auto">
          <a:xfrm>
            <a:off x="5662613" y="2822575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d46a1c</a:t>
            </a:r>
            <a:endParaRPr lang="en-US" sz="3600"/>
          </a:p>
        </p:txBody>
      </p:sp>
      <p:cxnSp>
        <p:nvCxnSpPr>
          <p:cNvPr id="253982" name="AutoShape 30"/>
          <p:cNvCxnSpPr>
            <a:cxnSpLocks noChangeShapeType="1"/>
            <a:stCxn id="0" idx="0"/>
            <a:endCxn id="0" idx="1"/>
          </p:cNvCxnSpPr>
          <p:nvPr/>
        </p:nvCxnSpPr>
        <p:spPr bwMode="auto">
          <a:xfrm rot="16200000">
            <a:off x="5464175" y="3667125"/>
            <a:ext cx="833438" cy="3195638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253983" name="Picture 3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1113" y="43862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84" name="Picture 3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1325" y="22145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85" name="Picture 3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3513" y="55292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86" name="Picture 3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8913" y="17192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3987" name="AutoShape 35"/>
          <p:cNvCxnSpPr>
            <a:cxnSpLocks noChangeShapeType="1"/>
            <a:stCxn id="0" idx="1"/>
            <a:endCxn id="0" idx="1"/>
          </p:cNvCxnSpPr>
          <p:nvPr/>
        </p:nvCxnSpPr>
        <p:spPr bwMode="auto">
          <a:xfrm rot="10800000" flipH="1">
            <a:off x="7478713" y="3400425"/>
            <a:ext cx="76200" cy="1447800"/>
          </a:xfrm>
          <a:prstGeom prst="curvedConnector3">
            <a:avLst>
              <a:gd name="adj1" fmla="val -30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53988" name="AutoShape 36"/>
          <p:cNvCxnSpPr>
            <a:cxnSpLocks noChangeShapeType="1"/>
            <a:stCxn id="0" idx="1"/>
            <a:endCxn id="0" idx="1"/>
          </p:cNvCxnSpPr>
          <p:nvPr/>
        </p:nvCxnSpPr>
        <p:spPr bwMode="auto">
          <a:xfrm rot="10800000">
            <a:off x="7326313" y="2867025"/>
            <a:ext cx="228600" cy="533400"/>
          </a:xfrm>
          <a:prstGeom prst="curvedConnector3">
            <a:avLst>
              <a:gd name="adj1" fmla="val 20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53989" name="Text Box 37"/>
          <p:cNvSpPr txBox="1">
            <a:spLocks noChangeArrowheads="1"/>
          </p:cNvSpPr>
          <p:nvPr/>
        </p:nvSpPr>
        <p:spPr bwMode="auto">
          <a:xfrm>
            <a:off x="5986463" y="4189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53990" name="Rectangle 38"/>
          <p:cNvSpPr>
            <a:spLocks noChangeArrowheads="1"/>
          </p:cNvSpPr>
          <p:nvPr/>
        </p:nvSpPr>
        <p:spPr bwMode="auto">
          <a:xfrm>
            <a:off x="3914775" y="4592638"/>
            <a:ext cx="19939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chemeClr val="tx2"/>
                </a:solidFill>
              </a:rPr>
              <a:t>Route(d46a1c)</a:t>
            </a:r>
            <a:endParaRPr lang="en-US" i="1">
              <a:solidFill>
                <a:schemeClr val="folHlink"/>
              </a:solidFill>
            </a:endParaRPr>
          </a:p>
        </p:txBody>
      </p:sp>
      <p:sp>
        <p:nvSpPr>
          <p:cNvPr id="253991" name="Text Box 39"/>
          <p:cNvSpPr txBox="1">
            <a:spLocks noChangeArrowheads="1"/>
          </p:cNvSpPr>
          <p:nvPr/>
        </p:nvSpPr>
        <p:spPr bwMode="auto">
          <a:xfrm>
            <a:off x="7518400" y="2546350"/>
            <a:ext cx="1081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tx2"/>
                </a:solidFill>
              </a:rPr>
              <a:t>d46</a:t>
            </a:r>
            <a:r>
              <a:rPr lang="en-US">
                <a:solidFill>
                  <a:schemeClr val="hlink"/>
                </a:solidFill>
              </a:rPr>
              <a:t>2ba</a:t>
            </a:r>
          </a:p>
        </p:txBody>
      </p:sp>
      <p:sp>
        <p:nvSpPr>
          <p:cNvPr id="253992" name="Rectangle 40"/>
          <p:cNvSpPr>
            <a:spLocks noChangeArrowheads="1"/>
          </p:cNvSpPr>
          <p:nvPr/>
        </p:nvSpPr>
        <p:spPr bwMode="auto">
          <a:xfrm>
            <a:off x="7704138" y="3127375"/>
            <a:ext cx="1047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tx2"/>
                </a:solidFill>
              </a:rPr>
              <a:t>d4</a:t>
            </a:r>
            <a:r>
              <a:rPr lang="en-US">
                <a:solidFill>
                  <a:schemeClr val="hlink"/>
                </a:solidFill>
              </a:rPr>
              <a:t>213f</a:t>
            </a:r>
          </a:p>
        </p:txBody>
      </p:sp>
      <p:sp>
        <p:nvSpPr>
          <p:cNvPr id="253993" name="Rectangle 41"/>
          <p:cNvSpPr>
            <a:spLocks noChangeArrowheads="1"/>
          </p:cNvSpPr>
          <p:nvPr/>
        </p:nvSpPr>
        <p:spPr bwMode="auto">
          <a:xfrm>
            <a:off x="7616825" y="4633913"/>
            <a:ext cx="1081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tx2"/>
                </a:solidFill>
              </a:rPr>
              <a:t>d</a:t>
            </a:r>
            <a:r>
              <a:rPr lang="en-US">
                <a:solidFill>
                  <a:schemeClr val="hlink"/>
                </a:solidFill>
              </a:rPr>
              <a:t>13da3</a:t>
            </a:r>
          </a:p>
        </p:txBody>
      </p:sp>
      <p:sp>
        <p:nvSpPr>
          <p:cNvPr id="253994" name="Rectangle 42"/>
          <p:cNvSpPr>
            <a:spLocks noChangeArrowheads="1"/>
          </p:cNvSpPr>
          <p:nvPr/>
        </p:nvSpPr>
        <p:spPr bwMode="auto">
          <a:xfrm>
            <a:off x="3263900" y="5754688"/>
            <a:ext cx="10128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hlink"/>
                </a:solidFill>
              </a:rPr>
              <a:t>65a1fc</a:t>
            </a:r>
          </a:p>
        </p:txBody>
      </p:sp>
      <p:pic>
        <p:nvPicPr>
          <p:cNvPr id="253995" name="Picture 4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3600" y="26114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3996" name="Rectangle 44"/>
          <p:cNvSpPr>
            <a:spLocks noChangeArrowheads="1"/>
          </p:cNvSpPr>
          <p:nvPr/>
        </p:nvSpPr>
        <p:spPr bwMode="auto">
          <a:xfrm>
            <a:off x="7408863" y="2278063"/>
            <a:ext cx="10810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tx2"/>
                </a:solidFill>
              </a:rPr>
              <a:t>d46</a:t>
            </a:r>
            <a:r>
              <a:rPr lang="en-US">
                <a:solidFill>
                  <a:schemeClr val="hlink"/>
                </a:solidFill>
              </a:rPr>
              <a:t>7c4</a:t>
            </a:r>
          </a:p>
        </p:txBody>
      </p:sp>
      <p:cxnSp>
        <p:nvCxnSpPr>
          <p:cNvPr id="253997" name="AutoShape 45"/>
          <p:cNvCxnSpPr>
            <a:cxnSpLocks noChangeShapeType="1"/>
            <a:stCxn id="0" idx="1"/>
            <a:endCxn id="0" idx="1"/>
          </p:cNvCxnSpPr>
          <p:nvPr/>
        </p:nvCxnSpPr>
        <p:spPr bwMode="auto">
          <a:xfrm rot="10800000">
            <a:off x="7213600" y="2692400"/>
            <a:ext cx="112713" cy="174625"/>
          </a:xfrm>
          <a:prstGeom prst="curvedConnector3">
            <a:avLst>
              <a:gd name="adj1" fmla="val 302815"/>
            </a:avLst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253998" name="Rectangle 46"/>
          <p:cNvSpPr>
            <a:spLocks noChangeArrowheads="1"/>
          </p:cNvSpPr>
          <p:nvPr/>
        </p:nvSpPr>
        <p:spPr bwMode="auto">
          <a:xfrm>
            <a:off x="6927850" y="1927225"/>
            <a:ext cx="1047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tx2"/>
                </a:solidFill>
              </a:rPr>
              <a:t>d4</a:t>
            </a:r>
            <a:r>
              <a:rPr lang="en-US">
                <a:solidFill>
                  <a:schemeClr val="hlink"/>
                </a:solidFill>
              </a:rPr>
              <a:t>71f1</a:t>
            </a:r>
          </a:p>
        </p:txBody>
      </p:sp>
      <p:pic>
        <p:nvPicPr>
          <p:cNvPr id="253999" name="Picture 4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36750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4000" name="Rectangle 48"/>
          <p:cNvSpPr>
            <a:spLocks noChangeArrowheads="1"/>
          </p:cNvSpPr>
          <p:nvPr/>
        </p:nvSpPr>
        <p:spPr bwMode="auto">
          <a:xfrm>
            <a:off x="279400" y="3143250"/>
            <a:ext cx="2583685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</a:rPr>
              <a:t>New </a:t>
            </a:r>
            <a:r>
              <a:rPr lang="en-US" dirty="0" smtClean="0">
                <a:solidFill>
                  <a:srgbClr val="0000FF"/>
                </a:solidFill>
              </a:rPr>
              <a:t>node</a:t>
            </a:r>
            <a:r>
              <a:rPr lang="en-US" sz="2800" dirty="0" smtClean="0">
                <a:solidFill>
                  <a:srgbClr val="0000FF"/>
                </a:solidFill>
              </a:rPr>
              <a:t> X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  <a:r>
              <a:rPr lang="en-US" sz="2800" dirty="0">
                <a:solidFill>
                  <a:srgbClr val="FF0000"/>
                </a:solidFill>
              </a:rPr>
              <a:t>d46a1c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54003" name="AutoShape 51"/>
          <p:cNvCxnSpPr>
            <a:cxnSpLocks noChangeShapeType="1"/>
            <a:stCxn id="0" idx="3"/>
            <a:endCxn id="0" idx="0"/>
          </p:cNvCxnSpPr>
          <p:nvPr/>
        </p:nvCxnSpPr>
        <p:spPr bwMode="auto">
          <a:xfrm>
            <a:off x="1582738" y="3756025"/>
            <a:ext cx="2700337" cy="1925638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pic>
        <p:nvPicPr>
          <p:cNvPr id="254005" name="Picture 5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0413" y="24558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396037" y="4155936"/>
            <a:ext cx="26770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new node X asks</a:t>
            </a:r>
          </a:p>
          <a:p>
            <a:r>
              <a:rPr lang="en-US" sz="2000" dirty="0" smtClean="0"/>
              <a:t>node </a:t>
            </a:r>
            <a:r>
              <a:rPr lang="en-US" sz="2000" dirty="0" smtClean="0">
                <a:solidFill>
                  <a:srgbClr val="0000FF"/>
                </a:solidFill>
              </a:rPr>
              <a:t>65a1fc </a:t>
            </a:r>
            <a:r>
              <a:rPr lang="en-US" sz="2000" dirty="0" smtClean="0"/>
              <a:t>to route</a:t>
            </a:r>
          </a:p>
          <a:p>
            <a:r>
              <a:rPr lang="en-US" sz="2000" dirty="0" smtClean="0"/>
              <a:t>a message to it. Nodes</a:t>
            </a:r>
          </a:p>
          <a:p>
            <a:r>
              <a:rPr lang="en-US" sz="2000" dirty="0" smtClean="0"/>
              <a:t>in the route share their</a:t>
            </a:r>
          </a:p>
          <a:p>
            <a:r>
              <a:rPr lang="en-US" sz="2000" dirty="0" smtClean="0"/>
              <a:t>routing tables with X</a:t>
            </a:r>
          </a:p>
          <a:p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3363913" y="609492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9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Node departure (failure)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Leaf set members exchange</a:t>
            </a:r>
            <a:r>
              <a:rPr lang="en-US" b="1" dirty="0" smtClean="0"/>
              <a:t> heartbeat messages</a:t>
            </a:r>
            <a:endParaRPr lang="en-US" b="1" dirty="0"/>
          </a:p>
          <a:p>
            <a:pPr>
              <a:buFontTx/>
              <a:buNone/>
            </a:pPr>
            <a:endParaRPr lang="en-US" b="1" dirty="0"/>
          </a:p>
          <a:p>
            <a:r>
              <a:rPr lang="en-US" b="1" dirty="0"/>
              <a:t>Leaf set repair (eager):</a:t>
            </a:r>
            <a:r>
              <a:rPr lang="en-US" dirty="0"/>
              <a:t> request set from farthest live node in set</a:t>
            </a:r>
          </a:p>
          <a:p>
            <a:r>
              <a:rPr lang="en-US" b="1" dirty="0"/>
              <a:t>Routing table repair (lazy):</a:t>
            </a:r>
            <a:r>
              <a:rPr lang="en-US" dirty="0"/>
              <a:t> get table from peers in the same row, then higher rows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Node departure (failure)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/>
              <a:t>Leaf set members exchange heartbeat</a:t>
            </a:r>
          </a:p>
          <a:p>
            <a:pPr eaLnBrk="1" hangingPunct="1">
              <a:buFontTx/>
              <a:buNone/>
            </a:pPr>
            <a:endParaRPr lang="en-US" b="1"/>
          </a:p>
          <a:p>
            <a:pPr eaLnBrk="1" hangingPunct="1"/>
            <a:r>
              <a:rPr lang="en-US" b="1"/>
              <a:t>Leaf set repair (eager):</a:t>
            </a:r>
            <a:r>
              <a:rPr lang="en-US"/>
              <a:t> request the set from farthest live node</a:t>
            </a:r>
          </a:p>
          <a:p>
            <a:pPr eaLnBrk="1" hangingPunct="1"/>
            <a:r>
              <a:rPr lang="en-US" b="1"/>
              <a:t>Routing table repair (lazy):</a:t>
            </a:r>
            <a:r>
              <a:rPr lang="en-US"/>
              <a:t> get table from peers in the same row, then higher rows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7338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Pastry: Average # of hops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2882900" y="6054725"/>
            <a:ext cx="35734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L=16, 100k random queries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ph idx="1"/>
          </p:nvPr>
        </p:nvGraphicFramePr>
        <p:xfrm>
          <a:off x="638175" y="1339850"/>
          <a:ext cx="7907338" cy="4716463"/>
        </p:xfrm>
        <a:graphic>
          <a:graphicData uri="http://schemas.openxmlformats.org/presentationml/2006/ole">
            <p:oleObj spid="_x0000_s124930" name="Worksheet" r:id="rId4" imgW="9582607" imgH="571530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Pastry: Proximity routing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304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/>
              <a:t>Proximity metric = time delay estimated by</a:t>
            </a:r>
            <a:r>
              <a:rPr lang="en-US" sz="2400" dirty="0" smtClean="0"/>
              <a:t> a ping</a:t>
            </a:r>
            <a:endParaRPr lang="en-US" sz="2400" dirty="0"/>
          </a:p>
          <a:p>
            <a:pPr eaLnBrk="1" hangingPunct="1">
              <a:buFontTx/>
              <a:buNone/>
            </a:pPr>
            <a:r>
              <a:rPr lang="en-US" sz="2400" dirty="0"/>
              <a:t>A node can probe distance to any other node</a:t>
            </a:r>
          </a:p>
          <a:p>
            <a:pPr lvl="1" eaLnBrk="1" hangingPunct="1"/>
            <a:endParaRPr lang="en-US" sz="2400" b="1" dirty="0"/>
          </a:p>
          <a:p>
            <a:pPr eaLnBrk="1" hangingPunct="1">
              <a:buFontTx/>
              <a:buNone/>
            </a:pPr>
            <a:r>
              <a:rPr lang="en-US" sz="2800" b="1" dirty="0"/>
              <a:t>   </a:t>
            </a:r>
            <a:r>
              <a:rPr lang="en-US" sz="2800" dirty="0"/>
              <a:t>Each routing table entry uses a node close to the local node (in the proximity space), among all nodes with the appropriate node Id prefix.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969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Pastry: Routes in proximity space 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342900" y="2479675"/>
            <a:ext cx="4356100" cy="4124325"/>
            <a:chOff x="216" y="1562"/>
            <a:chExt cx="2744" cy="2598"/>
          </a:xfrm>
        </p:grpSpPr>
        <p:sp>
          <p:nvSpPr>
            <p:cNvPr id="46104" name="Oval 3"/>
            <p:cNvSpPr>
              <a:spLocks noChangeArrowheads="1"/>
            </p:cNvSpPr>
            <p:nvPr/>
          </p:nvSpPr>
          <p:spPr bwMode="auto">
            <a:xfrm>
              <a:off x="251" y="1598"/>
              <a:ext cx="2051" cy="2069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6105" name="Picture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66" y="2506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06" name="Picture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31" y="2324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07" name="Picture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25" y="2070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08" name="Picture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96" y="3014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09" name="Picture 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83" y="3304"/>
              <a:ext cx="7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0" name="Picture 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2" y="2179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1" name="Picture 10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7" y="2941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2" name="Picture 1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3" y="1961"/>
              <a:ext cx="7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3" name="Picture 1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2" y="1671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4" name="Picture 1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6" y="3631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5" name="Picture 1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" y="1598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6" name="Picture 1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9" y="1852"/>
              <a:ext cx="7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7" name="Picture 1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6" y="2687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8" name="Picture 1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83" y="3567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9" name="Picture 1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" y="3123"/>
              <a:ext cx="7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20" name="Picture 1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2" y="3522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21" name="Picture 20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42" y="3449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22" name="Picture 2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29" y="1598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23" name="Picture 2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65" y="1671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24" name="Picture 2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1" y="2360"/>
              <a:ext cx="7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25" name="Picture 2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90" y="3195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26" name="Picture 2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30" y="3558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27" name="Picture 2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6" y="3449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28" name="Line 27"/>
            <p:cNvSpPr>
              <a:spLocks noChangeShapeType="1"/>
            </p:cNvSpPr>
            <p:nvPr/>
          </p:nvSpPr>
          <p:spPr bwMode="auto">
            <a:xfrm flipH="1">
              <a:off x="1801" y="1965"/>
              <a:ext cx="247" cy="14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9" name="Text Box 28"/>
            <p:cNvSpPr txBox="1">
              <a:spLocks noChangeArrowheads="1"/>
            </p:cNvSpPr>
            <p:nvPr/>
          </p:nvSpPr>
          <p:spPr bwMode="auto">
            <a:xfrm>
              <a:off x="1265" y="2052"/>
              <a:ext cx="6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solidFill>
                    <a:schemeClr val="tx2"/>
                  </a:solidFill>
                </a:rPr>
                <a:t>d46a1c</a:t>
              </a:r>
              <a:endParaRPr lang="en-US" sz="3600"/>
            </a:p>
          </p:txBody>
        </p:sp>
        <p:cxnSp>
          <p:nvCxnSpPr>
            <p:cNvPr id="46130" name="AutoShape 29"/>
            <p:cNvCxnSpPr>
              <a:cxnSpLocks noChangeShapeType="1"/>
            </p:cNvCxnSpPr>
            <p:nvPr/>
          </p:nvCxnSpPr>
          <p:spPr bwMode="auto">
            <a:xfrm rot="-5400000">
              <a:off x="1256" y="2509"/>
              <a:ext cx="397" cy="1483"/>
            </a:xfrm>
            <a:prstGeom prst="curvedConnector2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pic>
          <p:nvPicPr>
            <p:cNvPr id="46131" name="Picture 30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66" y="2832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32" name="Picture 3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7" y="1798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33" name="Picture 3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9" y="3377"/>
              <a:ext cx="7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34" name="Picture 3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70" y="1562"/>
              <a:ext cx="7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6135" name="AutoShape 34"/>
            <p:cNvCxnSpPr>
              <a:cxnSpLocks noChangeShapeType="1"/>
            </p:cNvCxnSpPr>
            <p:nvPr/>
          </p:nvCxnSpPr>
          <p:spPr bwMode="auto">
            <a:xfrm rot="10800000" flipH="1">
              <a:off x="2196" y="2363"/>
              <a:ext cx="35" cy="689"/>
            </a:xfrm>
            <a:prstGeom prst="curvedConnector3">
              <a:avLst>
                <a:gd name="adj1" fmla="val -300000"/>
              </a:avLst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46136" name="AutoShape 35"/>
            <p:cNvCxnSpPr>
              <a:cxnSpLocks noChangeShapeType="1"/>
            </p:cNvCxnSpPr>
            <p:nvPr/>
          </p:nvCxnSpPr>
          <p:spPr bwMode="auto">
            <a:xfrm rot="10800000">
              <a:off x="2125" y="2109"/>
              <a:ext cx="106" cy="254"/>
            </a:xfrm>
            <a:prstGeom prst="curvedConnector3">
              <a:avLst>
                <a:gd name="adj1" fmla="val 200000"/>
              </a:avLst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sp>
          <p:nvSpPr>
            <p:cNvPr id="46137" name="Text Box 36"/>
            <p:cNvSpPr txBox="1">
              <a:spLocks noChangeArrowheads="1"/>
            </p:cNvSpPr>
            <p:nvPr/>
          </p:nvSpPr>
          <p:spPr bwMode="auto">
            <a:xfrm>
              <a:off x="1488" y="2704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46138" name="Rectangle 37"/>
            <p:cNvSpPr>
              <a:spLocks noChangeArrowheads="1"/>
            </p:cNvSpPr>
            <p:nvPr/>
          </p:nvSpPr>
          <p:spPr bwMode="auto">
            <a:xfrm>
              <a:off x="542" y="2778"/>
              <a:ext cx="1257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/>
                <a:t>Route(d46a1c)</a:t>
              </a:r>
              <a:endParaRPr lang="en-US" i="1">
                <a:solidFill>
                  <a:schemeClr val="folHlink"/>
                </a:solidFill>
              </a:endParaRPr>
            </a:p>
          </p:txBody>
        </p:sp>
        <p:sp>
          <p:nvSpPr>
            <p:cNvPr id="46139" name="Text Box 38"/>
            <p:cNvSpPr txBox="1">
              <a:spLocks noChangeArrowheads="1"/>
            </p:cNvSpPr>
            <p:nvPr/>
          </p:nvSpPr>
          <p:spPr bwMode="auto">
            <a:xfrm>
              <a:off x="2173" y="1956"/>
              <a:ext cx="68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solidFill>
                    <a:schemeClr val="tx2"/>
                  </a:solidFill>
                </a:rPr>
                <a:t>d46</a:t>
              </a:r>
              <a:r>
                <a:rPr lang="en-US">
                  <a:solidFill>
                    <a:schemeClr val="hlink"/>
                  </a:solidFill>
                </a:rPr>
                <a:t>2ba</a:t>
              </a:r>
            </a:p>
          </p:txBody>
        </p:sp>
        <p:sp>
          <p:nvSpPr>
            <p:cNvPr id="46140" name="Rectangle 39"/>
            <p:cNvSpPr>
              <a:spLocks noChangeArrowheads="1"/>
            </p:cNvSpPr>
            <p:nvPr/>
          </p:nvSpPr>
          <p:spPr bwMode="auto">
            <a:xfrm>
              <a:off x="2300" y="2402"/>
              <a:ext cx="66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solidFill>
                    <a:schemeClr val="tx2"/>
                  </a:solidFill>
                </a:rPr>
                <a:t>d4</a:t>
              </a:r>
              <a:r>
                <a:rPr lang="en-US">
                  <a:solidFill>
                    <a:schemeClr val="hlink"/>
                  </a:solidFill>
                </a:rPr>
                <a:t>213f</a:t>
              </a:r>
            </a:p>
          </p:txBody>
        </p:sp>
        <p:sp>
          <p:nvSpPr>
            <p:cNvPr id="46141" name="Rectangle 40"/>
            <p:cNvSpPr>
              <a:spLocks noChangeArrowheads="1"/>
            </p:cNvSpPr>
            <p:nvPr/>
          </p:nvSpPr>
          <p:spPr bwMode="auto">
            <a:xfrm>
              <a:off x="2259" y="2950"/>
              <a:ext cx="68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solidFill>
                    <a:schemeClr val="tx2"/>
                  </a:solidFill>
                </a:rPr>
                <a:t>d</a:t>
              </a:r>
              <a:r>
                <a:rPr lang="en-US">
                  <a:solidFill>
                    <a:schemeClr val="hlink"/>
                  </a:solidFill>
                </a:rPr>
                <a:t>13da3</a:t>
              </a:r>
            </a:p>
          </p:txBody>
        </p:sp>
        <p:sp>
          <p:nvSpPr>
            <p:cNvPr id="46142" name="Rectangle 41"/>
            <p:cNvSpPr>
              <a:spLocks noChangeArrowheads="1"/>
            </p:cNvSpPr>
            <p:nvPr/>
          </p:nvSpPr>
          <p:spPr bwMode="auto">
            <a:xfrm>
              <a:off x="240" y="3484"/>
              <a:ext cx="63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solidFill>
                    <a:schemeClr val="hlink"/>
                  </a:solidFill>
                </a:rPr>
                <a:t>65a1fc</a:t>
              </a:r>
            </a:p>
          </p:txBody>
        </p:sp>
        <p:pic>
          <p:nvPicPr>
            <p:cNvPr id="46143" name="Picture 4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73" y="1987"/>
              <a:ext cx="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44" name="Rectangle 43"/>
            <p:cNvSpPr>
              <a:spLocks noChangeArrowheads="1"/>
            </p:cNvSpPr>
            <p:nvPr/>
          </p:nvSpPr>
          <p:spPr bwMode="auto">
            <a:xfrm>
              <a:off x="2104" y="1840"/>
              <a:ext cx="68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solidFill>
                    <a:schemeClr val="tx2"/>
                  </a:solidFill>
                </a:rPr>
                <a:t>d46</a:t>
              </a:r>
              <a:r>
                <a:rPr lang="en-US">
                  <a:solidFill>
                    <a:schemeClr val="hlink"/>
                  </a:solidFill>
                </a:rPr>
                <a:t>7c4</a:t>
              </a:r>
            </a:p>
          </p:txBody>
        </p:sp>
        <p:cxnSp>
          <p:nvCxnSpPr>
            <p:cNvPr id="46145" name="AutoShape 44"/>
            <p:cNvCxnSpPr>
              <a:cxnSpLocks noChangeShapeType="1"/>
            </p:cNvCxnSpPr>
            <p:nvPr/>
          </p:nvCxnSpPr>
          <p:spPr bwMode="auto">
            <a:xfrm rot="10800000">
              <a:off x="2073" y="2025"/>
              <a:ext cx="52" cy="84"/>
            </a:xfrm>
            <a:prstGeom prst="curvedConnector3">
              <a:avLst>
                <a:gd name="adj1" fmla="val 302815"/>
              </a:avLst>
            </a:prstGeom>
            <a:noFill/>
            <a:ln w="25400">
              <a:solidFill>
                <a:srgbClr val="00FF00"/>
              </a:solidFill>
              <a:round/>
              <a:headEnd type="none" w="sm" len="sm"/>
              <a:tailEnd type="triangle" w="sm" len="sm"/>
            </a:ln>
          </p:spPr>
        </p:cxnSp>
        <p:sp>
          <p:nvSpPr>
            <p:cNvPr id="46146" name="Rectangle 45"/>
            <p:cNvSpPr>
              <a:spLocks noChangeArrowheads="1"/>
            </p:cNvSpPr>
            <p:nvPr/>
          </p:nvSpPr>
          <p:spPr bwMode="auto">
            <a:xfrm>
              <a:off x="1940" y="1661"/>
              <a:ext cx="66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solidFill>
                    <a:schemeClr val="tx2"/>
                  </a:solidFill>
                </a:rPr>
                <a:t>d4</a:t>
              </a:r>
              <a:r>
                <a:rPr lang="en-US">
                  <a:solidFill>
                    <a:schemeClr val="hlink"/>
                  </a:solidFill>
                </a:rPr>
                <a:t>71f1</a:t>
              </a:r>
            </a:p>
          </p:txBody>
        </p:sp>
        <p:sp>
          <p:nvSpPr>
            <p:cNvPr id="46147" name="Text Box 71"/>
            <p:cNvSpPr txBox="1">
              <a:spLocks noChangeArrowheads="1"/>
            </p:cNvSpPr>
            <p:nvPr/>
          </p:nvSpPr>
          <p:spPr bwMode="auto">
            <a:xfrm>
              <a:off x="714" y="3872"/>
              <a:ext cx="122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NodeId space</a:t>
              </a:r>
              <a:endParaRPr lang="en-US"/>
            </a:p>
          </p:txBody>
        </p:sp>
      </p:grp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4395788" y="1806575"/>
            <a:ext cx="4494212" cy="6173788"/>
            <a:chOff x="2769" y="1138"/>
            <a:chExt cx="2831" cy="3889"/>
          </a:xfrm>
        </p:grpSpPr>
        <p:sp>
          <p:nvSpPr>
            <p:cNvPr id="46085" name="Arc 60"/>
            <p:cNvSpPr>
              <a:spLocks/>
            </p:cNvSpPr>
            <p:nvPr/>
          </p:nvSpPr>
          <p:spPr bwMode="auto">
            <a:xfrm>
              <a:off x="2769" y="1138"/>
              <a:ext cx="1670" cy="3889"/>
            </a:xfrm>
            <a:custGeom>
              <a:avLst/>
              <a:gdLst>
                <a:gd name="T0" fmla="*/ 0 w 11601"/>
                <a:gd name="T1" fmla="*/ 19 h 21430"/>
                <a:gd name="T2" fmla="*/ 26 w 11601"/>
                <a:gd name="T3" fmla="*/ 0 h 21430"/>
                <a:gd name="T4" fmla="*/ 35 w 11601"/>
                <a:gd name="T5" fmla="*/ 128 h 21430"/>
                <a:gd name="T6" fmla="*/ 0 60000 65536"/>
                <a:gd name="T7" fmla="*/ 0 60000 65536"/>
                <a:gd name="T8" fmla="*/ 0 60000 65536"/>
                <a:gd name="T9" fmla="*/ 0 w 11601"/>
                <a:gd name="T10" fmla="*/ 0 h 21430"/>
                <a:gd name="T11" fmla="*/ 11601 w 11601"/>
                <a:gd name="T12" fmla="*/ 21430 h 21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01" h="21430" fill="none" extrusionOk="0">
                  <a:moveTo>
                    <a:pt x="-1" y="3209"/>
                  </a:moveTo>
                  <a:cubicBezTo>
                    <a:pt x="2690" y="1496"/>
                    <a:pt x="5728" y="400"/>
                    <a:pt x="8893" y="0"/>
                  </a:cubicBezTo>
                </a:path>
                <a:path w="11601" h="21430" stroke="0" extrusionOk="0">
                  <a:moveTo>
                    <a:pt x="-1" y="3209"/>
                  </a:moveTo>
                  <a:cubicBezTo>
                    <a:pt x="2690" y="1496"/>
                    <a:pt x="5728" y="400"/>
                    <a:pt x="8893" y="0"/>
                  </a:cubicBezTo>
                  <a:lnTo>
                    <a:pt x="11601" y="2143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86" name="Rectangle 59"/>
            <p:cNvSpPr>
              <a:spLocks noChangeArrowheads="1"/>
            </p:cNvSpPr>
            <p:nvPr/>
          </p:nvSpPr>
          <p:spPr bwMode="auto">
            <a:xfrm>
              <a:off x="3840" y="1172"/>
              <a:ext cx="68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solidFill>
                    <a:schemeClr val="tx2"/>
                  </a:solidFill>
                </a:rPr>
                <a:t>d46</a:t>
              </a:r>
              <a:r>
                <a:rPr lang="en-US">
                  <a:solidFill>
                    <a:schemeClr val="hlink"/>
                  </a:solidFill>
                </a:rPr>
                <a:t>7c4</a:t>
              </a:r>
            </a:p>
          </p:txBody>
        </p:sp>
        <p:sp>
          <p:nvSpPr>
            <p:cNvPr id="46087" name="Oval 46"/>
            <p:cNvSpPr>
              <a:spLocks noChangeArrowheads="1"/>
            </p:cNvSpPr>
            <p:nvPr/>
          </p:nvSpPr>
          <p:spPr bwMode="auto">
            <a:xfrm>
              <a:off x="4840" y="3704"/>
              <a:ext cx="192" cy="1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6088" name="Picture 4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96" y="3762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9" name="Oval 48"/>
            <p:cNvSpPr>
              <a:spLocks noChangeArrowheads="1"/>
            </p:cNvSpPr>
            <p:nvPr/>
          </p:nvSpPr>
          <p:spPr bwMode="auto">
            <a:xfrm>
              <a:off x="4592" y="3528"/>
              <a:ext cx="552" cy="5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6090" name="Picture 5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16" y="3466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1" name="Picture 5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40" y="3810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2" name="Rectangle 55"/>
            <p:cNvSpPr>
              <a:spLocks noChangeArrowheads="1"/>
            </p:cNvSpPr>
            <p:nvPr/>
          </p:nvSpPr>
          <p:spPr bwMode="auto">
            <a:xfrm>
              <a:off x="4962" y="3596"/>
              <a:ext cx="63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solidFill>
                    <a:schemeClr val="hlink"/>
                  </a:solidFill>
                </a:rPr>
                <a:t>65a1fc</a:t>
              </a:r>
            </a:p>
          </p:txBody>
        </p:sp>
        <p:sp>
          <p:nvSpPr>
            <p:cNvPr id="46093" name="Rectangle 56"/>
            <p:cNvSpPr>
              <a:spLocks noChangeArrowheads="1"/>
            </p:cNvSpPr>
            <p:nvPr/>
          </p:nvSpPr>
          <p:spPr bwMode="auto">
            <a:xfrm>
              <a:off x="4791" y="3860"/>
              <a:ext cx="68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solidFill>
                    <a:schemeClr val="tx2"/>
                  </a:solidFill>
                </a:rPr>
                <a:t>d</a:t>
              </a:r>
              <a:r>
                <a:rPr lang="en-US">
                  <a:solidFill>
                    <a:schemeClr val="hlink"/>
                  </a:solidFill>
                </a:rPr>
                <a:t>13da3</a:t>
              </a:r>
            </a:p>
          </p:txBody>
        </p:sp>
        <p:sp>
          <p:nvSpPr>
            <p:cNvPr id="46094" name="Rectangle 57"/>
            <p:cNvSpPr>
              <a:spLocks noChangeArrowheads="1"/>
            </p:cNvSpPr>
            <p:nvPr/>
          </p:nvSpPr>
          <p:spPr bwMode="auto">
            <a:xfrm>
              <a:off x="4812" y="3252"/>
              <a:ext cx="66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solidFill>
                    <a:schemeClr val="tx2"/>
                  </a:solidFill>
                </a:rPr>
                <a:t>d4</a:t>
              </a:r>
              <a:r>
                <a:rPr lang="en-US">
                  <a:solidFill>
                    <a:schemeClr val="hlink"/>
                  </a:solidFill>
                </a:rPr>
                <a:t>213f</a:t>
              </a:r>
            </a:p>
          </p:txBody>
        </p:sp>
        <p:sp>
          <p:nvSpPr>
            <p:cNvPr id="46095" name="Rectangle 58"/>
            <p:cNvSpPr>
              <a:spLocks noChangeArrowheads="1"/>
            </p:cNvSpPr>
            <p:nvPr/>
          </p:nvSpPr>
          <p:spPr bwMode="auto">
            <a:xfrm>
              <a:off x="3456" y="3840"/>
              <a:ext cx="68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solidFill>
                    <a:schemeClr val="tx2"/>
                  </a:solidFill>
                </a:rPr>
                <a:t>d46</a:t>
              </a:r>
              <a:r>
                <a:rPr lang="en-US">
                  <a:solidFill>
                    <a:schemeClr val="hlink"/>
                  </a:solidFill>
                </a:rPr>
                <a:t>2ba</a:t>
              </a:r>
            </a:p>
          </p:txBody>
        </p:sp>
        <p:pic>
          <p:nvPicPr>
            <p:cNvPr id="46096" name="Picture 5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04" y="1154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7" name="Line 61"/>
            <p:cNvSpPr>
              <a:spLocks noChangeShapeType="1"/>
            </p:cNvSpPr>
            <p:nvPr/>
          </p:nvSpPr>
          <p:spPr bwMode="auto">
            <a:xfrm flipH="1">
              <a:off x="4880" y="3808"/>
              <a:ext cx="56" cy="4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8" name="Line 62"/>
            <p:cNvSpPr>
              <a:spLocks noChangeShapeType="1"/>
            </p:cNvSpPr>
            <p:nvPr/>
          </p:nvSpPr>
          <p:spPr bwMode="auto">
            <a:xfrm flipH="1" flipV="1">
              <a:off x="4856" y="3504"/>
              <a:ext cx="24" cy="34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9" name="Line 64"/>
            <p:cNvSpPr>
              <a:spLocks noChangeShapeType="1"/>
            </p:cNvSpPr>
            <p:nvPr/>
          </p:nvSpPr>
          <p:spPr bwMode="auto">
            <a:xfrm flipH="1" flipV="1">
              <a:off x="3744" y="1192"/>
              <a:ext cx="344" cy="2616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0" name="Arc 69"/>
            <p:cNvSpPr>
              <a:spLocks/>
            </p:cNvSpPr>
            <p:nvPr/>
          </p:nvSpPr>
          <p:spPr bwMode="auto">
            <a:xfrm>
              <a:off x="4067" y="2715"/>
              <a:ext cx="1258" cy="1236"/>
            </a:xfrm>
            <a:custGeom>
              <a:avLst/>
              <a:gdLst>
                <a:gd name="T0" fmla="*/ 0 w 30912"/>
                <a:gd name="T1" fmla="*/ 2 h 30782"/>
                <a:gd name="T2" fmla="*/ 2 w 30912"/>
                <a:gd name="T3" fmla="*/ 0 h 30782"/>
                <a:gd name="T4" fmla="*/ 1 w 30912"/>
                <a:gd name="T5" fmla="*/ 1 h 30782"/>
                <a:gd name="T6" fmla="*/ 0 60000 65536"/>
                <a:gd name="T7" fmla="*/ 0 60000 65536"/>
                <a:gd name="T8" fmla="*/ 0 60000 65536"/>
                <a:gd name="T9" fmla="*/ 0 w 30912"/>
                <a:gd name="T10" fmla="*/ 0 h 30782"/>
                <a:gd name="T11" fmla="*/ 30912 w 30912"/>
                <a:gd name="T12" fmla="*/ 30782 h 307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912" h="30782" fill="none" extrusionOk="0">
                  <a:moveTo>
                    <a:pt x="2048" y="30782"/>
                  </a:moveTo>
                  <a:cubicBezTo>
                    <a:pt x="699" y="27909"/>
                    <a:pt x="0" y="247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822" y="0"/>
                    <a:pt x="28004" y="721"/>
                    <a:pt x="30912" y="2110"/>
                  </a:cubicBezTo>
                </a:path>
                <a:path w="30912" h="30782" stroke="0" extrusionOk="0">
                  <a:moveTo>
                    <a:pt x="2048" y="30782"/>
                  </a:moveTo>
                  <a:cubicBezTo>
                    <a:pt x="699" y="27909"/>
                    <a:pt x="0" y="247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822" y="0"/>
                    <a:pt x="28004" y="721"/>
                    <a:pt x="30912" y="211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1" name="Text Box 72"/>
            <p:cNvSpPr txBox="1">
              <a:spLocks noChangeArrowheads="1"/>
            </p:cNvSpPr>
            <p:nvPr/>
          </p:nvSpPr>
          <p:spPr bwMode="auto">
            <a:xfrm>
              <a:off x="4113" y="1872"/>
              <a:ext cx="1433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Proximity space</a:t>
              </a:r>
            </a:p>
          </p:txBody>
        </p:sp>
        <p:pic>
          <p:nvPicPr>
            <p:cNvPr id="46102" name="Picture 5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24" y="3706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03" name="Line 63"/>
            <p:cNvSpPr>
              <a:spLocks noChangeShapeType="1"/>
            </p:cNvSpPr>
            <p:nvPr/>
          </p:nvSpPr>
          <p:spPr bwMode="auto">
            <a:xfrm flipH="1">
              <a:off x="4072" y="3512"/>
              <a:ext cx="792" cy="24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339725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Pastry: Distance traveled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781050" y="6096000"/>
            <a:ext cx="69754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L=16, 100k random queries, Euclidean proximity space</a:t>
            </a: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>
            <p:ph idx="1"/>
          </p:nvPr>
        </p:nvGraphicFramePr>
        <p:xfrm>
          <a:off x="650875" y="1289050"/>
          <a:ext cx="7907338" cy="4716463"/>
        </p:xfrm>
        <a:graphic>
          <a:graphicData uri="http://schemas.openxmlformats.org/presentationml/2006/ole">
            <p:oleObj spid="_x0000_s133122" name="Worksheet" r:id="rId4" imgW="11366500" imgH="678180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68300"/>
            <a:ext cx="7772400" cy="1143000"/>
          </a:xfrm>
        </p:spPr>
        <p:txBody>
          <a:bodyPr/>
          <a:lstStyle/>
          <a:p>
            <a:pPr eaLnBrk="1" hangingPunct="1"/>
            <a:r>
              <a:rPr lang="en-GB"/>
              <a:t>PAST: File storage 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5689600" y="2230438"/>
            <a:ext cx="32893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800" b="1"/>
              <a:t>Storage Invariant</a:t>
            </a:r>
            <a:r>
              <a:rPr lang="en-US" sz="2800"/>
              <a:t>: </a:t>
            </a:r>
          </a:p>
          <a:p>
            <a:pPr algn="l" eaLnBrk="0" hangingPunct="0"/>
            <a:r>
              <a:rPr lang="en-US" sz="2800"/>
              <a:t>File “replicas” are </a:t>
            </a:r>
          </a:p>
          <a:p>
            <a:pPr algn="l" eaLnBrk="0" hangingPunct="0"/>
            <a:r>
              <a:rPr lang="en-US" sz="2800"/>
              <a:t>stored on k nodes </a:t>
            </a:r>
          </a:p>
          <a:p>
            <a:pPr algn="l" eaLnBrk="0" hangingPunct="0"/>
            <a:r>
              <a:rPr lang="en-US" sz="2800"/>
              <a:t>with nodeIds</a:t>
            </a:r>
          </a:p>
          <a:p>
            <a:pPr algn="l" eaLnBrk="0" hangingPunct="0"/>
            <a:r>
              <a:rPr lang="en-US" sz="2800"/>
              <a:t>closest to fileId </a:t>
            </a:r>
          </a:p>
          <a:p>
            <a:pPr algn="l" eaLnBrk="0" hangingPunct="0"/>
            <a:endParaRPr lang="en-US" sz="2800"/>
          </a:p>
          <a:p>
            <a:pPr algn="l" eaLnBrk="0" hangingPunct="0"/>
            <a:r>
              <a:rPr lang="en-US" sz="2800"/>
              <a:t>(k is bounded by the leaf set size)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58800" y="1778000"/>
            <a:ext cx="4581525" cy="4505325"/>
            <a:chOff x="352" y="1120"/>
            <a:chExt cx="2886" cy="2838"/>
          </a:xfrm>
        </p:grpSpPr>
        <p:sp>
          <p:nvSpPr>
            <p:cNvPr id="54277" name="Oval 5"/>
            <p:cNvSpPr>
              <a:spLocks noChangeArrowheads="1"/>
            </p:cNvSpPr>
            <p:nvPr/>
          </p:nvSpPr>
          <p:spPr bwMode="auto">
            <a:xfrm>
              <a:off x="400" y="1168"/>
              <a:ext cx="2784" cy="2736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4278" name="Picture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36" y="2368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79" name="Picture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88" y="2128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0" name="Picture 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44" y="1792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1" name="Picture 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0" y="3040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2" name="Picture 10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52" y="3424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3" name="Picture 1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6" y="1936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4" name="Picture 1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8" y="2944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5" name="Picture 1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8" y="1648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6" name="Picture 1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6" y="1264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7" name="Picture 1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96" y="3856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8" name="Picture 1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28" y="1168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9" name="Picture 1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2" y="1504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90" name="Picture 1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2" y="2608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91" name="Picture 1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58" y="3772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92" name="Picture 20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4" y="3184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93" name="Picture 2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20" y="3712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94" name="Picture 2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60" y="3616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95" name="Picture 2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56" y="1168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96" name="Picture 2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28" y="1367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97" name="Picture 2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0" y="2176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98" name="Picture 2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96" y="3280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99" name="Picture 2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72" y="3760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300" name="Picture 2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6" y="3616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301" name="Line 29"/>
            <p:cNvSpPr>
              <a:spLocks noChangeShapeType="1"/>
            </p:cNvSpPr>
            <p:nvPr/>
          </p:nvSpPr>
          <p:spPr bwMode="auto">
            <a:xfrm flipH="1">
              <a:off x="2528" y="1685"/>
              <a:ext cx="33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02" name="Text Box 30"/>
            <p:cNvSpPr txBox="1">
              <a:spLocks noChangeArrowheads="1"/>
            </p:cNvSpPr>
            <p:nvPr/>
          </p:nvSpPr>
          <p:spPr bwMode="auto">
            <a:xfrm>
              <a:off x="2023" y="1866"/>
              <a:ext cx="6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>
                  <a:solidFill>
                    <a:srgbClr val="F74209"/>
                  </a:solidFill>
                </a:rPr>
                <a:t>fileId</a:t>
              </a:r>
              <a:endParaRPr lang="en-US" sz="3600"/>
            </a:p>
          </p:txBody>
        </p:sp>
        <p:cxnSp>
          <p:nvCxnSpPr>
            <p:cNvPr id="54303" name="AutoShape 31"/>
            <p:cNvCxnSpPr>
              <a:cxnSpLocks noChangeShapeType="1"/>
            </p:cNvCxnSpPr>
            <p:nvPr/>
          </p:nvCxnSpPr>
          <p:spPr bwMode="auto">
            <a:xfrm rot="-5400000">
              <a:off x="1771" y="2347"/>
              <a:ext cx="525" cy="2013"/>
            </a:xfrm>
            <a:prstGeom prst="curvedConnector2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pic>
          <p:nvPicPr>
            <p:cNvPr id="54304" name="Picture 3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36" y="2800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305" name="Picture 3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56" y="1456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306" name="Picture 3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2" y="3520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307" name="Picture 3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48" y="1120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4308" name="AutoShape 36"/>
            <p:cNvCxnSpPr>
              <a:cxnSpLocks noChangeShapeType="1"/>
            </p:cNvCxnSpPr>
            <p:nvPr/>
          </p:nvCxnSpPr>
          <p:spPr bwMode="auto">
            <a:xfrm rot="10800000" flipH="1">
              <a:off x="3040" y="2419"/>
              <a:ext cx="96" cy="672"/>
            </a:xfrm>
            <a:prstGeom prst="curvedConnector3">
              <a:avLst>
                <a:gd name="adj1" fmla="val -150000"/>
              </a:avLst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54309" name="AutoShape 37"/>
            <p:cNvCxnSpPr>
              <a:cxnSpLocks noChangeShapeType="1"/>
            </p:cNvCxnSpPr>
            <p:nvPr/>
          </p:nvCxnSpPr>
          <p:spPr bwMode="auto">
            <a:xfrm rot="10800000">
              <a:off x="2944" y="1843"/>
              <a:ext cx="192" cy="576"/>
            </a:xfrm>
            <a:prstGeom prst="curvedConnector3">
              <a:avLst>
                <a:gd name="adj1" fmla="val 175000"/>
              </a:avLst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54310" name="AutoShape 38"/>
            <p:cNvCxnSpPr>
              <a:cxnSpLocks noChangeShapeType="1"/>
            </p:cNvCxnSpPr>
            <p:nvPr/>
          </p:nvCxnSpPr>
          <p:spPr bwMode="auto">
            <a:xfrm>
              <a:off x="3046" y="1843"/>
              <a:ext cx="144" cy="336"/>
            </a:xfrm>
            <a:prstGeom prst="curvedConnector3">
              <a:avLst>
                <a:gd name="adj1" fmla="val 200000"/>
              </a:avLst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54311" name="AutoShape 39"/>
            <p:cNvCxnSpPr>
              <a:cxnSpLocks noChangeShapeType="1"/>
            </p:cNvCxnSpPr>
            <p:nvPr/>
          </p:nvCxnSpPr>
          <p:spPr bwMode="auto">
            <a:xfrm flipH="1" flipV="1">
              <a:off x="2579" y="1367"/>
              <a:ext cx="467" cy="476"/>
            </a:xfrm>
            <a:prstGeom prst="curvedConnector4">
              <a:avLst>
                <a:gd name="adj1" fmla="val -30833"/>
                <a:gd name="adj2" fmla="val 130250"/>
              </a:avLst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54312" name="AutoShape 40"/>
            <p:cNvCxnSpPr>
              <a:cxnSpLocks noChangeShapeType="1"/>
            </p:cNvCxnSpPr>
            <p:nvPr/>
          </p:nvCxnSpPr>
          <p:spPr bwMode="auto">
            <a:xfrm flipH="1" flipV="1">
              <a:off x="2758" y="1507"/>
              <a:ext cx="288" cy="336"/>
            </a:xfrm>
            <a:prstGeom prst="curvedConnector3">
              <a:avLst>
                <a:gd name="adj1" fmla="val -50000"/>
              </a:avLst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sp>
          <p:nvSpPr>
            <p:cNvPr id="54313" name="Text Box 41"/>
            <p:cNvSpPr txBox="1">
              <a:spLocks noChangeArrowheads="1"/>
            </p:cNvSpPr>
            <p:nvPr/>
          </p:nvSpPr>
          <p:spPr bwMode="auto">
            <a:xfrm>
              <a:off x="882" y="2768"/>
              <a:ext cx="121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>
                  <a:solidFill>
                    <a:srgbClr val="66FF99"/>
                  </a:solidFill>
                </a:rPr>
                <a:t>Insert </a:t>
              </a:r>
              <a:r>
                <a:rPr lang="en-US" sz="2800" i="1">
                  <a:solidFill>
                    <a:srgbClr val="66FF99"/>
                  </a:solidFill>
                </a:rPr>
                <a:t>fileId</a:t>
              </a:r>
              <a:endParaRPr lang="en-US" sz="3600"/>
            </a:p>
          </p:txBody>
        </p:sp>
        <p:sp>
          <p:nvSpPr>
            <p:cNvPr id="54314" name="Rectangle 42"/>
            <p:cNvSpPr>
              <a:spLocks noChangeArrowheads="1"/>
            </p:cNvSpPr>
            <p:nvPr/>
          </p:nvSpPr>
          <p:spPr bwMode="auto">
            <a:xfrm rot="-1786743">
              <a:off x="2692" y="1176"/>
              <a:ext cx="308" cy="117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15" name="Text Box 43"/>
            <p:cNvSpPr txBox="1">
              <a:spLocks noChangeArrowheads="1"/>
            </p:cNvSpPr>
            <p:nvPr/>
          </p:nvSpPr>
          <p:spPr bwMode="auto">
            <a:xfrm>
              <a:off x="1925" y="1367"/>
              <a:ext cx="51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/>
                <a:t>k=4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Pastry?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621" y="2110155"/>
            <a:ext cx="3953558" cy="296516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10800000" flipV="1">
            <a:off x="2290064" y="1830132"/>
            <a:ext cx="4530123" cy="34702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>
            <a:off x="2290065" y="1830132"/>
            <a:ext cx="4530122" cy="34702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60769" y="5724769"/>
            <a:ext cx="58823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Pastry is a structured P2P network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0"/>
            <a:ext cx="7772400" cy="1143000"/>
          </a:xfrm>
        </p:spPr>
        <p:txBody>
          <a:bodyPr/>
          <a:lstStyle/>
          <a:p>
            <a:pPr eaLnBrk="1" hangingPunct="1"/>
            <a:r>
              <a:rPr lang="en-GB" b="1"/>
              <a:t>PAST: File Retrieval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79248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 </a:t>
            </a:r>
          </a:p>
          <a:p>
            <a:pPr eaLnBrk="1" hangingPunct="1"/>
            <a:endParaRPr lang="en-US"/>
          </a:p>
        </p:txBody>
      </p:sp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355600" y="2095500"/>
            <a:ext cx="4419600" cy="43434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373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0" y="40005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2800" y="36195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4200" y="30861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6600" y="50673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9400" y="56769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1800" y="28575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9" name="Picture 1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33147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0" name="Picture 1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49149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1" name="Picture 1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" y="28575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2" name="Picture 1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1775" y="22685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3" name="Picture 1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0" y="63627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4" name="Picture 1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8800" y="20955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5" name="Picture 1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1400" y="26289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6" name="Picture 1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7675" y="622935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7" name="Picture 1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200" y="52959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8" name="Picture 2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8600" y="61341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9" name="Picture 2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4600" y="59817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0" name="Picture 2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0" y="20955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1" name="Picture 2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3600" y="22479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2" name="Picture 2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" y="36957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3" name="Picture 2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0" y="54483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4" name="Picture 2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7400" y="62103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5" name="Picture 2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0" y="59817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96" name="Line 28"/>
          <p:cNvSpPr>
            <a:spLocks noChangeShapeType="1"/>
          </p:cNvSpPr>
          <p:nvPr/>
        </p:nvSpPr>
        <p:spPr bwMode="auto">
          <a:xfrm flipH="1">
            <a:off x="3860800" y="30861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7" name="Text Box 29"/>
          <p:cNvSpPr txBox="1">
            <a:spLocks noChangeArrowheads="1"/>
          </p:cNvSpPr>
          <p:nvPr/>
        </p:nvSpPr>
        <p:spPr bwMode="auto">
          <a:xfrm>
            <a:off x="3021013" y="3314700"/>
            <a:ext cx="954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>
                <a:solidFill>
                  <a:srgbClr val="F74209"/>
                </a:solidFill>
              </a:rPr>
              <a:t>fileId</a:t>
            </a:r>
            <a:endParaRPr lang="en-US" sz="3600"/>
          </a:p>
        </p:txBody>
      </p:sp>
      <p:pic>
        <p:nvPicPr>
          <p:cNvPr id="58398" name="Picture 3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0" y="46863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9" name="Picture 3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0" y="25527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00" name="Picture 3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1400" y="58293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01" name="Rectangle 34"/>
          <p:cNvSpPr>
            <a:spLocks noChangeArrowheads="1"/>
          </p:cNvSpPr>
          <p:nvPr/>
        </p:nvSpPr>
        <p:spPr bwMode="auto">
          <a:xfrm rot="-1786743">
            <a:off x="4089400" y="2247900"/>
            <a:ext cx="527050" cy="17478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8402" name="AutoShape 35"/>
          <p:cNvCxnSpPr>
            <a:cxnSpLocks noChangeShapeType="1"/>
          </p:cNvCxnSpPr>
          <p:nvPr/>
        </p:nvCxnSpPr>
        <p:spPr bwMode="auto">
          <a:xfrm rot="16200000" flipH="1">
            <a:off x="1922463" y="1990725"/>
            <a:ext cx="1976438" cy="3576637"/>
          </a:xfrm>
          <a:prstGeom prst="curvedConnector2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</p:cxnSp>
      <p:cxnSp>
        <p:nvCxnSpPr>
          <p:cNvPr id="58403" name="AutoShape 36"/>
          <p:cNvCxnSpPr>
            <a:cxnSpLocks noChangeShapeType="1"/>
          </p:cNvCxnSpPr>
          <p:nvPr/>
        </p:nvCxnSpPr>
        <p:spPr bwMode="auto">
          <a:xfrm rot="10800000">
            <a:off x="4622800" y="3700463"/>
            <a:ext cx="76200" cy="1066800"/>
          </a:xfrm>
          <a:prstGeom prst="curvedConnector3">
            <a:avLst>
              <a:gd name="adj1" fmla="val 400000"/>
            </a:avLst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</p:cxnSp>
      <p:sp>
        <p:nvSpPr>
          <p:cNvPr id="58404" name="Text Box 37"/>
          <p:cNvSpPr txBox="1">
            <a:spLocks noChangeArrowheads="1"/>
          </p:cNvSpPr>
          <p:nvPr/>
        </p:nvSpPr>
        <p:spPr bwMode="auto">
          <a:xfrm>
            <a:off x="5473700" y="3282950"/>
            <a:ext cx="34671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800"/>
              <a:t>file located in log</a:t>
            </a:r>
            <a:r>
              <a:rPr lang="en-US" sz="2800" baseline="-25000"/>
              <a:t>16</a:t>
            </a:r>
            <a:r>
              <a:rPr lang="en-US" sz="2800"/>
              <a:t> N steps (expected)</a:t>
            </a:r>
          </a:p>
          <a:p>
            <a:pPr algn="l" eaLnBrk="0" hangingPunct="0"/>
            <a:endParaRPr lang="en-US" sz="2800"/>
          </a:p>
          <a:p>
            <a:pPr algn="l" eaLnBrk="0" hangingPunct="0"/>
            <a:r>
              <a:rPr lang="en-US" sz="2800"/>
              <a:t>usually locates replica nearest to client C</a:t>
            </a:r>
          </a:p>
        </p:txBody>
      </p:sp>
      <p:sp>
        <p:nvSpPr>
          <p:cNvPr id="58405" name="Text Box 38"/>
          <p:cNvSpPr txBox="1">
            <a:spLocks noChangeArrowheads="1"/>
          </p:cNvSpPr>
          <p:nvPr/>
        </p:nvSpPr>
        <p:spPr bwMode="auto">
          <a:xfrm>
            <a:off x="1346200" y="3009900"/>
            <a:ext cx="1290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>
                <a:solidFill>
                  <a:srgbClr val="66FF99"/>
                </a:solidFill>
              </a:rPr>
              <a:t>Lookup</a:t>
            </a:r>
            <a:endParaRPr lang="en-US" sz="3200"/>
          </a:p>
        </p:txBody>
      </p:sp>
      <p:sp>
        <p:nvSpPr>
          <p:cNvPr id="58406" name="Text Box 39"/>
          <p:cNvSpPr txBox="1">
            <a:spLocks noChangeArrowheads="1"/>
          </p:cNvSpPr>
          <p:nvPr/>
        </p:nvSpPr>
        <p:spPr bwMode="auto">
          <a:xfrm>
            <a:off x="4427538" y="2187575"/>
            <a:ext cx="175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/>
              <a:t>k replicas</a:t>
            </a:r>
          </a:p>
        </p:txBody>
      </p:sp>
      <p:sp>
        <p:nvSpPr>
          <p:cNvPr id="58407" name="Text Box 40"/>
          <p:cNvSpPr txBox="1">
            <a:spLocks noChangeArrowheads="1"/>
          </p:cNvSpPr>
          <p:nvPr/>
        </p:nvSpPr>
        <p:spPr bwMode="auto">
          <a:xfrm>
            <a:off x="738188" y="2111375"/>
            <a:ext cx="455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PAST API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2"/>
                </a:solidFill>
              </a:rPr>
              <a:t>Insert</a:t>
            </a:r>
            <a:r>
              <a:rPr lang="en-US" dirty="0"/>
              <a:t> - store replica of a file at </a:t>
            </a:r>
            <a:r>
              <a:rPr lang="en-US" i="1" dirty="0" err="1"/>
              <a:t>k</a:t>
            </a:r>
            <a:r>
              <a:rPr lang="en-US" dirty="0"/>
              <a:t> diverse storage nodes</a:t>
            </a:r>
          </a:p>
          <a:p>
            <a:r>
              <a:rPr lang="en-US" i="1" dirty="0">
                <a:solidFill>
                  <a:schemeClr val="tx2"/>
                </a:solidFill>
              </a:rPr>
              <a:t>Lookup</a:t>
            </a:r>
            <a:r>
              <a:rPr lang="en-US" dirty="0"/>
              <a:t> - retrieve file from a nearby live storage node that holds a copy</a:t>
            </a:r>
          </a:p>
          <a:p>
            <a:r>
              <a:rPr lang="en-US" i="1" dirty="0">
                <a:solidFill>
                  <a:schemeClr val="tx2"/>
                </a:solidFill>
              </a:rPr>
              <a:t>Reclaim</a:t>
            </a:r>
            <a:r>
              <a:rPr lang="en-US" dirty="0"/>
              <a:t> - free storage associated with a file</a:t>
            </a:r>
          </a:p>
          <a:p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	Files </a:t>
            </a:r>
            <a:r>
              <a:rPr lang="en-US" dirty="0"/>
              <a:t>are </a:t>
            </a:r>
            <a:r>
              <a:rPr lang="en-US" i="1" dirty="0"/>
              <a:t>immutable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9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/>
              <a:t>SCRIBE: Large-scale, decentralized multicast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74900"/>
            <a:ext cx="7772400" cy="353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300" dirty="0"/>
              <a:t>Infrastructure</a:t>
            </a:r>
            <a:r>
              <a:rPr lang="en-GB" sz="3300" dirty="0">
                <a:solidFill>
                  <a:srgbClr val="CCFF33"/>
                </a:solidFill>
              </a:rPr>
              <a:t> </a:t>
            </a:r>
            <a:r>
              <a:rPr lang="en-GB" sz="3300" dirty="0"/>
              <a:t>to support </a:t>
            </a:r>
            <a:r>
              <a:rPr lang="en-GB" sz="3300" dirty="0">
                <a:solidFill>
                  <a:srgbClr val="0000FF"/>
                </a:solidFill>
              </a:rPr>
              <a:t>topic-based publish-subscribe</a:t>
            </a:r>
            <a:r>
              <a:rPr lang="en-GB" sz="3300" dirty="0"/>
              <a:t> applications</a:t>
            </a:r>
          </a:p>
          <a:p>
            <a:pPr eaLnBrk="1" hangingPunct="1">
              <a:lnSpc>
                <a:spcPct val="90000"/>
              </a:lnSpc>
            </a:pPr>
            <a:r>
              <a:rPr lang="fr-FR" dirty="0" err="1"/>
              <a:t>Scalable</a:t>
            </a:r>
            <a:r>
              <a:rPr lang="fr-FR" dirty="0"/>
              <a:t>: large </a:t>
            </a:r>
            <a:r>
              <a:rPr lang="fr-FR" dirty="0" err="1"/>
              <a:t>numbers</a:t>
            </a:r>
            <a:r>
              <a:rPr lang="fr-FR" dirty="0"/>
              <a:t> of </a:t>
            </a:r>
            <a:r>
              <a:rPr lang="fr-FR" dirty="0" err="1"/>
              <a:t>topics</a:t>
            </a:r>
            <a:r>
              <a:rPr lang="fr-FR" dirty="0"/>
              <a:t>, </a:t>
            </a:r>
            <a:r>
              <a:rPr lang="fr-FR" dirty="0" err="1"/>
              <a:t>subscribers</a:t>
            </a:r>
            <a:r>
              <a:rPr lang="fr-FR" dirty="0"/>
              <a:t>, </a:t>
            </a:r>
            <a:r>
              <a:rPr lang="fr-FR" dirty="0" err="1"/>
              <a:t>wide</a:t>
            </a:r>
            <a:r>
              <a:rPr lang="fr-FR" dirty="0"/>
              <a:t> range of </a:t>
            </a:r>
            <a:r>
              <a:rPr lang="fr-FR" dirty="0" err="1"/>
              <a:t>subscribers/topic</a:t>
            </a:r>
            <a:endParaRPr lang="fr-FR" dirty="0"/>
          </a:p>
          <a:p>
            <a:pPr eaLnBrk="1" hangingPunct="1">
              <a:lnSpc>
                <a:spcPct val="90000"/>
              </a:lnSpc>
            </a:pPr>
            <a:r>
              <a:rPr lang="fr-FR" dirty="0"/>
              <a:t>Efficient: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delay</a:t>
            </a:r>
            <a:r>
              <a:rPr lang="fr-FR" dirty="0"/>
              <a:t>,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link</a:t>
            </a:r>
            <a:r>
              <a:rPr lang="fr-FR" dirty="0"/>
              <a:t> stress,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node</a:t>
            </a:r>
            <a:r>
              <a:rPr lang="fr-FR" dirty="0"/>
              <a:t> </a:t>
            </a:r>
            <a:r>
              <a:rPr lang="fr-FR" dirty="0" err="1"/>
              <a:t>overhead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Pastry</a:t>
            </a:r>
            <a:endParaRPr lang="en-US" b="1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6438" y="1768475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  <a:p>
            <a:r>
              <a:rPr lang="en-US" dirty="0"/>
              <a:t>Self-organizing overlay network</a:t>
            </a:r>
          </a:p>
          <a:p>
            <a:r>
              <a:rPr lang="en-US" dirty="0"/>
              <a:t>Lookup/insert object in </a:t>
            </a:r>
            <a:r>
              <a:rPr lang="en-US" dirty="0" smtClean="0">
                <a:solidFill>
                  <a:srgbClr val="0000FF"/>
                </a:solidFill>
              </a:rPr>
              <a:t>&lt; </a:t>
            </a:r>
            <a:r>
              <a:rPr lang="en-US" i="1" dirty="0">
                <a:solidFill>
                  <a:srgbClr val="0000FF"/>
                </a:solidFill>
              </a:rPr>
              <a:t>log</a:t>
            </a:r>
            <a:r>
              <a:rPr lang="en-US" baseline="-25000" dirty="0">
                <a:solidFill>
                  <a:srgbClr val="0000FF"/>
                </a:solidFill>
              </a:rPr>
              <a:t>16</a:t>
            </a:r>
            <a:r>
              <a:rPr lang="en-US" i="1" baseline="-2500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  </a:t>
            </a:r>
            <a:r>
              <a:rPr lang="en-US" dirty="0"/>
              <a:t>routing steps (expected)</a:t>
            </a:r>
          </a:p>
          <a:p>
            <a:r>
              <a:rPr lang="en-US" i="1" dirty="0" err="1">
                <a:solidFill>
                  <a:srgbClr val="0000FF"/>
                </a:solidFill>
              </a:rPr>
              <a:t>O(log</a:t>
            </a:r>
            <a:r>
              <a:rPr lang="en-US" i="1" dirty="0">
                <a:solidFill>
                  <a:srgbClr val="0000FF"/>
                </a:solidFill>
              </a:rPr>
              <a:t> N)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per-node </a:t>
            </a:r>
            <a:r>
              <a:rPr lang="en-US" dirty="0" smtClean="0"/>
              <a:t>state (for routing table)</a:t>
            </a:r>
          </a:p>
          <a:p>
            <a:r>
              <a:rPr lang="en-US" dirty="0"/>
              <a:t>Network proximity routing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8300"/>
            <a:ext cx="7772400" cy="1143000"/>
          </a:xfrm>
        </p:spPr>
        <p:txBody>
          <a:bodyPr/>
          <a:lstStyle/>
          <a:p>
            <a:r>
              <a:rPr lang="en-GB" b="1" dirty="0"/>
              <a:t>Pastry: Object distribution</a:t>
            </a:r>
            <a:endParaRPr lang="en-GB" b="1" i="1" dirty="0"/>
          </a:p>
        </p:txBody>
      </p:sp>
      <p:sp>
        <p:nvSpPr>
          <p:cNvPr id="241667" name="Oval 3"/>
          <p:cNvSpPr>
            <a:spLocks noChangeArrowheads="1"/>
          </p:cNvSpPr>
          <p:nvPr/>
        </p:nvSpPr>
        <p:spPr bwMode="auto">
          <a:xfrm>
            <a:off x="387350" y="2227263"/>
            <a:ext cx="4419600" cy="43434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1668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0750" y="41322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69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4550" y="37512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70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5950" y="32178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71" name="Picture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8350" y="51990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72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1150" y="58086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73" name="Picture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4464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74" name="Picture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" y="50466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75" name="Picture 1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550" y="29892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76" name="Picture 1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0" y="23796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77" name="Picture 1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4750" y="64944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78" name="Picture 1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0550" y="22272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79" name="Picture 1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3150" y="27606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80" name="Picture 1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45132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81" name="Picture 1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9425" y="636111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82" name="Picture 1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950" y="54276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83" name="Picture 1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0350" y="62658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84" name="Picture 2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6350" y="61134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85" name="Picture 2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0" y="22272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86" name="Picture 2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5350" y="23796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87" name="Picture 2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38274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88" name="Picture 2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9750" y="55800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89" name="Picture 2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9150" y="63420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90" name="Picture 2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750" y="61134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1691" name="Line 27"/>
          <p:cNvSpPr>
            <a:spLocks noChangeShapeType="1"/>
          </p:cNvSpPr>
          <p:nvPr/>
        </p:nvSpPr>
        <p:spPr bwMode="auto">
          <a:xfrm flipH="1">
            <a:off x="3778250" y="3074988"/>
            <a:ext cx="53340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non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692" name="Text Box 28"/>
          <p:cNvSpPr txBox="1">
            <a:spLocks noChangeArrowheads="1"/>
          </p:cNvSpPr>
          <p:nvPr/>
        </p:nvSpPr>
        <p:spPr bwMode="auto">
          <a:xfrm>
            <a:off x="2843213" y="3221038"/>
            <a:ext cx="935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>
                <a:solidFill>
                  <a:schemeClr val="tx2"/>
                </a:solidFill>
              </a:rPr>
              <a:t>objId</a:t>
            </a:r>
            <a:endParaRPr lang="en-US" sz="3600">
              <a:solidFill>
                <a:srgbClr val="F74209"/>
              </a:solidFill>
            </a:endParaRPr>
          </a:p>
        </p:txBody>
      </p:sp>
      <p:pic>
        <p:nvPicPr>
          <p:cNvPr id="241695" name="Picture 3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0750" y="48180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96" name="Picture 3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50" y="26844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97" name="Picture 3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3150" y="59610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98" name="Picture 3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8550" y="21510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1702" name="Rectangle 38"/>
          <p:cNvSpPr>
            <a:spLocks noChangeArrowheads="1"/>
          </p:cNvSpPr>
          <p:nvPr/>
        </p:nvSpPr>
        <p:spPr bwMode="auto">
          <a:xfrm>
            <a:off x="4859338" y="1527175"/>
            <a:ext cx="4284662" cy="564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GB" sz="3200" dirty="0">
                <a:solidFill>
                  <a:srgbClr val="0000FF"/>
                </a:solidFill>
              </a:rPr>
              <a:t>Consistent hashing</a:t>
            </a:r>
            <a:r>
              <a:rPr lang="en-GB" sz="3200" i="1" dirty="0">
                <a:solidFill>
                  <a:srgbClr val="0000FF"/>
                </a:solidFill>
              </a:rPr>
              <a:t> </a:t>
            </a:r>
            <a:r>
              <a:rPr lang="en-GB" sz="3200" dirty="0">
                <a:solidFill>
                  <a:srgbClr val="0000FF"/>
                </a:solidFill>
              </a:rPr>
              <a:t>[</a:t>
            </a:r>
            <a:r>
              <a:rPr lang="en-GB" sz="3200" i="1" dirty="0" err="1">
                <a:solidFill>
                  <a:srgbClr val="0000FF"/>
                </a:solidFill>
              </a:rPr>
              <a:t>Karger</a:t>
            </a:r>
            <a:r>
              <a:rPr lang="en-GB" sz="3200" i="1" dirty="0">
                <a:solidFill>
                  <a:srgbClr val="0000FF"/>
                </a:solidFill>
              </a:rPr>
              <a:t> et al. ‘97</a:t>
            </a:r>
            <a:r>
              <a:rPr lang="en-GB" sz="3200" dirty="0">
                <a:solidFill>
                  <a:srgbClr val="0000FF"/>
                </a:solidFill>
              </a:rPr>
              <a:t>]</a:t>
            </a:r>
            <a:endParaRPr lang="en-GB" sz="2800" dirty="0">
              <a:solidFill>
                <a:srgbClr val="0000FF"/>
              </a:solidFill>
            </a:endParaRPr>
          </a:p>
          <a:p>
            <a:pPr algn="l" eaLnBrk="0" hangingPunct="0"/>
            <a:endParaRPr lang="en-GB" b="1" i="1" dirty="0"/>
          </a:p>
          <a:p>
            <a:pPr algn="l" eaLnBrk="0" hangingPunct="0"/>
            <a:r>
              <a:rPr lang="en-GB" sz="2800" dirty="0"/>
              <a:t>128 bit circular id space</a:t>
            </a:r>
          </a:p>
          <a:p>
            <a:pPr algn="l" eaLnBrk="0" hangingPunct="0"/>
            <a:endParaRPr lang="en-GB" sz="2800" dirty="0"/>
          </a:p>
          <a:p>
            <a:pPr algn="l" eaLnBrk="0" hangingPunct="0"/>
            <a:r>
              <a:rPr lang="en-GB" sz="2800" i="1" dirty="0" err="1">
                <a:solidFill>
                  <a:schemeClr val="hlink"/>
                </a:solidFill>
              </a:rPr>
              <a:t>nodeIds</a:t>
            </a:r>
            <a:r>
              <a:rPr lang="en-GB" sz="2800" i="1" dirty="0"/>
              <a:t> </a:t>
            </a:r>
            <a:r>
              <a:rPr lang="en-GB" sz="2800" dirty="0"/>
              <a:t>(uniform random)</a:t>
            </a:r>
          </a:p>
          <a:p>
            <a:pPr algn="l" eaLnBrk="0" hangingPunct="0">
              <a:buFontTx/>
              <a:buChar char="•"/>
            </a:pPr>
            <a:endParaRPr lang="en-GB" sz="2800" dirty="0"/>
          </a:p>
          <a:p>
            <a:pPr algn="l" eaLnBrk="0" hangingPunct="0"/>
            <a:r>
              <a:rPr lang="en-GB" sz="2800" i="1" dirty="0" err="1">
                <a:solidFill>
                  <a:schemeClr val="tx2"/>
                </a:solidFill>
              </a:rPr>
              <a:t>objIds</a:t>
            </a:r>
            <a:r>
              <a:rPr lang="en-GB" sz="2800" dirty="0"/>
              <a:t> (uniform random)</a:t>
            </a:r>
          </a:p>
          <a:p>
            <a:pPr algn="l" eaLnBrk="0" hangingPunct="0"/>
            <a:endParaRPr lang="en-GB" sz="2800" dirty="0"/>
          </a:p>
          <a:p>
            <a:pPr algn="l" eaLnBrk="0" hangingPunct="0"/>
            <a:r>
              <a:rPr lang="en-GB" sz="2800" b="1" dirty="0"/>
              <a:t>Invariant:</a:t>
            </a:r>
            <a:r>
              <a:rPr lang="en-GB" sz="2800" dirty="0"/>
              <a:t> node with numerically closest </a:t>
            </a:r>
            <a:r>
              <a:rPr lang="en-GB" sz="2800" dirty="0" err="1"/>
              <a:t>nodeId</a:t>
            </a:r>
            <a:r>
              <a:rPr lang="en-GB" sz="2800" dirty="0"/>
              <a:t> maintains object</a:t>
            </a:r>
          </a:p>
          <a:p>
            <a:pPr eaLnBrk="0" hangingPunct="0"/>
            <a:endParaRPr lang="en-GB" dirty="0"/>
          </a:p>
        </p:txBody>
      </p:sp>
      <p:sp>
        <p:nvSpPr>
          <p:cNvPr id="241706" name="Text Box 42"/>
          <p:cNvSpPr txBox="1">
            <a:spLocks noChangeArrowheads="1"/>
          </p:cNvSpPr>
          <p:nvPr/>
        </p:nvSpPr>
        <p:spPr bwMode="auto">
          <a:xfrm>
            <a:off x="1277938" y="4719638"/>
            <a:ext cx="1309687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nodeIds</a:t>
            </a:r>
            <a:endParaRPr lang="en-US"/>
          </a:p>
        </p:txBody>
      </p:sp>
      <p:sp>
        <p:nvSpPr>
          <p:cNvPr id="241707" name="Line 43"/>
          <p:cNvSpPr>
            <a:spLocks noChangeShapeType="1"/>
          </p:cNvSpPr>
          <p:nvPr/>
        </p:nvSpPr>
        <p:spPr bwMode="auto">
          <a:xfrm flipH="1">
            <a:off x="660400" y="5041900"/>
            <a:ext cx="571500" cy="762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708" name="Line 44"/>
          <p:cNvSpPr>
            <a:spLocks noChangeShapeType="1"/>
          </p:cNvSpPr>
          <p:nvPr/>
        </p:nvSpPr>
        <p:spPr bwMode="auto">
          <a:xfrm flipH="1">
            <a:off x="800100" y="5219700"/>
            <a:ext cx="558800" cy="228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709" name="Line 45"/>
          <p:cNvSpPr>
            <a:spLocks noChangeShapeType="1"/>
          </p:cNvSpPr>
          <p:nvPr/>
        </p:nvSpPr>
        <p:spPr bwMode="auto">
          <a:xfrm flipH="1">
            <a:off x="1435100" y="5486400"/>
            <a:ext cx="317500" cy="5842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710" name="Line 46"/>
          <p:cNvSpPr>
            <a:spLocks noChangeShapeType="1"/>
          </p:cNvSpPr>
          <p:nvPr/>
        </p:nvSpPr>
        <p:spPr bwMode="auto">
          <a:xfrm flipH="1" flipV="1">
            <a:off x="2628900" y="1701800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711" name="Text Box 47"/>
          <p:cNvSpPr txBox="1">
            <a:spLocks noChangeArrowheads="1"/>
          </p:cNvSpPr>
          <p:nvPr/>
        </p:nvSpPr>
        <p:spPr bwMode="auto">
          <a:xfrm>
            <a:off x="2630488" y="1663700"/>
            <a:ext cx="4048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241712" name="Text Box 48"/>
          <p:cNvSpPr txBox="1">
            <a:spLocks noChangeArrowheads="1"/>
          </p:cNvSpPr>
          <p:nvPr/>
        </p:nvSpPr>
        <p:spPr bwMode="auto">
          <a:xfrm>
            <a:off x="1660525" y="1651000"/>
            <a:ext cx="895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  <a:r>
              <a:rPr lang="en-US" baseline="30000"/>
              <a:t>128</a:t>
            </a:r>
            <a:r>
              <a:rPr lang="en-US"/>
              <a:t>-1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283075" y="2922588"/>
            <a:ext cx="180975" cy="16192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Pastry: Routing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3125" y="1054100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1066794" y="1463944"/>
          <a:ext cx="5859591" cy="4589466"/>
        </p:xfrm>
        <a:graphic>
          <a:graphicData uri="http://schemas.openxmlformats.org/drawingml/2006/table">
            <a:tbl>
              <a:tblPr/>
              <a:tblGrid>
                <a:gridCol w="366636"/>
                <a:gridCol w="366636"/>
                <a:gridCol w="366636"/>
                <a:gridCol w="366636"/>
                <a:gridCol w="366636"/>
                <a:gridCol w="366636"/>
                <a:gridCol w="366636"/>
                <a:gridCol w="366636"/>
                <a:gridCol w="366636"/>
                <a:gridCol w="366636"/>
                <a:gridCol w="366636"/>
                <a:gridCol w="366636"/>
                <a:gridCol w="366636"/>
                <a:gridCol w="366636"/>
                <a:gridCol w="366636"/>
                <a:gridCol w="360051"/>
              </a:tblGrid>
              <a:tr h="291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0x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1x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2x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3x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4x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5x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7x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8x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9x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bx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cx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dx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fx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60x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61x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62x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63x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64x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66x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67x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68x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69x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6ax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6bx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6cx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6dx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6ex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6fx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3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650x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651x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652x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653x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654x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655x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656x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657x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658x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659x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65bx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65cx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65dx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65ex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Osaka" pitchFamily="-111" charset="-128"/>
                          <a:cs typeface="Osaka" pitchFamily="-111" charset="-128"/>
                        </a:rPr>
                        <a:t>65fx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8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  <a:ea typeface="Osaka" pitchFamily="-111" charset="-128"/>
                        <a:cs typeface="Osaka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24"/>
          <p:cNvSpPr>
            <a:spLocks noChangeArrowheads="1"/>
          </p:cNvSpPr>
          <p:nvPr/>
        </p:nvSpPr>
        <p:spPr bwMode="auto">
          <a:xfrm>
            <a:off x="1330325" y="6164948"/>
            <a:ext cx="639712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Routing table for node </a:t>
            </a:r>
            <a:r>
              <a:rPr lang="en-US" sz="3600" dirty="0">
                <a:solidFill>
                  <a:srgbClr val="0000FF"/>
                </a:solidFill>
              </a:rPr>
              <a:t>65a1fc</a:t>
            </a:r>
            <a:r>
              <a:rPr lang="en-US" sz="2400" dirty="0">
                <a:solidFill>
                  <a:srgbClr val="FF0000"/>
                </a:solidFill>
              </a:rPr>
              <a:t> (</a:t>
            </a:r>
            <a:r>
              <a:rPr lang="en-US" sz="2400" dirty="0" err="1">
                <a:solidFill>
                  <a:srgbClr val="FF0000"/>
                </a:solidFill>
              </a:rPr>
              <a:t>b</a:t>
            </a:r>
            <a:r>
              <a:rPr lang="en-US" sz="2400" dirty="0">
                <a:solidFill>
                  <a:srgbClr val="FF0000"/>
                </a:solidFill>
              </a:rPr>
              <a:t>=4, so 2</a:t>
            </a:r>
            <a:r>
              <a:rPr lang="en-US" sz="2400" baseline="30000" dirty="0">
                <a:solidFill>
                  <a:srgbClr val="FF0000"/>
                </a:solidFill>
              </a:rPr>
              <a:t>b</a:t>
            </a:r>
            <a:r>
              <a:rPr lang="en-US" sz="2400" dirty="0">
                <a:solidFill>
                  <a:srgbClr val="FF0000"/>
                </a:solidFill>
              </a:rPr>
              <a:t> = 16)</a:t>
            </a:r>
          </a:p>
        </p:txBody>
      </p:sp>
      <p:sp>
        <p:nvSpPr>
          <p:cNvPr id="7" name="Rectangle 125"/>
          <p:cNvSpPr>
            <a:spLocks noChangeArrowheads="1"/>
          </p:cNvSpPr>
          <p:nvPr/>
        </p:nvSpPr>
        <p:spPr bwMode="auto">
          <a:xfrm>
            <a:off x="7311099" y="5596210"/>
            <a:ext cx="11572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Leaf set</a:t>
            </a:r>
          </a:p>
        </p:txBody>
      </p:sp>
      <p:sp>
        <p:nvSpPr>
          <p:cNvPr id="8" name="Rectangle 126"/>
          <p:cNvSpPr>
            <a:spLocks noChangeArrowheads="1"/>
          </p:cNvSpPr>
          <p:nvPr/>
        </p:nvSpPr>
        <p:spPr bwMode="auto">
          <a:xfrm>
            <a:off x="0" y="3990975"/>
            <a:ext cx="125095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Log </a:t>
            </a:r>
            <a:r>
              <a:rPr lang="en-US" baseline="-25000"/>
              <a:t>16</a:t>
            </a:r>
            <a:r>
              <a:rPr lang="en-US"/>
              <a:t> N</a:t>
            </a:r>
          </a:p>
          <a:p>
            <a:r>
              <a:rPr lang="en-US"/>
              <a:t>rows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Node </a:t>
            </a:r>
            <a:r>
              <a:rPr lang="en-US" dirty="0" smtClean="0"/>
              <a:t>State</a:t>
            </a:r>
            <a:endParaRPr lang="en-US" dirty="0"/>
          </a:p>
        </p:txBody>
      </p:sp>
      <p:pic>
        <p:nvPicPr>
          <p:cNvPr id="38916" name="Picture 4" descr="state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981200"/>
            <a:ext cx="4876800" cy="4254500"/>
          </a:xfrm>
          <a:noFill/>
          <a:ln/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6019800" y="2057400"/>
            <a:ext cx="2895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6019800" y="1981200"/>
            <a:ext cx="2682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5999163" y="1981200"/>
            <a:ext cx="29924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Set of nodes with |L|/2 </a:t>
            </a:r>
          </a:p>
          <a:p>
            <a:r>
              <a:rPr lang="en-US"/>
              <a:t>smaller and |L|/2 larger </a:t>
            </a:r>
          </a:p>
          <a:p>
            <a:r>
              <a:rPr lang="en-US"/>
              <a:t>numerically closest NodeIds</a:t>
            </a: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5791200" y="2438400"/>
            <a:ext cx="228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6019800" y="5334000"/>
            <a:ext cx="2895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6257925" y="5410200"/>
            <a:ext cx="2581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|M| “physically” closest </a:t>
            </a:r>
          </a:p>
          <a:p>
            <a:r>
              <a:rPr lang="en-US"/>
              <a:t>nodes </a:t>
            </a:r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5791200" y="5791200"/>
            <a:ext cx="228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6019800" y="3733800"/>
            <a:ext cx="2895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6324600" y="38100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Prefix-based routing entries </a:t>
            </a:r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5791200" y="4191000"/>
            <a:ext cx="228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19385" y="1417638"/>
            <a:ext cx="3673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State of node</a:t>
            </a:r>
            <a:r>
              <a:rPr lang="en-US" sz="2800" dirty="0" smtClean="0">
                <a:solidFill>
                  <a:srgbClr val="0000FF"/>
                </a:solidFill>
              </a:rPr>
              <a:t> 10233102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  <p:bldP spid="38921" grpId="0"/>
      <p:bldP spid="38922" grpId="0" animBg="1"/>
      <p:bldP spid="38924" grpId="0" animBg="1"/>
      <p:bldP spid="38925" grpId="0"/>
      <p:bldP spid="38926" grpId="0" animBg="1"/>
      <p:bldP spid="38927" grpId="0" animBg="1"/>
      <p:bldP spid="38928" grpId="0"/>
      <p:bldP spid="389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Pastry: Routing 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75225" y="5309394"/>
            <a:ext cx="4222798" cy="1633538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GB" sz="2800" b="1" dirty="0" smtClean="0"/>
              <a:t>Properties</a:t>
            </a:r>
            <a:endParaRPr lang="en-GB" sz="2800" dirty="0"/>
          </a:p>
          <a:p>
            <a:pPr>
              <a:spcBef>
                <a:spcPct val="0"/>
              </a:spcBef>
              <a:buNone/>
            </a:pPr>
            <a:r>
              <a:rPr lang="en-GB" sz="2400" dirty="0" smtClean="0"/>
              <a:t>log</a:t>
            </a:r>
            <a:r>
              <a:rPr lang="en-GB" sz="2400" baseline="-25000" dirty="0" smtClean="0"/>
              <a:t>16</a:t>
            </a:r>
            <a:r>
              <a:rPr lang="en-GB" sz="2400" dirty="0" smtClean="0"/>
              <a:t>N steps to search </a:t>
            </a:r>
            <a:endParaRPr lang="en-GB" sz="2400" dirty="0"/>
          </a:p>
          <a:p>
            <a:pPr>
              <a:spcBef>
                <a:spcPct val="0"/>
              </a:spcBef>
              <a:buNone/>
            </a:pPr>
            <a:r>
              <a:rPr lang="en-GB" sz="2400" dirty="0" err="1"/>
              <a:t>O(</a:t>
            </a:r>
            <a:r>
              <a:rPr lang="en-GB" sz="2400" i="1" dirty="0" err="1"/>
              <a:t>log</a:t>
            </a:r>
            <a:r>
              <a:rPr lang="en-GB" sz="2400" i="1" dirty="0"/>
              <a:t> N</a:t>
            </a:r>
            <a:r>
              <a:rPr lang="en-GB" sz="2400" dirty="0"/>
              <a:t>)</a:t>
            </a:r>
            <a:r>
              <a:rPr lang="en-GB" sz="2400" dirty="0" smtClean="0"/>
              <a:t> size of routing table</a:t>
            </a:r>
          </a:p>
          <a:p>
            <a:pPr>
              <a:buNone/>
            </a:pPr>
            <a:endParaRPr lang="en-GB" sz="2800" dirty="0" smtClean="0"/>
          </a:p>
          <a:p>
            <a:endParaRPr lang="en-GB" sz="2800" dirty="0"/>
          </a:p>
        </p:txBody>
      </p:sp>
      <p:sp>
        <p:nvSpPr>
          <p:cNvPr id="371716" name="Oval 4"/>
          <p:cNvSpPr>
            <a:spLocks noChangeArrowheads="1"/>
          </p:cNvSpPr>
          <p:nvPr/>
        </p:nvSpPr>
        <p:spPr bwMode="auto">
          <a:xfrm>
            <a:off x="646113" y="2011363"/>
            <a:ext cx="4419600" cy="43434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1717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9513" y="39163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18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3313" y="35353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19" name="Picture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4713" y="30019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20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7113" y="49831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21" name="Picture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9913" y="55927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22" name="Picture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13" y="32305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23" name="Picture 1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313" y="48307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24" name="Picture 1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313" y="27733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25" name="Picture 1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1513" y="21637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26" name="Picture 1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3513" y="62785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27" name="Picture 1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9313" y="20113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28" name="Picture 1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5447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29" name="Picture 1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913" y="42973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30" name="Picture 1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8188" y="614521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31" name="Picture 1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713" y="52117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32" name="Picture 2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60499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33" name="Picture 2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5113" y="58975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34" name="Picture 2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2513" y="20113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35" name="Picture 2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4113" y="21637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36" name="Picture 2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113" y="36115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37" name="Picture 2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8513" y="53641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38" name="Picture 2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7913" y="61261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39" name="Picture 2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0513" y="58975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1740" name="Line 28"/>
          <p:cNvSpPr>
            <a:spLocks noChangeShapeType="1"/>
          </p:cNvSpPr>
          <p:nvPr/>
        </p:nvSpPr>
        <p:spPr bwMode="auto">
          <a:xfrm flipH="1">
            <a:off x="3986213" y="2781300"/>
            <a:ext cx="53340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non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1741" name="Text Box 29"/>
          <p:cNvSpPr txBox="1">
            <a:spLocks noChangeArrowheads="1"/>
          </p:cNvSpPr>
          <p:nvPr/>
        </p:nvSpPr>
        <p:spPr bwMode="auto">
          <a:xfrm>
            <a:off x="3021013" y="3038475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d46a1c</a:t>
            </a:r>
            <a:endParaRPr lang="en-US" sz="3600"/>
          </a:p>
        </p:txBody>
      </p:sp>
      <p:cxnSp>
        <p:nvCxnSpPr>
          <p:cNvPr id="371742" name="AutoShape 30"/>
          <p:cNvCxnSpPr>
            <a:cxnSpLocks noChangeShapeType="1"/>
            <a:stCxn id="0" idx="0"/>
            <a:endCxn id="0" idx="1"/>
          </p:cNvCxnSpPr>
          <p:nvPr/>
        </p:nvCxnSpPr>
        <p:spPr bwMode="auto">
          <a:xfrm rot="16200000">
            <a:off x="2822575" y="3883025"/>
            <a:ext cx="833438" cy="3195638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371743" name="Picture 3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9513" y="46021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44" name="Picture 3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9725" y="24304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45" name="Picture 3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7451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46" name="Picture 3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9351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71747" name="AutoShape 35"/>
          <p:cNvCxnSpPr>
            <a:cxnSpLocks noChangeShapeType="1"/>
            <a:stCxn id="0" idx="1"/>
            <a:endCxn id="0" idx="1"/>
          </p:cNvCxnSpPr>
          <p:nvPr/>
        </p:nvCxnSpPr>
        <p:spPr bwMode="auto">
          <a:xfrm rot="10800000" flipH="1">
            <a:off x="4837113" y="3616325"/>
            <a:ext cx="76200" cy="1447800"/>
          </a:xfrm>
          <a:prstGeom prst="curvedConnector3">
            <a:avLst>
              <a:gd name="adj1" fmla="val -30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1748" name="AutoShape 36"/>
          <p:cNvCxnSpPr>
            <a:cxnSpLocks noChangeShapeType="1"/>
            <a:stCxn id="0" idx="1"/>
            <a:endCxn id="0" idx="1"/>
          </p:cNvCxnSpPr>
          <p:nvPr/>
        </p:nvCxnSpPr>
        <p:spPr bwMode="auto">
          <a:xfrm rot="10800000">
            <a:off x="4684713" y="3082925"/>
            <a:ext cx="228600" cy="533400"/>
          </a:xfrm>
          <a:prstGeom prst="curvedConnector3">
            <a:avLst>
              <a:gd name="adj1" fmla="val 20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71749" name="Text Box 37"/>
          <p:cNvSpPr txBox="1">
            <a:spLocks noChangeArrowheads="1"/>
          </p:cNvSpPr>
          <p:nvPr/>
        </p:nvSpPr>
        <p:spPr bwMode="auto">
          <a:xfrm>
            <a:off x="3344863" y="44053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71750" name="Rectangle 38"/>
          <p:cNvSpPr>
            <a:spLocks noChangeArrowheads="1"/>
          </p:cNvSpPr>
          <p:nvPr/>
        </p:nvSpPr>
        <p:spPr bwMode="auto">
          <a:xfrm>
            <a:off x="1273175" y="4808538"/>
            <a:ext cx="19939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/>
              <a:t>Route(</a:t>
            </a:r>
            <a:r>
              <a:rPr lang="en-US">
                <a:solidFill>
                  <a:schemeClr val="tx2"/>
                </a:solidFill>
              </a:rPr>
              <a:t>d46a1c</a:t>
            </a:r>
            <a:r>
              <a:rPr lang="en-US"/>
              <a:t>)</a:t>
            </a:r>
            <a:endParaRPr lang="en-US" i="1">
              <a:solidFill>
                <a:schemeClr val="folHlink"/>
              </a:solidFill>
            </a:endParaRPr>
          </a:p>
        </p:txBody>
      </p:sp>
      <p:sp>
        <p:nvSpPr>
          <p:cNvPr id="371751" name="Text Box 39"/>
          <p:cNvSpPr txBox="1">
            <a:spLocks noChangeArrowheads="1"/>
          </p:cNvSpPr>
          <p:nvPr/>
        </p:nvSpPr>
        <p:spPr bwMode="auto">
          <a:xfrm>
            <a:off x="4876800" y="2762250"/>
            <a:ext cx="1081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tx2"/>
                </a:solidFill>
              </a:rPr>
              <a:t>d46</a:t>
            </a:r>
            <a:r>
              <a:rPr lang="en-US">
                <a:solidFill>
                  <a:schemeClr val="hlink"/>
                </a:solidFill>
              </a:rPr>
              <a:t>2ba</a:t>
            </a:r>
          </a:p>
        </p:txBody>
      </p:sp>
      <p:sp>
        <p:nvSpPr>
          <p:cNvPr id="371752" name="Rectangle 40"/>
          <p:cNvSpPr>
            <a:spLocks noChangeArrowheads="1"/>
          </p:cNvSpPr>
          <p:nvPr/>
        </p:nvSpPr>
        <p:spPr bwMode="auto">
          <a:xfrm>
            <a:off x="5062538" y="3343275"/>
            <a:ext cx="1047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tx2"/>
                </a:solidFill>
              </a:rPr>
              <a:t>d4</a:t>
            </a:r>
            <a:r>
              <a:rPr lang="en-US">
                <a:solidFill>
                  <a:schemeClr val="hlink"/>
                </a:solidFill>
              </a:rPr>
              <a:t>213f</a:t>
            </a:r>
          </a:p>
        </p:txBody>
      </p:sp>
      <p:sp>
        <p:nvSpPr>
          <p:cNvPr id="371753" name="Rectangle 41"/>
          <p:cNvSpPr>
            <a:spLocks noChangeArrowheads="1"/>
          </p:cNvSpPr>
          <p:nvPr/>
        </p:nvSpPr>
        <p:spPr bwMode="auto">
          <a:xfrm>
            <a:off x="4975225" y="4849813"/>
            <a:ext cx="1081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tx2"/>
                </a:solidFill>
              </a:rPr>
              <a:t>d</a:t>
            </a:r>
            <a:r>
              <a:rPr lang="en-US">
                <a:solidFill>
                  <a:schemeClr val="hlink"/>
                </a:solidFill>
              </a:rPr>
              <a:t>13da3</a:t>
            </a:r>
          </a:p>
        </p:txBody>
      </p:sp>
      <p:sp>
        <p:nvSpPr>
          <p:cNvPr id="371754" name="Rectangle 42"/>
          <p:cNvSpPr>
            <a:spLocks noChangeArrowheads="1"/>
          </p:cNvSpPr>
          <p:nvPr/>
        </p:nvSpPr>
        <p:spPr bwMode="auto">
          <a:xfrm>
            <a:off x="622300" y="5970588"/>
            <a:ext cx="10128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hlink"/>
                </a:solidFill>
              </a:rPr>
              <a:t>65a1fc</a:t>
            </a:r>
          </a:p>
        </p:txBody>
      </p:sp>
      <p:pic>
        <p:nvPicPr>
          <p:cNvPr id="371755" name="Picture 4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273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1756" name="Rectangle 44"/>
          <p:cNvSpPr>
            <a:spLocks noChangeArrowheads="1"/>
          </p:cNvSpPr>
          <p:nvPr/>
        </p:nvSpPr>
        <p:spPr bwMode="auto">
          <a:xfrm>
            <a:off x="4767263" y="2493963"/>
            <a:ext cx="10810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tx2"/>
                </a:solidFill>
              </a:rPr>
              <a:t>d46</a:t>
            </a:r>
            <a:r>
              <a:rPr lang="en-US">
                <a:solidFill>
                  <a:schemeClr val="hlink"/>
                </a:solidFill>
              </a:rPr>
              <a:t>7c4</a:t>
            </a:r>
          </a:p>
        </p:txBody>
      </p:sp>
      <p:cxnSp>
        <p:nvCxnSpPr>
          <p:cNvPr id="371757" name="AutoShape 45"/>
          <p:cNvCxnSpPr>
            <a:cxnSpLocks noChangeShapeType="1"/>
            <a:stCxn id="0" idx="1"/>
            <a:endCxn id="0" idx="1"/>
          </p:cNvCxnSpPr>
          <p:nvPr/>
        </p:nvCxnSpPr>
        <p:spPr bwMode="auto">
          <a:xfrm rot="10800000">
            <a:off x="4572000" y="2908300"/>
            <a:ext cx="112713" cy="174625"/>
          </a:xfrm>
          <a:prstGeom prst="curvedConnector3">
            <a:avLst>
              <a:gd name="adj1" fmla="val 302815"/>
            </a:avLst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371758" name="Rectangle 46"/>
          <p:cNvSpPr>
            <a:spLocks noChangeArrowheads="1"/>
          </p:cNvSpPr>
          <p:nvPr/>
        </p:nvSpPr>
        <p:spPr bwMode="auto">
          <a:xfrm>
            <a:off x="4286250" y="2143125"/>
            <a:ext cx="1047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tx2"/>
                </a:solidFill>
              </a:rPr>
              <a:t>d4</a:t>
            </a:r>
            <a:r>
              <a:rPr lang="en-US">
                <a:solidFill>
                  <a:schemeClr val="hlink"/>
                </a:solidFill>
              </a:rPr>
              <a:t>71f1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5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365125"/>
            <a:ext cx="7772400" cy="1143000"/>
          </a:xfrm>
          <a:noFill/>
          <a:ln/>
        </p:spPr>
        <p:txBody>
          <a:bodyPr/>
          <a:lstStyle/>
          <a:p>
            <a:r>
              <a:rPr lang="en-US" b="1" dirty="0"/>
              <a:t>Pastry: Leaf sets</a:t>
            </a:r>
          </a:p>
        </p:txBody>
      </p:sp>
      <p:sp>
        <p:nvSpPr>
          <p:cNvPr id="362499" name="Rectangle 3"/>
          <p:cNvSpPr>
            <a:spLocks noChangeArrowheads="1"/>
          </p:cNvSpPr>
          <p:nvPr/>
        </p:nvSpPr>
        <p:spPr bwMode="auto">
          <a:xfrm>
            <a:off x="1000125" y="2892425"/>
            <a:ext cx="7304088" cy="334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3200" dirty="0"/>
              <a:t>Each node maintains IP addresses of  the nodes with </a:t>
            </a:r>
            <a:r>
              <a:rPr lang="en-US" sz="3200" dirty="0">
                <a:solidFill>
                  <a:srgbClr val="0000FF"/>
                </a:solidFill>
              </a:rPr>
              <a:t>the L/2 numerically closest </a:t>
            </a:r>
            <a:r>
              <a:rPr lang="en-US" sz="3200" dirty="0">
                <a:solidFill>
                  <a:srgbClr val="FF0000"/>
                </a:solidFill>
              </a:rPr>
              <a:t>larger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FF0000"/>
                </a:solidFill>
              </a:rPr>
              <a:t>smaller</a:t>
            </a:r>
            <a:r>
              <a:rPr lang="en-US" sz="3200" dirty="0"/>
              <a:t> </a:t>
            </a:r>
            <a:r>
              <a:rPr lang="en-US" sz="3200" dirty="0" err="1"/>
              <a:t>nodeIds</a:t>
            </a:r>
            <a:r>
              <a:rPr lang="en-US" sz="3200" dirty="0"/>
              <a:t>, respectively</a:t>
            </a:r>
            <a:r>
              <a:rPr lang="en-US" sz="3200" i="1" dirty="0"/>
              <a:t>. 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3200" dirty="0"/>
              <a:t> routing efficiency/robustness 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3200" dirty="0"/>
              <a:t> fault detection (keep-alive)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3200" dirty="0"/>
              <a:t> application-specific local coordination</a:t>
            </a:r>
            <a:endParaRPr lang="en-US" sz="2800" dirty="0"/>
          </a:p>
        </p:txBody>
      </p:sp>
      <p:pic>
        <p:nvPicPr>
          <p:cNvPr id="362500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18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01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04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02" name="Picture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590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03" name="Picture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76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04" name="Picture 8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162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05" name="Picture 9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448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06" name="Picture 10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34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07" name="Picture 11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20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08" name="Picture 12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306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09" name="Picture 13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592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10" name="Picture 14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878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11" name="Picture 15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164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12" name="Picture 16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9450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13" name="Picture 17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1736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14" name="Picture 18"/>
          <p:cNvPicPr>
            <a:picLocks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4022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15" name="Picture 19"/>
          <p:cNvPicPr>
            <a:picLocks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6308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16" name="Picture 20"/>
          <p:cNvPicPr>
            <a:picLocks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8594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17" name="Picture 21"/>
          <p:cNvPicPr>
            <a:picLocks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0880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18" name="Picture 22"/>
          <p:cNvPicPr>
            <a:picLocks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3166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19" name="Picture 23"/>
          <p:cNvPicPr>
            <a:picLocks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545263" y="17557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2520" name="Line 24"/>
          <p:cNvSpPr>
            <a:spLocks noChangeShapeType="1"/>
          </p:cNvSpPr>
          <p:nvPr/>
        </p:nvSpPr>
        <p:spPr bwMode="auto">
          <a:xfrm>
            <a:off x="4119563" y="1944688"/>
            <a:ext cx="0" cy="1936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521" name="Line 25"/>
          <p:cNvSpPr>
            <a:spLocks noChangeShapeType="1"/>
          </p:cNvSpPr>
          <p:nvPr/>
        </p:nvSpPr>
        <p:spPr bwMode="auto">
          <a:xfrm>
            <a:off x="4119563" y="2125663"/>
            <a:ext cx="1865312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522" name="Line 26"/>
          <p:cNvSpPr>
            <a:spLocks noChangeShapeType="1"/>
          </p:cNvSpPr>
          <p:nvPr/>
        </p:nvSpPr>
        <p:spPr bwMode="auto">
          <a:xfrm flipH="1" flipV="1">
            <a:off x="2290763" y="2112963"/>
            <a:ext cx="1828800" cy="12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523" name="Line 27"/>
          <p:cNvSpPr>
            <a:spLocks noChangeShapeType="1"/>
          </p:cNvSpPr>
          <p:nvPr/>
        </p:nvSpPr>
        <p:spPr bwMode="auto">
          <a:xfrm>
            <a:off x="4775200" y="2317750"/>
            <a:ext cx="0" cy="3492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524" name="Line 28"/>
          <p:cNvSpPr>
            <a:spLocks noChangeShapeType="1"/>
          </p:cNvSpPr>
          <p:nvPr/>
        </p:nvSpPr>
        <p:spPr bwMode="auto">
          <a:xfrm>
            <a:off x="4775200" y="2654300"/>
            <a:ext cx="1865313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525" name="Line 29"/>
          <p:cNvSpPr>
            <a:spLocks noChangeShapeType="1"/>
          </p:cNvSpPr>
          <p:nvPr/>
        </p:nvSpPr>
        <p:spPr bwMode="auto">
          <a:xfrm flipH="1">
            <a:off x="2984500" y="2654300"/>
            <a:ext cx="17907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0"/>
            <a:ext cx="7772400" cy="1143000"/>
          </a:xfrm>
        </p:spPr>
        <p:txBody>
          <a:bodyPr/>
          <a:lstStyle/>
          <a:p>
            <a:r>
              <a:rPr lang="en-US" b="1" dirty="0"/>
              <a:t>Pastry: Routing procedure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633413" y="1262063"/>
            <a:ext cx="8207741" cy="401819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400" b="1" dirty="0"/>
              <a:t>if</a:t>
            </a:r>
            <a:r>
              <a:rPr lang="en-US" sz="2400" dirty="0"/>
              <a:t> (destination is</a:t>
            </a:r>
            <a:r>
              <a:rPr lang="en-US" sz="2400" dirty="0" smtClean="0"/>
              <a:t> “within </a:t>
            </a:r>
            <a:r>
              <a:rPr lang="en-US" sz="2400" dirty="0"/>
              <a:t>range of our leaf </a:t>
            </a:r>
            <a:r>
              <a:rPr lang="en-US" sz="2400" dirty="0" smtClean="0"/>
              <a:t>set”) </a:t>
            </a:r>
            <a:endParaRPr lang="en-US" sz="2400" dirty="0"/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400" dirty="0"/>
              <a:t>	forward to numerically closest member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400" b="1" dirty="0"/>
              <a:t>else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400" dirty="0"/>
              <a:t>	let </a:t>
            </a:r>
            <a:r>
              <a:rPr lang="en-US" sz="2400" i="1" dirty="0" err="1"/>
              <a:t>l</a:t>
            </a:r>
            <a:r>
              <a:rPr lang="en-US" sz="2400" dirty="0"/>
              <a:t> = length of shared prefix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400" dirty="0"/>
              <a:t>	let </a:t>
            </a:r>
            <a:r>
              <a:rPr lang="en-US" sz="2400" i="1" dirty="0" err="1"/>
              <a:t>d</a:t>
            </a:r>
            <a:r>
              <a:rPr lang="en-US" sz="2400" i="1" dirty="0"/>
              <a:t> </a:t>
            </a:r>
            <a:r>
              <a:rPr lang="en-US" sz="2400" dirty="0"/>
              <a:t>= value of </a:t>
            </a:r>
            <a:r>
              <a:rPr lang="en-US" sz="2400" i="1" dirty="0" err="1"/>
              <a:t>l-</a:t>
            </a:r>
            <a:r>
              <a:rPr lang="en-US" sz="2400" dirty="0" err="1"/>
              <a:t>th</a:t>
            </a:r>
            <a:r>
              <a:rPr lang="en-US" sz="2400" dirty="0"/>
              <a:t> digit in </a:t>
            </a:r>
            <a:r>
              <a:rPr lang="en-US" sz="2400" i="1" dirty="0"/>
              <a:t>D</a:t>
            </a:r>
            <a:r>
              <a:rPr lang="en-US" sz="2400" dirty="0"/>
              <a:t>’s address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400" dirty="0"/>
              <a:t>	</a:t>
            </a:r>
            <a:r>
              <a:rPr lang="en-US" sz="2400" b="1" dirty="0"/>
              <a:t>if </a:t>
            </a:r>
            <a:r>
              <a:rPr lang="en-US" sz="2400" dirty="0"/>
              <a:t>(</a:t>
            </a:r>
            <a:r>
              <a:rPr lang="en-US" sz="2800" dirty="0" err="1"/>
              <a:t>R</a:t>
            </a:r>
            <a:r>
              <a:rPr lang="en-US" sz="2800" baseline="-25000" dirty="0" err="1"/>
              <a:t>l</a:t>
            </a:r>
            <a:r>
              <a:rPr lang="en-US" sz="2800" baseline="30000" dirty="0" err="1"/>
              <a:t>d</a:t>
            </a:r>
            <a:r>
              <a:rPr lang="en-US" sz="2400" dirty="0"/>
              <a:t>  exists)</a:t>
            </a:r>
            <a:r>
              <a:rPr lang="en-US" sz="2400" dirty="0" smtClean="0"/>
              <a:t> forward </a:t>
            </a:r>
            <a:r>
              <a:rPr lang="en-US" sz="2400" dirty="0"/>
              <a:t>to </a:t>
            </a:r>
            <a:r>
              <a:rPr lang="en-US" sz="2800" dirty="0" err="1" smtClean="0"/>
              <a:t>R</a:t>
            </a:r>
            <a:r>
              <a:rPr lang="en-US" sz="2800" baseline="-25000" dirty="0" err="1" smtClean="0"/>
              <a:t>l</a:t>
            </a:r>
            <a:r>
              <a:rPr lang="en-US" sz="2800" baseline="30000" dirty="0" err="1" smtClean="0"/>
              <a:t>d</a:t>
            </a:r>
            <a:r>
              <a:rPr lang="en-US" sz="2800" baseline="30000" dirty="0" smtClean="0"/>
              <a:t>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800" baseline="30000" dirty="0" smtClean="0">
                <a:solidFill>
                  <a:srgbClr val="0000FF"/>
                </a:solidFill>
                <a:latin typeface="+mj-lt"/>
              </a:rPr>
              <a:t>			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</a:rPr>
              <a:t>R</a:t>
            </a:r>
            <a:r>
              <a:rPr lang="en-US" sz="2400" baseline="-25000" dirty="0" err="1" smtClean="0">
                <a:solidFill>
                  <a:srgbClr val="0000FF"/>
                </a:solidFill>
                <a:latin typeface="+mj-lt"/>
              </a:rPr>
              <a:t>l</a:t>
            </a:r>
            <a:r>
              <a:rPr lang="en-US" sz="2400" baseline="30000" dirty="0" err="1" smtClean="0">
                <a:solidFill>
                  <a:srgbClr val="0000FF"/>
                </a:solidFill>
                <a:latin typeface="+mj-lt"/>
              </a:rPr>
              <a:t>d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 =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 Narrow"/>
              </a:rPr>
              <a:t>l</a:t>
            </a:r>
            <a:r>
              <a:rPr lang="en-US" sz="2400" baseline="30000" dirty="0" err="1" smtClean="0">
                <a:solidFill>
                  <a:srgbClr val="0000FF"/>
                </a:solidFill>
                <a:latin typeface="+mj-lt"/>
                <a:cs typeface="Arial Narrow"/>
              </a:rPr>
              <a:t>th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 Narrow"/>
              </a:rPr>
              <a:t> row &amp;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 Narrow"/>
              </a:rPr>
              <a:t>d</a:t>
            </a:r>
            <a:r>
              <a:rPr lang="en-US" sz="2400" baseline="30000" dirty="0" err="1" smtClean="0">
                <a:solidFill>
                  <a:srgbClr val="0000FF"/>
                </a:solidFill>
                <a:latin typeface="+mj-lt"/>
                <a:cs typeface="Arial Narrow"/>
              </a:rPr>
              <a:t>th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 Narrow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 Narrow"/>
              </a:rPr>
              <a:t>col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 Narrow"/>
              </a:rPr>
              <a:t> of routing table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)</a:t>
            </a:r>
            <a:endParaRPr lang="en-US" sz="2400" baseline="30000" dirty="0" smtClean="0">
              <a:solidFill>
                <a:srgbClr val="0000FF"/>
              </a:solidFill>
              <a:latin typeface="+mj-lt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800" baseline="30000" dirty="0"/>
              <a:t>	</a:t>
            </a:r>
            <a:r>
              <a:rPr lang="en-US" sz="2400" b="1" dirty="0"/>
              <a:t>else</a:t>
            </a:r>
            <a:r>
              <a:rPr lang="en-US" sz="2400" dirty="0" smtClean="0"/>
              <a:t> forward </a:t>
            </a:r>
            <a:r>
              <a:rPr lang="en-US" sz="2400" dirty="0"/>
              <a:t>to a known node that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400" dirty="0"/>
              <a:t>		(a) shares at least as long a </a:t>
            </a:r>
            <a:r>
              <a:rPr lang="en-US" sz="2400" dirty="0" smtClean="0"/>
              <a:t>prefix, and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400" dirty="0"/>
              <a:t>		(</a:t>
            </a:r>
            <a:r>
              <a:rPr lang="en-US" sz="2400" dirty="0" err="1"/>
              <a:t>b</a:t>
            </a:r>
            <a:r>
              <a:rPr lang="en-US" sz="2400" dirty="0"/>
              <a:t>) is numerically closer than this node</a:t>
            </a:r>
            <a:endParaRPr lang="en-US" sz="3200" dirty="0"/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sz="32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1861275" y="5280257"/>
            <a:ext cx="3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[Prefix routing]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875</Words>
  <Application>Microsoft Macintosh PowerPoint</Application>
  <PresentationFormat>On-screen Show (4:3)</PresentationFormat>
  <Paragraphs>223</Paragraphs>
  <Slides>22</Slides>
  <Notes>17</Notes>
  <HiddenSlides>1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Worksheet</vt:lpstr>
      <vt:lpstr>Pastry</vt:lpstr>
      <vt:lpstr>What is Pastry?</vt:lpstr>
      <vt:lpstr>What is Pastry</vt:lpstr>
      <vt:lpstr>Pastry: Object distribution</vt:lpstr>
      <vt:lpstr>Pastry: Routing</vt:lpstr>
      <vt:lpstr>Pastry Node State</vt:lpstr>
      <vt:lpstr>Pastry: Routing </vt:lpstr>
      <vt:lpstr>Pastry: Leaf sets</vt:lpstr>
      <vt:lpstr>Pastry: Routing procedure</vt:lpstr>
      <vt:lpstr>Pastry: Performance</vt:lpstr>
      <vt:lpstr>Pastry: Self-organization</vt:lpstr>
      <vt:lpstr>Pastry: Node addition </vt:lpstr>
      <vt:lpstr>Node departure (failure)</vt:lpstr>
      <vt:lpstr>Node departure (failure)</vt:lpstr>
      <vt:lpstr>Pastry: Average # of hops</vt:lpstr>
      <vt:lpstr>Pastry: Proximity routing</vt:lpstr>
      <vt:lpstr>Pastry: Routes in proximity space </vt:lpstr>
      <vt:lpstr>Pastry: Distance traveled</vt:lpstr>
      <vt:lpstr>PAST: File storage </vt:lpstr>
      <vt:lpstr>PAST: File Retrieval</vt:lpstr>
      <vt:lpstr>PAST API</vt:lpstr>
      <vt:lpstr>SCRIBE: Large-scale, decentralized multicast</vt:lpstr>
    </vt:vector>
  </TitlesOfParts>
  <Company>University of Iowa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Pastry</dc:title>
  <dc:creator>Sukumar Ghosh</dc:creator>
  <cp:lastModifiedBy>Sukumar Ghosh</cp:lastModifiedBy>
  <cp:revision>25</cp:revision>
  <dcterms:created xsi:type="dcterms:W3CDTF">2013-04-02T03:28:47Z</dcterms:created>
  <dcterms:modified xsi:type="dcterms:W3CDTF">2013-04-02T03:37:34Z</dcterms:modified>
</cp:coreProperties>
</file>