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5" r:id="rId1"/>
  </p:sldMasterIdLst>
  <p:notesMasterIdLst>
    <p:notesMasterId r:id="rId21"/>
  </p:notesMasterIdLst>
  <p:handoutMasterIdLst>
    <p:handoutMasterId r:id="rId22"/>
  </p:handoutMasterIdLst>
  <p:sldIdLst>
    <p:sldId id="339" r:id="rId2"/>
    <p:sldId id="391" r:id="rId3"/>
    <p:sldId id="399" r:id="rId4"/>
    <p:sldId id="414" r:id="rId5"/>
    <p:sldId id="413" r:id="rId6"/>
    <p:sldId id="397" r:id="rId7"/>
    <p:sldId id="398" r:id="rId8"/>
    <p:sldId id="403" r:id="rId9"/>
    <p:sldId id="400" r:id="rId10"/>
    <p:sldId id="401" r:id="rId11"/>
    <p:sldId id="402" r:id="rId12"/>
    <p:sldId id="404" r:id="rId13"/>
    <p:sldId id="405" r:id="rId14"/>
    <p:sldId id="406" r:id="rId15"/>
    <p:sldId id="407" r:id="rId16"/>
    <p:sldId id="410" r:id="rId17"/>
    <p:sldId id="409" r:id="rId18"/>
    <p:sldId id="411" r:id="rId19"/>
    <p:sldId id="412" r:id="rId20"/>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ahoma" charset="0"/>
        <a:ea typeface="+mn-ea"/>
        <a:cs typeface="+mn-cs"/>
      </a:defRPr>
    </a:lvl1pPr>
    <a:lvl2pPr marL="457200" algn="l" rtl="0" fontAlgn="base">
      <a:spcBef>
        <a:spcPct val="0"/>
      </a:spcBef>
      <a:spcAft>
        <a:spcPct val="0"/>
      </a:spcAft>
      <a:defRPr sz="2400" b="1" kern="1200">
        <a:solidFill>
          <a:schemeClr val="tx1"/>
        </a:solidFill>
        <a:latin typeface="Tahoma" charset="0"/>
        <a:ea typeface="+mn-ea"/>
        <a:cs typeface="+mn-cs"/>
      </a:defRPr>
    </a:lvl2pPr>
    <a:lvl3pPr marL="914400" algn="l" rtl="0" fontAlgn="base">
      <a:spcBef>
        <a:spcPct val="0"/>
      </a:spcBef>
      <a:spcAft>
        <a:spcPct val="0"/>
      </a:spcAft>
      <a:defRPr sz="2400" b="1" kern="1200">
        <a:solidFill>
          <a:schemeClr val="tx1"/>
        </a:solidFill>
        <a:latin typeface="Tahoma" charset="0"/>
        <a:ea typeface="+mn-ea"/>
        <a:cs typeface="+mn-cs"/>
      </a:defRPr>
    </a:lvl3pPr>
    <a:lvl4pPr marL="1371600" algn="l" rtl="0" fontAlgn="base">
      <a:spcBef>
        <a:spcPct val="0"/>
      </a:spcBef>
      <a:spcAft>
        <a:spcPct val="0"/>
      </a:spcAft>
      <a:defRPr sz="2400" b="1" kern="1200">
        <a:solidFill>
          <a:schemeClr val="tx1"/>
        </a:solidFill>
        <a:latin typeface="Tahoma" charset="0"/>
        <a:ea typeface="+mn-ea"/>
        <a:cs typeface="+mn-cs"/>
      </a:defRPr>
    </a:lvl4pPr>
    <a:lvl5pPr marL="1828800" algn="l" rtl="0" fontAlgn="base">
      <a:spcBef>
        <a:spcPct val="0"/>
      </a:spcBef>
      <a:spcAft>
        <a:spcPct val="0"/>
      </a:spcAft>
      <a:defRPr sz="2400" b="1" kern="1200">
        <a:solidFill>
          <a:schemeClr val="tx1"/>
        </a:solidFill>
        <a:latin typeface="Tahoma" charset="0"/>
        <a:ea typeface="+mn-ea"/>
        <a:cs typeface="+mn-cs"/>
      </a:defRPr>
    </a:lvl5pPr>
    <a:lvl6pPr marL="2286000" algn="l" defTabSz="457200" rtl="0" eaLnBrk="1" latinLnBrk="0" hangingPunct="1">
      <a:defRPr sz="2400" b="1" kern="1200">
        <a:solidFill>
          <a:schemeClr val="tx1"/>
        </a:solidFill>
        <a:latin typeface="Tahoma" charset="0"/>
        <a:ea typeface="+mn-ea"/>
        <a:cs typeface="+mn-cs"/>
      </a:defRPr>
    </a:lvl6pPr>
    <a:lvl7pPr marL="2743200" algn="l" defTabSz="457200" rtl="0" eaLnBrk="1" latinLnBrk="0" hangingPunct="1">
      <a:defRPr sz="2400" b="1" kern="1200">
        <a:solidFill>
          <a:schemeClr val="tx1"/>
        </a:solidFill>
        <a:latin typeface="Tahoma" charset="0"/>
        <a:ea typeface="+mn-ea"/>
        <a:cs typeface="+mn-cs"/>
      </a:defRPr>
    </a:lvl7pPr>
    <a:lvl8pPr marL="3200400" algn="l" defTabSz="457200" rtl="0" eaLnBrk="1" latinLnBrk="0" hangingPunct="1">
      <a:defRPr sz="2400" b="1" kern="1200">
        <a:solidFill>
          <a:schemeClr val="tx1"/>
        </a:solidFill>
        <a:latin typeface="Tahoma" charset="0"/>
        <a:ea typeface="+mn-ea"/>
        <a:cs typeface="+mn-cs"/>
      </a:defRPr>
    </a:lvl8pPr>
    <a:lvl9pPr marL="3657600" algn="l" defTabSz="457200" rtl="0" eaLnBrk="1" latinLnBrk="0" hangingPunct="1">
      <a:defRPr sz="2400" b="1"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208">
          <p15:clr>
            <a:srgbClr val="A4A3A4"/>
          </p15:clr>
        </p15:guide>
        <p15:guide id="2" pos="301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69696"/>
    <a:srgbClr val="FF9999"/>
    <a:srgbClr val="FF5050"/>
    <a:srgbClr val="FF0000"/>
    <a:srgbClr val="292929"/>
    <a:srgbClr val="80808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2" autoAdjust="0"/>
    <p:restoredTop sz="94928" autoAdjust="0"/>
  </p:normalViewPr>
  <p:slideViewPr>
    <p:cSldViewPr snapToGrid="0">
      <p:cViewPr varScale="1">
        <p:scale>
          <a:sx n="129" d="100"/>
          <a:sy n="129" d="100"/>
        </p:scale>
        <p:origin x="216" y="904"/>
      </p:cViewPr>
      <p:guideLst>
        <p:guide orient="horz" pos="2208"/>
        <p:guide pos="301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400" d="100"/>
        <a:sy n="400" d="100"/>
      </p:scale>
      <p:origin x="0" y="12392"/>
    </p:cViewPr>
  </p:sorterViewPr>
  <p:notesViewPr>
    <p:cSldViewPr snapToGrid="0">
      <p:cViewPr>
        <p:scale>
          <a:sx n="75" d="100"/>
          <a:sy n="75" d="100"/>
        </p:scale>
        <p:origin x="-1290" y="1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27" tIns="45713" rIns="91427" bIns="45713" numCol="1" anchor="t" anchorCtr="0" compatLnSpc="1">
            <a:prstTxWarp prst="textNoShape">
              <a:avLst/>
            </a:prstTxWarp>
          </a:bodyPr>
          <a:lstStyle>
            <a:lvl1pPr>
              <a:defRPr sz="1200" b="0">
                <a:latin typeface="Arial" charset="0"/>
              </a:defRPr>
            </a:lvl1pPr>
          </a:lstStyle>
          <a:p>
            <a:endParaRPr lang="en-US"/>
          </a:p>
        </p:txBody>
      </p:sp>
      <p:sp>
        <p:nvSpPr>
          <p:cNvPr id="36867"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27" tIns="45713" rIns="91427" bIns="45713" numCol="1" anchor="t" anchorCtr="0" compatLnSpc="1">
            <a:prstTxWarp prst="textNoShape">
              <a:avLst/>
            </a:prstTxWarp>
          </a:bodyPr>
          <a:lstStyle>
            <a:lvl1pPr algn="r">
              <a:defRPr sz="1200" b="0">
                <a:latin typeface="Arial" charset="0"/>
              </a:defRPr>
            </a:lvl1pPr>
          </a:lstStyle>
          <a:p>
            <a:endParaRPr lang="en-US"/>
          </a:p>
        </p:txBody>
      </p:sp>
      <p:sp>
        <p:nvSpPr>
          <p:cNvPr id="36868" name="Rectangle 4"/>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27" tIns="45713" rIns="91427" bIns="45713" numCol="1" anchor="b" anchorCtr="0" compatLnSpc="1">
            <a:prstTxWarp prst="textNoShape">
              <a:avLst/>
            </a:prstTxWarp>
          </a:bodyPr>
          <a:lstStyle>
            <a:lvl1pPr>
              <a:defRPr sz="1200" b="0">
                <a:latin typeface="Arial" charset="0"/>
              </a:defRPr>
            </a:lvl1pPr>
          </a:lstStyle>
          <a:p>
            <a:endParaRPr lang="en-US"/>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27" tIns="45713" rIns="91427" bIns="45713" numCol="1" anchor="b" anchorCtr="0" compatLnSpc="1">
            <a:prstTxWarp prst="textNoShape">
              <a:avLst/>
            </a:prstTxWarp>
          </a:bodyPr>
          <a:lstStyle>
            <a:lvl1pPr algn="r">
              <a:defRPr sz="1200" b="0">
                <a:latin typeface="Arial" charset="0"/>
              </a:defRPr>
            </a:lvl1pPr>
          </a:lstStyle>
          <a:p>
            <a:fld id="{50170F25-9AF1-F547-A22E-5ACE485A322F}" type="slidenum">
              <a:rPr lang="en-US"/>
              <a:pPr/>
              <a:t>‹#›</a:t>
            </a:fld>
            <a:endParaRPr lang="en-US"/>
          </a:p>
        </p:txBody>
      </p:sp>
    </p:spTree>
    <p:extLst>
      <p:ext uri="{BB962C8B-B14F-4D97-AF65-F5344CB8AC3E}">
        <p14:creationId xmlns:p14="http://schemas.microsoft.com/office/powerpoint/2010/main" val="9405474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defRPr sz="1200" b="0">
                <a:latin typeface="Arial" charset="0"/>
              </a:defRPr>
            </a:lvl1pPr>
          </a:lstStyle>
          <a:p>
            <a:endParaRPr lang="en-US"/>
          </a:p>
        </p:txBody>
      </p:sp>
      <p:sp>
        <p:nvSpPr>
          <p:cNvPr id="307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lvl1pPr algn="r">
              <a:defRPr sz="1200" b="0">
                <a:latin typeface="Arial" charset="0"/>
              </a:defRPr>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27" tIns="45713" rIns="91427" bIns="45713" numCol="1" anchor="t" anchorCtr="0" compatLnSpc="1">
            <a:prstTxWarp prst="textNoShape">
              <a:avLst/>
            </a:prstTxWarp>
          </a:body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307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defRPr sz="1200" b="0">
                <a:latin typeface="Arial" charset="0"/>
              </a:defRPr>
            </a:lvl1pPr>
          </a:lstStyle>
          <a:p>
            <a:endParaRPr lang="en-US"/>
          </a:p>
        </p:txBody>
      </p:sp>
      <p:sp>
        <p:nvSpPr>
          <p:cNvPr id="307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defRPr sz="1200" b="0">
                <a:latin typeface="Arial" charset="0"/>
              </a:defRPr>
            </a:lvl1pPr>
          </a:lstStyle>
          <a:p>
            <a:fld id="{08E8BFD6-0852-F94B-A93D-AF8366010600}" type="slidenum">
              <a:rPr lang="en-US"/>
              <a:pPr/>
              <a:t>‹#›</a:t>
            </a:fld>
            <a:endParaRPr lang="en-US"/>
          </a:p>
        </p:txBody>
      </p:sp>
    </p:spTree>
    <p:extLst>
      <p:ext uri="{BB962C8B-B14F-4D97-AF65-F5344CB8AC3E}">
        <p14:creationId xmlns:p14="http://schemas.microsoft.com/office/powerpoint/2010/main" val="75193858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FA18D6-157B-184E-BDD8-413BAA724849}" type="datetime1">
              <a:rPr lang="en-GB" smtClean="0"/>
              <a:t>01/10/2017</a:t>
            </a:fld>
            <a:endParaRPr lang="en-US"/>
          </a:p>
        </p:txBody>
      </p:sp>
      <p:sp>
        <p:nvSpPr>
          <p:cNvPr id="5" name="Footer Placeholder 4"/>
          <p:cNvSpPr>
            <a:spLocks noGrp="1"/>
          </p:cNvSpPr>
          <p:nvPr>
            <p:ph type="ftr" sz="quarter" idx="11"/>
          </p:nvPr>
        </p:nvSpPr>
        <p:spPr/>
        <p:txBody>
          <a:bodyPr/>
          <a:lstStyle/>
          <a:p>
            <a:r>
              <a:rPr lang="en-US" smtClean="0"/>
              <a:t>22c:181/55:181 --- Formal Methods in Software Engineering       Spring'11</a:t>
            </a:r>
            <a:endParaRPr lang="en-US"/>
          </a:p>
        </p:txBody>
      </p:sp>
      <p:sp>
        <p:nvSpPr>
          <p:cNvPr id="6" name="Slide Number Placeholder 5"/>
          <p:cNvSpPr>
            <a:spLocks noGrp="1"/>
          </p:cNvSpPr>
          <p:nvPr>
            <p:ph type="sldNum" sz="quarter" idx="12"/>
          </p:nvPr>
        </p:nvSpPr>
        <p:spPr/>
        <p:txBody>
          <a:bodyPr/>
          <a:lstStyle/>
          <a:p>
            <a:fld id="{F07E1504-B7D6-474E-88FA-279CB7D6638D}" type="slidenum">
              <a:rPr lang="en-US" smtClean="0"/>
              <a:pPr/>
              <a:t>‹#›</a:t>
            </a:fld>
            <a:endParaRPr lang="en-US"/>
          </a:p>
        </p:txBody>
      </p:sp>
    </p:spTree>
    <p:extLst>
      <p:ext uri="{BB962C8B-B14F-4D97-AF65-F5344CB8AC3E}">
        <p14:creationId xmlns:p14="http://schemas.microsoft.com/office/powerpoint/2010/main" val="166351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74FCFD-7DF2-CF41-8B17-9BC1AE7ED4DB}" type="datetime1">
              <a:rPr lang="en-GB" smtClean="0"/>
              <a:t>01/10/2017</a:t>
            </a:fld>
            <a:endParaRPr lang="en-US"/>
          </a:p>
        </p:txBody>
      </p:sp>
      <p:sp>
        <p:nvSpPr>
          <p:cNvPr id="5" name="Footer Placeholder 4"/>
          <p:cNvSpPr>
            <a:spLocks noGrp="1"/>
          </p:cNvSpPr>
          <p:nvPr>
            <p:ph type="ftr" sz="quarter" idx="11"/>
          </p:nvPr>
        </p:nvSpPr>
        <p:spPr/>
        <p:txBody>
          <a:bodyPr/>
          <a:lstStyle/>
          <a:p>
            <a:r>
              <a:rPr lang="en-US" smtClean="0"/>
              <a:t>22c:181/55:181 --- Formal Methods in Software Engineering       Spring'11</a:t>
            </a:r>
            <a:endParaRPr lang="en-US"/>
          </a:p>
        </p:txBody>
      </p:sp>
      <p:sp>
        <p:nvSpPr>
          <p:cNvPr id="6" name="Slide Number Placeholder 5"/>
          <p:cNvSpPr>
            <a:spLocks noGrp="1"/>
          </p:cNvSpPr>
          <p:nvPr>
            <p:ph type="sldNum" sz="quarter" idx="12"/>
          </p:nvPr>
        </p:nvSpPr>
        <p:spPr/>
        <p:txBody>
          <a:bodyPr/>
          <a:lstStyle/>
          <a:p>
            <a:fld id="{E845EB56-22CB-C644-8BF8-E84453052C89}" type="slidenum">
              <a:rPr lang="en-US" smtClean="0"/>
              <a:pPr/>
              <a:t>‹#›</a:t>
            </a:fld>
            <a:endParaRPr lang="en-US"/>
          </a:p>
        </p:txBody>
      </p:sp>
    </p:spTree>
    <p:extLst>
      <p:ext uri="{BB962C8B-B14F-4D97-AF65-F5344CB8AC3E}">
        <p14:creationId xmlns:p14="http://schemas.microsoft.com/office/powerpoint/2010/main" val="4079752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FFF5F-740F-8241-B5A9-573D94990180}" type="datetime1">
              <a:rPr lang="en-GB" smtClean="0"/>
              <a:t>01/10/2017</a:t>
            </a:fld>
            <a:endParaRPr lang="en-US"/>
          </a:p>
        </p:txBody>
      </p:sp>
      <p:sp>
        <p:nvSpPr>
          <p:cNvPr id="5" name="Footer Placeholder 4"/>
          <p:cNvSpPr>
            <a:spLocks noGrp="1"/>
          </p:cNvSpPr>
          <p:nvPr>
            <p:ph type="ftr" sz="quarter" idx="11"/>
          </p:nvPr>
        </p:nvSpPr>
        <p:spPr/>
        <p:txBody>
          <a:bodyPr/>
          <a:lstStyle/>
          <a:p>
            <a:r>
              <a:rPr lang="en-US" smtClean="0"/>
              <a:t>22c:181/55:181 --- Formal Methods in Software Engineering       Spring'11</a:t>
            </a:r>
            <a:endParaRPr lang="en-US"/>
          </a:p>
        </p:txBody>
      </p:sp>
      <p:sp>
        <p:nvSpPr>
          <p:cNvPr id="6" name="Slide Number Placeholder 5"/>
          <p:cNvSpPr>
            <a:spLocks noGrp="1"/>
          </p:cNvSpPr>
          <p:nvPr>
            <p:ph type="sldNum" sz="quarter" idx="12"/>
          </p:nvPr>
        </p:nvSpPr>
        <p:spPr/>
        <p:txBody>
          <a:bodyPr/>
          <a:lstStyle/>
          <a:p>
            <a:fld id="{B5BA659E-C893-8348-9D6D-1E04683E25F5}" type="slidenum">
              <a:rPr lang="en-US" smtClean="0"/>
              <a:pPr/>
              <a:t>‹#›</a:t>
            </a:fld>
            <a:endParaRPr lang="en-US"/>
          </a:p>
        </p:txBody>
      </p:sp>
    </p:spTree>
    <p:extLst>
      <p:ext uri="{BB962C8B-B14F-4D97-AF65-F5344CB8AC3E}">
        <p14:creationId xmlns:p14="http://schemas.microsoft.com/office/powerpoint/2010/main" val="820192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573DF-AC99-E04C-AF5B-4CBEFAB30C63}" type="datetime1">
              <a:rPr lang="en-GB" smtClean="0"/>
              <a:t>01/10/2017</a:t>
            </a:fld>
            <a:endParaRPr lang="en-US"/>
          </a:p>
        </p:txBody>
      </p:sp>
      <p:sp>
        <p:nvSpPr>
          <p:cNvPr id="5" name="Footer Placeholder 4"/>
          <p:cNvSpPr>
            <a:spLocks noGrp="1"/>
          </p:cNvSpPr>
          <p:nvPr>
            <p:ph type="ftr" sz="quarter" idx="11"/>
          </p:nvPr>
        </p:nvSpPr>
        <p:spPr/>
        <p:txBody>
          <a:bodyPr/>
          <a:lstStyle/>
          <a:p>
            <a:r>
              <a:rPr lang="en-US" smtClean="0"/>
              <a:t>22c:181/55:181 --- Formal Methods in Software Engineering       Spring'11</a:t>
            </a:r>
            <a:endParaRPr lang="en-US"/>
          </a:p>
        </p:txBody>
      </p:sp>
      <p:sp>
        <p:nvSpPr>
          <p:cNvPr id="6" name="Slide Number Placeholder 5"/>
          <p:cNvSpPr>
            <a:spLocks noGrp="1"/>
          </p:cNvSpPr>
          <p:nvPr>
            <p:ph type="sldNum" sz="quarter" idx="12"/>
          </p:nvPr>
        </p:nvSpPr>
        <p:spPr/>
        <p:txBody>
          <a:bodyPr/>
          <a:lstStyle/>
          <a:p>
            <a:fld id="{EFC01199-9EE6-9641-BC09-27562F5DC7B8}" type="slidenum">
              <a:rPr lang="en-US" smtClean="0"/>
              <a:pPr/>
              <a:t>‹#›</a:t>
            </a:fld>
            <a:endParaRPr lang="en-US"/>
          </a:p>
        </p:txBody>
      </p:sp>
    </p:spTree>
    <p:extLst>
      <p:ext uri="{BB962C8B-B14F-4D97-AF65-F5344CB8AC3E}">
        <p14:creationId xmlns:p14="http://schemas.microsoft.com/office/powerpoint/2010/main" val="346195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42F0EE-9D10-C045-AC93-DAEA212B4F23}" type="datetime1">
              <a:rPr lang="en-GB" smtClean="0"/>
              <a:t>01/10/2017</a:t>
            </a:fld>
            <a:endParaRPr lang="en-US"/>
          </a:p>
        </p:txBody>
      </p:sp>
      <p:sp>
        <p:nvSpPr>
          <p:cNvPr id="5" name="Footer Placeholder 4"/>
          <p:cNvSpPr>
            <a:spLocks noGrp="1"/>
          </p:cNvSpPr>
          <p:nvPr>
            <p:ph type="ftr" sz="quarter" idx="11"/>
          </p:nvPr>
        </p:nvSpPr>
        <p:spPr/>
        <p:txBody>
          <a:bodyPr/>
          <a:lstStyle/>
          <a:p>
            <a:r>
              <a:rPr lang="en-US" smtClean="0"/>
              <a:t>22c:181/55:181 --- Formal Methods in Software Engineering       Spring'11</a:t>
            </a:r>
            <a:endParaRPr lang="en-US"/>
          </a:p>
        </p:txBody>
      </p:sp>
      <p:sp>
        <p:nvSpPr>
          <p:cNvPr id="6" name="Slide Number Placeholder 5"/>
          <p:cNvSpPr>
            <a:spLocks noGrp="1"/>
          </p:cNvSpPr>
          <p:nvPr>
            <p:ph type="sldNum" sz="quarter" idx="12"/>
          </p:nvPr>
        </p:nvSpPr>
        <p:spPr/>
        <p:txBody>
          <a:bodyPr/>
          <a:lstStyle/>
          <a:p>
            <a:fld id="{C8F424B1-F59D-D045-8B41-5316F1608D3D}" type="slidenum">
              <a:rPr lang="en-US" smtClean="0"/>
              <a:pPr/>
              <a:t>‹#›</a:t>
            </a:fld>
            <a:endParaRPr lang="en-US"/>
          </a:p>
        </p:txBody>
      </p:sp>
    </p:spTree>
    <p:extLst>
      <p:ext uri="{BB962C8B-B14F-4D97-AF65-F5344CB8AC3E}">
        <p14:creationId xmlns:p14="http://schemas.microsoft.com/office/powerpoint/2010/main" val="3892057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6AB44-F655-1B4F-824A-B5B4C5F4D0A4}" type="datetime1">
              <a:rPr lang="en-GB" smtClean="0"/>
              <a:t>01/10/2017</a:t>
            </a:fld>
            <a:endParaRPr lang="en-US"/>
          </a:p>
        </p:txBody>
      </p:sp>
      <p:sp>
        <p:nvSpPr>
          <p:cNvPr id="6" name="Footer Placeholder 5"/>
          <p:cNvSpPr>
            <a:spLocks noGrp="1"/>
          </p:cNvSpPr>
          <p:nvPr>
            <p:ph type="ftr" sz="quarter" idx="11"/>
          </p:nvPr>
        </p:nvSpPr>
        <p:spPr/>
        <p:txBody>
          <a:bodyPr/>
          <a:lstStyle/>
          <a:p>
            <a:r>
              <a:rPr lang="en-US" smtClean="0"/>
              <a:t>22c:181/55:181 --- Formal Methods in Software Engineering       Spring'11</a:t>
            </a:r>
            <a:endParaRPr lang="en-US"/>
          </a:p>
        </p:txBody>
      </p:sp>
      <p:sp>
        <p:nvSpPr>
          <p:cNvPr id="7" name="Slide Number Placeholder 6"/>
          <p:cNvSpPr>
            <a:spLocks noGrp="1"/>
          </p:cNvSpPr>
          <p:nvPr>
            <p:ph type="sldNum" sz="quarter" idx="12"/>
          </p:nvPr>
        </p:nvSpPr>
        <p:spPr/>
        <p:txBody>
          <a:bodyPr/>
          <a:lstStyle/>
          <a:p>
            <a:fld id="{6D199107-8E01-474F-91D5-EE9F17F47FD6}" type="slidenum">
              <a:rPr lang="en-US" smtClean="0"/>
              <a:pPr/>
              <a:t>‹#›</a:t>
            </a:fld>
            <a:endParaRPr lang="en-US"/>
          </a:p>
        </p:txBody>
      </p:sp>
    </p:spTree>
    <p:extLst>
      <p:ext uri="{BB962C8B-B14F-4D97-AF65-F5344CB8AC3E}">
        <p14:creationId xmlns:p14="http://schemas.microsoft.com/office/powerpoint/2010/main" val="4187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E8C5FD-4608-3245-B740-BEECA2BDF935}" type="datetime1">
              <a:rPr lang="en-GB" smtClean="0"/>
              <a:t>01/10/2017</a:t>
            </a:fld>
            <a:endParaRPr lang="en-US"/>
          </a:p>
        </p:txBody>
      </p:sp>
      <p:sp>
        <p:nvSpPr>
          <p:cNvPr id="8" name="Footer Placeholder 7"/>
          <p:cNvSpPr>
            <a:spLocks noGrp="1"/>
          </p:cNvSpPr>
          <p:nvPr>
            <p:ph type="ftr" sz="quarter" idx="11"/>
          </p:nvPr>
        </p:nvSpPr>
        <p:spPr/>
        <p:txBody>
          <a:bodyPr/>
          <a:lstStyle/>
          <a:p>
            <a:r>
              <a:rPr lang="en-US" smtClean="0"/>
              <a:t>22c:181/55:181 --- Formal Methods in Software Engineering       Spring'11</a:t>
            </a:r>
            <a:endParaRPr lang="en-US"/>
          </a:p>
        </p:txBody>
      </p:sp>
      <p:sp>
        <p:nvSpPr>
          <p:cNvPr id="9" name="Slide Number Placeholder 8"/>
          <p:cNvSpPr>
            <a:spLocks noGrp="1"/>
          </p:cNvSpPr>
          <p:nvPr>
            <p:ph type="sldNum" sz="quarter" idx="12"/>
          </p:nvPr>
        </p:nvSpPr>
        <p:spPr/>
        <p:txBody>
          <a:bodyPr/>
          <a:lstStyle/>
          <a:p>
            <a:fld id="{6C7B0AF9-47EE-D844-A9F8-D20D18DE7102}" type="slidenum">
              <a:rPr lang="en-US" smtClean="0"/>
              <a:pPr/>
              <a:t>‹#›</a:t>
            </a:fld>
            <a:endParaRPr lang="en-US"/>
          </a:p>
        </p:txBody>
      </p:sp>
    </p:spTree>
    <p:extLst>
      <p:ext uri="{BB962C8B-B14F-4D97-AF65-F5344CB8AC3E}">
        <p14:creationId xmlns:p14="http://schemas.microsoft.com/office/powerpoint/2010/main" val="32025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02E71-2AA7-F049-9501-219FFB967158}" type="datetime1">
              <a:rPr lang="en-GB" smtClean="0"/>
              <a:t>01/10/2017</a:t>
            </a:fld>
            <a:endParaRPr lang="en-US"/>
          </a:p>
        </p:txBody>
      </p:sp>
      <p:sp>
        <p:nvSpPr>
          <p:cNvPr id="4" name="Footer Placeholder 3"/>
          <p:cNvSpPr>
            <a:spLocks noGrp="1"/>
          </p:cNvSpPr>
          <p:nvPr>
            <p:ph type="ftr" sz="quarter" idx="11"/>
          </p:nvPr>
        </p:nvSpPr>
        <p:spPr/>
        <p:txBody>
          <a:bodyPr/>
          <a:lstStyle/>
          <a:p>
            <a:r>
              <a:rPr lang="en-US" smtClean="0"/>
              <a:t>22c:181/55:181 --- Formal Methods in Software Engineering       Spring'11</a:t>
            </a:r>
            <a:endParaRPr lang="en-US"/>
          </a:p>
        </p:txBody>
      </p:sp>
      <p:sp>
        <p:nvSpPr>
          <p:cNvPr id="5" name="Slide Number Placeholder 4"/>
          <p:cNvSpPr>
            <a:spLocks noGrp="1"/>
          </p:cNvSpPr>
          <p:nvPr>
            <p:ph type="sldNum" sz="quarter" idx="12"/>
          </p:nvPr>
        </p:nvSpPr>
        <p:spPr/>
        <p:txBody>
          <a:bodyPr/>
          <a:lstStyle/>
          <a:p>
            <a:fld id="{BC10CAB3-426F-D24A-B292-A5E960B891EF}" type="slidenum">
              <a:rPr lang="en-US" smtClean="0"/>
              <a:pPr/>
              <a:t>‹#›</a:t>
            </a:fld>
            <a:endParaRPr lang="en-US"/>
          </a:p>
        </p:txBody>
      </p:sp>
    </p:spTree>
    <p:extLst>
      <p:ext uri="{BB962C8B-B14F-4D97-AF65-F5344CB8AC3E}">
        <p14:creationId xmlns:p14="http://schemas.microsoft.com/office/powerpoint/2010/main" val="190280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AB841C-9337-D84A-8933-133C1C470DA6}" type="datetime1">
              <a:rPr lang="en-GB" smtClean="0"/>
              <a:t>01/10/2017</a:t>
            </a:fld>
            <a:endParaRPr lang="en-US"/>
          </a:p>
        </p:txBody>
      </p:sp>
      <p:sp>
        <p:nvSpPr>
          <p:cNvPr id="3" name="Footer Placeholder 2"/>
          <p:cNvSpPr>
            <a:spLocks noGrp="1"/>
          </p:cNvSpPr>
          <p:nvPr>
            <p:ph type="ftr" sz="quarter" idx="11"/>
          </p:nvPr>
        </p:nvSpPr>
        <p:spPr/>
        <p:txBody>
          <a:bodyPr/>
          <a:lstStyle/>
          <a:p>
            <a:r>
              <a:rPr lang="en-US" smtClean="0"/>
              <a:t>22c:181/55:181 --- Formal Methods in Software Engineering       Spring'11</a:t>
            </a:r>
            <a:endParaRPr lang="en-US"/>
          </a:p>
        </p:txBody>
      </p:sp>
      <p:sp>
        <p:nvSpPr>
          <p:cNvPr id="4" name="Slide Number Placeholder 3"/>
          <p:cNvSpPr>
            <a:spLocks noGrp="1"/>
          </p:cNvSpPr>
          <p:nvPr>
            <p:ph type="sldNum" sz="quarter" idx="12"/>
          </p:nvPr>
        </p:nvSpPr>
        <p:spPr/>
        <p:txBody>
          <a:bodyPr/>
          <a:lstStyle/>
          <a:p>
            <a:fld id="{16D744A6-B875-7E42-847A-C79E21A324FC}" type="slidenum">
              <a:rPr lang="en-US" smtClean="0"/>
              <a:pPr/>
              <a:t>‹#›</a:t>
            </a:fld>
            <a:endParaRPr lang="en-US"/>
          </a:p>
        </p:txBody>
      </p:sp>
    </p:spTree>
    <p:extLst>
      <p:ext uri="{BB962C8B-B14F-4D97-AF65-F5344CB8AC3E}">
        <p14:creationId xmlns:p14="http://schemas.microsoft.com/office/powerpoint/2010/main" val="194338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DE2DEC-CF6A-3941-8E2E-E54031FE8B26}" type="datetime1">
              <a:rPr lang="en-GB" smtClean="0"/>
              <a:t>01/10/2017</a:t>
            </a:fld>
            <a:endParaRPr lang="en-US"/>
          </a:p>
        </p:txBody>
      </p:sp>
      <p:sp>
        <p:nvSpPr>
          <p:cNvPr id="6" name="Footer Placeholder 5"/>
          <p:cNvSpPr>
            <a:spLocks noGrp="1"/>
          </p:cNvSpPr>
          <p:nvPr>
            <p:ph type="ftr" sz="quarter" idx="11"/>
          </p:nvPr>
        </p:nvSpPr>
        <p:spPr/>
        <p:txBody>
          <a:bodyPr/>
          <a:lstStyle/>
          <a:p>
            <a:r>
              <a:rPr lang="en-US" smtClean="0"/>
              <a:t>22c:181/55:181 --- Formal Methods in Software Engineering       Spring'11</a:t>
            </a:r>
            <a:endParaRPr lang="en-US"/>
          </a:p>
        </p:txBody>
      </p:sp>
      <p:sp>
        <p:nvSpPr>
          <p:cNvPr id="7" name="Slide Number Placeholder 6"/>
          <p:cNvSpPr>
            <a:spLocks noGrp="1"/>
          </p:cNvSpPr>
          <p:nvPr>
            <p:ph type="sldNum" sz="quarter" idx="12"/>
          </p:nvPr>
        </p:nvSpPr>
        <p:spPr/>
        <p:txBody>
          <a:bodyPr/>
          <a:lstStyle/>
          <a:p>
            <a:fld id="{2E4422DF-81B2-894F-80C1-FF5373491F14}" type="slidenum">
              <a:rPr lang="en-US" smtClean="0"/>
              <a:pPr/>
              <a:t>‹#›</a:t>
            </a:fld>
            <a:endParaRPr lang="en-US"/>
          </a:p>
        </p:txBody>
      </p:sp>
    </p:spTree>
    <p:extLst>
      <p:ext uri="{BB962C8B-B14F-4D97-AF65-F5344CB8AC3E}">
        <p14:creationId xmlns:p14="http://schemas.microsoft.com/office/powerpoint/2010/main" val="126306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ABD3F-8460-8D48-9B0F-4E6649172AAF}" type="datetime1">
              <a:rPr lang="en-GB" smtClean="0"/>
              <a:t>01/10/2017</a:t>
            </a:fld>
            <a:endParaRPr lang="en-US"/>
          </a:p>
        </p:txBody>
      </p:sp>
      <p:sp>
        <p:nvSpPr>
          <p:cNvPr id="6" name="Footer Placeholder 5"/>
          <p:cNvSpPr>
            <a:spLocks noGrp="1"/>
          </p:cNvSpPr>
          <p:nvPr>
            <p:ph type="ftr" sz="quarter" idx="11"/>
          </p:nvPr>
        </p:nvSpPr>
        <p:spPr/>
        <p:txBody>
          <a:bodyPr/>
          <a:lstStyle/>
          <a:p>
            <a:r>
              <a:rPr lang="en-US" smtClean="0"/>
              <a:t>22c:181/55:181 --- Formal Methods in Software Engineering       Spring'11</a:t>
            </a:r>
            <a:endParaRPr lang="en-US"/>
          </a:p>
        </p:txBody>
      </p:sp>
      <p:sp>
        <p:nvSpPr>
          <p:cNvPr id="7" name="Slide Number Placeholder 6"/>
          <p:cNvSpPr>
            <a:spLocks noGrp="1"/>
          </p:cNvSpPr>
          <p:nvPr>
            <p:ph type="sldNum" sz="quarter" idx="12"/>
          </p:nvPr>
        </p:nvSpPr>
        <p:spPr/>
        <p:txBody>
          <a:bodyPr/>
          <a:lstStyle/>
          <a:p>
            <a:fld id="{6AE491EE-742A-A245-A996-77F51F67E8C2}" type="slidenum">
              <a:rPr lang="en-US" smtClean="0"/>
              <a:pPr/>
              <a:t>‹#›</a:t>
            </a:fld>
            <a:endParaRPr lang="en-US"/>
          </a:p>
        </p:txBody>
      </p:sp>
    </p:spTree>
    <p:extLst>
      <p:ext uri="{BB962C8B-B14F-4D97-AF65-F5344CB8AC3E}">
        <p14:creationId xmlns:p14="http://schemas.microsoft.com/office/powerpoint/2010/main" val="41389128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D34FE-61E5-9E40-BC95-A6C291038017}" type="datetime1">
              <a:rPr lang="en-GB" smtClean="0"/>
              <a:t>01/10/2017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22c:181/55:181 --- Formal Methods in Software Engineering       Spring'11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BC2FD-87E9-DD4B-912C-7299EA11EF26}" type="slidenum">
              <a:rPr lang="en-US" smtClean="0"/>
              <a:pPr/>
              <a:t>‹#›</a:t>
            </a:fld>
            <a:endParaRPr lang="en-US"/>
          </a:p>
        </p:txBody>
      </p:sp>
    </p:spTree>
    <p:extLst>
      <p:ext uri="{BB962C8B-B14F-4D97-AF65-F5344CB8AC3E}">
        <p14:creationId xmlns:p14="http://schemas.microsoft.com/office/powerpoint/2010/main" val="131490441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Rectangle 3"/>
          <p:cNvSpPr>
            <a:spLocks noGrp="1" noChangeArrowheads="1"/>
          </p:cNvSpPr>
          <p:nvPr>
            <p:ph type="subTitle" idx="1"/>
          </p:nvPr>
        </p:nvSpPr>
        <p:spPr>
          <a:xfrm>
            <a:off x="812800" y="3886200"/>
            <a:ext cx="7886700" cy="1066800"/>
          </a:xfrm>
        </p:spPr>
        <p:txBody>
          <a:bodyPr>
            <a:normAutofit/>
          </a:bodyPr>
          <a:lstStyle/>
          <a:p>
            <a:r>
              <a:rPr lang="en-US" sz="3600" dirty="0" smtClean="0">
                <a:solidFill>
                  <a:schemeClr val="accent2"/>
                </a:solidFill>
              </a:rPr>
              <a:t>Case Study: </a:t>
            </a:r>
            <a:r>
              <a:rPr lang="en-US" sz="3600" dirty="0" smtClean="0">
                <a:solidFill>
                  <a:schemeClr val="accent2"/>
                </a:solidFill>
              </a:rPr>
              <a:t>Autonomous </a:t>
            </a:r>
            <a:r>
              <a:rPr lang="en-US" altLang="zh-CN" sz="3600" dirty="0" smtClean="0">
                <a:solidFill>
                  <a:schemeClr val="accent2"/>
                </a:solidFill>
              </a:rPr>
              <a:t>Rovers</a:t>
            </a:r>
            <a:endParaRPr lang="en-US" sz="3600" dirty="0">
              <a:solidFill>
                <a:schemeClr val="accent2"/>
              </a:solidFill>
            </a:endParaRPr>
          </a:p>
        </p:txBody>
      </p:sp>
      <p:sp>
        <p:nvSpPr>
          <p:cNvPr id="5" name="Text Box 7"/>
          <p:cNvSpPr txBox="1">
            <a:spLocks noChangeArrowheads="1"/>
          </p:cNvSpPr>
          <p:nvPr/>
        </p:nvSpPr>
        <p:spPr bwMode="auto">
          <a:xfrm>
            <a:off x="623367" y="5468938"/>
            <a:ext cx="8402638" cy="1015663"/>
          </a:xfrm>
          <a:prstGeom prst="rect">
            <a:avLst/>
          </a:prstGeom>
          <a:noFill/>
          <a:ln w="9525">
            <a:noFill/>
            <a:miter lim="800000"/>
            <a:headEnd/>
            <a:tailEnd/>
          </a:ln>
          <a:effectLst/>
        </p:spPr>
        <p:txBody>
          <a:bodyPr>
            <a:prstTxWarp prst="textNoShape">
              <a:avLst/>
            </a:prstTxWarp>
            <a:spAutoFit/>
          </a:bodyPr>
          <a:lstStyle/>
          <a:p>
            <a:r>
              <a:rPr lang="en-US" sz="1200" i="1" dirty="0" smtClean="0">
                <a:latin typeface="Microsoft Sans Serif" charset="0"/>
              </a:rPr>
              <a:t>Copyright </a:t>
            </a:r>
            <a:r>
              <a:rPr lang="en-US" sz="1200" i="1" dirty="0" smtClean="0">
                <a:latin typeface="Microsoft Sans Serif" charset="0"/>
              </a:rPr>
              <a:t>2017 Paul </a:t>
            </a:r>
            <a:r>
              <a:rPr lang="en-US" sz="1200" i="1" dirty="0" err="1" smtClean="0">
                <a:latin typeface="Microsoft Sans Serif" charset="0"/>
              </a:rPr>
              <a:t>Meng</a:t>
            </a:r>
            <a:r>
              <a:rPr lang="en-US" sz="1200" i="1" dirty="0" smtClean="0">
                <a:latin typeface="Microsoft Sans Serif" charset="0"/>
              </a:rPr>
              <a:t> </a:t>
            </a:r>
            <a:r>
              <a:rPr lang="en-US" sz="1200" i="1" dirty="0" smtClean="0">
                <a:latin typeface="Microsoft Sans Serif" charset="0"/>
              </a:rPr>
              <a:t>and Cesare Tinelli. </a:t>
            </a:r>
          </a:p>
          <a:p>
            <a:r>
              <a:rPr lang="en-US" sz="1200" i="1" dirty="0" smtClean="0">
                <a:latin typeface="Microsoft Sans Serif" charset="0"/>
              </a:rPr>
              <a:t>These </a:t>
            </a:r>
            <a:r>
              <a:rPr lang="en-US" sz="1200" i="1" dirty="0" smtClean="0">
                <a:latin typeface="Microsoft Sans Serif" charset="0"/>
              </a:rPr>
              <a:t>notes are copyrighted materials and may not be used in other course settings outside of  the University of Iowa in their current form or modified form without the express written permission of one of the copyright holders. During this course, students are prohibited from selling notes to or being paid for taking notes by any person or commercial firm without the express written permission of one of the copyright holder.</a:t>
            </a:r>
            <a:endParaRPr lang="en-US" sz="1200" i="1" dirty="0"/>
          </a:p>
        </p:txBody>
      </p:sp>
      <p:sp>
        <p:nvSpPr>
          <p:cNvPr id="7" name="Rectangle 2"/>
          <p:cNvSpPr txBox="1">
            <a:spLocks noChangeArrowheads="1"/>
          </p:cNvSpPr>
          <p:nvPr/>
        </p:nvSpPr>
        <p:spPr>
          <a:xfrm>
            <a:off x="762000" y="1511300"/>
            <a:ext cx="7890934" cy="18700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lvl="0" defTabSz="914400"/>
            <a:r>
              <a:rPr lang="en-US" sz="4000" b="0" dirty="0">
                <a:solidFill>
                  <a:prstClr val="black"/>
                </a:solidFill>
                <a:ea typeface="+mn-ea"/>
                <a:cs typeface="+mn-cs"/>
              </a:rPr>
              <a:t>CS:5810</a:t>
            </a:r>
            <a:br>
              <a:rPr lang="en-US" sz="4000" b="0" dirty="0">
                <a:solidFill>
                  <a:prstClr val="black"/>
                </a:solidFill>
                <a:ea typeface="+mn-ea"/>
                <a:cs typeface="+mn-cs"/>
              </a:rPr>
            </a:br>
            <a:r>
              <a:rPr lang="en-US" sz="4000" b="0" dirty="0">
                <a:solidFill>
                  <a:prstClr val="black"/>
                </a:solidFill>
                <a:ea typeface="+mn-ea"/>
                <a:cs typeface="+mn-cs"/>
              </a:rPr>
              <a:t>Formal Methods </a:t>
            </a:r>
            <a:r>
              <a:rPr lang="en-US" sz="4000" b="0" dirty="0" smtClean="0">
                <a:solidFill>
                  <a:prstClr val="black"/>
                </a:solidFill>
                <a:ea typeface="+mn-ea"/>
                <a:cs typeface="+mn-cs"/>
              </a:rPr>
              <a:t>in</a:t>
            </a:r>
          </a:p>
          <a:p>
            <a:pPr lvl="0" defTabSz="914400"/>
            <a:r>
              <a:rPr lang="en-US" sz="4000" b="0" dirty="0" smtClean="0">
                <a:solidFill>
                  <a:prstClr val="black"/>
                </a:solidFill>
                <a:ea typeface="+mn-ea"/>
                <a:cs typeface="+mn-cs"/>
              </a:rPr>
              <a:t> </a:t>
            </a:r>
            <a:r>
              <a:rPr lang="en-US" sz="4000" b="0" dirty="0">
                <a:solidFill>
                  <a:prstClr val="black"/>
                </a:solidFill>
                <a:ea typeface="+mn-ea"/>
                <a:cs typeface="+mn-cs"/>
              </a:rPr>
              <a:t>Software Engineering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Signatures</a:t>
            </a:r>
            <a:r>
              <a:rPr lang="zh-CN" altLang="en-US" dirty="0" smtClean="0"/>
              <a:t> </a:t>
            </a:r>
            <a:r>
              <a:rPr lang="en-US" altLang="zh-CN" dirty="0" smtClean="0"/>
              <a:t>and</a:t>
            </a:r>
            <a:r>
              <a:rPr lang="zh-CN" altLang="en-US" dirty="0" smtClean="0"/>
              <a:t> </a:t>
            </a:r>
            <a:r>
              <a:rPr lang="en-US" altLang="zh-CN" dirty="0" smtClean="0"/>
              <a:t>Fields</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pPr marL="514350" lvl="0" indent="-514350" defTabSz="914400">
              <a:spcBef>
                <a:spcPts val="0"/>
              </a:spcBef>
              <a:buNone/>
            </a:pPr>
            <a:r>
              <a:rPr lang="en-US" dirty="0" smtClean="0">
                <a:solidFill>
                  <a:schemeClr val="accent3">
                    <a:lumMod val="75000"/>
                  </a:schemeClr>
                </a:solidFill>
              </a:rPr>
              <a:t>-- </a:t>
            </a:r>
            <a:r>
              <a:rPr lang="en-US" dirty="0">
                <a:solidFill>
                  <a:schemeClr val="accent3">
                    <a:lumMod val="75000"/>
                  </a:schemeClr>
                </a:solidFill>
              </a:rPr>
              <a:t>The four cardinal </a:t>
            </a:r>
            <a:r>
              <a:rPr lang="en-US" dirty="0" smtClean="0">
                <a:solidFill>
                  <a:schemeClr val="accent3">
                    <a:lumMod val="75000"/>
                  </a:schemeClr>
                </a:solidFill>
              </a:rPr>
              <a:t>directions</a:t>
            </a:r>
            <a:r>
              <a:rPr lang="zh-CN" altLang="en-US" dirty="0" smtClean="0">
                <a:solidFill>
                  <a:schemeClr val="accent3">
                    <a:lumMod val="75000"/>
                  </a:schemeClr>
                </a:solidFill>
              </a:rPr>
              <a:t> </a:t>
            </a:r>
            <a:endParaRPr lang="en-US" dirty="0" smtClean="0">
              <a:solidFill>
                <a:schemeClr val="accent1"/>
              </a:solidFill>
            </a:endParaRPr>
          </a:p>
          <a:p>
            <a:pPr marL="514350" lvl="0" indent="-514350" defTabSz="914400">
              <a:spcBef>
                <a:spcPts val="0"/>
              </a:spcBef>
              <a:buNone/>
            </a:pPr>
            <a:r>
              <a:rPr lang="en-US" dirty="0" smtClean="0">
                <a:solidFill>
                  <a:schemeClr val="accent1"/>
                </a:solidFill>
              </a:rPr>
              <a:t>abstract</a:t>
            </a:r>
            <a:r>
              <a:rPr lang="en-US" dirty="0" smtClean="0"/>
              <a:t> </a:t>
            </a:r>
            <a:r>
              <a:rPr lang="en-US" dirty="0">
                <a:solidFill>
                  <a:schemeClr val="accent1"/>
                </a:solidFill>
              </a:rPr>
              <a:t>sig</a:t>
            </a:r>
            <a:r>
              <a:rPr lang="en-US" dirty="0"/>
              <a:t> Direction </a:t>
            </a:r>
            <a:r>
              <a:rPr lang="en-US" dirty="0" smtClean="0"/>
              <a:t>{}</a:t>
            </a:r>
          </a:p>
          <a:p>
            <a:pPr marL="514350" lvl="0" indent="-514350" defTabSz="914400">
              <a:spcBef>
                <a:spcPts val="0"/>
              </a:spcBef>
              <a:buNone/>
            </a:pPr>
            <a:endParaRPr lang="en-US" dirty="0" smtClean="0"/>
          </a:p>
          <a:p>
            <a:pPr marL="514350" lvl="0" indent="-514350" defTabSz="914400">
              <a:spcBef>
                <a:spcPts val="0"/>
              </a:spcBef>
              <a:buNone/>
            </a:pPr>
            <a:r>
              <a:rPr lang="en-US" dirty="0" smtClean="0">
                <a:solidFill>
                  <a:schemeClr val="accent1"/>
                </a:solidFill>
              </a:rPr>
              <a:t>one</a:t>
            </a:r>
            <a:r>
              <a:rPr lang="en-US" dirty="0" smtClean="0"/>
              <a:t> </a:t>
            </a:r>
            <a:r>
              <a:rPr lang="en-US" dirty="0">
                <a:solidFill>
                  <a:schemeClr val="accent1"/>
                </a:solidFill>
              </a:rPr>
              <a:t>sig</a:t>
            </a:r>
            <a:r>
              <a:rPr lang="en-US" dirty="0"/>
              <a:t> North, South, East, West </a:t>
            </a:r>
            <a:r>
              <a:rPr lang="en-US" dirty="0">
                <a:solidFill>
                  <a:schemeClr val="accent1"/>
                </a:solidFill>
              </a:rPr>
              <a:t>extends</a:t>
            </a:r>
            <a:r>
              <a:rPr lang="en-US" dirty="0"/>
              <a:t> Direction {}</a:t>
            </a:r>
          </a:p>
        </p:txBody>
      </p:sp>
      <p:sp>
        <p:nvSpPr>
          <p:cNvPr id="5" name="Slide Number Placeholder 4"/>
          <p:cNvSpPr>
            <a:spLocks noGrp="1"/>
          </p:cNvSpPr>
          <p:nvPr>
            <p:ph type="sldNum" sz="quarter" idx="12"/>
          </p:nvPr>
        </p:nvSpPr>
        <p:spPr/>
        <p:txBody>
          <a:bodyPr/>
          <a:lstStyle/>
          <a:p>
            <a:fld id="{EFC01199-9EE6-9641-BC09-27562F5DC7B8}" type="slidenum">
              <a:rPr lang="en-US" smtClean="0"/>
              <a:pPr/>
              <a:t>10</a:t>
            </a:fld>
            <a:endParaRPr lang="en-US"/>
          </a:p>
        </p:txBody>
      </p:sp>
    </p:spTree>
    <p:extLst>
      <p:ext uri="{BB962C8B-B14F-4D97-AF65-F5344CB8AC3E}">
        <p14:creationId xmlns:p14="http://schemas.microsoft.com/office/powerpoint/2010/main" val="258894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Signatures</a:t>
            </a:r>
            <a:r>
              <a:rPr lang="zh-CN" altLang="en-US" dirty="0" smtClean="0"/>
              <a:t> </a:t>
            </a:r>
            <a:r>
              <a:rPr lang="en-US" altLang="zh-CN" dirty="0" smtClean="0"/>
              <a:t>and</a:t>
            </a:r>
            <a:r>
              <a:rPr lang="zh-CN" altLang="en-US" dirty="0" smtClean="0"/>
              <a:t> </a:t>
            </a:r>
            <a:r>
              <a:rPr lang="en-US" altLang="zh-CN" dirty="0" smtClean="0"/>
              <a:t>Fields</a:t>
            </a:r>
            <a:endParaRPr lang="en-US" dirty="0"/>
          </a:p>
        </p:txBody>
      </p:sp>
      <p:sp>
        <p:nvSpPr>
          <p:cNvPr id="3" name="Content Placeholder 2"/>
          <p:cNvSpPr>
            <a:spLocks noGrp="1"/>
          </p:cNvSpPr>
          <p:nvPr>
            <p:ph idx="1"/>
          </p:nvPr>
        </p:nvSpPr>
        <p:spPr>
          <a:xfrm>
            <a:off x="685800" y="1524000"/>
            <a:ext cx="7999046" cy="4876800"/>
          </a:xfrm>
        </p:spPr>
        <p:txBody>
          <a:bodyPr>
            <a:normAutofit lnSpcReduction="10000"/>
          </a:bodyPr>
          <a:lstStyle/>
          <a:p>
            <a:pPr marL="514350" lvl="0" indent="-514350" defTabSz="914400">
              <a:spcBef>
                <a:spcPts val="0"/>
              </a:spcBef>
              <a:buNone/>
            </a:pPr>
            <a:r>
              <a:rPr lang="en-US" dirty="0">
                <a:solidFill>
                  <a:schemeClr val="accent1"/>
                </a:solidFill>
              </a:rPr>
              <a:t>some</a:t>
            </a:r>
            <a:r>
              <a:rPr lang="en-US" dirty="0"/>
              <a:t> </a:t>
            </a:r>
            <a:r>
              <a:rPr lang="en-US" dirty="0">
                <a:solidFill>
                  <a:schemeClr val="accent1"/>
                </a:solidFill>
              </a:rPr>
              <a:t>sig</a:t>
            </a:r>
            <a:r>
              <a:rPr lang="en-US" dirty="0"/>
              <a:t> Rover {  </a:t>
            </a:r>
            <a:endParaRPr lang="en-US" dirty="0" smtClean="0"/>
          </a:p>
          <a:p>
            <a:pPr marL="514350" lvl="0" indent="-514350" defTabSz="914400">
              <a:spcBef>
                <a:spcPts val="0"/>
              </a:spcBef>
              <a:buNone/>
            </a:pPr>
            <a:r>
              <a:rPr lang="en-US" dirty="0" smtClean="0">
                <a:solidFill>
                  <a:schemeClr val="accent3">
                    <a:lumMod val="75000"/>
                  </a:schemeClr>
                </a:solidFill>
              </a:rPr>
              <a:t>	-- Direction </a:t>
            </a:r>
            <a:r>
              <a:rPr lang="en-US" dirty="0">
                <a:solidFill>
                  <a:schemeClr val="accent3">
                    <a:lumMod val="75000"/>
                  </a:schemeClr>
                </a:solidFill>
              </a:rPr>
              <a:t>rover is facing at any one time  </a:t>
            </a:r>
            <a:endParaRPr lang="en-US" dirty="0" smtClean="0">
              <a:solidFill>
                <a:schemeClr val="accent3">
                  <a:lumMod val="75000"/>
                </a:schemeClr>
              </a:solidFill>
            </a:endParaRPr>
          </a:p>
          <a:p>
            <a:pPr marL="514350" lvl="0" indent="-514350" defTabSz="914400">
              <a:spcBef>
                <a:spcPts val="0"/>
              </a:spcBef>
              <a:buNone/>
            </a:pPr>
            <a:r>
              <a:rPr lang="en-US" dirty="0" smtClean="0"/>
              <a:t>	</a:t>
            </a:r>
            <a:r>
              <a:rPr lang="en-US" dirty="0" err="1" smtClean="0"/>
              <a:t>dir</a:t>
            </a:r>
            <a:r>
              <a:rPr lang="en-US" dirty="0"/>
              <a:t>: Direction </a:t>
            </a:r>
            <a:r>
              <a:rPr lang="en-US" dirty="0">
                <a:solidFill>
                  <a:schemeClr val="accent1"/>
                </a:solidFill>
              </a:rPr>
              <a:t>one</a:t>
            </a:r>
            <a:r>
              <a:rPr lang="en-US" dirty="0"/>
              <a:t> -&gt; Time,  </a:t>
            </a:r>
            <a:endParaRPr lang="en-US" dirty="0" smtClean="0"/>
          </a:p>
          <a:p>
            <a:pPr marL="514350" lvl="0" indent="-514350" defTabSz="914400">
              <a:spcBef>
                <a:spcPts val="0"/>
              </a:spcBef>
              <a:buNone/>
            </a:pPr>
            <a:endParaRPr lang="en-US" dirty="0"/>
          </a:p>
          <a:p>
            <a:pPr marL="514350" lvl="0" indent="-514350" defTabSz="914400">
              <a:spcBef>
                <a:spcPts val="0"/>
              </a:spcBef>
              <a:buNone/>
            </a:pPr>
            <a:r>
              <a:rPr lang="en-US" dirty="0" smtClean="0">
                <a:solidFill>
                  <a:schemeClr val="accent3">
                    <a:lumMod val="75000"/>
                  </a:schemeClr>
                </a:solidFill>
              </a:rPr>
              <a:t>	-- </a:t>
            </a:r>
            <a:r>
              <a:rPr lang="en-US" dirty="0">
                <a:solidFill>
                  <a:schemeClr val="accent3">
                    <a:lumMod val="75000"/>
                  </a:schemeClr>
                </a:solidFill>
              </a:rPr>
              <a:t>R</a:t>
            </a:r>
            <a:r>
              <a:rPr lang="en-US" dirty="0" smtClean="0">
                <a:solidFill>
                  <a:schemeClr val="accent3">
                    <a:lumMod val="75000"/>
                  </a:schemeClr>
                </a:solidFill>
              </a:rPr>
              <a:t>over's </a:t>
            </a:r>
            <a:r>
              <a:rPr lang="en-US" dirty="0">
                <a:solidFill>
                  <a:schemeClr val="accent3">
                    <a:lumMod val="75000"/>
                  </a:schemeClr>
                </a:solidFill>
              </a:rPr>
              <a:t>position at any one time  </a:t>
            </a:r>
            <a:endParaRPr lang="en-US" dirty="0" smtClean="0">
              <a:solidFill>
                <a:schemeClr val="accent3">
                  <a:lumMod val="75000"/>
                </a:schemeClr>
              </a:solidFill>
            </a:endParaRPr>
          </a:p>
          <a:p>
            <a:pPr marL="514350" lvl="0" indent="-514350" defTabSz="914400">
              <a:spcBef>
                <a:spcPts val="0"/>
              </a:spcBef>
              <a:buNone/>
            </a:pPr>
            <a:r>
              <a:rPr lang="en-US" dirty="0" smtClean="0"/>
              <a:t>	</a:t>
            </a:r>
            <a:r>
              <a:rPr lang="en-US" dirty="0" err="1" smtClean="0"/>
              <a:t>pos</a:t>
            </a:r>
            <a:r>
              <a:rPr lang="en-US" dirty="0"/>
              <a:t>: Position </a:t>
            </a:r>
            <a:r>
              <a:rPr lang="en-US" dirty="0">
                <a:solidFill>
                  <a:schemeClr val="accent1"/>
                </a:solidFill>
              </a:rPr>
              <a:t>one</a:t>
            </a:r>
            <a:r>
              <a:rPr lang="en-US" dirty="0"/>
              <a:t> -&gt; Time,  </a:t>
            </a:r>
            <a:endParaRPr lang="en-US" dirty="0" smtClean="0"/>
          </a:p>
          <a:p>
            <a:pPr marL="514350" lvl="0" indent="-514350" defTabSz="914400">
              <a:spcBef>
                <a:spcPts val="0"/>
              </a:spcBef>
              <a:buNone/>
            </a:pPr>
            <a:endParaRPr lang="en-US" dirty="0" smtClean="0"/>
          </a:p>
          <a:p>
            <a:pPr marL="514350" lvl="0" indent="-514350" defTabSz="914400">
              <a:spcBef>
                <a:spcPts val="0"/>
              </a:spcBef>
              <a:buNone/>
            </a:pPr>
            <a:r>
              <a:rPr lang="en-US" dirty="0" smtClean="0">
                <a:solidFill>
                  <a:schemeClr val="accent3">
                    <a:lumMod val="75000"/>
                  </a:schemeClr>
                </a:solidFill>
              </a:rPr>
              <a:t>	-- Rover's </a:t>
            </a:r>
            <a:r>
              <a:rPr lang="en-US" dirty="0">
                <a:solidFill>
                  <a:schemeClr val="accent3">
                    <a:lumMod val="75000"/>
                  </a:schemeClr>
                </a:solidFill>
              </a:rPr>
              <a:t>on/off status </a:t>
            </a:r>
            <a:r>
              <a:rPr lang="en-US" dirty="0" smtClean="0">
                <a:solidFill>
                  <a:schemeClr val="accent3">
                    <a:lumMod val="75000"/>
                  </a:schemeClr>
                </a:solidFill>
              </a:rPr>
              <a:t>at any </a:t>
            </a:r>
            <a:r>
              <a:rPr lang="en-US" dirty="0">
                <a:solidFill>
                  <a:schemeClr val="accent3">
                    <a:lumMod val="75000"/>
                  </a:schemeClr>
                </a:solidFill>
              </a:rPr>
              <a:t>one time </a:t>
            </a:r>
            <a:endParaRPr lang="en-US" dirty="0" smtClean="0">
              <a:solidFill>
                <a:schemeClr val="accent3">
                  <a:lumMod val="75000"/>
                </a:schemeClr>
              </a:solidFill>
            </a:endParaRPr>
          </a:p>
          <a:p>
            <a:pPr marL="514350" lvl="0" indent="-514350" defTabSz="914400">
              <a:spcBef>
                <a:spcPts val="0"/>
              </a:spcBef>
              <a:buNone/>
            </a:pPr>
            <a:r>
              <a:rPr lang="en-US" dirty="0" smtClean="0"/>
              <a:t>	on</a:t>
            </a:r>
            <a:r>
              <a:rPr lang="en-US" dirty="0"/>
              <a:t>: </a:t>
            </a:r>
            <a:r>
              <a:rPr lang="en-US" dirty="0">
                <a:solidFill>
                  <a:schemeClr val="accent1"/>
                </a:solidFill>
              </a:rPr>
              <a:t>set</a:t>
            </a:r>
            <a:r>
              <a:rPr lang="en-US" dirty="0"/>
              <a:t> </a:t>
            </a:r>
            <a:r>
              <a:rPr lang="en-US" dirty="0" smtClean="0"/>
              <a:t>Time</a:t>
            </a:r>
          </a:p>
          <a:p>
            <a:pPr marL="514350" lvl="0" indent="-514350" defTabSz="914400">
              <a:spcBef>
                <a:spcPts val="0"/>
              </a:spcBef>
              <a:buNone/>
            </a:pPr>
            <a:r>
              <a:rPr lang="en-US" dirty="0" smtClean="0"/>
              <a:t>}</a:t>
            </a:r>
            <a:endParaRPr lang="en-US"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11</a:t>
            </a:fld>
            <a:endParaRPr lang="en-US"/>
          </a:p>
        </p:txBody>
      </p:sp>
    </p:spTree>
    <p:extLst>
      <p:ext uri="{BB962C8B-B14F-4D97-AF65-F5344CB8AC3E}">
        <p14:creationId xmlns:p14="http://schemas.microsoft.com/office/powerpoint/2010/main" val="196335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Operators</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pPr marL="0" indent="0" defTabSz="914400">
              <a:spcBef>
                <a:spcPts val="0"/>
              </a:spcBef>
              <a:buNone/>
            </a:pPr>
            <a:r>
              <a:rPr lang="en-US" sz="3600" dirty="0" smtClean="0"/>
              <a:t>Turn on</a:t>
            </a:r>
          </a:p>
          <a:p>
            <a:pPr marL="0" indent="0" defTabSz="914400">
              <a:spcBef>
                <a:spcPts val="0"/>
              </a:spcBef>
              <a:buNone/>
            </a:pPr>
            <a:r>
              <a:rPr lang="en-US" sz="3600" dirty="0" smtClean="0"/>
              <a:t>Turn off</a:t>
            </a:r>
          </a:p>
          <a:p>
            <a:pPr marL="0" indent="0" defTabSz="914400">
              <a:spcBef>
                <a:spcPts val="0"/>
              </a:spcBef>
              <a:buNone/>
            </a:pPr>
            <a:r>
              <a:rPr lang="en-US" sz="3600" dirty="0" smtClean="0"/>
              <a:t>Turn left</a:t>
            </a:r>
          </a:p>
          <a:p>
            <a:pPr marL="0" indent="0" defTabSz="914400">
              <a:spcBef>
                <a:spcPts val="0"/>
              </a:spcBef>
              <a:buNone/>
            </a:pPr>
            <a:r>
              <a:rPr lang="en-US" sz="3600" dirty="0" smtClean="0"/>
              <a:t>Turn right</a:t>
            </a:r>
          </a:p>
          <a:p>
            <a:pPr marL="0" indent="0" defTabSz="914400">
              <a:spcBef>
                <a:spcPts val="0"/>
              </a:spcBef>
              <a:buNone/>
            </a:pPr>
            <a:r>
              <a:rPr lang="en-US" sz="3600" dirty="0" smtClean="0"/>
              <a:t>Go</a:t>
            </a:r>
          </a:p>
          <a:p>
            <a:pPr defTabSz="914400">
              <a:spcBef>
                <a:spcPts val="0"/>
              </a:spcBef>
            </a:pPr>
            <a:endParaRPr lang="en-US"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12</a:t>
            </a:fld>
            <a:endParaRPr lang="en-US"/>
          </a:p>
        </p:txBody>
      </p:sp>
    </p:spTree>
    <p:extLst>
      <p:ext uri="{BB962C8B-B14F-4D97-AF65-F5344CB8AC3E}">
        <p14:creationId xmlns:p14="http://schemas.microsoft.com/office/powerpoint/2010/main" val="1495784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Turn On Operator</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err="1">
                <a:solidFill>
                  <a:schemeClr val="accent1"/>
                </a:solidFill>
              </a:rPr>
              <a:t>pred</a:t>
            </a:r>
            <a:r>
              <a:rPr lang="en-US" sz="2800" dirty="0">
                <a:solidFill>
                  <a:schemeClr val="accent1"/>
                </a:solidFill>
              </a:rPr>
              <a:t> </a:t>
            </a:r>
            <a:r>
              <a:rPr lang="en-US" sz="2800" dirty="0" err="1"/>
              <a:t>turn_on</a:t>
            </a:r>
            <a:r>
              <a:rPr lang="en-US" sz="2800" dirty="0"/>
              <a:t> [</a:t>
            </a:r>
            <a:r>
              <a:rPr lang="en-US" sz="2800" dirty="0" err="1"/>
              <a:t>rov</a:t>
            </a:r>
            <a:r>
              <a:rPr lang="en-US" sz="2800" dirty="0"/>
              <a:t>: Rover, </a:t>
            </a:r>
            <a:r>
              <a:rPr lang="en-US" sz="2800" dirty="0" err="1"/>
              <a:t>t,t</a:t>
            </a:r>
            <a:r>
              <a:rPr lang="en-US" sz="2800" dirty="0"/>
              <a:t>': Time] {</a:t>
            </a:r>
          </a:p>
          <a:p>
            <a:pPr marL="400050" lvl="1" indent="0" defTabSz="914400">
              <a:spcBef>
                <a:spcPts val="0"/>
              </a:spcBef>
              <a:buNone/>
            </a:pPr>
            <a:r>
              <a:rPr lang="en-US" sz="2400" dirty="0" smtClean="0">
                <a:solidFill>
                  <a:schemeClr val="accent3">
                    <a:lumMod val="75000"/>
                  </a:schemeClr>
                </a:solidFill>
              </a:rPr>
              <a:t>-- Pre-condition</a:t>
            </a:r>
          </a:p>
          <a:p>
            <a:pPr marL="400050" lvl="1" indent="0" defTabSz="914400">
              <a:spcBef>
                <a:spcPts val="0"/>
              </a:spcBef>
              <a:buNone/>
            </a:pPr>
            <a:r>
              <a:rPr lang="en-US" sz="2400" dirty="0"/>
              <a:t>R</a:t>
            </a:r>
            <a:r>
              <a:rPr lang="en-US" sz="2400" dirty="0" smtClean="0"/>
              <a:t>over is off at time t (!</a:t>
            </a:r>
            <a:r>
              <a:rPr lang="en-US" sz="2400" dirty="0" err="1" smtClean="0"/>
              <a:t>is_on</a:t>
            </a:r>
            <a:r>
              <a:rPr lang="en-US" sz="2400" dirty="0" smtClean="0"/>
              <a:t>)</a:t>
            </a:r>
          </a:p>
          <a:p>
            <a:pPr marL="400050" lvl="1" indent="0" defTabSz="914400">
              <a:spcBef>
                <a:spcPts val="0"/>
              </a:spcBef>
              <a:buNone/>
            </a:pPr>
            <a:endParaRPr lang="en-US" sz="2400" dirty="0">
              <a:solidFill>
                <a:schemeClr val="accent1"/>
              </a:solidFill>
            </a:endParaRPr>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Post-condition</a:t>
            </a:r>
            <a:endParaRPr lang="en-US" sz="2400" dirty="0">
              <a:solidFill>
                <a:schemeClr val="accent3">
                  <a:lumMod val="75000"/>
                </a:schemeClr>
              </a:solidFill>
            </a:endParaRPr>
          </a:p>
          <a:p>
            <a:pPr marL="400050" lvl="1" indent="0" defTabSz="914400">
              <a:spcBef>
                <a:spcPts val="0"/>
              </a:spcBef>
              <a:buNone/>
            </a:pPr>
            <a:r>
              <a:rPr lang="en-US" sz="2400" dirty="0"/>
              <a:t>R</a:t>
            </a:r>
            <a:r>
              <a:rPr lang="en-US" sz="2400" dirty="0" smtClean="0"/>
              <a:t>over is on at time t’ (</a:t>
            </a:r>
            <a:r>
              <a:rPr lang="en-US" sz="2400" dirty="0" err="1" smtClean="0"/>
              <a:t>is_on</a:t>
            </a:r>
            <a:r>
              <a:rPr lang="en-US" sz="2400" dirty="0" smtClean="0"/>
              <a:t>)</a:t>
            </a:r>
          </a:p>
          <a:p>
            <a:pPr marL="400050" lvl="1" indent="0" defTabSz="914400">
              <a:spcBef>
                <a:spcPts val="0"/>
              </a:spcBef>
              <a:buNone/>
            </a:pPr>
            <a:endParaRPr lang="en-US" sz="2400" dirty="0" smtClean="0"/>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Frame condition</a:t>
            </a:r>
            <a:endParaRPr lang="en-US" sz="2400" dirty="0">
              <a:solidFill>
                <a:schemeClr val="accent3">
                  <a:lumMod val="75000"/>
                </a:schemeClr>
              </a:solidFill>
            </a:endParaRPr>
          </a:p>
          <a:p>
            <a:pPr marL="400050" lvl="1" indent="0" defTabSz="914400">
              <a:spcBef>
                <a:spcPts val="0"/>
              </a:spcBef>
              <a:buNone/>
            </a:pPr>
            <a:r>
              <a:rPr lang="en-US" sz="2400" dirty="0" smtClean="0"/>
              <a:t>All </a:t>
            </a:r>
            <a:r>
              <a:rPr lang="en-US" sz="2400" dirty="0"/>
              <a:t>other rovers stay on or off as they </a:t>
            </a:r>
            <a:r>
              <a:rPr lang="en-US" sz="2400" dirty="0" smtClean="0"/>
              <a:t>were (</a:t>
            </a:r>
            <a:r>
              <a:rPr lang="en-US" sz="2400" dirty="0" err="1" smtClean="0"/>
              <a:t>no_on_changes</a:t>
            </a:r>
            <a:r>
              <a:rPr lang="en-US" sz="2400" dirty="0" smtClean="0"/>
              <a:t>)</a:t>
            </a:r>
          </a:p>
          <a:p>
            <a:pPr marL="400050" lvl="1" indent="0" defTabSz="914400">
              <a:spcBef>
                <a:spcPts val="0"/>
              </a:spcBef>
              <a:buNone/>
            </a:pPr>
            <a:r>
              <a:rPr lang="en-US" sz="2400" dirty="0" smtClean="0"/>
              <a:t>No </a:t>
            </a:r>
            <a:r>
              <a:rPr lang="en-US" sz="2400" dirty="0"/>
              <a:t>rover changes direction </a:t>
            </a:r>
            <a:r>
              <a:rPr lang="en-US" sz="2400" dirty="0" smtClean="0"/>
              <a:t>(</a:t>
            </a:r>
            <a:r>
              <a:rPr lang="en-US" sz="2400" dirty="0" err="1" smtClean="0"/>
              <a:t>no_direction_changes</a:t>
            </a:r>
            <a:r>
              <a:rPr lang="en-US" sz="2400" dirty="0" smtClean="0"/>
              <a:t>)</a:t>
            </a:r>
            <a:endParaRPr lang="en-US" sz="2400" dirty="0"/>
          </a:p>
          <a:p>
            <a:pPr marL="400050" lvl="1" indent="0" defTabSz="914400">
              <a:spcBef>
                <a:spcPts val="0"/>
              </a:spcBef>
              <a:buNone/>
            </a:pPr>
            <a:r>
              <a:rPr lang="en-US" sz="2400" dirty="0"/>
              <a:t>No rover changes </a:t>
            </a:r>
            <a:r>
              <a:rPr lang="en-US" sz="2400" dirty="0" smtClean="0"/>
              <a:t>position (</a:t>
            </a:r>
            <a:r>
              <a:rPr lang="en-US" sz="2400" dirty="0" err="1" smtClean="0"/>
              <a:t>no_position_changes</a:t>
            </a:r>
            <a:r>
              <a:rPr lang="en-US" sz="2400" dirty="0" smtClean="0"/>
              <a:t>)</a:t>
            </a:r>
          </a:p>
          <a:p>
            <a:pPr marL="0" indent="0" defTabSz="914400">
              <a:spcBef>
                <a:spcPts val="0"/>
              </a:spcBef>
              <a:buNone/>
            </a:pP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13</a:t>
            </a:fld>
            <a:endParaRPr lang="en-US"/>
          </a:p>
        </p:txBody>
      </p:sp>
    </p:spTree>
    <p:extLst>
      <p:ext uri="{BB962C8B-B14F-4D97-AF65-F5344CB8AC3E}">
        <p14:creationId xmlns:p14="http://schemas.microsoft.com/office/powerpoint/2010/main" val="167793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Turn Left Operator</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err="1">
                <a:solidFill>
                  <a:schemeClr val="accent1"/>
                </a:solidFill>
              </a:rPr>
              <a:t>pred</a:t>
            </a:r>
            <a:r>
              <a:rPr lang="en-US" sz="2800" dirty="0">
                <a:solidFill>
                  <a:schemeClr val="accent1"/>
                </a:solidFill>
              </a:rPr>
              <a:t> </a:t>
            </a:r>
            <a:r>
              <a:rPr lang="en-US" sz="2800" dirty="0" err="1" smtClean="0"/>
              <a:t>turn_left</a:t>
            </a:r>
            <a:r>
              <a:rPr lang="en-US" sz="2800" dirty="0" smtClean="0"/>
              <a:t> </a:t>
            </a:r>
            <a:r>
              <a:rPr lang="en-US" sz="2800" dirty="0"/>
              <a:t>[</a:t>
            </a:r>
            <a:r>
              <a:rPr lang="en-US" sz="2800" dirty="0" err="1"/>
              <a:t>rov</a:t>
            </a:r>
            <a:r>
              <a:rPr lang="en-US" sz="2800" dirty="0"/>
              <a:t>: Rover, </a:t>
            </a:r>
            <a:r>
              <a:rPr lang="en-US" sz="2800" dirty="0" err="1"/>
              <a:t>t,t</a:t>
            </a:r>
            <a:r>
              <a:rPr lang="en-US" sz="2800" dirty="0"/>
              <a:t>': Time] {</a:t>
            </a:r>
          </a:p>
          <a:p>
            <a:pPr marL="400050" lvl="1" indent="0" defTabSz="914400">
              <a:spcBef>
                <a:spcPts val="0"/>
              </a:spcBef>
              <a:buNone/>
            </a:pPr>
            <a:r>
              <a:rPr lang="en-US" sz="2400" dirty="0" smtClean="0">
                <a:solidFill>
                  <a:schemeClr val="accent3">
                    <a:lumMod val="75000"/>
                  </a:schemeClr>
                </a:solidFill>
              </a:rPr>
              <a:t>-- Pre-condition</a:t>
            </a:r>
          </a:p>
          <a:p>
            <a:pPr marL="400050" lvl="1" indent="0" defTabSz="914400">
              <a:spcBef>
                <a:spcPts val="0"/>
              </a:spcBef>
              <a:buNone/>
            </a:pPr>
            <a:r>
              <a:rPr lang="en-US" sz="2400" dirty="0"/>
              <a:t>R</a:t>
            </a:r>
            <a:r>
              <a:rPr lang="en-US" sz="2400" dirty="0" smtClean="0"/>
              <a:t>over is on at time t (</a:t>
            </a:r>
            <a:r>
              <a:rPr lang="en-US" sz="2400" dirty="0" err="1" smtClean="0"/>
              <a:t>is_on</a:t>
            </a:r>
            <a:r>
              <a:rPr lang="en-US" sz="2400" dirty="0" smtClean="0"/>
              <a:t>)</a:t>
            </a:r>
          </a:p>
          <a:p>
            <a:pPr marL="400050" lvl="1" indent="0" defTabSz="914400">
              <a:spcBef>
                <a:spcPts val="0"/>
              </a:spcBef>
              <a:buNone/>
            </a:pPr>
            <a:endParaRPr lang="en-US" sz="2400" dirty="0">
              <a:solidFill>
                <a:schemeClr val="accent1"/>
              </a:solidFill>
            </a:endParaRPr>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Post-condition</a:t>
            </a:r>
            <a:endParaRPr lang="en-US" sz="2400" dirty="0">
              <a:solidFill>
                <a:schemeClr val="accent3">
                  <a:lumMod val="75000"/>
                </a:schemeClr>
              </a:solidFill>
            </a:endParaRPr>
          </a:p>
          <a:p>
            <a:pPr marL="400050" lvl="1" indent="0" defTabSz="914400">
              <a:spcBef>
                <a:spcPts val="0"/>
              </a:spcBef>
              <a:buNone/>
            </a:pPr>
            <a:r>
              <a:rPr lang="en-US" sz="2400" dirty="0" smtClean="0"/>
              <a:t>Direction Changes (could be North, South, East, or West)</a:t>
            </a:r>
          </a:p>
          <a:p>
            <a:pPr marL="400050" lvl="1" indent="0" defTabSz="914400">
              <a:spcBef>
                <a:spcPts val="0"/>
              </a:spcBef>
              <a:buNone/>
            </a:pPr>
            <a:endParaRPr lang="en-US" sz="2400" dirty="0" smtClean="0"/>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Frame condition</a:t>
            </a:r>
            <a:endParaRPr lang="en-US" sz="2400" dirty="0">
              <a:solidFill>
                <a:schemeClr val="accent3">
                  <a:lumMod val="75000"/>
                </a:schemeClr>
              </a:solidFill>
            </a:endParaRPr>
          </a:p>
          <a:p>
            <a:pPr marL="400050" lvl="1" indent="0" defTabSz="914400">
              <a:spcBef>
                <a:spcPts val="0"/>
              </a:spcBef>
              <a:buNone/>
            </a:pPr>
            <a:r>
              <a:rPr lang="en-US" sz="2400" dirty="0" smtClean="0"/>
              <a:t>All rovers </a:t>
            </a:r>
            <a:r>
              <a:rPr lang="en-US" sz="2400" dirty="0"/>
              <a:t>stay on or off as they </a:t>
            </a:r>
            <a:r>
              <a:rPr lang="en-US" sz="2400" dirty="0" smtClean="0"/>
              <a:t>were (</a:t>
            </a:r>
            <a:r>
              <a:rPr lang="en-US" sz="2400" dirty="0" err="1" smtClean="0"/>
              <a:t>no_on_changes</a:t>
            </a:r>
            <a:r>
              <a:rPr lang="en-US" sz="2400" dirty="0" smtClean="0"/>
              <a:t>)</a:t>
            </a:r>
          </a:p>
          <a:p>
            <a:pPr marL="400050" lvl="1" indent="0" defTabSz="914400">
              <a:spcBef>
                <a:spcPts val="0"/>
              </a:spcBef>
              <a:buNone/>
            </a:pPr>
            <a:r>
              <a:rPr lang="en-US" sz="2400" dirty="0" smtClean="0"/>
              <a:t>No other rover </a:t>
            </a:r>
            <a:r>
              <a:rPr lang="en-US" sz="2400" dirty="0"/>
              <a:t>changes direction </a:t>
            </a:r>
            <a:r>
              <a:rPr lang="en-US" sz="2400" dirty="0" smtClean="0"/>
              <a:t>(</a:t>
            </a:r>
            <a:r>
              <a:rPr lang="en-US" sz="2400" dirty="0" err="1" smtClean="0"/>
              <a:t>no_direction_changes</a:t>
            </a:r>
            <a:r>
              <a:rPr lang="en-US" sz="2400" dirty="0" smtClean="0"/>
              <a:t>)</a:t>
            </a:r>
            <a:endParaRPr lang="en-US" sz="2400" dirty="0"/>
          </a:p>
          <a:p>
            <a:pPr marL="400050" lvl="1" indent="0" defTabSz="914400">
              <a:spcBef>
                <a:spcPts val="0"/>
              </a:spcBef>
              <a:buNone/>
            </a:pPr>
            <a:r>
              <a:rPr lang="en-US" sz="2400" dirty="0"/>
              <a:t>No rover changes </a:t>
            </a:r>
            <a:r>
              <a:rPr lang="en-US" sz="2400" dirty="0" smtClean="0"/>
              <a:t>position (</a:t>
            </a:r>
            <a:r>
              <a:rPr lang="en-US" sz="2400" dirty="0" err="1" smtClean="0"/>
              <a:t>no_position_changes</a:t>
            </a:r>
            <a:r>
              <a:rPr lang="en-US" sz="2400" dirty="0" smtClean="0"/>
              <a:t>)</a:t>
            </a:r>
          </a:p>
          <a:p>
            <a:pPr marL="0" indent="0" defTabSz="914400">
              <a:spcBef>
                <a:spcPts val="0"/>
              </a:spcBef>
              <a:buNone/>
            </a:pP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14</a:t>
            </a:fld>
            <a:endParaRPr lang="en-US"/>
          </a:p>
        </p:txBody>
      </p:sp>
    </p:spTree>
    <p:extLst>
      <p:ext uri="{BB962C8B-B14F-4D97-AF65-F5344CB8AC3E}">
        <p14:creationId xmlns:p14="http://schemas.microsoft.com/office/powerpoint/2010/main" val="106166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If-Then-Else in Alloy</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smtClean="0"/>
              <a:t>Expr</a:t>
            </a:r>
            <a:r>
              <a:rPr lang="en-US" sz="2800" baseline="-25000" dirty="0" smtClean="0"/>
              <a:t>1</a:t>
            </a:r>
            <a:r>
              <a:rPr lang="en-US" sz="2800" dirty="0" smtClean="0"/>
              <a:t> (</a:t>
            </a:r>
            <a:r>
              <a:rPr lang="en-US" sz="2800" dirty="0" smtClean="0">
                <a:solidFill>
                  <a:schemeClr val="accent1"/>
                </a:solidFill>
              </a:rPr>
              <a:t>=&gt;</a:t>
            </a:r>
            <a:r>
              <a:rPr lang="en-US" sz="2800" dirty="0" smtClean="0"/>
              <a:t>, </a:t>
            </a:r>
            <a:r>
              <a:rPr lang="en-US" sz="2800" dirty="0" smtClean="0">
                <a:solidFill>
                  <a:schemeClr val="accent1"/>
                </a:solidFill>
              </a:rPr>
              <a:t>implies</a:t>
            </a:r>
            <a:r>
              <a:rPr lang="en-US" sz="2800" dirty="0" smtClean="0"/>
              <a:t>) Expr</a:t>
            </a:r>
            <a:r>
              <a:rPr lang="en-US" sz="2800" baseline="-25000" dirty="0" smtClean="0"/>
              <a:t>2</a:t>
            </a:r>
            <a:r>
              <a:rPr lang="en-US" sz="2800" dirty="0" smtClean="0"/>
              <a:t> </a:t>
            </a:r>
            <a:r>
              <a:rPr lang="en-US" sz="2800" dirty="0" smtClean="0">
                <a:solidFill>
                  <a:schemeClr val="accent1"/>
                </a:solidFill>
              </a:rPr>
              <a:t>else</a:t>
            </a:r>
            <a:r>
              <a:rPr lang="en-US" sz="2800" dirty="0" smtClean="0"/>
              <a:t> Expr</a:t>
            </a:r>
            <a:r>
              <a:rPr lang="en-US" sz="2800" baseline="-25000" dirty="0" smtClean="0"/>
              <a:t>3</a:t>
            </a:r>
          </a:p>
          <a:p>
            <a:pPr lvl="1" defTabSz="914400">
              <a:spcBef>
                <a:spcPts val="0"/>
              </a:spcBef>
            </a:pPr>
            <a:r>
              <a:rPr lang="en-US" sz="2400" dirty="0" smtClean="0"/>
              <a:t>Expr</a:t>
            </a:r>
            <a:r>
              <a:rPr lang="en-US" sz="2400" baseline="-25000" dirty="0" smtClean="0"/>
              <a:t>1</a:t>
            </a:r>
            <a:r>
              <a:rPr lang="en-US" sz="2400" dirty="0" smtClean="0"/>
              <a:t> is a </a:t>
            </a:r>
            <a:r>
              <a:rPr lang="en-US" sz="2400" dirty="0"/>
              <a:t>B</a:t>
            </a:r>
            <a:r>
              <a:rPr lang="en-US" sz="2400" dirty="0" smtClean="0"/>
              <a:t>oolean expression</a:t>
            </a:r>
          </a:p>
          <a:p>
            <a:pPr lvl="1" defTabSz="914400">
              <a:spcBef>
                <a:spcPts val="0"/>
              </a:spcBef>
            </a:pPr>
            <a:r>
              <a:rPr lang="en-US" sz="2400" dirty="0" smtClean="0"/>
              <a:t>Expr</a:t>
            </a:r>
            <a:r>
              <a:rPr lang="en-US" sz="2400" baseline="-25000" dirty="0" smtClean="0"/>
              <a:t>2</a:t>
            </a:r>
            <a:r>
              <a:rPr lang="en-US" sz="2400" dirty="0" smtClean="0"/>
              <a:t> and Expr</a:t>
            </a:r>
            <a:r>
              <a:rPr lang="en-US" sz="2400" baseline="-25000" dirty="0" smtClean="0"/>
              <a:t>3</a:t>
            </a:r>
            <a:r>
              <a:rPr lang="en-US" sz="2400" dirty="0" smtClean="0"/>
              <a:t> can be either Boolean or Set expression</a:t>
            </a:r>
          </a:p>
          <a:p>
            <a:pPr defTabSz="914400">
              <a:spcBef>
                <a:spcPts val="0"/>
              </a:spcBef>
            </a:pPr>
            <a:endParaRPr lang="en-US" sz="2800" dirty="0" smtClean="0"/>
          </a:p>
          <a:p>
            <a:pPr marL="0" indent="0" defTabSz="914400">
              <a:spcBef>
                <a:spcPts val="0"/>
              </a:spcBef>
              <a:buNone/>
            </a:pPr>
            <a:r>
              <a:rPr lang="en-US" sz="2800" dirty="0" smtClean="0"/>
              <a:t>E.g. </a:t>
            </a:r>
            <a:r>
              <a:rPr lang="en-US" sz="2800" dirty="0" smtClean="0">
                <a:solidFill>
                  <a:schemeClr val="accent1"/>
                </a:solidFill>
              </a:rPr>
              <a:t>let</a:t>
            </a:r>
            <a:r>
              <a:rPr lang="en-US" sz="2800" dirty="0" smtClean="0"/>
              <a:t> </a:t>
            </a:r>
            <a:r>
              <a:rPr lang="en-US" sz="2800" dirty="0" err="1" smtClean="0"/>
              <a:t>parents_in_law</a:t>
            </a:r>
            <a:r>
              <a:rPr lang="en-US" sz="2800" dirty="0" smtClean="0"/>
              <a:t> </a:t>
            </a:r>
            <a:r>
              <a:rPr lang="en-US" sz="2800" dirty="0" smtClean="0">
                <a:solidFill>
                  <a:schemeClr val="accent1"/>
                </a:solidFill>
              </a:rPr>
              <a:t>=</a:t>
            </a:r>
            <a:r>
              <a:rPr lang="en-US" sz="2800" dirty="0" smtClean="0"/>
              <a:t> </a:t>
            </a:r>
          </a:p>
          <a:p>
            <a:pPr marL="0" indent="0" defTabSz="914400">
              <a:spcBef>
                <a:spcPts val="0"/>
              </a:spcBef>
              <a:buNone/>
            </a:pPr>
            <a:r>
              <a:rPr lang="en-US" sz="2800" dirty="0" smtClean="0"/>
              <a:t>	  (</a:t>
            </a:r>
            <a:r>
              <a:rPr lang="en-US" sz="2800" dirty="0" err="1" smtClean="0"/>
              <a:t>John.spouse</a:t>
            </a:r>
            <a:r>
              <a:rPr lang="en-US" sz="2800" dirty="0" smtClean="0"/>
              <a:t> </a:t>
            </a:r>
            <a:r>
              <a:rPr lang="en-US" sz="2800" dirty="0" smtClean="0">
                <a:solidFill>
                  <a:schemeClr val="accent1"/>
                </a:solidFill>
              </a:rPr>
              <a:t>=</a:t>
            </a:r>
            <a:r>
              <a:rPr lang="en-US" sz="2800" dirty="0" smtClean="0"/>
              <a:t> Mary </a:t>
            </a:r>
            <a:r>
              <a:rPr lang="en-US" sz="2800" dirty="0" smtClean="0">
                <a:solidFill>
                  <a:schemeClr val="accent1"/>
                </a:solidFill>
              </a:rPr>
              <a:t>=&gt; </a:t>
            </a:r>
            <a:r>
              <a:rPr lang="en-US" sz="2800" dirty="0" err="1" smtClean="0"/>
              <a:t>Mary.parents</a:t>
            </a:r>
            <a:endParaRPr lang="en-US" sz="2800" dirty="0" smtClean="0"/>
          </a:p>
          <a:p>
            <a:pPr marL="0" indent="0" defTabSz="914400">
              <a:spcBef>
                <a:spcPts val="0"/>
              </a:spcBef>
              <a:buNone/>
            </a:pPr>
            <a:r>
              <a:rPr lang="en-US" sz="2800" dirty="0">
                <a:solidFill>
                  <a:schemeClr val="accent1"/>
                </a:solidFill>
              </a:rPr>
              <a:t>	 </a:t>
            </a:r>
            <a:r>
              <a:rPr lang="en-US" sz="2800" dirty="0" smtClean="0">
                <a:solidFill>
                  <a:schemeClr val="accent1"/>
                </a:solidFill>
              </a:rPr>
              <a:t>  else </a:t>
            </a:r>
            <a:r>
              <a:rPr lang="en-US" sz="2800" dirty="0" err="1" smtClean="0"/>
              <a:t>John.spouse</a:t>
            </a:r>
            <a:r>
              <a:rPr lang="en-US" sz="2800" dirty="0" smtClean="0"/>
              <a:t> </a:t>
            </a:r>
            <a:r>
              <a:rPr lang="en-US" sz="2800" dirty="0">
                <a:solidFill>
                  <a:schemeClr val="accent1"/>
                </a:solidFill>
              </a:rPr>
              <a:t>=</a:t>
            </a:r>
            <a:r>
              <a:rPr lang="en-US" sz="2800" dirty="0"/>
              <a:t> </a:t>
            </a:r>
            <a:r>
              <a:rPr lang="en-US" sz="2800" dirty="0" smtClean="0"/>
              <a:t>Lily </a:t>
            </a:r>
            <a:r>
              <a:rPr lang="en-US" sz="2800" dirty="0" smtClean="0">
                <a:solidFill>
                  <a:schemeClr val="accent1"/>
                </a:solidFill>
              </a:rPr>
              <a:t>=&gt; </a:t>
            </a:r>
            <a:r>
              <a:rPr lang="en-US" sz="2800" dirty="0" err="1" smtClean="0"/>
              <a:t>Lily.parents</a:t>
            </a:r>
            <a:endParaRPr lang="en-US" sz="2800" dirty="0" smtClean="0"/>
          </a:p>
          <a:p>
            <a:pPr marL="0" indent="0" defTabSz="914400">
              <a:spcBef>
                <a:spcPts val="0"/>
              </a:spcBef>
              <a:buNone/>
            </a:pPr>
            <a:r>
              <a:rPr lang="en-US" sz="2800" dirty="0" smtClean="0">
                <a:solidFill>
                  <a:schemeClr val="accent1"/>
                </a:solidFill>
              </a:rPr>
              <a:t>              else none</a:t>
            </a: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15</a:t>
            </a:fld>
            <a:endParaRPr lang="en-US"/>
          </a:p>
        </p:txBody>
      </p:sp>
    </p:spTree>
    <p:extLst>
      <p:ext uri="{BB962C8B-B14F-4D97-AF65-F5344CB8AC3E}">
        <p14:creationId xmlns:p14="http://schemas.microsoft.com/office/powerpoint/2010/main" val="1411360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Go Operator</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err="1">
                <a:solidFill>
                  <a:schemeClr val="accent1"/>
                </a:solidFill>
              </a:rPr>
              <a:t>pred</a:t>
            </a:r>
            <a:r>
              <a:rPr lang="en-US" sz="2800" dirty="0">
                <a:solidFill>
                  <a:schemeClr val="accent1"/>
                </a:solidFill>
              </a:rPr>
              <a:t> </a:t>
            </a:r>
            <a:r>
              <a:rPr lang="en-US" sz="2800" dirty="0" smtClean="0"/>
              <a:t>go[</a:t>
            </a:r>
            <a:r>
              <a:rPr lang="en-US" sz="2800" dirty="0" err="1" smtClean="0"/>
              <a:t>rov</a:t>
            </a:r>
            <a:r>
              <a:rPr lang="en-US" sz="2800" dirty="0"/>
              <a:t>: Rover, </a:t>
            </a:r>
            <a:r>
              <a:rPr lang="en-US" sz="2800" dirty="0" smtClean="0"/>
              <a:t>d: Direction, </a:t>
            </a:r>
            <a:r>
              <a:rPr lang="en-US" sz="2800" dirty="0" err="1" smtClean="0"/>
              <a:t>t,t</a:t>
            </a:r>
            <a:r>
              <a:rPr lang="en-US" sz="2800" dirty="0"/>
              <a:t>': Time] {</a:t>
            </a:r>
          </a:p>
          <a:p>
            <a:pPr marL="400050" lvl="1" indent="0" defTabSz="914400">
              <a:spcBef>
                <a:spcPts val="0"/>
              </a:spcBef>
              <a:buNone/>
            </a:pPr>
            <a:r>
              <a:rPr lang="en-US" sz="2400" dirty="0" smtClean="0">
                <a:solidFill>
                  <a:schemeClr val="accent3">
                    <a:lumMod val="75000"/>
                  </a:schemeClr>
                </a:solidFill>
              </a:rPr>
              <a:t>-- Pre-condition</a:t>
            </a:r>
          </a:p>
          <a:p>
            <a:pPr marL="400050" lvl="1" indent="0" defTabSz="914400">
              <a:spcBef>
                <a:spcPts val="0"/>
              </a:spcBef>
              <a:buNone/>
            </a:pPr>
            <a:r>
              <a:rPr lang="en-US" sz="2400" dirty="0"/>
              <a:t>R</a:t>
            </a:r>
            <a:r>
              <a:rPr lang="en-US" sz="2400" dirty="0" smtClean="0"/>
              <a:t>over is on at time t (</a:t>
            </a:r>
            <a:r>
              <a:rPr lang="en-US" sz="2400" dirty="0" err="1" smtClean="0"/>
              <a:t>is_on</a:t>
            </a:r>
            <a:r>
              <a:rPr lang="en-US" sz="2400" dirty="0" smtClean="0"/>
              <a:t>)</a:t>
            </a:r>
          </a:p>
          <a:p>
            <a:pPr marL="400050" lvl="1" indent="0" defTabSz="914400">
              <a:spcBef>
                <a:spcPts val="0"/>
              </a:spcBef>
              <a:buNone/>
            </a:pPr>
            <a:r>
              <a:rPr lang="en-US" sz="2400" dirty="0"/>
              <a:t>d</a:t>
            </a:r>
            <a:r>
              <a:rPr lang="en-US" sz="2400" dirty="0" smtClean="0"/>
              <a:t> is rover’s direction at time t</a:t>
            </a:r>
          </a:p>
          <a:p>
            <a:pPr marL="400050" lvl="1" indent="0" defTabSz="914400">
              <a:spcBef>
                <a:spcPts val="0"/>
              </a:spcBef>
              <a:buNone/>
            </a:pPr>
            <a:endParaRPr lang="en-US" sz="2400" dirty="0">
              <a:solidFill>
                <a:schemeClr val="accent1"/>
              </a:solidFill>
            </a:endParaRPr>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Post-condition</a:t>
            </a:r>
            <a:endParaRPr lang="en-US" sz="2400" dirty="0">
              <a:solidFill>
                <a:schemeClr val="accent3">
                  <a:lumMod val="75000"/>
                </a:schemeClr>
              </a:solidFill>
            </a:endParaRPr>
          </a:p>
          <a:p>
            <a:pPr marL="400050" lvl="1" indent="0" defTabSz="914400">
              <a:spcBef>
                <a:spcPts val="0"/>
              </a:spcBef>
              <a:buNone/>
            </a:pPr>
            <a:r>
              <a:rPr lang="en-US" sz="2400" dirty="0" smtClean="0"/>
              <a:t>Position Changes (could move towards North, South, East, or West) </a:t>
            </a:r>
          </a:p>
          <a:p>
            <a:pPr marL="400050" lvl="1" indent="0" defTabSz="914400">
              <a:spcBef>
                <a:spcPts val="0"/>
              </a:spcBef>
              <a:buNone/>
            </a:pPr>
            <a:r>
              <a:rPr lang="en-US" sz="2400" dirty="0" smtClean="0"/>
              <a:t>(</a:t>
            </a:r>
            <a:r>
              <a:rPr lang="en-US" sz="2400" dirty="0" err="1" smtClean="0"/>
              <a:t>next_pos</a:t>
            </a:r>
            <a:r>
              <a:rPr lang="en-US" sz="2400" dirty="0" smtClean="0"/>
              <a:t>[p: Position, d: Direction]: Position)</a:t>
            </a:r>
          </a:p>
          <a:p>
            <a:pPr marL="400050" lvl="1" indent="0" defTabSz="914400">
              <a:spcBef>
                <a:spcPts val="0"/>
              </a:spcBef>
              <a:buNone/>
            </a:pPr>
            <a:r>
              <a:rPr lang="en-US" sz="2400" dirty="0">
                <a:solidFill>
                  <a:schemeClr val="accent3">
                    <a:lumMod val="75000"/>
                  </a:schemeClr>
                </a:solidFill>
              </a:rPr>
              <a:t>-- </a:t>
            </a:r>
            <a:r>
              <a:rPr lang="en-US" sz="2400" dirty="0" smtClean="0">
                <a:solidFill>
                  <a:schemeClr val="accent3">
                    <a:lumMod val="75000"/>
                  </a:schemeClr>
                </a:solidFill>
              </a:rPr>
              <a:t>Frame condition</a:t>
            </a:r>
            <a:endParaRPr lang="en-US" sz="2400" dirty="0">
              <a:solidFill>
                <a:schemeClr val="accent3">
                  <a:lumMod val="75000"/>
                </a:schemeClr>
              </a:solidFill>
            </a:endParaRPr>
          </a:p>
          <a:p>
            <a:pPr marL="400050" lvl="1" indent="0" defTabSz="914400">
              <a:spcBef>
                <a:spcPts val="0"/>
              </a:spcBef>
              <a:buNone/>
            </a:pPr>
            <a:r>
              <a:rPr lang="en-US" sz="2400" dirty="0" smtClean="0"/>
              <a:t>All rovers </a:t>
            </a:r>
            <a:r>
              <a:rPr lang="en-US" sz="2400" dirty="0"/>
              <a:t>stay on or off as they </a:t>
            </a:r>
            <a:r>
              <a:rPr lang="en-US" sz="2400" dirty="0" smtClean="0"/>
              <a:t>were (</a:t>
            </a:r>
            <a:r>
              <a:rPr lang="en-US" sz="2400" dirty="0" err="1" smtClean="0"/>
              <a:t>no_on_changes</a:t>
            </a:r>
            <a:r>
              <a:rPr lang="en-US" sz="2400" dirty="0" smtClean="0"/>
              <a:t>)</a:t>
            </a:r>
          </a:p>
          <a:p>
            <a:pPr marL="400050" lvl="1" indent="0" defTabSz="914400">
              <a:spcBef>
                <a:spcPts val="0"/>
              </a:spcBef>
              <a:buNone/>
            </a:pPr>
            <a:r>
              <a:rPr lang="en-US" sz="2400" dirty="0" smtClean="0"/>
              <a:t>No </a:t>
            </a:r>
            <a:r>
              <a:rPr lang="en-US" sz="2400" dirty="0"/>
              <a:t>rover changes direction </a:t>
            </a:r>
            <a:r>
              <a:rPr lang="en-US" sz="2400" dirty="0" smtClean="0"/>
              <a:t>(</a:t>
            </a:r>
            <a:r>
              <a:rPr lang="en-US" sz="2400" dirty="0" err="1" smtClean="0"/>
              <a:t>no_direction_changes</a:t>
            </a:r>
            <a:r>
              <a:rPr lang="en-US" sz="2400" dirty="0" smtClean="0"/>
              <a:t>)</a:t>
            </a:r>
            <a:endParaRPr lang="en-US" sz="2400" dirty="0"/>
          </a:p>
          <a:p>
            <a:pPr marL="400050" lvl="1" indent="0" defTabSz="914400">
              <a:spcBef>
                <a:spcPts val="0"/>
              </a:spcBef>
              <a:buNone/>
            </a:pPr>
            <a:r>
              <a:rPr lang="en-US" sz="2400" dirty="0"/>
              <a:t>No </a:t>
            </a:r>
            <a:r>
              <a:rPr lang="en-US" sz="2400" dirty="0" smtClean="0"/>
              <a:t>other rover </a:t>
            </a:r>
            <a:r>
              <a:rPr lang="en-US" sz="2400" dirty="0"/>
              <a:t>changes </a:t>
            </a:r>
            <a:r>
              <a:rPr lang="en-US" sz="2400" dirty="0" smtClean="0"/>
              <a:t>position (</a:t>
            </a:r>
            <a:r>
              <a:rPr lang="en-US" sz="2400" dirty="0" err="1" smtClean="0"/>
              <a:t>no_position_changes</a:t>
            </a:r>
            <a:r>
              <a:rPr lang="en-US" sz="2400" dirty="0" smtClean="0"/>
              <a:t>)</a:t>
            </a:r>
          </a:p>
          <a:p>
            <a:pPr marL="0" indent="0" defTabSz="914400">
              <a:spcBef>
                <a:spcPts val="0"/>
              </a:spcBef>
              <a:buNone/>
            </a:pP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16</a:t>
            </a:fld>
            <a:endParaRPr lang="en-US"/>
          </a:p>
        </p:txBody>
      </p:sp>
    </p:spTree>
    <p:extLst>
      <p:ext uri="{BB962C8B-B14F-4D97-AF65-F5344CB8AC3E}">
        <p14:creationId xmlns:p14="http://schemas.microsoft.com/office/powerpoint/2010/main" val="134026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dirty="0"/>
              <a:t>The Module Ordering</a:t>
            </a:r>
          </a:p>
        </p:txBody>
      </p:sp>
      <p:sp>
        <p:nvSpPr>
          <p:cNvPr id="28675" name="Rectangle 3"/>
          <p:cNvSpPr>
            <a:spLocks noGrp="1" noChangeArrowheads="1"/>
          </p:cNvSpPr>
          <p:nvPr>
            <p:ph idx="1"/>
          </p:nvPr>
        </p:nvSpPr>
        <p:spPr>
          <a:xfrm>
            <a:off x="666750" y="1436688"/>
            <a:ext cx="8153400" cy="4876800"/>
          </a:xfrm>
        </p:spPr>
        <p:txBody>
          <a:bodyPr>
            <a:normAutofit/>
          </a:bodyPr>
          <a:lstStyle/>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chemeClr val="accent3">
                    <a:lumMod val="75000"/>
                  </a:schemeClr>
                </a:solidFill>
                <a:latin typeface="Lucida Console" charset="0"/>
              </a:rPr>
              <a:t>// return the predecessor of </a:t>
            </a:r>
            <a:r>
              <a:rPr lang="en-US" sz="2000" dirty="0" err="1">
                <a:solidFill>
                  <a:schemeClr val="accent3">
                    <a:lumMod val="75000"/>
                  </a:schemeClr>
                </a:solidFill>
                <a:latin typeface="Lucida Console" charset="0"/>
              </a:rPr>
              <a:t>e</a:t>
            </a:r>
            <a:r>
              <a:rPr lang="en-US" sz="2000" dirty="0">
                <a:solidFill>
                  <a:schemeClr val="accent3">
                    <a:lumMod val="75000"/>
                  </a:schemeClr>
                </a:solidFill>
                <a:latin typeface="Lucida Console" charset="0"/>
              </a:rPr>
              <a:t>, or empty set if </a:t>
            </a:r>
            <a:r>
              <a:rPr lang="en-US" sz="2000" dirty="0" err="1">
                <a:solidFill>
                  <a:schemeClr val="accent3">
                    <a:lumMod val="75000"/>
                  </a:schemeClr>
                </a:solidFill>
                <a:latin typeface="Lucida Console" charset="0"/>
              </a:rPr>
              <a:t>e</a:t>
            </a:r>
            <a:r>
              <a:rPr lang="en-US" sz="2000" dirty="0">
                <a:solidFill>
                  <a:schemeClr val="accent3">
                    <a:lumMod val="75000"/>
                  </a:schemeClr>
                </a:solidFill>
                <a:latin typeface="Lucida Console" charset="0"/>
              </a:rPr>
              <a:t> is</a:t>
            </a:r>
          </a:p>
          <a:p>
            <a:pPr>
              <a:lnSpc>
                <a:spcPct val="80000"/>
              </a:lnSpc>
              <a:buFont typeface="Wingdings" charset="2"/>
              <a:buNone/>
            </a:pPr>
            <a:r>
              <a:rPr lang="en-US" sz="2000" dirty="0">
                <a:solidFill>
                  <a:schemeClr val="accent3">
                    <a:lumMod val="75000"/>
                  </a:schemeClr>
                </a:solidFill>
                <a:latin typeface="Lucida Console" charset="0"/>
              </a:rPr>
              <a:t>// the first element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a:t>
            </a:r>
            <a:r>
              <a:rPr lang="en-US" sz="2000" dirty="0" err="1">
                <a:solidFill>
                  <a:schemeClr val="accent1"/>
                </a:solidFill>
                <a:latin typeface="Lucida Console" charset="0"/>
              </a:rPr>
              <a:t>prev</a:t>
            </a:r>
            <a:r>
              <a:rPr lang="en-US" sz="2000" dirty="0">
                <a:solidFill>
                  <a:schemeClr val="accent1"/>
                </a:solidFill>
                <a:latin typeface="Lucida Console" charset="0"/>
              </a:rPr>
              <a: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Ord.Prev</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a:p>
            <a:pPr>
              <a:lnSpc>
                <a:spcPct val="80000"/>
              </a:lnSpc>
              <a:buFont typeface="Wingdings" charset="2"/>
              <a:buNone/>
            </a:pPr>
            <a:r>
              <a:rPr lang="en-US" sz="2000" dirty="0">
                <a:solidFill>
                  <a:schemeClr val="accent3">
                    <a:lumMod val="75000"/>
                  </a:schemeClr>
                </a:solidFill>
                <a:latin typeface="Lucida Console" charset="0"/>
              </a:rPr>
              <a:t>// return the successor of </a:t>
            </a:r>
            <a:r>
              <a:rPr lang="en-US" sz="2000" dirty="0" err="1">
                <a:solidFill>
                  <a:schemeClr val="accent3">
                    <a:lumMod val="75000"/>
                  </a:schemeClr>
                </a:solidFill>
                <a:latin typeface="Lucida Console" charset="0"/>
              </a:rPr>
              <a:t>e</a:t>
            </a:r>
            <a:r>
              <a:rPr lang="en-US" sz="2000" dirty="0">
                <a:solidFill>
                  <a:schemeClr val="accent3">
                    <a:lumMod val="75000"/>
                  </a:schemeClr>
                </a:solidFill>
                <a:latin typeface="Lucida Console" charset="0"/>
              </a:rPr>
              <a:t>, or empty set of </a:t>
            </a:r>
            <a:r>
              <a:rPr lang="en-US" sz="2000" dirty="0" err="1">
                <a:solidFill>
                  <a:schemeClr val="accent3">
                    <a:lumMod val="75000"/>
                  </a:schemeClr>
                </a:solidFill>
                <a:latin typeface="Lucida Console" charset="0"/>
              </a:rPr>
              <a:t>e</a:t>
            </a:r>
            <a:r>
              <a:rPr lang="en-US" sz="2000" dirty="0">
                <a:solidFill>
                  <a:schemeClr val="accent3">
                    <a:lumMod val="75000"/>
                  </a:schemeClr>
                </a:solidFill>
                <a:latin typeface="Lucida Console" charset="0"/>
              </a:rPr>
              <a:t> is</a:t>
            </a:r>
          </a:p>
          <a:p>
            <a:pPr>
              <a:lnSpc>
                <a:spcPct val="80000"/>
              </a:lnSpc>
              <a:buFont typeface="Wingdings" charset="2"/>
              <a:buNone/>
            </a:pPr>
            <a:r>
              <a:rPr lang="en-US" sz="2000" dirty="0">
                <a:solidFill>
                  <a:schemeClr val="accent3">
                    <a:lumMod val="75000"/>
                  </a:schemeClr>
                </a:solidFill>
                <a:latin typeface="Lucida Console" charset="0"/>
              </a:rPr>
              <a:t>// the last element</a:t>
            </a:r>
          </a:p>
          <a:p>
            <a:pPr>
              <a:lnSpc>
                <a:spcPct val="80000"/>
              </a:lnSpc>
              <a:buFont typeface="Wingdings" charset="2"/>
              <a:buNone/>
            </a:pPr>
            <a:r>
              <a:rPr lang="en-US" sz="2000" b="1" dirty="0">
                <a:solidFill>
                  <a:schemeClr val="accent1"/>
                </a:solidFill>
                <a:latin typeface="Lucida Console" charset="0"/>
              </a:rPr>
              <a:t>fun</a:t>
            </a:r>
            <a:r>
              <a:rPr lang="en-US" sz="2000" dirty="0">
                <a:solidFill>
                  <a:schemeClr val="accent1"/>
                </a:solidFill>
                <a:latin typeface="Lucida Console" charset="0"/>
              </a:rPr>
              <a:t> next [e: </a:t>
            </a:r>
            <a:r>
              <a:rPr lang="en-US" sz="2000" dirty="0" smtClean="0">
                <a:solidFill>
                  <a:schemeClr val="accent1"/>
                </a:solidFill>
                <a:latin typeface="Lucida Console" charset="0"/>
              </a:rPr>
              <a:t>S]</a:t>
            </a:r>
            <a:r>
              <a:rPr lang="en-US" sz="2000" dirty="0">
                <a:solidFill>
                  <a:schemeClr val="accent1"/>
                </a:solidFill>
                <a:latin typeface="Lucida Console" charset="0"/>
              </a:rPr>
              <a:t>: </a:t>
            </a:r>
            <a:r>
              <a:rPr lang="en-US" sz="2000" b="1" dirty="0">
                <a:solidFill>
                  <a:schemeClr val="accent1"/>
                </a:solidFill>
                <a:latin typeface="Lucida Console" charset="0"/>
              </a:rPr>
              <a:t>lone</a:t>
            </a:r>
            <a:r>
              <a:rPr lang="en-US" sz="2000" dirty="0">
                <a:solidFill>
                  <a:schemeClr val="accent1"/>
                </a:solidFill>
                <a:latin typeface="Lucida Console" charset="0"/>
              </a:rPr>
              <a:t> </a:t>
            </a:r>
            <a:r>
              <a:rPr lang="en-US" sz="2000" dirty="0" smtClean="0">
                <a:solidFill>
                  <a:schemeClr val="accent1"/>
                </a:solidFill>
                <a:latin typeface="Lucida Console" charset="0"/>
              </a:rPr>
              <a:t>S { </a:t>
            </a:r>
            <a:r>
              <a:rPr lang="en-US" sz="2000" dirty="0">
                <a:solidFill>
                  <a:schemeClr val="accent1"/>
                </a:solidFill>
                <a:latin typeface="Lucida Console" charset="0"/>
              </a:rPr>
              <a:t>e.(</a:t>
            </a:r>
            <a:r>
              <a:rPr lang="en-US" sz="2000" dirty="0" err="1">
                <a:solidFill>
                  <a:schemeClr val="accent1"/>
                </a:solidFill>
                <a:latin typeface="Lucida Console" charset="0"/>
              </a:rPr>
              <a:t>Ord.Next</a:t>
            </a:r>
            <a:r>
              <a:rPr lang="en-US" sz="2000" dirty="0">
                <a:solidFill>
                  <a:schemeClr val="accent1"/>
                </a:solidFill>
                <a:latin typeface="Lucida Console" charset="0"/>
              </a:rPr>
              <a:t>) }</a:t>
            </a:r>
          </a:p>
          <a:p>
            <a:pPr>
              <a:lnSpc>
                <a:spcPct val="80000"/>
              </a:lnSpc>
              <a:buFont typeface="Wingdings" charset="2"/>
              <a:buNone/>
            </a:pPr>
            <a:endParaRPr lang="en-US" sz="800" dirty="0">
              <a:solidFill>
                <a:schemeClr val="accent1"/>
              </a:solidFill>
              <a:latin typeface="Lucida Console" charset="0"/>
            </a:endParaRPr>
          </a:p>
        </p:txBody>
      </p:sp>
      <p:sp>
        <p:nvSpPr>
          <p:cNvPr id="2" name="Slide Number Placeholder 1"/>
          <p:cNvSpPr>
            <a:spLocks noGrp="1"/>
          </p:cNvSpPr>
          <p:nvPr>
            <p:ph type="sldNum" sz="quarter" idx="12"/>
          </p:nvPr>
        </p:nvSpPr>
        <p:spPr/>
        <p:txBody>
          <a:bodyPr/>
          <a:lstStyle/>
          <a:p>
            <a:fld id="{C40A1BF2-A3FE-A442-9674-AA81FC4CAB2C}" type="slidenum">
              <a:rPr lang="en-US" smtClean="0"/>
              <a:pPr/>
              <a:t>17</a:t>
            </a:fld>
            <a:endParaRPr lang="en-US"/>
          </a:p>
        </p:txBody>
      </p:sp>
    </p:spTree>
    <p:extLst>
      <p:ext uri="{BB962C8B-B14F-4D97-AF65-F5344CB8AC3E}">
        <p14:creationId xmlns:p14="http://schemas.microsoft.com/office/powerpoint/2010/main" val="162169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Transition System</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err="1">
                <a:solidFill>
                  <a:schemeClr val="accent1"/>
                </a:solidFill>
              </a:rPr>
              <a:t>p</a:t>
            </a:r>
            <a:r>
              <a:rPr lang="en-US" sz="2800" dirty="0" err="1" smtClean="0">
                <a:solidFill>
                  <a:schemeClr val="accent1"/>
                </a:solidFill>
              </a:rPr>
              <a:t>red</a:t>
            </a:r>
            <a:r>
              <a:rPr lang="en-US" sz="2800" dirty="0" smtClean="0">
                <a:solidFill>
                  <a:schemeClr val="accent1"/>
                </a:solidFill>
              </a:rPr>
              <a:t> </a:t>
            </a:r>
            <a:r>
              <a:rPr lang="en-US" sz="2800" dirty="0" smtClean="0"/>
              <a:t>System {</a:t>
            </a:r>
          </a:p>
          <a:p>
            <a:pPr marL="0" indent="0" defTabSz="914400">
              <a:spcBef>
                <a:spcPts val="0"/>
              </a:spcBef>
              <a:buNone/>
            </a:pPr>
            <a:r>
              <a:rPr lang="en-US" sz="2800" dirty="0" smtClean="0"/>
              <a:t>	</a:t>
            </a:r>
            <a:r>
              <a:rPr lang="en-US" sz="2800" dirty="0" err="1" smtClean="0"/>
              <a:t>init</a:t>
            </a:r>
            <a:r>
              <a:rPr lang="en-US" sz="2800" dirty="0" smtClean="0"/>
              <a:t>[T/first]</a:t>
            </a:r>
          </a:p>
          <a:p>
            <a:pPr marL="0" indent="0" defTabSz="914400">
              <a:spcBef>
                <a:spcPts val="0"/>
              </a:spcBef>
              <a:buNone/>
            </a:pPr>
            <a:r>
              <a:rPr lang="en-US" sz="2800" dirty="0"/>
              <a:t>	</a:t>
            </a:r>
            <a:r>
              <a:rPr lang="en-US" sz="2800" dirty="0" smtClean="0">
                <a:solidFill>
                  <a:schemeClr val="accent1"/>
                </a:solidFill>
              </a:rPr>
              <a:t>all</a:t>
            </a:r>
            <a:r>
              <a:rPr lang="en-US" sz="2800" dirty="0" smtClean="0"/>
              <a:t> t: Time </a:t>
            </a:r>
            <a:r>
              <a:rPr lang="mr-IN" sz="2800" dirty="0" smtClean="0"/>
              <a:t>–</a:t>
            </a:r>
            <a:r>
              <a:rPr lang="en-US" sz="2800" dirty="0" smtClean="0"/>
              <a:t> T/last | transitions[t, T/next[t]]</a:t>
            </a:r>
            <a:endParaRPr lang="en-US" sz="2800" dirty="0"/>
          </a:p>
          <a:p>
            <a:pPr marL="0" indent="0" defTabSz="914400">
              <a:spcBef>
                <a:spcPts val="0"/>
              </a:spcBef>
              <a:buNone/>
            </a:pPr>
            <a:r>
              <a:rPr lang="en-US" sz="2800" dirty="0" smtClean="0"/>
              <a:t>}</a:t>
            </a:r>
          </a:p>
          <a:p>
            <a:pPr defTabSz="914400">
              <a:spcBef>
                <a:spcPts val="0"/>
              </a:spcBef>
            </a:pPr>
            <a:r>
              <a:rPr lang="en-US" sz="2800" dirty="0"/>
              <a:t>F</a:t>
            </a:r>
            <a:r>
              <a:rPr lang="en-US" sz="2800" dirty="0" smtClean="0"/>
              <a:t>acts</a:t>
            </a:r>
          </a:p>
          <a:p>
            <a:pPr marL="0" indent="0" defTabSz="914400">
              <a:spcBef>
                <a:spcPts val="0"/>
              </a:spcBef>
              <a:buNone/>
            </a:pPr>
            <a:r>
              <a:rPr lang="en-US" sz="2400" dirty="0">
                <a:solidFill>
                  <a:schemeClr val="accent3">
                    <a:lumMod val="75000"/>
                  </a:schemeClr>
                </a:solidFill>
              </a:rPr>
              <a:t>-- P0 is the origin position of the coordinate </a:t>
            </a:r>
            <a:r>
              <a:rPr lang="en-US" sz="2400" dirty="0" smtClean="0">
                <a:solidFill>
                  <a:schemeClr val="accent3">
                    <a:lumMod val="75000"/>
                  </a:schemeClr>
                </a:solidFill>
              </a:rPr>
              <a:t>system</a:t>
            </a:r>
            <a:endParaRPr lang="en-US" sz="2400" dirty="0">
              <a:solidFill>
                <a:schemeClr val="accent3">
                  <a:lumMod val="75000"/>
                </a:schemeClr>
              </a:solidFill>
            </a:endParaRPr>
          </a:p>
          <a:p>
            <a:pPr defTabSz="914400">
              <a:spcBef>
                <a:spcPts val="0"/>
              </a:spcBef>
            </a:pPr>
            <a:r>
              <a:rPr lang="en-US" sz="2800" dirty="0" err="1" smtClean="0"/>
              <a:t>Init</a:t>
            </a:r>
            <a:endParaRPr lang="en-US" sz="2800" dirty="0" smtClean="0"/>
          </a:p>
          <a:p>
            <a:pPr marL="0" indent="0" defTabSz="914400">
              <a:spcBef>
                <a:spcPts val="0"/>
              </a:spcBef>
              <a:buNone/>
            </a:pPr>
            <a:r>
              <a:rPr lang="en-US" sz="2400" dirty="0" smtClean="0">
                <a:solidFill>
                  <a:schemeClr val="accent3">
                    <a:lumMod val="75000"/>
                  </a:schemeClr>
                </a:solidFill>
              </a:rPr>
              <a:t>-- Rover R1 is at the </a:t>
            </a:r>
            <a:r>
              <a:rPr lang="en-US" sz="2400" dirty="0">
                <a:solidFill>
                  <a:schemeClr val="accent3">
                    <a:lumMod val="75000"/>
                  </a:schemeClr>
                </a:solidFill>
              </a:rPr>
              <a:t>origin position, facing East and turned off</a:t>
            </a:r>
            <a:endParaRPr lang="en-US" sz="2400" dirty="0" smtClean="0">
              <a:solidFill>
                <a:schemeClr val="accent3">
                  <a:lumMod val="75000"/>
                </a:schemeClr>
              </a:solidFill>
            </a:endParaRPr>
          </a:p>
          <a:p>
            <a:pPr marL="0" indent="0" defTabSz="914400">
              <a:spcBef>
                <a:spcPts val="0"/>
              </a:spcBef>
              <a:buNone/>
            </a:pPr>
            <a:r>
              <a:rPr lang="en-US" sz="2400" dirty="0" smtClean="0">
                <a:solidFill>
                  <a:schemeClr val="accent3">
                    <a:lumMod val="75000"/>
                  </a:schemeClr>
                </a:solidFill>
              </a:rPr>
              <a:t>-- The </a:t>
            </a:r>
            <a:r>
              <a:rPr lang="en-US" sz="2400" dirty="0">
                <a:solidFill>
                  <a:schemeClr val="accent3">
                    <a:lumMod val="75000"/>
                  </a:schemeClr>
                </a:solidFill>
              </a:rPr>
              <a:t>other rovers, if any, are </a:t>
            </a:r>
            <a:r>
              <a:rPr lang="en-US" sz="2400" dirty="0" smtClean="0">
                <a:solidFill>
                  <a:schemeClr val="accent3">
                    <a:lumMod val="75000"/>
                  </a:schemeClr>
                </a:solidFill>
              </a:rPr>
              <a:t>at </a:t>
            </a:r>
            <a:r>
              <a:rPr lang="en-US" sz="2400" dirty="0">
                <a:solidFill>
                  <a:schemeClr val="accent3">
                    <a:lumMod val="75000"/>
                  </a:schemeClr>
                </a:solidFill>
              </a:rPr>
              <a:t>a different position than R1's</a:t>
            </a:r>
            <a:endParaRPr lang="en-US" sz="2400" dirty="0" smtClean="0">
              <a:solidFill>
                <a:schemeClr val="accent3">
                  <a:lumMod val="75000"/>
                </a:schemeClr>
              </a:solidFill>
            </a:endParaRPr>
          </a:p>
          <a:p>
            <a:pPr defTabSz="914400">
              <a:spcBef>
                <a:spcPts val="0"/>
              </a:spcBef>
            </a:pPr>
            <a:r>
              <a:rPr lang="en-US" sz="2800" dirty="0" smtClean="0"/>
              <a:t>Transitions</a:t>
            </a:r>
          </a:p>
          <a:p>
            <a:pPr marL="0" indent="0" defTabSz="914400">
              <a:spcBef>
                <a:spcPts val="0"/>
              </a:spcBef>
              <a:buNone/>
            </a:pPr>
            <a:r>
              <a:rPr lang="en-US" sz="2400" dirty="0" smtClean="0">
                <a:solidFill>
                  <a:schemeClr val="accent3">
                    <a:lumMod val="75000"/>
                  </a:schemeClr>
                </a:solidFill>
              </a:rPr>
              <a:t>-- Some rover turn on, off, left, right, or go</a:t>
            </a:r>
            <a:endParaRPr lang="en-US" sz="2400" dirty="0">
              <a:solidFill>
                <a:schemeClr val="accent3">
                  <a:lumMod val="75000"/>
                </a:schemeClr>
              </a:solidFill>
            </a:endParaRPr>
          </a:p>
        </p:txBody>
      </p:sp>
      <p:sp>
        <p:nvSpPr>
          <p:cNvPr id="5" name="Slide Number Placeholder 4"/>
          <p:cNvSpPr>
            <a:spLocks noGrp="1"/>
          </p:cNvSpPr>
          <p:nvPr>
            <p:ph type="sldNum" sz="quarter" idx="12"/>
          </p:nvPr>
        </p:nvSpPr>
        <p:spPr/>
        <p:txBody>
          <a:bodyPr/>
          <a:lstStyle/>
          <a:p>
            <a:fld id="{EFC01199-9EE6-9641-BC09-27562F5DC7B8}" type="slidenum">
              <a:rPr lang="en-US" smtClean="0"/>
              <a:pPr/>
              <a:t>18</a:t>
            </a:fld>
            <a:endParaRPr lang="en-US"/>
          </a:p>
        </p:txBody>
      </p:sp>
    </p:spTree>
    <p:extLst>
      <p:ext uri="{BB962C8B-B14F-4D97-AF65-F5344CB8AC3E}">
        <p14:creationId xmlns:p14="http://schemas.microsoft.com/office/powerpoint/2010/main" val="1719991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System Goal</a:t>
            </a:r>
            <a:endParaRPr lang="en-US" dirty="0"/>
          </a:p>
        </p:txBody>
      </p:sp>
      <p:sp>
        <p:nvSpPr>
          <p:cNvPr id="3" name="Content Placeholder 2"/>
          <p:cNvSpPr>
            <a:spLocks noGrp="1"/>
          </p:cNvSpPr>
          <p:nvPr>
            <p:ph idx="1"/>
          </p:nvPr>
        </p:nvSpPr>
        <p:spPr>
          <a:xfrm>
            <a:off x="685799" y="1524000"/>
            <a:ext cx="8192729" cy="4832350"/>
          </a:xfrm>
        </p:spPr>
        <p:txBody>
          <a:bodyPr>
            <a:noAutofit/>
          </a:bodyPr>
          <a:lstStyle/>
          <a:p>
            <a:pPr marL="0" indent="0" defTabSz="914400">
              <a:spcBef>
                <a:spcPts val="0"/>
              </a:spcBef>
              <a:buNone/>
            </a:pPr>
            <a:r>
              <a:rPr lang="en-US" sz="2800" dirty="0" err="1">
                <a:solidFill>
                  <a:schemeClr val="accent1"/>
                </a:solidFill>
              </a:rPr>
              <a:t>p</a:t>
            </a:r>
            <a:r>
              <a:rPr lang="en-US" sz="2800" dirty="0" err="1" smtClean="0">
                <a:solidFill>
                  <a:schemeClr val="accent1"/>
                </a:solidFill>
              </a:rPr>
              <a:t>red</a:t>
            </a:r>
            <a:r>
              <a:rPr lang="en-US" sz="2800" dirty="0" smtClean="0">
                <a:solidFill>
                  <a:schemeClr val="accent1"/>
                </a:solidFill>
              </a:rPr>
              <a:t> </a:t>
            </a:r>
            <a:r>
              <a:rPr lang="en-US" sz="2800" dirty="0" smtClean="0"/>
              <a:t>goal[t: Time]{</a:t>
            </a:r>
          </a:p>
          <a:p>
            <a:pPr marL="0" indent="0" defTabSz="914400">
              <a:spcBef>
                <a:spcPts val="0"/>
              </a:spcBef>
              <a:buNone/>
            </a:pPr>
            <a:r>
              <a:rPr lang="en-US" sz="2800" dirty="0" smtClean="0"/>
              <a:t>    </a:t>
            </a:r>
            <a:r>
              <a:rPr lang="en-US" sz="2800" dirty="0" smtClean="0">
                <a:solidFill>
                  <a:schemeClr val="accent3">
                    <a:lumMod val="75000"/>
                  </a:schemeClr>
                </a:solidFill>
              </a:rPr>
              <a:t>-- R1 </a:t>
            </a:r>
            <a:r>
              <a:rPr lang="en-US" sz="2800" dirty="0">
                <a:solidFill>
                  <a:schemeClr val="accent3">
                    <a:lumMod val="75000"/>
                  </a:schemeClr>
                </a:solidFill>
              </a:rPr>
              <a:t>is </a:t>
            </a:r>
            <a:r>
              <a:rPr lang="en-US" sz="2800" dirty="0" smtClean="0">
                <a:solidFill>
                  <a:schemeClr val="accent3">
                    <a:lumMod val="75000"/>
                  </a:schemeClr>
                </a:solidFill>
              </a:rPr>
              <a:t>not </a:t>
            </a:r>
            <a:r>
              <a:rPr lang="en-US" sz="2800" dirty="0">
                <a:solidFill>
                  <a:schemeClr val="accent3">
                    <a:lumMod val="75000"/>
                  </a:schemeClr>
                </a:solidFill>
              </a:rPr>
              <a:t>at the origin </a:t>
            </a:r>
            <a:endParaRPr lang="en-US" sz="2800" dirty="0" smtClean="0">
              <a:solidFill>
                <a:schemeClr val="accent3">
                  <a:lumMod val="75000"/>
                </a:schemeClr>
              </a:solidFill>
            </a:endParaRPr>
          </a:p>
          <a:p>
            <a:pPr marL="0" indent="0" defTabSz="914400">
              <a:spcBef>
                <a:spcPts val="0"/>
              </a:spcBef>
              <a:buNone/>
            </a:pPr>
            <a:r>
              <a:rPr lang="en-US" sz="2800" dirty="0"/>
              <a:t> </a:t>
            </a:r>
            <a:r>
              <a:rPr lang="en-US" sz="2800" dirty="0" smtClean="0"/>
              <a:t>   R1.pos.t != P0</a:t>
            </a:r>
          </a:p>
          <a:p>
            <a:pPr marL="0" indent="0" defTabSz="914400">
              <a:spcBef>
                <a:spcPts val="0"/>
              </a:spcBef>
              <a:buNone/>
            </a:pPr>
            <a:r>
              <a:rPr lang="en-US" sz="2800" dirty="0" smtClean="0"/>
              <a:t>    </a:t>
            </a:r>
            <a:r>
              <a:rPr lang="en-US" sz="2800" dirty="0" smtClean="0">
                <a:solidFill>
                  <a:schemeClr val="accent3">
                    <a:lumMod val="75000"/>
                  </a:schemeClr>
                </a:solidFill>
              </a:rPr>
              <a:t>-- R1 is </a:t>
            </a:r>
            <a:r>
              <a:rPr lang="en-US" sz="2800" dirty="0">
                <a:solidFill>
                  <a:schemeClr val="accent3">
                    <a:lumMod val="75000"/>
                  </a:schemeClr>
                </a:solidFill>
              </a:rPr>
              <a:t>facing north </a:t>
            </a:r>
            <a:r>
              <a:rPr lang="en-US" sz="2800" dirty="0" smtClean="0"/>
              <a:t>		</a:t>
            </a:r>
          </a:p>
          <a:p>
            <a:pPr marL="0" indent="0" defTabSz="914400">
              <a:spcBef>
                <a:spcPts val="0"/>
              </a:spcBef>
              <a:buNone/>
            </a:pPr>
            <a:r>
              <a:rPr lang="en-US" sz="2800" dirty="0"/>
              <a:t> </a:t>
            </a:r>
            <a:r>
              <a:rPr lang="en-US" sz="2800" dirty="0" smtClean="0"/>
              <a:t>   R1.dir.t = North</a:t>
            </a:r>
          </a:p>
          <a:p>
            <a:pPr marL="0" indent="0" defTabSz="914400">
              <a:spcBef>
                <a:spcPts val="0"/>
              </a:spcBef>
              <a:buNone/>
            </a:pPr>
            <a:r>
              <a:rPr lang="en-US" sz="2800" dirty="0" smtClean="0"/>
              <a:t>}</a:t>
            </a:r>
            <a:endParaRPr lang="en-US" sz="2800" dirty="0"/>
          </a:p>
          <a:p>
            <a:pPr marL="0" indent="0" defTabSz="914400">
              <a:spcBef>
                <a:spcPts val="0"/>
              </a:spcBef>
              <a:buNone/>
            </a:pPr>
            <a:r>
              <a:rPr lang="en-US" sz="2800" dirty="0" err="1">
                <a:solidFill>
                  <a:schemeClr val="accent1"/>
                </a:solidFill>
              </a:rPr>
              <a:t>p</a:t>
            </a:r>
            <a:r>
              <a:rPr lang="en-US" sz="2800" dirty="0" err="1" smtClean="0">
                <a:solidFill>
                  <a:schemeClr val="accent1"/>
                </a:solidFill>
              </a:rPr>
              <a:t>red</a:t>
            </a:r>
            <a:r>
              <a:rPr lang="en-US" sz="2800" dirty="0" smtClean="0"/>
              <a:t> </a:t>
            </a:r>
            <a:r>
              <a:rPr lang="en-US" sz="2800" dirty="0" err="1" smtClean="0"/>
              <a:t>goalCheck</a:t>
            </a:r>
            <a:r>
              <a:rPr lang="en-US" sz="2800" dirty="0" smtClean="0"/>
              <a:t>{</a:t>
            </a:r>
          </a:p>
          <a:p>
            <a:pPr marL="0" indent="0" defTabSz="914400">
              <a:spcBef>
                <a:spcPts val="0"/>
              </a:spcBef>
              <a:buNone/>
            </a:pPr>
            <a:r>
              <a:rPr lang="en-US" sz="2800" dirty="0" smtClean="0"/>
              <a:t>	one Rover</a:t>
            </a:r>
          </a:p>
          <a:p>
            <a:pPr marL="0" indent="0" defTabSz="914400">
              <a:spcBef>
                <a:spcPts val="0"/>
              </a:spcBef>
              <a:buNone/>
            </a:pPr>
            <a:r>
              <a:rPr lang="en-US" sz="2800" dirty="0"/>
              <a:t>	</a:t>
            </a:r>
            <a:r>
              <a:rPr lang="en-US" sz="2800" dirty="0" smtClean="0"/>
              <a:t>System</a:t>
            </a:r>
          </a:p>
          <a:p>
            <a:pPr marL="0" indent="0" defTabSz="914400">
              <a:spcBef>
                <a:spcPts val="0"/>
              </a:spcBef>
              <a:buNone/>
            </a:pPr>
            <a:r>
              <a:rPr lang="en-US" sz="2800" dirty="0"/>
              <a:t>	</a:t>
            </a:r>
            <a:r>
              <a:rPr lang="en-US" sz="2800" dirty="0" smtClean="0"/>
              <a:t>some t : Time | goal[t]</a:t>
            </a:r>
            <a:endParaRPr lang="en-US" sz="2800" dirty="0"/>
          </a:p>
          <a:p>
            <a:pPr marL="0" indent="0" defTabSz="914400">
              <a:spcBef>
                <a:spcPts val="0"/>
              </a:spcBef>
              <a:buNone/>
            </a:pP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19</a:t>
            </a:fld>
            <a:endParaRPr lang="en-US"/>
          </a:p>
        </p:txBody>
      </p:sp>
    </p:spTree>
    <p:extLst>
      <p:ext uri="{BB962C8B-B14F-4D97-AF65-F5344CB8AC3E}">
        <p14:creationId xmlns:p14="http://schemas.microsoft.com/office/powerpoint/2010/main" val="186542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Task</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r>
              <a:rPr lang="en-US" dirty="0" smtClean="0"/>
              <a:t>Model in Alloy </a:t>
            </a:r>
            <a:r>
              <a:rPr lang="en-US" dirty="0"/>
              <a:t>a dynamic domain involving </a:t>
            </a:r>
            <a:r>
              <a:rPr lang="en-US" dirty="0">
                <a:solidFill>
                  <a:schemeClr val="accent2"/>
                </a:solidFill>
              </a:rPr>
              <a:t>several rovers </a:t>
            </a:r>
            <a:r>
              <a:rPr lang="en-US" dirty="0"/>
              <a:t>moving </a:t>
            </a:r>
            <a:r>
              <a:rPr lang="en-US" dirty="0" smtClean="0"/>
              <a:t>on </a:t>
            </a:r>
            <a:r>
              <a:rPr lang="en-US" dirty="0"/>
              <a:t>a </a:t>
            </a:r>
            <a:r>
              <a:rPr lang="en-US" dirty="0" smtClean="0">
                <a:solidFill>
                  <a:schemeClr val="accent2"/>
                </a:solidFill>
              </a:rPr>
              <a:t>two-dimensional </a:t>
            </a:r>
            <a:r>
              <a:rPr lang="en-US" dirty="0" smtClean="0">
                <a:solidFill>
                  <a:schemeClr val="accent2"/>
                </a:solidFill>
              </a:rPr>
              <a:t>space</a:t>
            </a:r>
            <a:endParaRPr lang="en-US" sz="1200" dirty="0" smtClean="0">
              <a:solidFill>
                <a:schemeClr val="accent2"/>
              </a:solidFill>
            </a:endParaRPr>
          </a:p>
          <a:p>
            <a:endParaRPr lang="en-US" i="1"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791111695"/>
              </p:ext>
            </p:extLst>
          </p:nvPr>
        </p:nvGraphicFramePr>
        <p:xfrm>
          <a:off x="1547353" y="3412137"/>
          <a:ext cx="6137790" cy="2926080"/>
        </p:xfrm>
        <a:graphic>
          <a:graphicData uri="http://schemas.openxmlformats.org/drawingml/2006/table">
            <a:tbl>
              <a:tblPr firstRow="1" bandRow="1">
                <a:tableStyleId>{5940675A-B579-460E-94D1-54222C63F5DA}</a:tableStyleId>
              </a:tblPr>
              <a:tblGrid>
                <a:gridCol w="613779"/>
                <a:gridCol w="613779"/>
                <a:gridCol w="613779"/>
                <a:gridCol w="613779"/>
                <a:gridCol w="613779"/>
                <a:gridCol w="613779"/>
                <a:gridCol w="613779"/>
                <a:gridCol w="613779"/>
                <a:gridCol w="613779"/>
                <a:gridCol w="613779"/>
              </a:tblGrid>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12" name="TextBox 11"/>
          <p:cNvSpPr txBox="1"/>
          <p:nvPr/>
        </p:nvSpPr>
        <p:spPr>
          <a:xfrm>
            <a:off x="3982067" y="2879187"/>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North</a:t>
            </a:r>
            <a:endParaRPr lang="en-US" dirty="0">
              <a:latin typeface="Calibri" charset="0"/>
              <a:ea typeface="Calibri" charset="0"/>
              <a:cs typeface="Calibri" charset="0"/>
            </a:endParaRPr>
          </a:p>
        </p:txBody>
      </p:sp>
      <p:sp>
        <p:nvSpPr>
          <p:cNvPr id="13" name="TextBox 12"/>
          <p:cNvSpPr txBox="1"/>
          <p:nvPr/>
        </p:nvSpPr>
        <p:spPr>
          <a:xfrm>
            <a:off x="417140"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West</a:t>
            </a:r>
            <a:endParaRPr lang="en-US" dirty="0">
              <a:latin typeface="Calibri" charset="0"/>
              <a:ea typeface="Calibri" charset="0"/>
              <a:cs typeface="Calibri" charset="0"/>
            </a:endParaRPr>
          </a:p>
        </p:txBody>
      </p:sp>
      <p:sp>
        <p:nvSpPr>
          <p:cNvPr id="14" name="TextBox 13"/>
          <p:cNvSpPr txBox="1"/>
          <p:nvPr/>
        </p:nvSpPr>
        <p:spPr>
          <a:xfrm>
            <a:off x="7493731"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East</a:t>
            </a:r>
            <a:endParaRPr lang="en-US" dirty="0">
              <a:latin typeface="Calibri" charset="0"/>
              <a:ea typeface="Calibri" charset="0"/>
              <a:cs typeface="Calibri" charset="0"/>
            </a:endParaRPr>
          </a:p>
        </p:txBody>
      </p:sp>
      <p:sp>
        <p:nvSpPr>
          <p:cNvPr id="15" name="TextBox 14"/>
          <p:cNvSpPr txBox="1"/>
          <p:nvPr/>
        </p:nvSpPr>
        <p:spPr>
          <a:xfrm>
            <a:off x="3982068" y="6291973"/>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South</a:t>
            </a:r>
            <a:endParaRPr lang="en-US" dirty="0">
              <a:latin typeface="Calibri" charset="0"/>
              <a:ea typeface="Calibri" charset="0"/>
              <a:cs typeface="Calibri"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809" y="5021159"/>
            <a:ext cx="419294" cy="419294"/>
          </a:xfrm>
          <a:prstGeom prst="rect">
            <a:avLst/>
          </a:prstGeom>
        </p:spPr>
      </p:pic>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6647" y="5363213"/>
            <a:ext cx="434153" cy="434153"/>
          </a:xfrm>
          <a:prstGeom prst="rect">
            <a:avLst/>
          </a:prstGeom>
          <a:scene3d>
            <a:camera prst="orthographicFront">
              <a:rot lat="10800000" lon="0" rev="10800000"/>
            </a:camera>
            <a:lightRig rig="threePt" dir="t"/>
          </a:scene3d>
        </p:spPr>
      </p:pic>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5323" y="4223114"/>
            <a:ext cx="419294" cy="419294"/>
          </a:xfrm>
          <a:prstGeom prst="rect">
            <a:avLst/>
          </a:prstGeom>
        </p:spPr>
      </p:pic>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262" y="3949074"/>
            <a:ext cx="434153" cy="434153"/>
          </a:xfrm>
          <a:prstGeom prst="rect">
            <a:avLst/>
          </a:prstGeom>
          <a:scene3d>
            <a:camera prst="orthographicFront">
              <a:rot lat="10800000" lon="0" rev="10800000"/>
            </a:camera>
            <a:lightRig rig="threePt" dir="t"/>
          </a:scene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Facts</a:t>
            </a:r>
            <a:r>
              <a:rPr lang="zh-CN" altLang="en-US" dirty="0" smtClean="0"/>
              <a:t> </a:t>
            </a:r>
            <a:r>
              <a:rPr lang="en-US" altLang="zh-CN" dirty="0" smtClean="0"/>
              <a:t>about</a:t>
            </a:r>
            <a:r>
              <a:rPr lang="zh-CN" altLang="en-US" dirty="0" smtClean="0"/>
              <a:t> </a:t>
            </a:r>
            <a:r>
              <a:rPr lang="en-US" altLang="zh-CN" dirty="0" smtClean="0"/>
              <a:t>the</a:t>
            </a:r>
            <a:r>
              <a:rPr lang="zh-CN" altLang="en-US" dirty="0" smtClean="0"/>
              <a:t> </a:t>
            </a:r>
            <a:r>
              <a:rPr lang="en-US" altLang="zh-CN" dirty="0" smtClean="0"/>
              <a:t>System</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r>
              <a:rPr lang="en-US" dirty="0" smtClean="0"/>
              <a:t>There </a:t>
            </a:r>
            <a:r>
              <a:rPr lang="en-US" dirty="0"/>
              <a:t>are </a:t>
            </a:r>
            <a:r>
              <a:rPr lang="en-US" dirty="0">
                <a:solidFill>
                  <a:schemeClr val="accent2"/>
                </a:solidFill>
              </a:rPr>
              <a:t>one or more </a:t>
            </a:r>
            <a:r>
              <a:rPr lang="en-US" dirty="0"/>
              <a:t>identical </a:t>
            </a:r>
            <a:r>
              <a:rPr lang="en-US" dirty="0" smtClean="0"/>
              <a:t>rovers</a:t>
            </a:r>
            <a:endParaRPr lang="en-US" sz="1200" dirty="0" smtClean="0"/>
          </a:p>
          <a:p>
            <a:r>
              <a:rPr lang="en-US" dirty="0"/>
              <a:t>Each rover can be </a:t>
            </a:r>
            <a:r>
              <a:rPr lang="en-US" dirty="0">
                <a:solidFill>
                  <a:schemeClr val="accent2"/>
                </a:solidFill>
              </a:rPr>
              <a:t>turned on </a:t>
            </a:r>
            <a:r>
              <a:rPr lang="en-US" dirty="0"/>
              <a:t>and </a:t>
            </a:r>
            <a:r>
              <a:rPr lang="en-US" dirty="0" smtClean="0">
                <a:solidFill>
                  <a:schemeClr val="accent2"/>
                </a:solidFill>
              </a:rPr>
              <a:t>off</a:t>
            </a:r>
          </a:p>
          <a:p>
            <a:endParaRPr lang="en-US" i="1"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3</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02046421"/>
              </p:ext>
            </p:extLst>
          </p:nvPr>
        </p:nvGraphicFramePr>
        <p:xfrm>
          <a:off x="1547353" y="3412137"/>
          <a:ext cx="6137790" cy="2926080"/>
        </p:xfrm>
        <a:graphic>
          <a:graphicData uri="http://schemas.openxmlformats.org/drawingml/2006/table">
            <a:tbl>
              <a:tblPr firstRow="1" bandRow="1">
                <a:tableStyleId>{5940675A-B579-460E-94D1-54222C63F5DA}</a:tableStyleId>
              </a:tblPr>
              <a:tblGrid>
                <a:gridCol w="613779"/>
                <a:gridCol w="613779"/>
                <a:gridCol w="613779"/>
                <a:gridCol w="613779"/>
                <a:gridCol w="613779"/>
                <a:gridCol w="613779"/>
                <a:gridCol w="613779"/>
                <a:gridCol w="613779"/>
                <a:gridCol w="613779"/>
                <a:gridCol w="613779"/>
              </a:tblGrid>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8" name="TextBox 7"/>
          <p:cNvSpPr txBox="1"/>
          <p:nvPr/>
        </p:nvSpPr>
        <p:spPr>
          <a:xfrm>
            <a:off x="3982067" y="2879187"/>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North</a:t>
            </a:r>
            <a:endParaRPr lang="en-US" dirty="0">
              <a:latin typeface="Calibri" charset="0"/>
              <a:ea typeface="Calibri" charset="0"/>
              <a:cs typeface="Calibri" charset="0"/>
            </a:endParaRPr>
          </a:p>
        </p:txBody>
      </p:sp>
      <p:sp>
        <p:nvSpPr>
          <p:cNvPr id="9" name="TextBox 8"/>
          <p:cNvSpPr txBox="1"/>
          <p:nvPr/>
        </p:nvSpPr>
        <p:spPr>
          <a:xfrm>
            <a:off x="417140"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West</a:t>
            </a:r>
            <a:endParaRPr lang="en-US" dirty="0">
              <a:latin typeface="Calibri" charset="0"/>
              <a:ea typeface="Calibri" charset="0"/>
              <a:cs typeface="Calibri" charset="0"/>
            </a:endParaRPr>
          </a:p>
        </p:txBody>
      </p:sp>
      <p:sp>
        <p:nvSpPr>
          <p:cNvPr id="10" name="TextBox 9"/>
          <p:cNvSpPr txBox="1"/>
          <p:nvPr/>
        </p:nvSpPr>
        <p:spPr>
          <a:xfrm>
            <a:off x="7493731"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East</a:t>
            </a:r>
            <a:endParaRPr lang="en-US" dirty="0">
              <a:latin typeface="Calibri" charset="0"/>
              <a:ea typeface="Calibri" charset="0"/>
              <a:cs typeface="Calibri" charset="0"/>
            </a:endParaRPr>
          </a:p>
        </p:txBody>
      </p:sp>
      <p:sp>
        <p:nvSpPr>
          <p:cNvPr id="11" name="TextBox 10"/>
          <p:cNvSpPr txBox="1"/>
          <p:nvPr/>
        </p:nvSpPr>
        <p:spPr>
          <a:xfrm>
            <a:off x="3982068" y="6291973"/>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South</a:t>
            </a:r>
            <a:endParaRPr lang="en-US" dirty="0">
              <a:latin typeface="Calibri" charset="0"/>
              <a:ea typeface="Calibri" charset="0"/>
              <a:cs typeface="Calibri"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809" y="5021159"/>
            <a:ext cx="419294" cy="419294"/>
          </a:xfrm>
          <a:prstGeom prst="rect">
            <a:avLst/>
          </a:prstGeom>
        </p:spPr>
      </p:pic>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6647" y="5363213"/>
            <a:ext cx="434153" cy="434153"/>
          </a:xfrm>
          <a:prstGeom prst="rect">
            <a:avLst/>
          </a:prstGeom>
          <a:scene3d>
            <a:camera prst="orthographicFront">
              <a:rot lat="10800000" lon="0" rev="10800000"/>
            </a:camera>
            <a:lightRig rig="threePt" dir="t"/>
          </a:scene3d>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5323" y="4223114"/>
            <a:ext cx="419294" cy="419294"/>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262" y="3949074"/>
            <a:ext cx="434153" cy="434153"/>
          </a:xfrm>
          <a:prstGeom prst="rect">
            <a:avLst/>
          </a:prstGeom>
          <a:scene3d>
            <a:camera prst="orthographicFront">
              <a:rot lat="10800000" lon="0" rev="10800000"/>
            </a:camera>
            <a:lightRig rig="threePt" dir="t"/>
          </a:scene3d>
        </p:spPr>
      </p:pic>
    </p:spTree>
    <p:extLst>
      <p:ext uri="{BB962C8B-B14F-4D97-AF65-F5344CB8AC3E}">
        <p14:creationId xmlns:p14="http://schemas.microsoft.com/office/powerpoint/2010/main" val="672462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Facts</a:t>
            </a:r>
            <a:r>
              <a:rPr lang="zh-CN" altLang="en-US" dirty="0" smtClean="0"/>
              <a:t> </a:t>
            </a:r>
            <a:r>
              <a:rPr lang="en-US" altLang="zh-CN" dirty="0" smtClean="0"/>
              <a:t>about</a:t>
            </a:r>
            <a:r>
              <a:rPr lang="zh-CN" altLang="en-US" dirty="0" smtClean="0"/>
              <a:t> </a:t>
            </a:r>
            <a:r>
              <a:rPr lang="en-US" altLang="zh-CN" dirty="0" smtClean="0"/>
              <a:t>the</a:t>
            </a:r>
            <a:r>
              <a:rPr lang="zh-CN" altLang="en-US" dirty="0" smtClean="0"/>
              <a:t> </a:t>
            </a:r>
            <a:r>
              <a:rPr lang="en-US" altLang="zh-CN" dirty="0" smtClean="0"/>
              <a:t>System</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r>
              <a:rPr lang="en-US" dirty="0" smtClean="0"/>
              <a:t>Each rover can only </a:t>
            </a:r>
            <a:r>
              <a:rPr lang="en-US" dirty="0" smtClean="0">
                <a:solidFill>
                  <a:schemeClr val="accent2"/>
                </a:solidFill>
              </a:rPr>
              <a:t>move forward</a:t>
            </a:r>
            <a:r>
              <a:rPr lang="en-US" dirty="0" smtClean="0"/>
              <a:t>, or</a:t>
            </a:r>
            <a:r>
              <a:rPr lang="en-US" dirty="0" smtClean="0">
                <a:solidFill>
                  <a:srgbClr val="C00000"/>
                </a:solidFill>
              </a:rPr>
              <a:t> </a:t>
            </a:r>
            <a:r>
              <a:rPr lang="en-US" dirty="0" smtClean="0">
                <a:solidFill>
                  <a:schemeClr val="accent2"/>
                </a:solidFill>
              </a:rPr>
              <a:t>turn in place to the left </a:t>
            </a:r>
            <a:r>
              <a:rPr lang="en-US" dirty="0" smtClean="0"/>
              <a:t>or</a:t>
            </a:r>
            <a:r>
              <a:rPr lang="zh-CN" altLang="en-US" dirty="0" smtClean="0"/>
              <a:t> </a:t>
            </a:r>
            <a:r>
              <a:rPr lang="en-US" dirty="0" smtClean="0">
                <a:solidFill>
                  <a:schemeClr val="accent2"/>
                </a:solidFill>
              </a:rPr>
              <a:t>to the right</a:t>
            </a:r>
          </a:p>
          <a:p>
            <a:endParaRPr lang="en-US" i="1"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4</a:t>
            </a:fld>
            <a:endParaRPr lang="en-US"/>
          </a:p>
        </p:txBody>
      </p:sp>
      <p:graphicFrame>
        <p:nvGraphicFramePr>
          <p:cNvPr id="6" name="Table 5"/>
          <p:cNvGraphicFramePr>
            <a:graphicFrameLocks noGrp="1"/>
          </p:cNvGraphicFramePr>
          <p:nvPr/>
        </p:nvGraphicFramePr>
        <p:xfrm>
          <a:off x="1547353" y="3412137"/>
          <a:ext cx="6137790" cy="2926080"/>
        </p:xfrm>
        <a:graphic>
          <a:graphicData uri="http://schemas.openxmlformats.org/drawingml/2006/table">
            <a:tbl>
              <a:tblPr firstRow="1" bandRow="1">
                <a:tableStyleId>{5940675A-B579-460E-94D1-54222C63F5DA}</a:tableStyleId>
              </a:tblPr>
              <a:tblGrid>
                <a:gridCol w="613779"/>
                <a:gridCol w="613779"/>
                <a:gridCol w="613779"/>
                <a:gridCol w="613779"/>
                <a:gridCol w="613779"/>
                <a:gridCol w="613779"/>
                <a:gridCol w="613779"/>
                <a:gridCol w="613779"/>
                <a:gridCol w="613779"/>
                <a:gridCol w="613779"/>
              </a:tblGrid>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8" name="TextBox 7"/>
          <p:cNvSpPr txBox="1"/>
          <p:nvPr/>
        </p:nvSpPr>
        <p:spPr>
          <a:xfrm>
            <a:off x="3982067" y="2879187"/>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North</a:t>
            </a:r>
            <a:endParaRPr lang="en-US" dirty="0">
              <a:latin typeface="Calibri" charset="0"/>
              <a:ea typeface="Calibri" charset="0"/>
              <a:cs typeface="Calibri" charset="0"/>
            </a:endParaRPr>
          </a:p>
        </p:txBody>
      </p:sp>
      <p:sp>
        <p:nvSpPr>
          <p:cNvPr id="9" name="TextBox 8"/>
          <p:cNvSpPr txBox="1"/>
          <p:nvPr/>
        </p:nvSpPr>
        <p:spPr>
          <a:xfrm>
            <a:off x="417140"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West</a:t>
            </a:r>
            <a:endParaRPr lang="en-US" dirty="0">
              <a:latin typeface="Calibri" charset="0"/>
              <a:ea typeface="Calibri" charset="0"/>
              <a:cs typeface="Calibri" charset="0"/>
            </a:endParaRPr>
          </a:p>
        </p:txBody>
      </p:sp>
      <p:sp>
        <p:nvSpPr>
          <p:cNvPr id="10" name="TextBox 9"/>
          <p:cNvSpPr txBox="1"/>
          <p:nvPr/>
        </p:nvSpPr>
        <p:spPr>
          <a:xfrm>
            <a:off x="7493731"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East</a:t>
            </a:r>
            <a:endParaRPr lang="en-US" dirty="0">
              <a:latin typeface="Calibri" charset="0"/>
              <a:ea typeface="Calibri" charset="0"/>
              <a:cs typeface="Calibri" charset="0"/>
            </a:endParaRPr>
          </a:p>
        </p:txBody>
      </p:sp>
      <p:sp>
        <p:nvSpPr>
          <p:cNvPr id="11" name="TextBox 10"/>
          <p:cNvSpPr txBox="1"/>
          <p:nvPr/>
        </p:nvSpPr>
        <p:spPr>
          <a:xfrm>
            <a:off x="3982068" y="6291973"/>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South</a:t>
            </a:r>
            <a:endParaRPr lang="en-US" dirty="0">
              <a:latin typeface="Calibri" charset="0"/>
              <a:ea typeface="Calibri" charset="0"/>
              <a:cs typeface="Calibri"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809" y="5021159"/>
            <a:ext cx="419294" cy="419294"/>
          </a:xfrm>
          <a:prstGeom prst="rect">
            <a:avLst/>
          </a:prstGeom>
        </p:spPr>
      </p:pic>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6647" y="5363213"/>
            <a:ext cx="434153" cy="434153"/>
          </a:xfrm>
          <a:prstGeom prst="rect">
            <a:avLst/>
          </a:prstGeom>
          <a:scene3d>
            <a:camera prst="orthographicFront">
              <a:rot lat="10800000" lon="0" rev="10800000"/>
            </a:camera>
            <a:lightRig rig="threePt" dir="t"/>
          </a:scene3d>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5323" y="4223114"/>
            <a:ext cx="419294" cy="419294"/>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262" y="3949074"/>
            <a:ext cx="434153" cy="434153"/>
          </a:xfrm>
          <a:prstGeom prst="rect">
            <a:avLst/>
          </a:prstGeom>
          <a:scene3d>
            <a:camera prst="orthographicFront">
              <a:rot lat="10800000" lon="0" rev="10800000"/>
            </a:camera>
            <a:lightRig rig="threePt" dir="t"/>
          </a:scene3d>
        </p:spPr>
      </p:pic>
    </p:spTree>
    <p:extLst>
      <p:ext uri="{BB962C8B-B14F-4D97-AF65-F5344CB8AC3E}">
        <p14:creationId xmlns:p14="http://schemas.microsoft.com/office/powerpoint/2010/main" val="2001660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Facts</a:t>
            </a:r>
            <a:r>
              <a:rPr lang="zh-CN" altLang="en-US" dirty="0" smtClean="0"/>
              <a:t> </a:t>
            </a:r>
            <a:r>
              <a:rPr lang="en-US" altLang="zh-CN" dirty="0" smtClean="0"/>
              <a:t>about</a:t>
            </a:r>
            <a:r>
              <a:rPr lang="zh-CN" altLang="en-US" dirty="0" smtClean="0"/>
              <a:t> </a:t>
            </a:r>
            <a:r>
              <a:rPr lang="en-US" altLang="zh-CN" dirty="0" smtClean="0"/>
              <a:t>the</a:t>
            </a:r>
            <a:r>
              <a:rPr lang="zh-CN" altLang="en-US" dirty="0" smtClean="0"/>
              <a:t> </a:t>
            </a:r>
            <a:r>
              <a:rPr lang="en-US" altLang="zh-CN" dirty="0" smtClean="0"/>
              <a:t>System</a:t>
            </a:r>
            <a:endParaRPr lang="en-US" dirty="0"/>
          </a:p>
        </p:txBody>
      </p:sp>
      <p:sp>
        <p:nvSpPr>
          <p:cNvPr id="3" name="Content Placeholder 2"/>
          <p:cNvSpPr>
            <a:spLocks noGrp="1"/>
          </p:cNvSpPr>
          <p:nvPr>
            <p:ph idx="1"/>
          </p:nvPr>
        </p:nvSpPr>
        <p:spPr>
          <a:xfrm>
            <a:off x="685800" y="1524000"/>
            <a:ext cx="7999046" cy="4876800"/>
          </a:xfrm>
        </p:spPr>
        <p:txBody>
          <a:bodyPr>
            <a:normAutofit/>
          </a:bodyPr>
          <a:lstStyle/>
          <a:p>
            <a:r>
              <a:rPr lang="en-US" dirty="0" smtClean="0"/>
              <a:t>We will </a:t>
            </a:r>
            <a:r>
              <a:rPr lang="en-US" dirty="0" smtClean="0">
                <a:solidFill>
                  <a:schemeClr val="accent2"/>
                </a:solidFill>
              </a:rPr>
              <a:t>model </a:t>
            </a:r>
            <a:r>
              <a:rPr lang="en-US" dirty="0" smtClean="0"/>
              <a:t>both </a:t>
            </a:r>
            <a:r>
              <a:rPr lang="en-US" dirty="0" smtClean="0">
                <a:solidFill>
                  <a:schemeClr val="accent2"/>
                </a:solidFill>
              </a:rPr>
              <a:t>static and dynamic aspects</a:t>
            </a:r>
            <a:r>
              <a:rPr lang="en-US" dirty="0" smtClean="0"/>
              <a:t> of the system</a:t>
            </a:r>
          </a:p>
          <a:p>
            <a:endParaRPr lang="en-US" i="1"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5</a:t>
            </a:fld>
            <a:endParaRPr lang="en-US"/>
          </a:p>
        </p:txBody>
      </p:sp>
      <p:graphicFrame>
        <p:nvGraphicFramePr>
          <p:cNvPr id="6" name="Table 5"/>
          <p:cNvGraphicFramePr>
            <a:graphicFrameLocks noGrp="1"/>
          </p:cNvGraphicFramePr>
          <p:nvPr/>
        </p:nvGraphicFramePr>
        <p:xfrm>
          <a:off x="1547353" y="3412137"/>
          <a:ext cx="6137790" cy="2926080"/>
        </p:xfrm>
        <a:graphic>
          <a:graphicData uri="http://schemas.openxmlformats.org/drawingml/2006/table">
            <a:tbl>
              <a:tblPr firstRow="1" bandRow="1">
                <a:tableStyleId>{5940675A-B579-460E-94D1-54222C63F5DA}</a:tableStyleId>
              </a:tblPr>
              <a:tblGrid>
                <a:gridCol w="613779"/>
                <a:gridCol w="613779"/>
                <a:gridCol w="613779"/>
                <a:gridCol w="613779"/>
                <a:gridCol w="613779"/>
                <a:gridCol w="613779"/>
                <a:gridCol w="613779"/>
                <a:gridCol w="613779"/>
                <a:gridCol w="613779"/>
                <a:gridCol w="613779"/>
              </a:tblGrid>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56004">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8" name="TextBox 7"/>
          <p:cNvSpPr txBox="1"/>
          <p:nvPr/>
        </p:nvSpPr>
        <p:spPr>
          <a:xfrm>
            <a:off x="3982067" y="2879187"/>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North</a:t>
            </a:r>
            <a:endParaRPr lang="en-US" dirty="0">
              <a:latin typeface="Calibri" charset="0"/>
              <a:ea typeface="Calibri" charset="0"/>
              <a:cs typeface="Calibri" charset="0"/>
            </a:endParaRPr>
          </a:p>
        </p:txBody>
      </p:sp>
      <p:sp>
        <p:nvSpPr>
          <p:cNvPr id="9" name="TextBox 8"/>
          <p:cNvSpPr txBox="1"/>
          <p:nvPr/>
        </p:nvSpPr>
        <p:spPr>
          <a:xfrm>
            <a:off x="417140"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West</a:t>
            </a:r>
            <a:endParaRPr lang="en-US" dirty="0">
              <a:latin typeface="Calibri" charset="0"/>
              <a:ea typeface="Calibri" charset="0"/>
              <a:cs typeface="Calibri" charset="0"/>
            </a:endParaRPr>
          </a:p>
        </p:txBody>
      </p:sp>
      <p:sp>
        <p:nvSpPr>
          <p:cNvPr id="10" name="TextBox 9"/>
          <p:cNvSpPr txBox="1"/>
          <p:nvPr/>
        </p:nvSpPr>
        <p:spPr>
          <a:xfrm>
            <a:off x="7493731"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East</a:t>
            </a:r>
            <a:endParaRPr lang="en-US" dirty="0">
              <a:latin typeface="Calibri" charset="0"/>
              <a:ea typeface="Calibri" charset="0"/>
              <a:cs typeface="Calibri" charset="0"/>
            </a:endParaRPr>
          </a:p>
        </p:txBody>
      </p:sp>
      <p:sp>
        <p:nvSpPr>
          <p:cNvPr id="11" name="TextBox 10"/>
          <p:cNvSpPr txBox="1"/>
          <p:nvPr/>
        </p:nvSpPr>
        <p:spPr>
          <a:xfrm>
            <a:off x="3982068" y="6291973"/>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South</a:t>
            </a:r>
            <a:endParaRPr lang="en-US" dirty="0">
              <a:latin typeface="Calibri" charset="0"/>
              <a:ea typeface="Calibri" charset="0"/>
              <a:cs typeface="Calibri" charset="0"/>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809" y="5021159"/>
            <a:ext cx="419294" cy="419294"/>
          </a:xfrm>
          <a:prstGeom prst="rect">
            <a:avLst/>
          </a:prstGeom>
        </p:spPr>
      </p:pic>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6647" y="5363213"/>
            <a:ext cx="434153" cy="434153"/>
          </a:xfrm>
          <a:prstGeom prst="rect">
            <a:avLst/>
          </a:prstGeom>
          <a:scene3d>
            <a:camera prst="orthographicFront">
              <a:rot lat="10800000" lon="0" rev="10800000"/>
            </a:camera>
            <a:lightRig rig="threePt" dir="t"/>
          </a:scene3d>
        </p:spPr>
      </p:pic>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5323" y="4223114"/>
            <a:ext cx="419294" cy="419294"/>
          </a:xfrm>
          <a:prstGeom prst="rect">
            <a:avLst/>
          </a:prstGeom>
        </p:spPr>
      </p:pic>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9262" y="3949074"/>
            <a:ext cx="434153" cy="434153"/>
          </a:xfrm>
          <a:prstGeom prst="rect">
            <a:avLst/>
          </a:prstGeom>
          <a:scene3d>
            <a:camera prst="orthographicFront">
              <a:rot lat="10800000" lon="0" rev="10800000"/>
            </a:camera>
            <a:lightRig rig="threePt" dir="t"/>
          </a:scene3d>
        </p:spPr>
      </p:pic>
    </p:spTree>
    <p:extLst>
      <p:ext uri="{BB962C8B-B14F-4D97-AF65-F5344CB8AC3E}">
        <p14:creationId xmlns:p14="http://schemas.microsoft.com/office/powerpoint/2010/main" val="1240922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a:t>
            </a:r>
            <a:r>
              <a:rPr lang="en-US" dirty="0"/>
              <a:t>implifying </a:t>
            </a:r>
            <a:r>
              <a:rPr lang="en-US" altLang="zh-CN" dirty="0"/>
              <a:t>M</a:t>
            </a:r>
            <a:r>
              <a:rPr lang="en-US" dirty="0"/>
              <a:t>odeling </a:t>
            </a:r>
            <a:r>
              <a:rPr lang="en-US" altLang="zh-CN" dirty="0"/>
              <a:t>C</a:t>
            </a:r>
            <a:r>
              <a:rPr lang="en-US" dirty="0"/>
              <a:t>hoices</a:t>
            </a:r>
          </a:p>
        </p:txBody>
      </p:sp>
      <p:sp>
        <p:nvSpPr>
          <p:cNvPr id="3" name="Content Placeholder 2"/>
          <p:cNvSpPr>
            <a:spLocks noGrp="1"/>
          </p:cNvSpPr>
          <p:nvPr>
            <p:ph idx="1"/>
          </p:nvPr>
        </p:nvSpPr>
        <p:spPr>
          <a:xfrm>
            <a:off x="685800" y="1524000"/>
            <a:ext cx="7999046" cy="4876800"/>
          </a:xfrm>
        </p:spPr>
        <p:txBody>
          <a:bodyPr>
            <a:normAutofit/>
          </a:bodyPr>
          <a:lstStyle/>
          <a:p>
            <a:pPr marL="514350" indent="-514350">
              <a:buFont typeface="+mj-lt"/>
              <a:buAutoNum type="arabicParenR"/>
            </a:pPr>
            <a:r>
              <a:rPr lang="en-US" dirty="0"/>
              <a:t>We adopt an </a:t>
            </a:r>
            <a:r>
              <a:rPr lang="en-US" dirty="0">
                <a:solidFill>
                  <a:schemeClr val="accent2"/>
                </a:solidFill>
              </a:rPr>
              <a:t>interleaving model of </a:t>
            </a:r>
            <a:r>
              <a:rPr lang="en-US" dirty="0" smtClean="0">
                <a:solidFill>
                  <a:schemeClr val="accent2"/>
                </a:solidFill>
              </a:rPr>
              <a:t>time</a:t>
            </a:r>
            <a:r>
              <a:rPr lang="en-US" dirty="0"/>
              <a:t>:</a:t>
            </a:r>
            <a:r>
              <a:rPr lang="en-US" dirty="0" smtClean="0"/>
              <a:t> only </a:t>
            </a:r>
            <a:r>
              <a:rPr lang="en-US" dirty="0"/>
              <a:t>one action is performed, by one of the rovers, at a </a:t>
            </a:r>
            <a:r>
              <a:rPr lang="en-US" dirty="0" smtClean="0"/>
              <a:t>time</a:t>
            </a:r>
          </a:p>
          <a:p>
            <a:pPr marL="514350" indent="-514350">
              <a:buFont typeface="+mj-lt"/>
              <a:buAutoNum type="arabicParenR"/>
            </a:pPr>
            <a:endParaRPr lang="en-US" sz="2000" dirty="0" smtClean="0"/>
          </a:p>
          <a:p>
            <a:pPr marL="514350" indent="-514350">
              <a:buFont typeface="+mj-lt"/>
              <a:buAutoNum type="arabicParenR"/>
            </a:pPr>
            <a:r>
              <a:rPr lang="en-US" dirty="0" smtClean="0"/>
              <a:t>The </a:t>
            </a:r>
            <a:r>
              <a:rPr lang="en-US" dirty="0"/>
              <a:t>two </a:t>
            </a:r>
            <a:r>
              <a:rPr lang="en-US" dirty="0" smtClean="0"/>
              <a:t>dimensional </a:t>
            </a:r>
            <a:r>
              <a:rPr lang="en-US" dirty="0"/>
              <a:t>space is </a:t>
            </a:r>
            <a:r>
              <a:rPr lang="en-US" dirty="0">
                <a:solidFill>
                  <a:schemeClr val="accent2"/>
                </a:solidFill>
              </a:rPr>
              <a:t>a discrete grid</a:t>
            </a:r>
            <a:r>
              <a:rPr lang="en-US" dirty="0"/>
              <a:t>, with </a:t>
            </a:r>
            <a:endParaRPr lang="en-US" dirty="0" smtClean="0"/>
          </a:p>
          <a:p>
            <a:pPr marL="914400" lvl="1" indent="-514350"/>
            <a:r>
              <a:rPr lang="en-US" dirty="0" smtClean="0"/>
              <a:t>the </a:t>
            </a:r>
            <a:r>
              <a:rPr lang="en-US" dirty="0">
                <a:solidFill>
                  <a:schemeClr val="accent2"/>
                </a:solidFill>
              </a:rPr>
              <a:t>X-coordinate</a:t>
            </a:r>
            <a:r>
              <a:rPr lang="en-US" dirty="0"/>
              <a:t> growing indefinitely in the West-East direction and </a:t>
            </a:r>
            <a:endParaRPr lang="en-US" dirty="0" smtClean="0"/>
          </a:p>
          <a:p>
            <a:pPr marL="914400" lvl="1" indent="-514350"/>
            <a:r>
              <a:rPr lang="en-US" dirty="0" smtClean="0"/>
              <a:t>the </a:t>
            </a:r>
            <a:r>
              <a:rPr lang="en-US" dirty="0">
                <a:solidFill>
                  <a:schemeClr val="accent2"/>
                </a:solidFill>
              </a:rPr>
              <a:t>Y-coordinate</a:t>
            </a:r>
            <a:r>
              <a:rPr lang="en-US" dirty="0"/>
              <a:t> growing indefinitely in the </a:t>
            </a:r>
            <a:r>
              <a:rPr lang="en-US" dirty="0" smtClean="0"/>
              <a:t>South-North</a:t>
            </a:r>
            <a:endParaRPr lang="en-US" i="1"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6</a:t>
            </a:fld>
            <a:endParaRPr lang="en-US"/>
          </a:p>
        </p:txBody>
      </p:sp>
    </p:spTree>
    <p:extLst>
      <p:ext uri="{BB962C8B-B14F-4D97-AF65-F5344CB8AC3E}">
        <p14:creationId xmlns:p14="http://schemas.microsoft.com/office/powerpoint/2010/main" val="851229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a:t>
            </a:r>
            <a:r>
              <a:rPr lang="en-US" dirty="0"/>
              <a:t>implifying </a:t>
            </a:r>
            <a:r>
              <a:rPr lang="en-US" altLang="zh-CN" dirty="0"/>
              <a:t>M</a:t>
            </a:r>
            <a:r>
              <a:rPr lang="en-US" dirty="0"/>
              <a:t>odeling </a:t>
            </a:r>
            <a:r>
              <a:rPr lang="en-US" altLang="zh-CN" dirty="0"/>
              <a:t>C</a:t>
            </a:r>
            <a:r>
              <a:rPr lang="en-US" dirty="0"/>
              <a:t>hoices</a:t>
            </a:r>
          </a:p>
        </p:txBody>
      </p:sp>
      <p:sp>
        <p:nvSpPr>
          <p:cNvPr id="3" name="Content Placeholder 2"/>
          <p:cNvSpPr>
            <a:spLocks noGrp="1"/>
          </p:cNvSpPr>
          <p:nvPr>
            <p:ph idx="1"/>
          </p:nvPr>
        </p:nvSpPr>
        <p:spPr>
          <a:xfrm>
            <a:off x="685800" y="1524000"/>
            <a:ext cx="7999046" cy="4876800"/>
          </a:xfrm>
        </p:spPr>
        <p:txBody>
          <a:bodyPr>
            <a:normAutofit/>
          </a:bodyPr>
          <a:lstStyle/>
          <a:p>
            <a:pPr marL="514350" indent="-514350">
              <a:buFont typeface="+mj-lt"/>
              <a:buAutoNum type="arabicParenR" startAt="3"/>
            </a:pPr>
            <a:r>
              <a:rPr lang="en-US" dirty="0"/>
              <a:t>Rovers move only </a:t>
            </a:r>
            <a:r>
              <a:rPr lang="en-US" dirty="0">
                <a:solidFill>
                  <a:schemeClr val="accent2"/>
                </a:solidFill>
              </a:rPr>
              <a:t>by one position at a time </a:t>
            </a:r>
            <a:r>
              <a:rPr lang="en-US" dirty="0"/>
              <a:t>and along the X,Y axes</a:t>
            </a:r>
            <a:r>
              <a:rPr lang="en-US" dirty="0" smtClean="0"/>
              <a:t>.</a:t>
            </a:r>
          </a:p>
        </p:txBody>
      </p:sp>
      <p:sp>
        <p:nvSpPr>
          <p:cNvPr id="5" name="Slide Number Placeholder 4"/>
          <p:cNvSpPr>
            <a:spLocks noGrp="1"/>
          </p:cNvSpPr>
          <p:nvPr>
            <p:ph type="sldNum" sz="quarter" idx="12"/>
          </p:nvPr>
        </p:nvSpPr>
        <p:spPr/>
        <p:txBody>
          <a:bodyPr/>
          <a:lstStyle/>
          <a:p>
            <a:fld id="{EFC01199-9EE6-9641-BC09-27562F5DC7B8}"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610505048"/>
              </p:ext>
            </p:extLst>
          </p:nvPr>
        </p:nvGraphicFramePr>
        <p:xfrm>
          <a:off x="1140544" y="3095620"/>
          <a:ext cx="6951410" cy="3154368"/>
        </p:xfrm>
        <a:graphic>
          <a:graphicData uri="http://schemas.openxmlformats.org/drawingml/2006/table">
            <a:tbl>
              <a:tblPr firstRow="1" bandRow="1">
                <a:tableStyleId>{5940675A-B579-460E-94D1-54222C63F5DA}</a:tableStyleId>
              </a:tblPr>
              <a:tblGrid>
                <a:gridCol w="695141"/>
                <a:gridCol w="695141"/>
                <a:gridCol w="695141"/>
                <a:gridCol w="695141"/>
                <a:gridCol w="695141"/>
                <a:gridCol w="695141"/>
                <a:gridCol w="695141"/>
                <a:gridCol w="695141"/>
                <a:gridCol w="695141"/>
                <a:gridCol w="695141"/>
              </a:tblGrid>
              <a:tr h="394296">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94296">
                <a:tc>
                  <a:txBody>
                    <a:bodyPr/>
                    <a:lstStyle/>
                    <a:p>
                      <a:endParaRPr lang="en-US"/>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bl>
          </a:graphicData>
        </a:graphic>
      </p:graphicFrame>
      <p:sp>
        <p:nvSpPr>
          <p:cNvPr id="8" name="TextBox 7"/>
          <p:cNvSpPr txBox="1"/>
          <p:nvPr/>
        </p:nvSpPr>
        <p:spPr>
          <a:xfrm>
            <a:off x="4080388" y="2633955"/>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North</a:t>
            </a:r>
            <a:endParaRPr lang="en-US" dirty="0">
              <a:latin typeface="Calibri" charset="0"/>
              <a:ea typeface="Calibri" charset="0"/>
              <a:cs typeface="Calibri" charset="0"/>
            </a:endParaRPr>
          </a:p>
        </p:txBody>
      </p:sp>
      <p:sp>
        <p:nvSpPr>
          <p:cNvPr id="9" name="TextBox 8"/>
          <p:cNvSpPr txBox="1"/>
          <p:nvPr/>
        </p:nvSpPr>
        <p:spPr>
          <a:xfrm>
            <a:off x="0" y="4433930"/>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West</a:t>
            </a:r>
            <a:endParaRPr lang="en-US" dirty="0">
              <a:latin typeface="Calibri" charset="0"/>
              <a:ea typeface="Calibri" charset="0"/>
              <a:cs typeface="Calibri" charset="0"/>
            </a:endParaRPr>
          </a:p>
        </p:txBody>
      </p:sp>
      <p:sp>
        <p:nvSpPr>
          <p:cNvPr id="10" name="TextBox 9"/>
          <p:cNvSpPr txBox="1"/>
          <p:nvPr/>
        </p:nvSpPr>
        <p:spPr>
          <a:xfrm>
            <a:off x="7912517" y="4441971"/>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East</a:t>
            </a:r>
            <a:endParaRPr lang="en-US" dirty="0">
              <a:latin typeface="Calibri" charset="0"/>
              <a:ea typeface="Calibri" charset="0"/>
              <a:cs typeface="Calibri" charset="0"/>
            </a:endParaRPr>
          </a:p>
        </p:txBody>
      </p:sp>
      <p:sp>
        <p:nvSpPr>
          <p:cNvPr id="11" name="TextBox 10"/>
          <p:cNvSpPr txBox="1"/>
          <p:nvPr/>
        </p:nvSpPr>
        <p:spPr>
          <a:xfrm>
            <a:off x="3982068" y="6223149"/>
            <a:ext cx="1268361" cy="461665"/>
          </a:xfrm>
          <a:prstGeom prst="rect">
            <a:avLst/>
          </a:prstGeom>
          <a:noFill/>
        </p:spPr>
        <p:txBody>
          <a:bodyPr wrap="square" rtlCol="0">
            <a:spAutoFit/>
          </a:bodyPr>
          <a:lstStyle/>
          <a:p>
            <a:pPr algn="ctr"/>
            <a:r>
              <a:rPr lang="en-US" altLang="zh-CN" dirty="0" smtClean="0">
                <a:latin typeface="Calibri" charset="0"/>
                <a:ea typeface="Calibri" charset="0"/>
                <a:cs typeface="Calibri" charset="0"/>
              </a:rPr>
              <a:t>South</a:t>
            </a:r>
            <a:endParaRPr lang="en-US" dirty="0">
              <a:latin typeface="Calibri" charset="0"/>
              <a:ea typeface="Calibri" charset="0"/>
              <a:cs typeface="Calibri" charset="0"/>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2839" y="4125873"/>
            <a:ext cx="419294" cy="419294"/>
          </a:xfrm>
          <a:prstGeom prst="rect">
            <a:avLst/>
          </a:prstGeom>
        </p:spPr>
      </p:pic>
    </p:spTree>
    <p:extLst>
      <p:ext uri="{BB962C8B-B14F-4D97-AF65-F5344CB8AC3E}">
        <p14:creationId xmlns:p14="http://schemas.microsoft.com/office/powerpoint/2010/main" val="1125577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a:t>
            </a:r>
            <a:r>
              <a:rPr lang="en-US" dirty="0"/>
              <a:t>implifying </a:t>
            </a:r>
            <a:r>
              <a:rPr lang="en-US" altLang="zh-CN" dirty="0"/>
              <a:t>M</a:t>
            </a:r>
            <a:r>
              <a:rPr lang="en-US" dirty="0"/>
              <a:t>odeling </a:t>
            </a:r>
            <a:r>
              <a:rPr lang="en-US" altLang="zh-CN" dirty="0"/>
              <a:t>C</a:t>
            </a:r>
            <a:r>
              <a:rPr lang="en-US" dirty="0"/>
              <a:t>hoices</a:t>
            </a:r>
          </a:p>
        </p:txBody>
      </p:sp>
      <p:sp>
        <p:nvSpPr>
          <p:cNvPr id="3" name="Content Placeholder 2"/>
          <p:cNvSpPr>
            <a:spLocks noGrp="1"/>
          </p:cNvSpPr>
          <p:nvPr>
            <p:ph idx="1"/>
          </p:nvPr>
        </p:nvSpPr>
        <p:spPr>
          <a:xfrm>
            <a:off x="685800" y="1524000"/>
            <a:ext cx="7999046" cy="4876800"/>
          </a:xfrm>
        </p:spPr>
        <p:txBody>
          <a:bodyPr>
            <a:normAutofit/>
          </a:bodyPr>
          <a:lstStyle/>
          <a:p>
            <a:pPr marL="514350" indent="-514350">
              <a:buFont typeface="+mj-lt"/>
              <a:buAutoNum type="arabicParenR" startAt="4"/>
            </a:pPr>
            <a:r>
              <a:rPr lang="en-US" altLang="zh-CN" dirty="0" smtClean="0"/>
              <a:t>A</a:t>
            </a:r>
            <a:r>
              <a:rPr lang="zh-CN" altLang="en-US" dirty="0" smtClean="0"/>
              <a:t> </a:t>
            </a:r>
            <a:r>
              <a:rPr lang="en-US" dirty="0" smtClean="0"/>
              <a:t>rover </a:t>
            </a:r>
            <a:r>
              <a:rPr lang="en-US" dirty="0">
                <a:solidFill>
                  <a:schemeClr val="accent2"/>
                </a:solidFill>
              </a:rPr>
              <a:t>turns left or right</a:t>
            </a:r>
            <a:r>
              <a:rPr lang="en-US" dirty="0">
                <a:solidFill>
                  <a:srgbClr val="C00000"/>
                </a:solidFill>
              </a:rPr>
              <a:t> </a:t>
            </a:r>
            <a:r>
              <a:rPr lang="en-US" dirty="0"/>
              <a:t>by </a:t>
            </a:r>
            <a:r>
              <a:rPr lang="en-US" dirty="0" smtClean="0">
                <a:solidFill>
                  <a:schemeClr val="accent2"/>
                </a:solidFill>
              </a:rPr>
              <a:t>exactly</a:t>
            </a:r>
            <a:r>
              <a:rPr lang="zh-CN" altLang="en-US" dirty="0" smtClean="0">
                <a:solidFill>
                  <a:schemeClr val="accent2"/>
                </a:solidFill>
              </a:rPr>
              <a:t> </a:t>
            </a:r>
            <a:r>
              <a:rPr lang="en-US" dirty="0" smtClean="0">
                <a:solidFill>
                  <a:schemeClr val="accent2"/>
                </a:solidFill>
              </a:rPr>
              <a:t>90 </a:t>
            </a:r>
            <a:r>
              <a:rPr lang="en-US" dirty="0" smtClean="0">
                <a:solidFill>
                  <a:schemeClr val="accent2"/>
                </a:solidFill>
              </a:rPr>
              <a:t>degrees</a:t>
            </a:r>
            <a:endParaRPr lang="en-US" dirty="0" smtClean="0"/>
          </a:p>
          <a:p>
            <a:pPr marL="514350" indent="-514350">
              <a:buFont typeface="+mj-lt"/>
              <a:buAutoNum type="arabicParenR" startAt="4"/>
            </a:pPr>
            <a:r>
              <a:rPr lang="en-US" dirty="0"/>
              <a:t>A rover can </a:t>
            </a:r>
            <a:r>
              <a:rPr lang="en-US" dirty="0">
                <a:solidFill>
                  <a:schemeClr val="accent2"/>
                </a:solidFill>
              </a:rPr>
              <a:t>move only in the direction </a:t>
            </a:r>
            <a:r>
              <a:rPr lang="en-US" dirty="0"/>
              <a:t>it is </a:t>
            </a:r>
            <a:r>
              <a:rPr lang="en-US" dirty="0" smtClean="0">
                <a:solidFill>
                  <a:schemeClr val="accent2"/>
                </a:solidFill>
              </a:rPr>
              <a:t>facing</a:t>
            </a:r>
            <a:endParaRPr lang="en-US" dirty="0"/>
          </a:p>
        </p:txBody>
      </p:sp>
      <p:sp>
        <p:nvSpPr>
          <p:cNvPr id="5" name="Slide Number Placeholder 4"/>
          <p:cNvSpPr>
            <a:spLocks noGrp="1"/>
          </p:cNvSpPr>
          <p:nvPr>
            <p:ph type="sldNum" sz="quarter" idx="12"/>
          </p:nvPr>
        </p:nvSpPr>
        <p:spPr/>
        <p:txBody>
          <a:bodyPr/>
          <a:lstStyle/>
          <a:p>
            <a:fld id="{EFC01199-9EE6-9641-BC09-27562F5DC7B8}" type="slidenum">
              <a:rPr lang="en-US" smtClean="0"/>
              <a:pPr/>
              <a:t>8</a:t>
            </a:fld>
            <a:endParaRPr lang="en-US"/>
          </a:p>
        </p:txBody>
      </p:sp>
    </p:spTree>
    <p:extLst>
      <p:ext uri="{BB962C8B-B14F-4D97-AF65-F5344CB8AC3E}">
        <p14:creationId xmlns:p14="http://schemas.microsoft.com/office/powerpoint/2010/main" val="379888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Signatures</a:t>
            </a:r>
            <a:r>
              <a:rPr lang="zh-CN" altLang="en-US" dirty="0" smtClean="0"/>
              <a:t> </a:t>
            </a:r>
            <a:r>
              <a:rPr lang="en-US" altLang="zh-CN" dirty="0" smtClean="0"/>
              <a:t>and</a:t>
            </a:r>
            <a:r>
              <a:rPr lang="zh-CN" altLang="en-US" dirty="0" smtClean="0"/>
              <a:t> </a:t>
            </a:r>
            <a:r>
              <a:rPr lang="en-US" altLang="zh-CN" dirty="0" smtClean="0"/>
              <a:t>Fields</a:t>
            </a:r>
            <a:endParaRPr lang="en-US" dirty="0"/>
          </a:p>
        </p:txBody>
      </p:sp>
      <p:sp>
        <p:nvSpPr>
          <p:cNvPr id="3" name="Content Placeholder 2"/>
          <p:cNvSpPr>
            <a:spLocks noGrp="1"/>
          </p:cNvSpPr>
          <p:nvPr>
            <p:ph idx="1"/>
          </p:nvPr>
        </p:nvSpPr>
        <p:spPr>
          <a:xfrm>
            <a:off x="685800" y="1524000"/>
            <a:ext cx="7514303" cy="4876800"/>
          </a:xfrm>
        </p:spPr>
        <p:txBody>
          <a:bodyPr>
            <a:normAutofit lnSpcReduction="10000"/>
          </a:bodyPr>
          <a:lstStyle/>
          <a:p>
            <a:pPr marL="514350" lvl="0" indent="-514350" defTabSz="914400">
              <a:spcBef>
                <a:spcPts val="0"/>
              </a:spcBef>
              <a:buNone/>
            </a:pPr>
            <a:r>
              <a:rPr lang="en-US" dirty="0">
                <a:solidFill>
                  <a:schemeClr val="accent1"/>
                </a:solidFill>
              </a:rPr>
              <a:t>open </a:t>
            </a:r>
            <a:r>
              <a:rPr lang="en-US" dirty="0" err="1"/>
              <a:t>util</a:t>
            </a:r>
            <a:r>
              <a:rPr lang="en-US" dirty="0"/>
              <a:t>/ordering [Time] </a:t>
            </a:r>
            <a:r>
              <a:rPr lang="en-US" dirty="0">
                <a:solidFill>
                  <a:schemeClr val="accent1"/>
                </a:solidFill>
              </a:rPr>
              <a:t>as</a:t>
            </a:r>
            <a:r>
              <a:rPr lang="en-US" dirty="0"/>
              <a:t> </a:t>
            </a:r>
            <a:r>
              <a:rPr lang="en-US" dirty="0" smtClean="0"/>
              <a:t>T</a:t>
            </a:r>
          </a:p>
          <a:p>
            <a:pPr marL="514350" lvl="0" indent="-514350" defTabSz="914400">
              <a:spcBef>
                <a:spcPts val="0"/>
              </a:spcBef>
              <a:buNone/>
            </a:pPr>
            <a:r>
              <a:rPr lang="en-US" dirty="0" smtClean="0">
                <a:solidFill>
                  <a:schemeClr val="accent1"/>
                </a:solidFill>
              </a:rPr>
              <a:t>open</a:t>
            </a:r>
            <a:r>
              <a:rPr lang="en-US" dirty="0" smtClean="0"/>
              <a:t> </a:t>
            </a:r>
            <a:r>
              <a:rPr lang="en-US" dirty="0" err="1"/>
              <a:t>util</a:t>
            </a:r>
            <a:r>
              <a:rPr lang="en-US" dirty="0"/>
              <a:t>/ordering [</a:t>
            </a:r>
            <a:r>
              <a:rPr lang="en-US" dirty="0" err="1"/>
              <a:t>Coor</a:t>
            </a:r>
            <a:r>
              <a:rPr lang="en-US" dirty="0"/>
              <a:t>] </a:t>
            </a:r>
            <a:r>
              <a:rPr lang="en-US" dirty="0">
                <a:solidFill>
                  <a:schemeClr val="accent1"/>
                </a:solidFill>
              </a:rPr>
              <a:t>as</a:t>
            </a:r>
            <a:r>
              <a:rPr lang="en-US" dirty="0"/>
              <a:t> </a:t>
            </a:r>
            <a:r>
              <a:rPr lang="en-US" dirty="0" smtClean="0"/>
              <a:t>C</a:t>
            </a:r>
          </a:p>
          <a:p>
            <a:pPr marL="514350" lvl="0" indent="-514350" defTabSz="914400">
              <a:spcBef>
                <a:spcPts val="0"/>
              </a:spcBef>
              <a:buNone/>
            </a:pPr>
            <a:endParaRPr lang="en-US" dirty="0" smtClean="0"/>
          </a:p>
          <a:p>
            <a:pPr marL="514350" indent="-514350" defTabSz="914400">
              <a:spcBef>
                <a:spcPts val="0"/>
              </a:spcBef>
              <a:buNone/>
            </a:pPr>
            <a:r>
              <a:rPr lang="en-US" dirty="0">
                <a:solidFill>
                  <a:schemeClr val="accent3">
                    <a:lumMod val="75000"/>
                  </a:schemeClr>
                </a:solidFill>
              </a:rPr>
              <a:t>-- Coordinates, strictly </a:t>
            </a:r>
            <a:r>
              <a:rPr lang="en-US" dirty="0" smtClean="0">
                <a:solidFill>
                  <a:schemeClr val="accent3">
                    <a:lumMod val="75000"/>
                  </a:schemeClr>
                </a:solidFill>
              </a:rPr>
              <a:t>ordered</a:t>
            </a:r>
            <a:endParaRPr lang="en-US" dirty="0">
              <a:solidFill>
                <a:schemeClr val="accent3">
                  <a:lumMod val="75000"/>
                </a:schemeClr>
              </a:solidFill>
            </a:endParaRPr>
          </a:p>
          <a:p>
            <a:pPr marL="514350" lvl="0" indent="-514350" defTabSz="914400">
              <a:spcBef>
                <a:spcPts val="0"/>
              </a:spcBef>
              <a:buNone/>
            </a:pPr>
            <a:r>
              <a:rPr lang="en-US" dirty="0">
                <a:solidFill>
                  <a:schemeClr val="accent1"/>
                </a:solidFill>
              </a:rPr>
              <a:t>sig</a:t>
            </a:r>
            <a:r>
              <a:rPr lang="en-US" dirty="0"/>
              <a:t> Time </a:t>
            </a:r>
            <a:r>
              <a:rPr lang="en-US" dirty="0" smtClean="0"/>
              <a:t>{}</a:t>
            </a:r>
          </a:p>
          <a:p>
            <a:pPr marL="514350" lvl="0" indent="-514350" defTabSz="914400">
              <a:spcBef>
                <a:spcPts val="0"/>
              </a:spcBef>
              <a:buNone/>
            </a:pPr>
            <a:r>
              <a:rPr lang="en-US" dirty="0" smtClean="0">
                <a:solidFill>
                  <a:schemeClr val="accent1"/>
                </a:solidFill>
              </a:rPr>
              <a:t>sig</a:t>
            </a:r>
            <a:r>
              <a:rPr lang="en-US" dirty="0" smtClean="0"/>
              <a:t> </a:t>
            </a:r>
            <a:r>
              <a:rPr lang="en-US" dirty="0" err="1"/>
              <a:t>Coor</a:t>
            </a:r>
            <a:r>
              <a:rPr lang="en-US" dirty="0"/>
              <a:t> {} </a:t>
            </a:r>
            <a:endParaRPr lang="en-US" dirty="0" smtClean="0"/>
          </a:p>
          <a:p>
            <a:pPr marL="514350" lvl="0" indent="-514350" defTabSz="914400">
              <a:spcBef>
                <a:spcPts val="0"/>
              </a:spcBef>
              <a:buNone/>
            </a:pPr>
            <a:endParaRPr lang="en-US" dirty="0"/>
          </a:p>
          <a:p>
            <a:pPr marL="514350" lvl="0" indent="-514350" defTabSz="914400">
              <a:spcBef>
                <a:spcPts val="0"/>
              </a:spcBef>
              <a:buNone/>
            </a:pPr>
            <a:r>
              <a:rPr lang="en-US" dirty="0">
                <a:solidFill>
                  <a:schemeClr val="accent3">
                    <a:lumMod val="75000"/>
                  </a:schemeClr>
                </a:solidFill>
              </a:rPr>
              <a:t>-- Position models the individual positions </a:t>
            </a:r>
            <a:endParaRPr lang="en-US" dirty="0" smtClean="0">
              <a:solidFill>
                <a:schemeClr val="accent3">
                  <a:lumMod val="75000"/>
                </a:schemeClr>
              </a:solidFill>
            </a:endParaRPr>
          </a:p>
          <a:p>
            <a:pPr marL="514350" lvl="0" indent="-514350" defTabSz="914400">
              <a:spcBef>
                <a:spcPts val="0"/>
              </a:spcBef>
              <a:buNone/>
            </a:pPr>
            <a:r>
              <a:rPr lang="en-US" dirty="0" smtClean="0">
                <a:solidFill>
                  <a:schemeClr val="accent3">
                    <a:lumMod val="75000"/>
                  </a:schemeClr>
                </a:solidFill>
              </a:rPr>
              <a:t>-- </a:t>
            </a:r>
            <a:r>
              <a:rPr lang="en-US" dirty="0" smtClean="0">
                <a:solidFill>
                  <a:schemeClr val="accent3">
                    <a:lumMod val="75000"/>
                  </a:schemeClr>
                </a:solidFill>
              </a:rPr>
              <a:t>in</a:t>
            </a:r>
            <a:r>
              <a:rPr lang="en-US" dirty="0" smtClean="0">
                <a:solidFill>
                  <a:schemeClr val="accent3">
                    <a:lumMod val="75000"/>
                  </a:schemeClr>
                </a:solidFill>
              </a:rPr>
              <a:t> </a:t>
            </a:r>
            <a:r>
              <a:rPr lang="en-US" dirty="0" smtClean="0">
                <a:solidFill>
                  <a:schemeClr val="accent3">
                    <a:lumMod val="75000"/>
                  </a:schemeClr>
                </a:solidFill>
              </a:rPr>
              <a:t>the </a:t>
            </a:r>
            <a:r>
              <a:rPr lang="en-US" dirty="0" smtClean="0">
                <a:solidFill>
                  <a:schemeClr val="accent3">
                    <a:lumMod val="75000"/>
                  </a:schemeClr>
                </a:solidFill>
              </a:rPr>
              <a:t>grid</a:t>
            </a:r>
          </a:p>
          <a:p>
            <a:pPr marL="514350" lvl="0" indent="-514350" defTabSz="914400">
              <a:spcBef>
                <a:spcPts val="0"/>
              </a:spcBef>
              <a:buNone/>
            </a:pPr>
            <a:r>
              <a:rPr lang="en-US" dirty="0" smtClean="0">
                <a:solidFill>
                  <a:schemeClr val="accent1"/>
                </a:solidFill>
              </a:rPr>
              <a:t>sig</a:t>
            </a:r>
            <a:r>
              <a:rPr lang="en-US" dirty="0" smtClean="0"/>
              <a:t> </a:t>
            </a:r>
            <a:r>
              <a:rPr lang="en-US" dirty="0"/>
              <a:t>Position {  x: </a:t>
            </a:r>
            <a:r>
              <a:rPr lang="en-US" dirty="0" err="1"/>
              <a:t>Coor</a:t>
            </a:r>
            <a:r>
              <a:rPr lang="en-US" dirty="0"/>
              <a:t>,  </a:t>
            </a:r>
            <a:r>
              <a:rPr lang="en-US" dirty="0" smtClean="0"/>
              <a:t>y</a:t>
            </a:r>
            <a:r>
              <a:rPr lang="en-US" dirty="0"/>
              <a:t>: </a:t>
            </a:r>
            <a:r>
              <a:rPr lang="en-US" dirty="0" err="1"/>
              <a:t>Coor</a:t>
            </a:r>
            <a:r>
              <a:rPr lang="en-US" dirty="0"/>
              <a:t>}</a:t>
            </a:r>
          </a:p>
        </p:txBody>
      </p:sp>
      <p:sp>
        <p:nvSpPr>
          <p:cNvPr id="5" name="Slide Number Placeholder 4"/>
          <p:cNvSpPr>
            <a:spLocks noGrp="1"/>
          </p:cNvSpPr>
          <p:nvPr>
            <p:ph type="sldNum" sz="quarter" idx="12"/>
          </p:nvPr>
        </p:nvSpPr>
        <p:spPr/>
        <p:txBody>
          <a:bodyPr/>
          <a:lstStyle/>
          <a:p>
            <a:fld id="{EFC01199-9EE6-9641-BC09-27562F5DC7B8}" type="slidenum">
              <a:rPr lang="en-US" smtClean="0"/>
              <a:pPr/>
              <a:t>9</a:t>
            </a:fld>
            <a:endParaRPr lang="en-US"/>
          </a:p>
        </p:txBody>
      </p:sp>
    </p:spTree>
    <p:extLst>
      <p:ext uri="{BB962C8B-B14F-4D97-AF65-F5344CB8AC3E}">
        <p14:creationId xmlns:p14="http://schemas.microsoft.com/office/powerpoint/2010/main" val="1800343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14691</TotalTime>
  <Words>744</Words>
  <Application>Microsoft Macintosh PowerPoint</Application>
  <PresentationFormat>On-screen Show (4:3)</PresentationFormat>
  <Paragraphs>178</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Calibri</vt:lpstr>
      <vt:lpstr>Lucida Console</vt:lpstr>
      <vt:lpstr>Mangal</vt:lpstr>
      <vt:lpstr>Microsoft Sans Serif</vt:lpstr>
      <vt:lpstr>Tahoma</vt:lpstr>
      <vt:lpstr>Times New Roman</vt:lpstr>
      <vt:lpstr>Wingdings</vt:lpstr>
      <vt:lpstr>宋体</vt:lpstr>
      <vt:lpstr>Arial</vt:lpstr>
      <vt:lpstr>Office Theme</vt:lpstr>
      <vt:lpstr>PowerPoint Presentation</vt:lpstr>
      <vt:lpstr>The Task</vt:lpstr>
      <vt:lpstr>Facts about the System</vt:lpstr>
      <vt:lpstr>Facts about the System</vt:lpstr>
      <vt:lpstr>Facts about the System</vt:lpstr>
      <vt:lpstr>Simplifying Modeling Choices</vt:lpstr>
      <vt:lpstr>Simplifying Modeling Choices</vt:lpstr>
      <vt:lpstr>Simplifying Modeling Choices</vt:lpstr>
      <vt:lpstr>Signatures and Fields</vt:lpstr>
      <vt:lpstr>Signatures and Fields</vt:lpstr>
      <vt:lpstr>Signatures and Fields</vt:lpstr>
      <vt:lpstr>Operators</vt:lpstr>
      <vt:lpstr>Turn On Operator</vt:lpstr>
      <vt:lpstr>Turn Left Operator</vt:lpstr>
      <vt:lpstr>If-Then-Else in Alloy</vt:lpstr>
      <vt:lpstr>Go Operator</vt:lpstr>
      <vt:lpstr>The Module Ordering</vt:lpstr>
      <vt:lpstr>Transition System</vt:lpstr>
      <vt:lpstr>System Goal</vt:lpstr>
    </vt:vector>
  </TitlesOfParts>
  <Company>Kansas State University</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 771: Lecture 03 -- Introduction to Alloy Review</dc:title>
  <dc:creator>John Hatcliff</dc:creator>
  <cp:lastModifiedBy>Cesare Tinelli</cp:lastModifiedBy>
  <cp:revision>521</cp:revision>
  <dcterms:created xsi:type="dcterms:W3CDTF">2010-04-06T21:41:49Z</dcterms:created>
  <dcterms:modified xsi:type="dcterms:W3CDTF">2017-10-02T04:20:58Z</dcterms:modified>
</cp:coreProperties>
</file>