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notesSlides/_rels/notesSlide2.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_rels/presentation.xml.rels" ContentType="application/vnd.openxmlformats-package.relationships+xml"/>
  <Override PartName="/ppt/media/image5.png" ContentType="image/png"/>
  <Override PartName="/ppt/media/image4.png" ContentType="image/png"/>
  <Override PartName="/ppt/media/image3.png" ContentType="image/png"/>
  <Override PartName="/ppt/media/image1.png" ContentType="image/png"/>
  <Override PartName="/ppt/media/image2.png" ContentType="image/png"/>
  <Override PartName="/ppt/slides/_rels/slide30.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18.xml.rels" ContentType="application/vnd.openxmlformats-package.relationships+xml"/>
  <Override PartName="/ppt/slides/_rels/slide10.xml.rels" ContentType="application/vnd.openxmlformats-package.relationships+xml"/>
  <Override PartName="/ppt/slides/_rels/slide17.xml.rels" ContentType="application/vnd.openxmlformats-package.relationships+xml"/>
  <Override PartName="/ppt/slides/_rels/slide24.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3.xml.rels" ContentType="application/vnd.openxmlformats-package.relationships+xml"/>
  <Override PartName="/ppt/slides/_rels/slide29.xml.rels" ContentType="application/vnd.openxmlformats-package.relationships+xml"/>
  <Override PartName="/ppt/slides/_rels/slide7.xml.rels" ContentType="application/vnd.openxmlformats-package.relationships+xml"/>
  <Override PartName="/ppt/slides/_rels/slide28.xml.rels" ContentType="application/vnd.openxmlformats-package.relationships+xml"/>
  <Override PartName="/ppt/slides/_rels/slide6.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22.xml.rels" ContentType="application/vnd.openxmlformats-package.relationships+xml"/>
  <Override PartName="/ppt/slides/_rels/slide15.xml.rels" ContentType="application/vnd.openxmlformats-package.relationships+xml"/>
  <Override PartName="/ppt/slides/_rels/slide1.xml.rels" ContentType="application/vnd.openxmlformats-package.relationships+xml"/>
  <Override PartName="/ppt/slides/_rels/slide23.xml.rels" ContentType="application/vnd.openxmlformats-package.relationships+xml"/>
  <Override PartName="/ppt/slides/_rels/slide16.xml.rels" ContentType="application/vnd.openxmlformats-package.relationships+xml"/>
  <Override PartName="/ppt/slides/_rels/slide31.xml.rels" ContentType="application/vnd.openxmlformats-package.relationships+xml"/>
  <Override PartName="/ppt/slides/_rels/slide20.xml.rels" ContentType="application/vnd.openxmlformats-package.relationships+xml"/>
  <Override PartName="/ppt/slides/_rels/slide32.xml.rels" ContentType="application/vnd.openxmlformats-package.relationships+xml"/>
  <Override PartName="/ppt/slides/_rels/slide21.xml.rels" ContentType="application/vnd.openxmlformats-package.relationships+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2.xml" ContentType="application/vnd.openxmlformats-officedocument.presentationml.slide+xml"/>
  <Override PartName="/ppt/slides/slide29.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28.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26.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24.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23.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sldImg"/>
          </p:nvPr>
        </p:nvSpPr>
        <p:spPr>
          <a:xfrm>
            <a:off x="533520" y="764280"/>
            <a:ext cx="6704640" cy="3771360"/>
          </a:xfrm>
          <a:prstGeom prst="rect">
            <a:avLst/>
          </a:prstGeom>
        </p:spPr>
        <p:txBody>
          <a:bodyPr lIns="0" rIns="0" tIns="0" bIns="0" anchor="ctr">
            <a:noAutofit/>
          </a:bodyPr>
          <a:p>
            <a:r>
              <a:rPr b="0" lang="en-US" sz="2400" spc="-1" strike="noStrike">
                <a:solidFill>
                  <a:srgbClr val="000000"/>
                </a:solidFill>
                <a:latin typeface="Tahoma"/>
              </a:rPr>
              <a:t>Click to move the slide</a:t>
            </a:r>
            <a:endParaRPr b="0" lang="en-US" sz="2400" spc="-1" strike="noStrike">
              <a:solidFill>
                <a:srgbClr val="000000"/>
              </a:solidFill>
              <a:latin typeface="Tahoma"/>
            </a:endParaRPr>
          </a:p>
        </p:txBody>
      </p:sp>
      <p:sp>
        <p:nvSpPr>
          <p:cNvPr id="83"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84"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85"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86"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87"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1005EF3A-03A7-483E-927C-5EA95A257DBB}"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PlaceHolder 1"/>
          <p:cNvSpPr>
            <a:spLocks noGrp="1"/>
          </p:cNvSpPr>
          <p:nvPr>
            <p:ph type="sldImg"/>
          </p:nvPr>
        </p:nvSpPr>
        <p:spPr>
          <a:xfrm>
            <a:off x="1143000" y="685800"/>
            <a:ext cx="4571640" cy="3428640"/>
          </a:xfrm>
          <a:prstGeom prst="rect">
            <a:avLst/>
          </a:prstGeom>
        </p:spPr>
      </p:sp>
      <p:sp>
        <p:nvSpPr>
          <p:cNvPr id="234" name="PlaceHolder 2"/>
          <p:cNvSpPr>
            <a:spLocks noGrp="1"/>
          </p:cNvSpPr>
          <p:nvPr>
            <p:ph type="body"/>
          </p:nvPr>
        </p:nvSpPr>
        <p:spPr>
          <a:xfrm>
            <a:off x="914400" y="4343400"/>
            <a:ext cx="5028840" cy="4114440"/>
          </a:xfrm>
          <a:prstGeom prst="rect">
            <a:avLst/>
          </a:prstGeom>
        </p:spPr>
        <p:txBody>
          <a:bodyPr>
            <a:noAutofit/>
          </a:bodyPr>
          <a:p>
            <a:endParaRPr b="0" lang="en-US" sz="2000" spc="-1" strike="noStrike">
              <a:latin typeface="Arial"/>
            </a:endParaRPr>
          </a:p>
        </p:txBody>
      </p:sp>
      <p:sp>
        <p:nvSpPr>
          <p:cNvPr id="235" name="TextShape 3"/>
          <p:cNvSpPr txBox="1"/>
          <p:nvPr/>
        </p:nvSpPr>
        <p:spPr>
          <a:xfrm>
            <a:off x="3886200" y="8686800"/>
            <a:ext cx="2971440" cy="456840"/>
          </a:xfrm>
          <a:prstGeom prst="rect">
            <a:avLst/>
          </a:prstGeom>
          <a:noFill/>
          <a:ln w="9360">
            <a:noFill/>
          </a:ln>
        </p:spPr>
        <p:txBody>
          <a:bodyPr anchor="b">
            <a:noAutofit/>
          </a:bodyPr>
          <a:p>
            <a:pPr algn="r">
              <a:lnSpc>
                <a:spcPct val="100000"/>
              </a:lnSpc>
            </a:pPr>
            <a:fld id="{68929FA0-B063-456D-A2FC-3C8F4EFC5E56}" type="slidenum">
              <a:rPr b="0" lang="en-US" sz="1200" spc="-1" strike="noStrike">
                <a:solidFill>
                  <a:srgbClr val="000000"/>
                </a:solidFill>
                <a:latin typeface="Arial"/>
                <a:ea typeface="+mn-ea"/>
              </a:rPr>
              <a:t>&lt;number&gt;</a:t>
            </a:fld>
            <a:endParaRPr b="0" lang="en-US"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PlaceHolder 1"/>
          <p:cNvSpPr>
            <a:spLocks noGrp="1"/>
          </p:cNvSpPr>
          <p:nvPr>
            <p:ph type="sldImg"/>
          </p:nvPr>
        </p:nvSpPr>
        <p:spPr>
          <a:xfrm>
            <a:off x="1143000" y="685800"/>
            <a:ext cx="4571640" cy="3428640"/>
          </a:xfrm>
          <a:prstGeom prst="rect">
            <a:avLst/>
          </a:prstGeom>
        </p:spPr>
      </p:sp>
      <p:sp>
        <p:nvSpPr>
          <p:cNvPr id="237" name="PlaceHolder 2"/>
          <p:cNvSpPr>
            <a:spLocks noGrp="1"/>
          </p:cNvSpPr>
          <p:nvPr>
            <p:ph type="body"/>
          </p:nvPr>
        </p:nvSpPr>
        <p:spPr>
          <a:xfrm>
            <a:off x="914400" y="4343400"/>
            <a:ext cx="5028840" cy="4114440"/>
          </a:xfrm>
          <a:prstGeom prst="rect">
            <a:avLst/>
          </a:prstGeom>
        </p:spPr>
        <p:txBody>
          <a:bodyPr>
            <a:noAutofit/>
          </a:bodyPr>
          <a:p>
            <a:endParaRPr b="0" lang="en-US" sz="2000" spc="-1" strike="noStrike">
              <a:latin typeface="Arial"/>
            </a:endParaRPr>
          </a:p>
        </p:txBody>
      </p:sp>
      <p:sp>
        <p:nvSpPr>
          <p:cNvPr id="238" name="TextShape 3"/>
          <p:cNvSpPr txBox="1"/>
          <p:nvPr/>
        </p:nvSpPr>
        <p:spPr>
          <a:xfrm>
            <a:off x="3886200" y="8686800"/>
            <a:ext cx="2971440" cy="456840"/>
          </a:xfrm>
          <a:prstGeom prst="rect">
            <a:avLst/>
          </a:prstGeom>
          <a:noFill/>
          <a:ln w="9360">
            <a:noFill/>
          </a:ln>
        </p:spPr>
        <p:txBody>
          <a:bodyPr anchor="b">
            <a:noAutofit/>
          </a:bodyPr>
          <a:p>
            <a:pPr algn="r">
              <a:lnSpc>
                <a:spcPct val="100000"/>
              </a:lnSpc>
            </a:pPr>
            <a:fld id="{6F0EC016-2191-465A-A73B-9275CA6AFDF2}" type="slidenum">
              <a:rPr b="0" lang="en-US" sz="1200" spc="-1" strike="noStrike">
                <a:solidFill>
                  <a:srgbClr val="000000"/>
                </a:solidFill>
                <a:latin typeface="Arial"/>
                <a:ea typeface="+mn-ea"/>
              </a:rPr>
              <a:t>&lt;number&gt;</a:t>
            </a:fld>
            <a:endParaRPr b="0" lang="en-U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2400" spc="-1" strike="noStrike">
              <a:solidFill>
                <a:srgbClr val="000000"/>
              </a:solidFill>
              <a:latin typeface="Tahoma"/>
            </a:endParaRPr>
          </a:p>
        </p:txBody>
      </p:sp>
      <p:sp>
        <p:nvSpPr>
          <p:cNvPr id="27" name="PlaceHolder 2"/>
          <p:cNvSpPr>
            <a:spLocks noGrp="1"/>
          </p:cNvSpPr>
          <p:nvPr>
            <p:ph type="body"/>
          </p:nvPr>
        </p:nvSpPr>
        <p:spPr>
          <a:xfrm>
            <a:off x="457200" y="1600200"/>
            <a:ext cx="822924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8" name="PlaceHolder 3"/>
          <p:cNvSpPr>
            <a:spLocks noGrp="1"/>
          </p:cNvSpPr>
          <p:nvPr>
            <p:ph type="body"/>
          </p:nvPr>
        </p:nvSpPr>
        <p:spPr>
          <a:xfrm>
            <a:off x="457200" y="3964320"/>
            <a:ext cx="822924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2400" spc="-1" strike="noStrike">
              <a:solidFill>
                <a:srgbClr val="000000"/>
              </a:solidFill>
              <a:latin typeface="Tahoma"/>
            </a:endParaRPr>
          </a:p>
        </p:txBody>
      </p:sp>
      <p:sp>
        <p:nvSpPr>
          <p:cNvPr id="30"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1"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2" name="PlaceHolder 4"/>
          <p:cNvSpPr>
            <a:spLocks noGrp="1"/>
          </p:cNvSpPr>
          <p:nvPr>
            <p:ph type="body"/>
          </p:nvPr>
        </p:nvSpPr>
        <p:spPr>
          <a:xfrm>
            <a:off x="45720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3" name="PlaceHolder 5"/>
          <p:cNvSpPr>
            <a:spLocks noGrp="1"/>
          </p:cNvSpPr>
          <p:nvPr>
            <p:ph type="body"/>
          </p:nvPr>
        </p:nvSpPr>
        <p:spPr>
          <a:xfrm>
            <a:off x="467424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2400" spc="-1" strike="noStrike">
              <a:solidFill>
                <a:srgbClr val="000000"/>
              </a:solidFill>
              <a:latin typeface="Tahoma"/>
            </a:endParaRPr>
          </a:p>
        </p:txBody>
      </p:sp>
      <p:sp>
        <p:nvSpPr>
          <p:cNvPr id="35" name="PlaceHolder 2"/>
          <p:cNvSpPr>
            <a:spLocks noGrp="1"/>
          </p:cNvSpPr>
          <p:nvPr>
            <p:ph type="body"/>
          </p:nvPr>
        </p:nvSpPr>
        <p:spPr>
          <a:xfrm>
            <a:off x="457200" y="160020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6" name="PlaceHolder 3"/>
          <p:cNvSpPr>
            <a:spLocks noGrp="1"/>
          </p:cNvSpPr>
          <p:nvPr>
            <p:ph type="body"/>
          </p:nvPr>
        </p:nvSpPr>
        <p:spPr>
          <a:xfrm>
            <a:off x="3239640" y="160020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7" name="PlaceHolder 4"/>
          <p:cNvSpPr>
            <a:spLocks noGrp="1"/>
          </p:cNvSpPr>
          <p:nvPr>
            <p:ph type="body"/>
          </p:nvPr>
        </p:nvSpPr>
        <p:spPr>
          <a:xfrm>
            <a:off x="6022080" y="160020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8" name="PlaceHolder 5"/>
          <p:cNvSpPr>
            <a:spLocks noGrp="1"/>
          </p:cNvSpPr>
          <p:nvPr>
            <p:ph type="body"/>
          </p:nvPr>
        </p:nvSpPr>
        <p:spPr>
          <a:xfrm>
            <a:off x="457200" y="396432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9" name="PlaceHolder 6"/>
          <p:cNvSpPr>
            <a:spLocks noGrp="1"/>
          </p:cNvSpPr>
          <p:nvPr>
            <p:ph type="body"/>
          </p:nvPr>
        </p:nvSpPr>
        <p:spPr>
          <a:xfrm>
            <a:off x="3239640" y="396432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40" name="PlaceHolder 7"/>
          <p:cNvSpPr>
            <a:spLocks noGrp="1"/>
          </p:cNvSpPr>
          <p:nvPr>
            <p:ph type="body"/>
          </p:nvPr>
        </p:nvSpPr>
        <p:spPr>
          <a:xfrm>
            <a:off x="6022080" y="396432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2400" spc="-1" strike="noStrike">
              <a:solidFill>
                <a:srgbClr val="000000"/>
              </a:solidFill>
              <a:latin typeface="Tahoma"/>
            </a:endParaRPr>
          </a:p>
        </p:txBody>
      </p:sp>
      <p:sp>
        <p:nvSpPr>
          <p:cNvPr id="47" name="PlaceHolder 2"/>
          <p:cNvSpPr>
            <a:spLocks noGrp="1"/>
          </p:cNvSpPr>
          <p:nvPr>
            <p:ph type="subTitle"/>
          </p:nvPr>
        </p:nvSpPr>
        <p:spPr>
          <a:xfrm>
            <a:off x="457200" y="1600200"/>
            <a:ext cx="8229240" cy="45255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2400" spc="-1" strike="noStrike">
              <a:solidFill>
                <a:srgbClr val="000000"/>
              </a:solidFill>
              <a:latin typeface="Tahoma"/>
            </a:endParaRPr>
          </a:p>
        </p:txBody>
      </p:sp>
      <p:sp>
        <p:nvSpPr>
          <p:cNvPr id="49" name="PlaceHolder 2"/>
          <p:cNvSpPr>
            <a:spLocks noGrp="1"/>
          </p:cNvSpPr>
          <p:nvPr>
            <p:ph type="body"/>
          </p:nvPr>
        </p:nvSpPr>
        <p:spPr>
          <a:xfrm>
            <a:off x="457200" y="1600200"/>
            <a:ext cx="8229240" cy="4525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2400" spc="-1" strike="noStrike">
              <a:solidFill>
                <a:srgbClr val="000000"/>
              </a:solidFill>
              <a:latin typeface="Tahoma"/>
            </a:endParaRPr>
          </a:p>
        </p:txBody>
      </p:sp>
      <p:sp>
        <p:nvSpPr>
          <p:cNvPr id="51" name="PlaceHolder 2"/>
          <p:cNvSpPr>
            <a:spLocks noGrp="1"/>
          </p:cNvSpPr>
          <p:nvPr>
            <p:ph type="body"/>
          </p:nvPr>
        </p:nvSpPr>
        <p:spPr>
          <a:xfrm>
            <a:off x="45720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52" name="PlaceHolder 3"/>
          <p:cNvSpPr>
            <a:spLocks noGrp="1"/>
          </p:cNvSpPr>
          <p:nvPr>
            <p:ph type="body"/>
          </p:nvPr>
        </p:nvSpPr>
        <p:spPr>
          <a:xfrm>
            <a:off x="467424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2400" spc="-1" strike="noStrike">
              <a:solidFill>
                <a:srgbClr val="000000"/>
              </a:solidFill>
              <a:latin typeface="Tahoma"/>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4680"/>
            <a:ext cx="8229240" cy="52977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2400" spc="-1" strike="noStrike">
              <a:solidFill>
                <a:srgbClr val="000000"/>
              </a:solidFill>
              <a:latin typeface="Tahoma"/>
            </a:endParaRPr>
          </a:p>
        </p:txBody>
      </p:sp>
      <p:sp>
        <p:nvSpPr>
          <p:cNvPr id="56"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57" name="PlaceHolder 3"/>
          <p:cNvSpPr>
            <a:spLocks noGrp="1"/>
          </p:cNvSpPr>
          <p:nvPr>
            <p:ph type="body"/>
          </p:nvPr>
        </p:nvSpPr>
        <p:spPr>
          <a:xfrm>
            <a:off x="467424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58" name="PlaceHolder 4"/>
          <p:cNvSpPr>
            <a:spLocks noGrp="1"/>
          </p:cNvSpPr>
          <p:nvPr>
            <p:ph type="body"/>
          </p:nvPr>
        </p:nvSpPr>
        <p:spPr>
          <a:xfrm>
            <a:off x="45720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2400" spc="-1" strike="noStrike">
              <a:solidFill>
                <a:srgbClr val="000000"/>
              </a:solidFill>
              <a:latin typeface="Tahoma"/>
            </a:endParaRPr>
          </a:p>
        </p:txBody>
      </p:sp>
      <p:sp>
        <p:nvSpPr>
          <p:cNvPr id="6" name="PlaceHolder 2"/>
          <p:cNvSpPr>
            <a:spLocks noGrp="1"/>
          </p:cNvSpPr>
          <p:nvPr>
            <p:ph type="subTitle"/>
          </p:nvPr>
        </p:nvSpPr>
        <p:spPr>
          <a:xfrm>
            <a:off x="457200" y="1600200"/>
            <a:ext cx="8229240" cy="45255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2400" spc="-1" strike="noStrike">
              <a:solidFill>
                <a:srgbClr val="000000"/>
              </a:solidFill>
              <a:latin typeface="Tahoma"/>
            </a:endParaRPr>
          </a:p>
        </p:txBody>
      </p:sp>
      <p:sp>
        <p:nvSpPr>
          <p:cNvPr id="60" name="PlaceHolder 2"/>
          <p:cNvSpPr>
            <a:spLocks noGrp="1"/>
          </p:cNvSpPr>
          <p:nvPr>
            <p:ph type="body"/>
          </p:nvPr>
        </p:nvSpPr>
        <p:spPr>
          <a:xfrm>
            <a:off x="45720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61"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62" name="PlaceHolder 4"/>
          <p:cNvSpPr>
            <a:spLocks noGrp="1"/>
          </p:cNvSpPr>
          <p:nvPr>
            <p:ph type="body"/>
          </p:nvPr>
        </p:nvSpPr>
        <p:spPr>
          <a:xfrm>
            <a:off x="467424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2400" spc="-1" strike="noStrike">
              <a:solidFill>
                <a:srgbClr val="000000"/>
              </a:solidFill>
              <a:latin typeface="Tahoma"/>
            </a:endParaRPr>
          </a:p>
        </p:txBody>
      </p:sp>
      <p:sp>
        <p:nvSpPr>
          <p:cNvPr id="64"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65"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66" name="PlaceHolder 4"/>
          <p:cNvSpPr>
            <a:spLocks noGrp="1"/>
          </p:cNvSpPr>
          <p:nvPr>
            <p:ph type="body"/>
          </p:nvPr>
        </p:nvSpPr>
        <p:spPr>
          <a:xfrm>
            <a:off x="457200" y="3964320"/>
            <a:ext cx="822924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2400" spc="-1" strike="noStrike">
              <a:solidFill>
                <a:srgbClr val="000000"/>
              </a:solidFill>
              <a:latin typeface="Tahoma"/>
            </a:endParaRPr>
          </a:p>
        </p:txBody>
      </p:sp>
      <p:sp>
        <p:nvSpPr>
          <p:cNvPr id="68" name="PlaceHolder 2"/>
          <p:cNvSpPr>
            <a:spLocks noGrp="1"/>
          </p:cNvSpPr>
          <p:nvPr>
            <p:ph type="body"/>
          </p:nvPr>
        </p:nvSpPr>
        <p:spPr>
          <a:xfrm>
            <a:off x="457200" y="1600200"/>
            <a:ext cx="822924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69" name="PlaceHolder 3"/>
          <p:cNvSpPr>
            <a:spLocks noGrp="1"/>
          </p:cNvSpPr>
          <p:nvPr>
            <p:ph type="body"/>
          </p:nvPr>
        </p:nvSpPr>
        <p:spPr>
          <a:xfrm>
            <a:off x="457200" y="3964320"/>
            <a:ext cx="822924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2400" spc="-1" strike="noStrike">
              <a:solidFill>
                <a:srgbClr val="000000"/>
              </a:solidFill>
              <a:latin typeface="Tahoma"/>
            </a:endParaRPr>
          </a:p>
        </p:txBody>
      </p:sp>
      <p:sp>
        <p:nvSpPr>
          <p:cNvPr id="71"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72"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73" name="PlaceHolder 4"/>
          <p:cNvSpPr>
            <a:spLocks noGrp="1"/>
          </p:cNvSpPr>
          <p:nvPr>
            <p:ph type="body"/>
          </p:nvPr>
        </p:nvSpPr>
        <p:spPr>
          <a:xfrm>
            <a:off x="45720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74" name="PlaceHolder 5"/>
          <p:cNvSpPr>
            <a:spLocks noGrp="1"/>
          </p:cNvSpPr>
          <p:nvPr>
            <p:ph type="body"/>
          </p:nvPr>
        </p:nvSpPr>
        <p:spPr>
          <a:xfrm>
            <a:off x="467424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2400" spc="-1" strike="noStrike">
              <a:solidFill>
                <a:srgbClr val="000000"/>
              </a:solidFill>
              <a:latin typeface="Tahoma"/>
            </a:endParaRPr>
          </a:p>
        </p:txBody>
      </p:sp>
      <p:sp>
        <p:nvSpPr>
          <p:cNvPr id="76" name="PlaceHolder 2"/>
          <p:cNvSpPr>
            <a:spLocks noGrp="1"/>
          </p:cNvSpPr>
          <p:nvPr>
            <p:ph type="body"/>
          </p:nvPr>
        </p:nvSpPr>
        <p:spPr>
          <a:xfrm>
            <a:off x="457200" y="160020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77" name="PlaceHolder 3"/>
          <p:cNvSpPr>
            <a:spLocks noGrp="1"/>
          </p:cNvSpPr>
          <p:nvPr>
            <p:ph type="body"/>
          </p:nvPr>
        </p:nvSpPr>
        <p:spPr>
          <a:xfrm>
            <a:off x="3239640" y="160020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78" name="PlaceHolder 4"/>
          <p:cNvSpPr>
            <a:spLocks noGrp="1"/>
          </p:cNvSpPr>
          <p:nvPr>
            <p:ph type="body"/>
          </p:nvPr>
        </p:nvSpPr>
        <p:spPr>
          <a:xfrm>
            <a:off x="6022080" y="160020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79" name="PlaceHolder 5"/>
          <p:cNvSpPr>
            <a:spLocks noGrp="1"/>
          </p:cNvSpPr>
          <p:nvPr>
            <p:ph type="body"/>
          </p:nvPr>
        </p:nvSpPr>
        <p:spPr>
          <a:xfrm>
            <a:off x="457200" y="396432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80" name="PlaceHolder 6"/>
          <p:cNvSpPr>
            <a:spLocks noGrp="1"/>
          </p:cNvSpPr>
          <p:nvPr>
            <p:ph type="body"/>
          </p:nvPr>
        </p:nvSpPr>
        <p:spPr>
          <a:xfrm>
            <a:off x="3239640" y="396432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81" name="PlaceHolder 7"/>
          <p:cNvSpPr>
            <a:spLocks noGrp="1"/>
          </p:cNvSpPr>
          <p:nvPr>
            <p:ph type="body"/>
          </p:nvPr>
        </p:nvSpPr>
        <p:spPr>
          <a:xfrm>
            <a:off x="6022080" y="396432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2400" spc="-1" strike="noStrike">
              <a:solidFill>
                <a:srgbClr val="000000"/>
              </a:solidFill>
              <a:latin typeface="Tahoma"/>
            </a:endParaRPr>
          </a:p>
        </p:txBody>
      </p:sp>
      <p:sp>
        <p:nvSpPr>
          <p:cNvPr id="8" name="PlaceHolder 2"/>
          <p:cNvSpPr>
            <a:spLocks noGrp="1"/>
          </p:cNvSpPr>
          <p:nvPr>
            <p:ph type="body"/>
          </p:nvPr>
        </p:nvSpPr>
        <p:spPr>
          <a:xfrm>
            <a:off x="457200" y="1600200"/>
            <a:ext cx="8229240" cy="4525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2400" spc="-1" strike="noStrike">
              <a:solidFill>
                <a:srgbClr val="000000"/>
              </a:solidFill>
              <a:latin typeface="Tahoma"/>
            </a:endParaRPr>
          </a:p>
        </p:txBody>
      </p:sp>
      <p:sp>
        <p:nvSpPr>
          <p:cNvPr id="10" name="PlaceHolder 2"/>
          <p:cNvSpPr>
            <a:spLocks noGrp="1"/>
          </p:cNvSpPr>
          <p:nvPr>
            <p:ph type="body"/>
          </p:nvPr>
        </p:nvSpPr>
        <p:spPr>
          <a:xfrm>
            <a:off x="45720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1" name="PlaceHolder 3"/>
          <p:cNvSpPr>
            <a:spLocks noGrp="1"/>
          </p:cNvSpPr>
          <p:nvPr>
            <p:ph type="body"/>
          </p:nvPr>
        </p:nvSpPr>
        <p:spPr>
          <a:xfrm>
            <a:off x="467424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2400" spc="-1" strike="noStrike">
              <a:solidFill>
                <a:srgbClr val="000000"/>
              </a:solidFill>
              <a:latin typeface="Tahoma"/>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2400" spc="-1" strike="noStrike">
              <a:solidFill>
                <a:srgbClr val="000000"/>
              </a:solidFill>
              <a:latin typeface="Tahoma"/>
            </a:endParaRPr>
          </a:p>
        </p:txBody>
      </p:sp>
      <p:sp>
        <p:nvSpPr>
          <p:cNvPr id="15"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6" name="PlaceHolder 3"/>
          <p:cNvSpPr>
            <a:spLocks noGrp="1"/>
          </p:cNvSpPr>
          <p:nvPr>
            <p:ph type="body"/>
          </p:nvPr>
        </p:nvSpPr>
        <p:spPr>
          <a:xfrm>
            <a:off x="467424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7" name="PlaceHolder 4"/>
          <p:cNvSpPr>
            <a:spLocks noGrp="1"/>
          </p:cNvSpPr>
          <p:nvPr>
            <p:ph type="body"/>
          </p:nvPr>
        </p:nvSpPr>
        <p:spPr>
          <a:xfrm>
            <a:off x="45720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2400" spc="-1" strike="noStrike">
              <a:solidFill>
                <a:srgbClr val="000000"/>
              </a:solidFill>
              <a:latin typeface="Tahoma"/>
            </a:endParaRPr>
          </a:p>
        </p:txBody>
      </p:sp>
      <p:sp>
        <p:nvSpPr>
          <p:cNvPr id="19" name="PlaceHolder 2"/>
          <p:cNvSpPr>
            <a:spLocks noGrp="1"/>
          </p:cNvSpPr>
          <p:nvPr>
            <p:ph type="body"/>
          </p:nvPr>
        </p:nvSpPr>
        <p:spPr>
          <a:xfrm>
            <a:off x="45720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0"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1" name="PlaceHolder 4"/>
          <p:cNvSpPr>
            <a:spLocks noGrp="1"/>
          </p:cNvSpPr>
          <p:nvPr>
            <p:ph type="body"/>
          </p:nvPr>
        </p:nvSpPr>
        <p:spPr>
          <a:xfrm>
            <a:off x="467424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2400" spc="-1" strike="noStrike">
              <a:solidFill>
                <a:srgbClr val="000000"/>
              </a:solidFill>
              <a:latin typeface="Tahoma"/>
            </a:endParaRPr>
          </a:p>
        </p:txBody>
      </p:sp>
      <p:sp>
        <p:nvSpPr>
          <p:cNvPr id="23"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4"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5" name="PlaceHolder 4"/>
          <p:cNvSpPr>
            <a:spLocks noGrp="1"/>
          </p:cNvSpPr>
          <p:nvPr>
            <p:ph type="body"/>
          </p:nvPr>
        </p:nvSpPr>
        <p:spPr>
          <a:xfrm>
            <a:off x="457200" y="3964320"/>
            <a:ext cx="822924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noAutofit/>
          </a:bodyPr>
          <a:p>
            <a:pPr algn="ctr">
              <a:lnSpc>
                <a:spcPct val="100000"/>
              </a:lnSpc>
            </a:pPr>
            <a:r>
              <a:rPr b="0" lang="en-US" sz="4400" spc="-1" strike="noStrike">
                <a:solidFill>
                  <a:srgbClr val="000000"/>
                </a:solidFill>
                <a:latin typeface="Calibri"/>
              </a:rPr>
              <a:t>Click to edit </a:t>
            </a:r>
            <a:r>
              <a:rPr b="0" lang="en-US" sz="4400" spc="-1" strike="noStrike">
                <a:solidFill>
                  <a:srgbClr val="000000"/>
                </a:solidFill>
                <a:latin typeface="Calibri"/>
              </a:rPr>
              <a:t>Master title style</a:t>
            </a:r>
            <a:endParaRPr b="0" lang="en-US" sz="4400" spc="-1" strike="noStrike">
              <a:solidFill>
                <a:srgbClr val="000000"/>
              </a:solidFill>
              <a:latin typeface="Tahoma"/>
            </a:endParaRPr>
          </a:p>
        </p:txBody>
      </p:sp>
      <p:sp>
        <p:nvSpPr>
          <p:cNvPr id="1" name="PlaceHolder 2"/>
          <p:cNvSpPr>
            <a:spLocks noGrp="1"/>
          </p:cNvSpPr>
          <p:nvPr>
            <p:ph type="dt"/>
          </p:nvPr>
        </p:nvSpPr>
        <p:spPr>
          <a:xfrm>
            <a:off x="457200" y="6356520"/>
            <a:ext cx="2133360" cy="364680"/>
          </a:xfrm>
          <a:prstGeom prst="rect">
            <a:avLst/>
          </a:prstGeom>
        </p:spPr>
        <p:txBody>
          <a:bodyPr anchor="ctr">
            <a:noAutofit/>
          </a:bodyPr>
          <a:p>
            <a:pPr>
              <a:lnSpc>
                <a:spcPct val="100000"/>
              </a:lnSpc>
            </a:pPr>
            <a:fld id="{DBAE7A94-61DD-4BE0-AB71-40D14EC88B3A}" type="datetime1">
              <a:rPr b="1" lang="en-US" sz="1200" spc="-1" strike="noStrike">
                <a:solidFill>
                  <a:srgbClr val="8b8b8b"/>
                </a:solidFill>
                <a:latin typeface="Tahoma"/>
              </a:rPr>
              <a:t>10/08/2019</a:t>
            </a:fld>
            <a:endParaRPr b="0" lang="en-US" sz="1200" spc="-1" strike="noStrike">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noAutofit/>
          </a:bodyPr>
          <a:p>
            <a:pPr algn="ctr">
              <a:lnSpc>
                <a:spcPct val="100000"/>
              </a:lnSpc>
            </a:pPr>
            <a:r>
              <a:rPr b="1"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1D1FA3DF-D064-472D-927F-2DA1773C4FAC}" type="slidenum">
              <a:rPr b="1" lang="en-US" sz="1200" spc="-1" strike="noStrike">
                <a:solidFill>
                  <a:srgbClr val="8b8b8b"/>
                </a:solidFill>
                <a:latin typeface="Tahoma"/>
              </a:rPr>
              <a:t>6</a:t>
            </a:fld>
            <a:endParaRPr b="0" lang="en-US" sz="1200" spc="-1" strike="noStrike">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Calibri"/>
              </a:rPr>
              <a:t>Click to edit the outline text format</a:t>
            </a:r>
            <a:endParaRPr b="0" lang="en-US"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n-US" sz="2400" spc="-1" strike="noStrike">
                <a:solidFill>
                  <a:srgbClr val="000000"/>
                </a:solidFill>
                <a:latin typeface="Calibri"/>
              </a:rPr>
              <a:t>Second Outline Level</a:t>
            </a:r>
            <a:endParaRPr b="0" lang="en-US"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Calibri"/>
              </a:rPr>
              <a:t>Third Outline Level</a:t>
            </a:r>
            <a:endParaRPr b="0" lang="en-US" sz="20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Calibri"/>
              </a:rPr>
              <a:t>Fourth Outline Level</a:t>
            </a:r>
            <a:endParaRPr b="0" lang="en-US"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Calibri"/>
              </a:rPr>
              <a:t>Fifth Outline Level</a:t>
            </a:r>
            <a:endParaRPr b="0" lang="en-U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Calibri"/>
              </a:rPr>
              <a:t>Sixth Outline Level</a:t>
            </a:r>
            <a:endParaRPr b="0" lang="en-U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Calibri"/>
              </a:rPr>
              <a:t>Seventh Outline Level</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4680"/>
            <a:ext cx="8229240" cy="1142640"/>
          </a:xfrm>
          <a:prstGeom prst="rect">
            <a:avLst/>
          </a:prstGeom>
        </p:spPr>
        <p:txBody>
          <a:bodyPr anchor="ctr">
            <a:noAutofit/>
          </a:bodyPr>
          <a:p>
            <a:pPr algn="ctr">
              <a:lnSpc>
                <a:spcPct val="100000"/>
              </a:lnSpc>
            </a:pPr>
            <a:r>
              <a:rPr b="0" lang="en-US" sz="4400" spc="-1" strike="noStrike">
                <a:solidFill>
                  <a:srgbClr val="000000"/>
                </a:solidFill>
                <a:latin typeface="Calibri"/>
              </a:rPr>
              <a:t>Click to edit Master title style</a:t>
            </a:r>
            <a:endParaRPr b="0" lang="en-US" sz="4400" spc="-1" strike="noStrike">
              <a:solidFill>
                <a:srgbClr val="000000"/>
              </a:solidFill>
              <a:latin typeface="Tahoma"/>
            </a:endParaRPr>
          </a:p>
        </p:txBody>
      </p:sp>
      <p:sp>
        <p:nvSpPr>
          <p:cNvPr id="42" name="PlaceHolder 2"/>
          <p:cNvSpPr>
            <a:spLocks noGrp="1"/>
          </p:cNvSpPr>
          <p:nvPr>
            <p:ph type="body"/>
          </p:nvPr>
        </p:nvSpPr>
        <p:spPr>
          <a:xfrm>
            <a:off x="457200" y="1600200"/>
            <a:ext cx="8229240" cy="4525560"/>
          </a:xfrm>
          <a:prstGeom prst="rect">
            <a:avLst/>
          </a:prstGeom>
        </p:spPr>
        <p:txBody>
          <a:bodyPr>
            <a:noAutofit/>
          </a:bodyPr>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Click to edit Master text styles</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Second level</a:t>
            </a:r>
            <a:endParaRPr b="0" lang="en-US" sz="28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en-US" sz="2400" spc="-1" strike="noStrike">
                <a:solidFill>
                  <a:srgbClr val="000000"/>
                </a:solidFill>
                <a:latin typeface="Calibri"/>
              </a:rPr>
              <a:t>Third level</a:t>
            </a:r>
            <a:endParaRPr b="0" lang="en-US" sz="2400" spc="-1" strike="noStrike">
              <a:solidFill>
                <a:srgbClr val="000000"/>
              </a:solidFill>
              <a:latin typeface="Calibri"/>
            </a:endParaRPr>
          </a:p>
          <a:p>
            <a:pPr lvl="3" marL="1600200" indent="-228240">
              <a:lnSpc>
                <a:spcPct val="100000"/>
              </a:lnSpc>
              <a:spcBef>
                <a:spcPts val="400"/>
              </a:spcBef>
              <a:buClr>
                <a:srgbClr val="000000"/>
              </a:buClr>
              <a:buFont typeface="Arial"/>
              <a:buChar char="–"/>
            </a:pPr>
            <a:r>
              <a:rPr b="0" lang="en-US" sz="2000" spc="-1" strike="noStrike">
                <a:solidFill>
                  <a:srgbClr val="000000"/>
                </a:solidFill>
                <a:latin typeface="Calibri"/>
              </a:rPr>
              <a:t>Fourth level</a:t>
            </a:r>
            <a:endParaRPr b="0" lang="en-US" sz="2000" spc="-1" strike="noStrike">
              <a:solidFill>
                <a:srgbClr val="000000"/>
              </a:solidFill>
              <a:latin typeface="Calibri"/>
            </a:endParaRPr>
          </a:p>
          <a:p>
            <a:pPr lvl="4" marL="2057400" indent="-228240">
              <a:lnSpc>
                <a:spcPct val="100000"/>
              </a:lnSpc>
              <a:spcBef>
                <a:spcPts val="400"/>
              </a:spcBef>
              <a:buClr>
                <a:srgbClr val="000000"/>
              </a:buClr>
              <a:buFont typeface="Arial"/>
              <a:buChar char="»"/>
            </a:pPr>
            <a:r>
              <a:rPr b="0" lang="en-US" sz="2000" spc="-1" strike="noStrike">
                <a:solidFill>
                  <a:srgbClr val="000000"/>
                </a:solidFill>
                <a:latin typeface="Calibri"/>
              </a:rPr>
              <a:t>Fifth level</a:t>
            </a:r>
            <a:endParaRPr b="0" lang="en-US" sz="2000" spc="-1" strike="noStrike">
              <a:solidFill>
                <a:srgbClr val="000000"/>
              </a:solidFill>
              <a:latin typeface="Calibri"/>
            </a:endParaRPr>
          </a:p>
        </p:txBody>
      </p:sp>
      <p:sp>
        <p:nvSpPr>
          <p:cNvPr id="43" name="PlaceHolder 3"/>
          <p:cNvSpPr>
            <a:spLocks noGrp="1"/>
          </p:cNvSpPr>
          <p:nvPr>
            <p:ph type="dt"/>
          </p:nvPr>
        </p:nvSpPr>
        <p:spPr>
          <a:xfrm>
            <a:off x="457200" y="6356520"/>
            <a:ext cx="2133360" cy="364680"/>
          </a:xfrm>
          <a:prstGeom prst="rect">
            <a:avLst/>
          </a:prstGeom>
        </p:spPr>
        <p:txBody>
          <a:bodyPr anchor="ctr">
            <a:noAutofit/>
          </a:bodyPr>
          <a:p>
            <a:pPr>
              <a:lnSpc>
                <a:spcPct val="100000"/>
              </a:lnSpc>
            </a:pPr>
            <a:fld id="{9D1DEBB9-A0EF-4DCF-B9FC-97210AFD8D35}" type="datetime1">
              <a:rPr b="1" lang="en-US" sz="1200" spc="-1" strike="noStrike">
                <a:solidFill>
                  <a:srgbClr val="8b8b8b"/>
                </a:solidFill>
                <a:latin typeface="Tahoma"/>
              </a:rPr>
              <a:t>10/08/2019</a:t>
            </a:fld>
            <a:endParaRPr b="0" lang="en-US" sz="1200" spc="-1" strike="noStrike">
              <a:latin typeface="Times New Roman"/>
            </a:endParaRPr>
          </a:p>
        </p:txBody>
      </p:sp>
      <p:sp>
        <p:nvSpPr>
          <p:cNvPr id="44" name="PlaceHolder 4"/>
          <p:cNvSpPr>
            <a:spLocks noGrp="1"/>
          </p:cNvSpPr>
          <p:nvPr>
            <p:ph type="ftr"/>
          </p:nvPr>
        </p:nvSpPr>
        <p:spPr>
          <a:xfrm>
            <a:off x="2280960" y="6356520"/>
            <a:ext cx="4453560" cy="364680"/>
          </a:xfrm>
          <a:prstGeom prst="rect">
            <a:avLst/>
          </a:prstGeom>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
        <p:nvSpPr>
          <p:cNvPr id="45" name="PlaceHolder 5"/>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8D60AABB-DE70-4FA0-ACEA-6EA99FA585DC}" type="slidenum">
              <a:rPr b="1" lang="en-US" sz="1200" spc="-1" strike="noStrike">
                <a:solidFill>
                  <a:srgbClr val="8b8b8b"/>
                </a:solidFill>
                <a:latin typeface="Tahoma"/>
              </a:rPr>
              <a:t>1</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812880" y="3886200"/>
            <a:ext cx="7886520" cy="1066320"/>
          </a:xfrm>
          <a:prstGeom prst="rect">
            <a:avLst/>
          </a:prstGeom>
          <a:noFill/>
          <a:ln>
            <a:noFill/>
          </a:ln>
        </p:spPr>
        <p:txBody>
          <a:bodyPr>
            <a:normAutofit/>
          </a:bodyPr>
          <a:p>
            <a:pPr algn="ctr">
              <a:lnSpc>
                <a:spcPct val="100000"/>
              </a:lnSpc>
              <a:spcBef>
                <a:spcPts val="720"/>
              </a:spcBef>
            </a:pPr>
            <a:r>
              <a:rPr b="0" lang="en-US" sz="3600" spc="-1" strike="noStrike">
                <a:solidFill>
                  <a:srgbClr val="c0504d"/>
                </a:solidFill>
                <a:latin typeface="Calibri"/>
              </a:rPr>
              <a:t>Case Study: Hotel Lock System</a:t>
            </a:r>
            <a:endParaRPr b="0" lang="en-US" sz="3600" spc="-1" strike="noStrike">
              <a:latin typeface="Arial"/>
            </a:endParaRPr>
          </a:p>
        </p:txBody>
      </p:sp>
      <p:sp>
        <p:nvSpPr>
          <p:cNvPr id="89" name="CustomShape 2"/>
          <p:cNvSpPr/>
          <p:nvPr/>
        </p:nvSpPr>
        <p:spPr>
          <a:xfrm>
            <a:off x="623520" y="5468760"/>
            <a:ext cx="8402400" cy="1367280"/>
          </a:xfrm>
          <a:prstGeom prst="rect">
            <a:avLst/>
          </a:prstGeom>
          <a:noFill/>
          <a:ln w="9360">
            <a:noFill/>
          </a:ln>
        </p:spPr>
        <p:style>
          <a:lnRef idx="0"/>
          <a:fillRef idx="0"/>
          <a:effectRef idx="0"/>
          <a:fontRef idx="minor"/>
        </p:style>
        <p:txBody>
          <a:bodyPr lIns="90000" rIns="90000" tIns="45000" bIns="45000">
            <a:spAutoFit/>
          </a:bodyPr>
          <a:p>
            <a:pPr>
              <a:lnSpc>
                <a:spcPct val="100000"/>
              </a:lnSpc>
            </a:pPr>
            <a:r>
              <a:rPr b="1" i="1" lang="en-US" sz="1200" spc="-1" strike="noStrike">
                <a:solidFill>
                  <a:srgbClr val="000000"/>
                </a:solidFill>
                <a:latin typeface="Microsoft Sans Serif"/>
              </a:rPr>
              <a:t>Copyright 2007-17 Laurence Pilard, and Cesare Tinelli. </a:t>
            </a:r>
            <a:endParaRPr b="0" lang="en-US" sz="1200" spc="-1" strike="noStrike">
              <a:latin typeface="Arial"/>
            </a:endParaRPr>
          </a:p>
          <a:p>
            <a:pPr>
              <a:lnSpc>
                <a:spcPct val="100000"/>
              </a:lnSpc>
            </a:pPr>
            <a:r>
              <a:rPr b="1" i="1" lang="en-US" sz="1200" spc="-1" strike="noStrike">
                <a:solidFill>
                  <a:srgbClr val="000000"/>
                </a:solidFill>
                <a:latin typeface="Microsoft Sans Serif"/>
              </a:rPr>
              <a:t>Produced by Cesare Tinelli from notes originally written by Laurence Pilard at the University of Iowa. These notes are copyrighted materials and may not be used in other course settings outside of  the University of Iowa in their current form or modified form without the express written permission of one of the copyright holders. During this course, students are prohibited from selling notes to or being paid for taking notes by any person or commercial firm without the express written permission of one of the copyright holder.</a:t>
            </a:r>
            <a:endParaRPr b="0" lang="en-US" sz="1200" spc="-1" strike="noStrike">
              <a:latin typeface="Arial"/>
            </a:endParaRPr>
          </a:p>
        </p:txBody>
      </p:sp>
      <p:sp>
        <p:nvSpPr>
          <p:cNvPr id="90" name="CustomShape 3"/>
          <p:cNvSpPr/>
          <p:nvPr/>
        </p:nvSpPr>
        <p:spPr>
          <a:xfrm>
            <a:off x="762120" y="1511280"/>
            <a:ext cx="7890480" cy="1869840"/>
          </a:xfrm>
          <a:prstGeom prst="rect">
            <a:avLst/>
          </a:prstGeom>
          <a:noFill/>
          <a:ln>
            <a:noFill/>
          </a:ln>
        </p:spPr>
        <p:style>
          <a:lnRef idx="0"/>
          <a:fillRef idx="0"/>
          <a:effectRef idx="0"/>
          <a:fontRef idx="minor"/>
        </p:style>
        <p:txBody>
          <a:bodyPr anchor="ctr">
            <a:noAutofit/>
          </a:bodyPr>
          <a:p>
            <a:pPr algn="ctr">
              <a:lnSpc>
                <a:spcPct val="100000"/>
              </a:lnSpc>
            </a:pPr>
            <a:r>
              <a:rPr b="0" lang="en-US" sz="4000" spc="-1" strike="noStrike">
                <a:solidFill>
                  <a:srgbClr val="000000"/>
                </a:solidFill>
                <a:latin typeface="Calibri"/>
              </a:rPr>
              <a:t>CS:5810</a:t>
            </a:r>
            <a:br/>
            <a:r>
              <a:rPr b="0" lang="en-US" sz="4000" spc="-1" strike="noStrike">
                <a:solidFill>
                  <a:srgbClr val="000000"/>
                </a:solidFill>
                <a:latin typeface="Calibri"/>
              </a:rPr>
              <a:t>Formal Methods in</a:t>
            </a:r>
            <a:endParaRPr b="0" lang="en-US" sz="4000" spc="-1" strike="noStrike">
              <a:latin typeface="Arial"/>
            </a:endParaRPr>
          </a:p>
          <a:p>
            <a:pPr algn="ctr">
              <a:lnSpc>
                <a:spcPct val="100000"/>
              </a:lnSpc>
            </a:pPr>
            <a:r>
              <a:rPr b="0" lang="en-US" sz="4000" spc="-1" strike="noStrike">
                <a:solidFill>
                  <a:srgbClr val="000000"/>
                </a:solidFill>
                <a:latin typeface="Calibri"/>
              </a:rPr>
              <a:t> </a:t>
            </a:r>
            <a:r>
              <a:rPr b="0" lang="en-US" sz="4000" spc="-1" strike="noStrike">
                <a:solidFill>
                  <a:srgbClr val="000000"/>
                </a:solidFill>
                <a:latin typeface="Calibri"/>
              </a:rPr>
              <a:t>Software Engineering</a:t>
            </a:r>
            <a:endParaRPr b="0" lang="en-US" sz="40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Signatures and Fields</a:t>
            </a:r>
            <a:endParaRPr b="0" lang="en-US" sz="4400" spc="-1" strike="noStrike">
              <a:solidFill>
                <a:srgbClr val="000000"/>
              </a:solidFill>
              <a:latin typeface="Tahoma"/>
            </a:endParaRPr>
          </a:p>
        </p:txBody>
      </p:sp>
      <p:sp>
        <p:nvSpPr>
          <p:cNvPr id="124" name="TextShape 2"/>
          <p:cNvSpPr txBox="1"/>
          <p:nvPr/>
        </p:nvSpPr>
        <p:spPr>
          <a:xfrm>
            <a:off x="685800" y="1409760"/>
            <a:ext cx="8152920" cy="5000400"/>
          </a:xfrm>
          <a:prstGeom prst="rect">
            <a:avLst/>
          </a:prstGeom>
          <a:noFill/>
          <a:ln>
            <a:noFill/>
          </a:ln>
        </p:spPr>
        <p:txBody>
          <a:bodyPr>
            <a:noAutofit/>
          </a:bodyPr>
          <a:p>
            <a:pPr marL="343080" indent="-342720">
              <a:lnSpc>
                <a:spcPct val="80000"/>
              </a:lnSpc>
              <a:spcBef>
                <a:spcPts val="360"/>
              </a:spcBef>
            </a:pPr>
            <a:r>
              <a:rPr b="1" lang="en-US" sz="1800" spc="-1" strike="noStrike">
                <a:solidFill>
                  <a:srgbClr val="4f81bd"/>
                </a:solidFill>
                <a:latin typeface="Lucida Console"/>
              </a:rPr>
              <a:t>module</a:t>
            </a:r>
            <a:r>
              <a:rPr b="0" lang="en-US" sz="1800" spc="-1" strike="noStrike">
                <a:solidFill>
                  <a:srgbClr val="4f81bd"/>
                </a:solidFill>
                <a:latin typeface="Lucida Console"/>
              </a:rPr>
              <a:t> hotel</a:t>
            </a:r>
            <a:endParaRPr b="0" lang="en-US" sz="1800" spc="-1" strike="noStrike">
              <a:solidFill>
                <a:srgbClr val="000000"/>
              </a:solidFill>
              <a:latin typeface="Calibri"/>
            </a:endParaRPr>
          </a:p>
          <a:p>
            <a:pPr marL="343080" indent="-342720">
              <a:lnSpc>
                <a:spcPct val="80000"/>
              </a:lnSpc>
              <a:spcBef>
                <a:spcPts val="360"/>
              </a:spcBef>
            </a:pPr>
            <a:r>
              <a:rPr b="1" lang="en-US" sz="1800" spc="-1" strike="noStrike">
                <a:solidFill>
                  <a:srgbClr val="4f81bd"/>
                </a:solidFill>
                <a:latin typeface="Lucida Console"/>
              </a:rPr>
              <a:t>open</a:t>
            </a:r>
            <a:r>
              <a:rPr b="0" lang="en-US" sz="1800" spc="-1" strike="noStrike">
                <a:solidFill>
                  <a:srgbClr val="4f81bd"/>
                </a:solidFill>
                <a:latin typeface="Lucida Console"/>
              </a:rPr>
              <a:t> util/ordering [Time] </a:t>
            </a:r>
            <a:r>
              <a:rPr b="1" lang="en-US" sz="1800" spc="-1" strike="noStrike">
                <a:solidFill>
                  <a:srgbClr val="4f81bd"/>
                </a:solidFill>
                <a:latin typeface="Lucida Console"/>
              </a:rPr>
              <a:t>as</a:t>
            </a:r>
            <a:r>
              <a:rPr b="0" lang="en-US" sz="1800" spc="-1" strike="noStrike">
                <a:solidFill>
                  <a:srgbClr val="4f81bd"/>
                </a:solidFill>
                <a:latin typeface="Lucida Console"/>
              </a:rPr>
              <a:t> TO</a:t>
            </a:r>
            <a:endParaRPr b="0" lang="en-US" sz="1800" spc="-1" strike="noStrike">
              <a:solidFill>
                <a:srgbClr val="000000"/>
              </a:solidFill>
              <a:latin typeface="Calibri"/>
            </a:endParaRPr>
          </a:p>
          <a:p>
            <a:pPr marL="343080" indent="-342720">
              <a:lnSpc>
                <a:spcPct val="80000"/>
              </a:lnSpc>
              <a:spcBef>
                <a:spcPts val="360"/>
              </a:spcBef>
              <a:spcAft>
                <a:spcPts val="901"/>
              </a:spcAft>
            </a:pPr>
            <a:r>
              <a:rPr b="1" lang="en-US" sz="1800" spc="-1" strike="noStrike">
                <a:solidFill>
                  <a:srgbClr val="4f81bd"/>
                </a:solidFill>
                <a:latin typeface="Lucida Console"/>
              </a:rPr>
              <a:t>open</a:t>
            </a:r>
            <a:r>
              <a:rPr b="0" lang="en-US" sz="1800" spc="-1" strike="noStrike">
                <a:solidFill>
                  <a:srgbClr val="4f81bd"/>
                </a:solidFill>
                <a:latin typeface="Lucida Console"/>
              </a:rPr>
              <a:t> util/ordering [Key] </a:t>
            </a:r>
            <a:r>
              <a:rPr b="1" lang="en-US" sz="1800" spc="-1" strike="noStrike">
                <a:solidFill>
                  <a:srgbClr val="4f81bd"/>
                </a:solidFill>
                <a:latin typeface="Lucida Console"/>
              </a:rPr>
              <a:t>as</a:t>
            </a:r>
            <a:r>
              <a:rPr b="0" lang="en-US" sz="1800" spc="-1" strike="noStrike">
                <a:solidFill>
                  <a:srgbClr val="4f81bd"/>
                </a:solidFill>
                <a:latin typeface="Lucida Console"/>
              </a:rPr>
              <a:t> KO</a:t>
            </a:r>
            <a:endParaRPr b="0" lang="en-US" sz="1800" spc="-1" strike="noStrike">
              <a:solidFill>
                <a:srgbClr val="000000"/>
              </a:solidFill>
              <a:latin typeface="Calibri"/>
            </a:endParaRPr>
          </a:p>
          <a:p>
            <a:pPr marL="343080" indent="-342720">
              <a:lnSpc>
                <a:spcPct val="80000"/>
              </a:lnSpc>
              <a:spcBef>
                <a:spcPts val="360"/>
              </a:spcBef>
            </a:pPr>
            <a:r>
              <a:rPr b="1" lang="en-US" sz="1800" spc="-1" strike="noStrike">
                <a:solidFill>
                  <a:srgbClr val="4f81bd"/>
                </a:solidFill>
                <a:latin typeface="Lucida Console"/>
              </a:rPr>
              <a:t>sig</a:t>
            </a:r>
            <a:r>
              <a:rPr b="0" lang="en-US" sz="1800" spc="-1" strike="noStrike">
                <a:solidFill>
                  <a:srgbClr val="4f81bd"/>
                </a:solidFill>
                <a:latin typeface="Lucida Console"/>
              </a:rPr>
              <a:t> Key {}</a:t>
            </a:r>
            <a:endParaRPr b="0" lang="en-US" sz="1800" spc="-1" strike="noStrike">
              <a:solidFill>
                <a:srgbClr val="000000"/>
              </a:solidFill>
              <a:latin typeface="Calibri"/>
            </a:endParaRPr>
          </a:p>
          <a:p>
            <a:pPr marL="343080" indent="-342720">
              <a:lnSpc>
                <a:spcPct val="80000"/>
              </a:lnSpc>
              <a:spcBef>
                <a:spcPts val="360"/>
              </a:spcBef>
              <a:spcAft>
                <a:spcPts val="901"/>
              </a:spcAft>
            </a:pPr>
            <a:r>
              <a:rPr b="1" lang="en-US" sz="1800" spc="-1" strike="noStrike">
                <a:solidFill>
                  <a:srgbClr val="4f81bd"/>
                </a:solidFill>
                <a:latin typeface="Lucida Console"/>
              </a:rPr>
              <a:t>sig</a:t>
            </a:r>
            <a:r>
              <a:rPr b="0" lang="en-US" sz="1800" spc="-1" strike="noStrike">
                <a:solidFill>
                  <a:srgbClr val="4f81bd"/>
                </a:solidFill>
                <a:latin typeface="Lucida Console"/>
              </a:rPr>
              <a:t> Time {}</a:t>
            </a:r>
            <a:endParaRPr b="0" lang="en-US" sz="1800" spc="-1" strike="noStrike">
              <a:solidFill>
                <a:srgbClr val="000000"/>
              </a:solidFill>
              <a:latin typeface="Calibri"/>
            </a:endParaRPr>
          </a:p>
          <a:p>
            <a:pPr marL="343080" indent="-342720">
              <a:lnSpc>
                <a:spcPct val="80000"/>
              </a:lnSpc>
              <a:spcBef>
                <a:spcPts val="360"/>
              </a:spcBef>
            </a:pPr>
            <a:r>
              <a:rPr b="1" lang="en-US" sz="1800" spc="-1" strike="noStrike">
                <a:solidFill>
                  <a:srgbClr val="4f81bd"/>
                </a:solidFill>
                <a:latin typeface="Lucida Console"/>
              </a:rPr>
              <a:t>sig</a:t>
            </a:r>
            <a:r>
              <a:rPr b="0" lang="en-US" sz="1800" spc="-1" strike="noStrike">
                <a:solidFill>
                  <a:srgbClr val="4f81bd"/>
                </a:solidFill>
                <a:latin typeface="Lucida Console"/>
              </a:rPr>
              <a:t> Room {</a:t>
            </a:r>
            <a:endParaRPr b="0" lang="en-US" sz="1800" spc="-1" strike="noStrike">
              <a:solidFill>
                <a:srgbClr val="000000"/>
              </a:solidFill>
              <a:latin typeface="Calibri"/>
            </a:endParaRPr>
          </a:p>
          <a:p>
            <a:pPr marL="343080" indent="-342720">
              <a:lnSpc>
                <a:spcPct val="80000"/>
              </a:lnSpc>
              <a:spcBef>
                <a:spcPts val="360"/>
              </a:spcBef>
            </a:pPr>
            <a:r>
              <a:rPr b="0" lang="en-US" sz="1800" spc="-1" strike="noStrike">
                <a:solidFill>
                  <a:srgbClr val="4f81bd"/>
                </a:solidFill>
                <a:latin typeface="Lucida Console"/>
              </a:rPr>
              <a:t>	</a:t>
            </a:r>
            <a:r>
              <a:rPr b="0" lang="en-US" sz="1800" spc="-1" strike="noStrike">
                <a:solidFill>
                  <a:srgbClr val="4f81bd"/>
                </a:solidFill>
                <a:latin typeface="Lucida Console"/>
              </a:rPr>
              <a:t>keys: </a:t>
            </a:r>
            <a:r>
              <a:rPr b="1" lang="en-US" sz="1800" spc="-1" strike="noStrike">
                <a:solidFill>
                  <a:srgbClr val="4f81bd"/>
                </a:solidFill>
                <a:latin typeface="Lucida Console"/>
              </a:rPr>
              <a:t>set</a:t>
            </a:r>
            <a:r>
              <a:rPr b="0" lang="en-US" sz="1800" spc="-1" strike="noStrike">
                <a:solidFill>
                  <a:srgbClr val="4f81bd"/>
                </a:solidFill>
                <a:latin typeface="Lucida Console"/>
              </a:rPr>
              <a:t> Key,</a:t>
            </a:r>
            <a:endParaRPr b="0" lang="en-US" sz="1800" spc="-1" strike="noStrike">
              <a:solidFill>
                <a:srgbClr val="000000"/>
              </a:solidFill>
              <a:latin typeface="Calibri"/>
            </a:endParaRPr>
          </a:p>
          <a:p>
            <a:pPr marL="343080" indent="-342720">
              <a:lnSpc>
                <a:spcPct val="80000"/>
              </a:lnSpc>
              <a:spcBef>
                <a:spcPts val="360"/>
              </a:spcBef>
            </a:pPr>
            <a:r>
              <a:rPr b="0" lang="en-US" sz="1800" spc="-1" strike="noStrike">
                <a:solidFill>
                  <a:srgbClr val="4f81bd"/>
                </a:solidFill>
                <a:latin typeface="Lucida Console"/>
              </a:rPr>
              <a:t>	</a:t>
            </a:r>
            <a:r>
              <a:rPr b="0" lang="en-US" sz="1800" spc="-1" strike="noStrike">
                <a:solidFill>
                  <a:srgbClr val="4f81bd"/>
                </a:solidFill>
                <a:latin typeface="Lucida Console"/>
              </a:rPr>
              <a:t>currentKey: Key </a:t>
            </a:r>
            <a:r>
              <a:rPr b="1" lang="en-US" sz="1800" spc="-1" strike="noStrike">
                <a:solidFill>
                  <a:srgbClr val="4f81bd"/>
                </a:solidFill>
                <a:latin typeface="Lucida Console"/>
              </a:rPr>
              <a:t>one</a:t>
            </a:r>
            <a:r>
              <a:rPr b="0" lang="en-US" sz="1800" spc="-1" strike="noStrike">
                <a:solidFill>
                  <a:srgbClr val="4f81bd"/>
                </a:solidFill>
                <a:latin typeface="Lucida Console"/>
              </a:rPr>
              <a:t> -&gt; Time</a:t>
            </a:r>
            <a:endParaRPr b="0" lang="en-US" sz="1800" spc="-1" strike="noStrike">
              <a:solidFill>
                <a:srgbClr val="000000"/>
              </a:solidFill>
              <a:latin typeface="Calibri"/>
            </a:endParaRPr>
          </a:p>
          <a:p>
            <a:pPr marL="343080" indent="-342720">
              <a:lnSpc>
                <a:spcPct val="80000"/>
              </a:lnSpc>
              <a:spcBef>
                <a:spcPts val="360"/>
              </a:spcBef>
              <a:spcAft>
                <a:spcPts val="901"/>
              </a:spcAft>
            </a:pPr>
            <a:r>
              <a:rPr b="0" lang="en-US" sz="1800" spc="-1" strike="noStrike">
                <a:solidFill>
                  <a:srgbClr val="4f81bd"/>
                </a:solidFill>
                <a:latin typeface="Lucida Console"/>
              </a:rPr>
              <a:t>}</a:t>
            </a:r>
            <a:endParaRPr b="0" lang="en-US" sz="1800" spc="-1" strike="noStrike">
              <a:solidFill>
                <a:srgbClr val="000000"/>
              </a:solidFill>
              <a:latin typeface="Calibri"/>
            </a:endParaRPr>
          </a:p>
          <a:p>
            <a:pPr marL="343080" indent="-342720">
              <a:lnSpc>
                <a:spcPct val="80000"/>
              </a:lnSpc>
              <a:spcBef>
                <a:spcPts val="360"/>
              </a:spcBef>
            </a:pPr>
            <a:r>
              <a:rPr b="1" lang="en-US" sz="1800" spc="-1" strike="noStrike">
                <a:solidFill>
                  <a:srgbClr val="4f81bd"/>
                </a:solidFill>
                <a:latin typeface="Lucida Console"/>
              </a:rPr>
              <a:t>sig</a:t>
            </a:r>
            <a:r>
              <a:rPr b="0" lang="en-US" sz="1800" spc="-1" strike="noStrike">
                <a:solidFill>
                  <a:srgbClr val="4f81bd"/>
                </a:solidFill>
                <a:latin typeface="Lucida Console"/>
              </a:rPr>
              <a:t> Guest {</a:t>
            </a:r>
            <a:endParaRPr b="0" lang="en-US" sz="1800" spc="-1" strike="noStrike">
              <a:solidFill>
                <a:srgbClr val="000000"/>
              </a:solidFill>
              <a:latin typeface="Calibri"/>
            </a:endParaRPr>
          </a:p>
          <a:p>
            <a:pPr marL="343080" indent="-342720">
              <a:lnSpc>
                <a:spcPct val="80000"/>
              </a:lnSpc>
              <a:spcBef>
                <a:spcPts val="360"/>
              </a:spcBef>
            </a:pPr>
            <a:r>
              <a:rPr b="0" lang="en-US" sz="1800" spc="-1" strike="noStrike">
                <a:solidFill>
                  <a:srgbClr val="4f81bd"/>
                </a:solidFill>
                <a:latin typeface="Lucida Console"/>
              </a:rPr>
              <a:t>	</a:t>
            </a:r>
            <a:r>
              <a:rPr b="0" lang="en-US" sz="1800" spc="-1" strike="noStrike">
                <a:solidFill>
                  <a:srgbClr val="4f81bd"/>
                </a:solidFill>
                <a:latin typeface="Lucida Console"/>
              </a:rPr>
              <a:t>keys: Key -&gt; Time</a:t>
            </a:r>
            <a:endParaRPr b="0" lang="en-US" sz="1800" spc="-1" strike="noStrike">
              <a:solidFill>
                <a:srgbClr val="000000"/>
              </a:solidFill>
              <a:latin typeface="Calibri"/>
            </a:endParaRPr>
          </a:p>
          <a:p>
            <a:pPr marL="343080" indent="-342720">
              <a:lnSpc>
                <a:spcPct val="80000"/>
              </a:lnSpc>
              <a:spcBef>
                <a:spcPts val="360"/>
              </a:spcBef>
              <a:spcAft>
                <a:spcPts val="901"/>
              </a:spcAft>
            </a:pPr>
            <a:r>
              <a:rPr b="0" lang="en-US" sz="1800" spc="-1" strike="noStrike">
                <a:solidFill>
                  <a:srgbClr val="4f81bd"/>
                </a:solidFill>
                <a:latin typeface="Lucida Console"/>
              </a:rPr>
              <a:t>}</a:t>
            </a:r>
            <a:endParaRPr b="0" lang="en-US" sz="1800" spc="-1" strike="noStrike">
              <a:solidFill>
                <a:srgbClr val="000000"/>
              </a:solidFill>
              <a:latin typeface="Calibri"/>
            </a:endParaRPr>
          </a:p>
          <a:p>
            <a:pPr marL="343080" indent="-342720">
              <a:lnSpc>
                <a:spcPct val="80000"/>
              </a:lnSpc>
              <a:spcBef>
                <a:spcPts val="360"/>
              </a:spcBef>
            </a:pPr>
            <a:r>
              <a:rPr b="1" lang="en-US" sz="1800" spc="-1" strike="noStrike">
                <a:solidFill>
                  <a:srgbClr val="4f81bd"/>
                </a:solidFill>
                <a:latin typeface="Lucida Console"/>
              </a:rPr>
              <a:t>one</a:t>
            </a:r>
            <a:r>
              <a:rPr b="0" lang="en-US" sz="1800" spc="-1" strike="noStrike">
                <a:solidFill>
                  <a:srgbClr val="4f81bd"/>
                </a:solidFill>
                <a:latin typeface="Lucida Console"/>
              </a:rPr>
              <a:t> </a:t>
            </a:r>
            <a:r>
              <a:rPr b="1" lang="en-US" sz="1800" spc="-1" strike="noStrike">
                <a:solidFill>
                  <a:srgbClr val="4f81bd"/>
                </a:solidFill>
                <a:latin typeface="Lucida Console"/>
              </a:rPr>
              <a:t>sig</a:t>
            </a:r>
            <a:r>
              <a:rPr b="0" lang="en-US" sz="1800" spc="-1" strike="noStrike">
                <a:solidFill>
                  <a:srgbClr val="4f81bd"/>
                </a:solidFill>
                <a:latin typeface="Lucida Console"/>
              </a:rPr>
              <a:t> FrontDesk {</a:t>
            </a:r>
            <a:endParaRPr b="0" lang="en-US" sz="1800" spc="-1" strike="noStrike">
              <a:solidFill>
                <a:srgbClr val="000000"/>
              </a:solidFill>
              <a:latin typeface="Calibri"/>
            </a:endParaRPr>
          </a:p>
          <a:p>
            <a:pPr marL="343080" indent="-342720">
              <a:lnSpc>
                <a:spcPct val="80000"/>
              </a:lnSpc>
              <a:spcBef>
                <a:spcPts val="360"/>
              </a:spcBef>
            </a:pPr>
            <a:r>
              <a:rPr b="0" lang="en-US" sz="1800" spc="-1" strike="noStrike">
                <a:solidFill>
                  <a:srgbClr val="4f81bd"/>
                </a:solidFill>
                <a:latin typeface="Lucida Console"/>
              </a:rPr>
              <a:t>	</a:t>
            </a:r>
            <a:r>
              <a:rPr b="0" lang="en-US" sz="1800" spc="-1" strike="noStrike">
                <a:solidFill>
                  <a:srgbClr val="4f81bd"/>
                </a:solidFill>
                <a:latin typeface="Lucida Console"/>
              </a:rPr>
              <a:t>lastKey: (Room -&gt; </a:t>
            </a:r>
            <a:r>
              <a:rPr b="1" lang="en-US" sz="1800" spc="-1" strike="noStrike">
                <a:solidFill>
                  <a:srgbClr val="4f81bd"/>
                </a:solidFill>
                <a:latin typeface="Lucida Console"/>
              </a:rPr>
              <a:t>lone </a:t>
            </a:r>
            <a:r>
              <a:rPr b="0" lang="en-US" sz="1800" spc="-1" strike="noStrike">
                <a:solidFill>
                  <a:srgbClr val="4f81bd"/>
                </a:solidFill>
                <a:latin typeface="Lucida Console"/>
              </a:rPr>
              <a:t>Key) -&gt; Time,</a:t>
            </a:r>
            <a:endParaRPr b="0" lang="en-US" sz="1800" spc="-1" strike="noStrike">
              <a:solidFill>
                <a:srgbClr val="000000"/>
              </a:solidFill>
              <a:latin typeface="Calibri"/>
            </a:endParaRPr>
          </a:p>
          <a:p>
            <a:pPr marL="343080" indent="-342720">
              <a:lnSpc>
                <a:spcPct val="80000"/>
              </a:lnSpc>
              <a:spcBef>
                <a:spcPts val="360"/>
              </a:spcBef>
            </a:pPr>
            <a:r>
              <a:rPr b="0" lang="en-US" sz="1800" spc="-1" strike="noStrike">
                <a:solidFill>
                  <a:srgbClr val="4f81bd"/>
                </a:solidFill>
                <a:latin typeface="Lucida Console"/>
              </a:rPr>
              <a:t>	</a:t>
            </a:r>
            <a:r>
              <a:rPr b="0" lang="en-US" sz="1800" spc="-1" strike="noStrike">
                <a:solidFill>
                  <a:srgbClr val="4f81bd"/>
                </a:solidFill>
                <a:latin typeface="Lucida Console"/>
              </a:rPr>
              <a:t>occupant: Room -&gt; Guest -&gt; Time</a:t>
            </a:r>
            <a:endParaRPr b="0" lang="en-US" sz="1800" spc="-1" strike="noStrike">
              <a:solidFill>
                <a:srgbClr val="000000"/>
              </a:solidFill>
              <a:latin typeface="Calibri"/>
            </a:endParaRPr>
          </a:p>
          <a:p>
            <a:pPr marL="343080" indent="-342720">
              <a:lnSpc>
                <a:spcPct val="80000"/>
              </a:lnSpc>
              <a:spcBef>
                <a:spcPts val="360"/>
              </a:spcBef>
              <a:spcAft>
                <a:spcPts val="901"/>
              </a:spcAft>
            </a:pPr>
            <a:r>
              <a:rPr b="0" lang="en-US" sz="1800" spc="-1" strike="noStrike">
                <a:solidFill>
                  <a:srgbClr val="4f81bd"/>
                </a:solidFill>
                <a:latin typeface="Lucida Console"/>
              </a:rPr>
              <a:t>}</a:t>
            </a:r>
            <a:endParaRPr b="0" lang="en-US" sz="1800" spc="-1" strike="noStrike">
              <a:solidFill>
                <a:srgbClr val="000000"/>
              </a:solidFill>
              <a:latin typeface="Calibri"/>
            </a:endParaRPr>
          </a:p>
        </p:txBody>
      </p:sp>
      <p:sp>
        <p:nvSpPr>
          <p:cNvPr id="125"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DCF8F888-05D2-4F6F-816C-FA195B8272FF}" type="slidenum">
              <a:rPr b="1" lang="en-US" sz="1200" spc="-1" strike="noStrike">
                <a:solidFill>
                  <a:srgbClr val="8b8b8b"/>
                </a:solidFill>
                <a:latin typeface="Tahoma"/>
              </a:rPr>
              <a:t>&lt;number&gt;</a:t>
            </a:fld>
            <a:endParaRPr b="0" lang="en-US" sz="1200" spc="-1" strike="noStrike">
              <a:latin typeface="Times New Roman"/>
            </a:endParaRPr>
          </a:p>
        </p:txBody>
      </p:sp>
      <p:sp>
        <p:nvSpPr>
          <p:cNvPr id="126"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Room Constraint</a:t>
            </a:r>
            <a:endParaRPr b="0" lang="en-US" sz="4400" spc="-1" strike="noStrike">
              <a:solidFill>
                <a:srgbClr val="000000"/>
              </a:solidFill>
              <a:latin typeface="Tahoma"/>
            </a:endParaRPr>
          </a:p>
        </p:txBody>
      </p:sp>
      <p:sp>
        <p:nvSpPr>
          <p:cNvPr id="128" name="TextShape 2"/>
          <p:cNvSpPr txBox="1"/>
          <p:nvPr/>
        </p:nvSpPr>
        <p:spPr>
          <a:xfrm>
            <a:off x="457200" y="1600200"/>
            <a:ext cx="8229240" cy="4525560"/>
          </a:xfrm>
          <a:prstGeom prst="rect">
            <a:avLst/>
          </a:prstGeom>
          <a:noFill/>
          <a:ln>
            <a:noFill/>
          </a:ln>
        </p:spPr>
        <p:txBody>
          <a:bodyPr>
            <a:noAutofit/>
          </a:bodyPr>
          <a:p>
            <a:pPr marL="343080" indent="-342720">
              <a:lnSpc>
                <a:spcPct val="100000"/>
              </a:lnSpc>
              <a:spcAft>
                <a:spcPts val="1599"/>
              </a:spcAft>
              <a:buClr>
                <a:srgbClr val="000000"/>
              </a:buClr>
              <a:buFont typeface="Arial"/>
              <a:buChar char="•"/>
            </a:pPr>
            <a:r>
              <a:rPr b="0" lang="en-US" sz="3200" spc="-1" strike="noStrike">
                <a:solidFill>
                  <a:srgbClr val="000000"/>
                </a:solidFill>
                <a:latin typeface="Calibri"/>
              </a:rPr>
              <a:t>Each key belongs to at most one room</a:t>
            </a:r>
            <a:endParaRPr b="0" lang="en-US" sz="3200" spc="-1" strike="noStrike">
              <a:solidFill>
                <a:srgbClr val="000000"/>
              </a:solidFill>
              <a:latin typeface="Calibri"/>
            </a:endParaRPr>
          </a:p>
          <a:p>
            <a:pPr marL="343080" indent="-342720">
              <a:lnSpc>
                <a:spcPct val="100000"/>
              </a:lnSpc>
              <a:spcBef>
                <a:spcPts val="241"/>
              </a:spcBef>
            </a:pPr>
            <a:r>
              <a:rPr b="1" lang="en-US" sz="2400" spc="-1" strike="noStrike">
                <a:solidFill>
                  <a:srgbClr val="4f81bd"/>
                </a:solidFill>
                <a:latin typeface="Lucida Console"/>
              </a:rPr>
              <a:t>fact</a:t>
            </a:r>
            <a:r>
              <a:rPr b="0" lang="en-US" sz="2400" spc="-1" strike="noStrike">
                <a:solidFill>
                  <a:srgbClr val="4f81bd"/>
                </a:solidFill>
                <a:latin typeface="Lucida Console"/>
              </a:rPr>
              <a:t> {</a:t>
            </a:r>
            <a:endParaRPr b="0" lang="en-US" sz="2400" spc="-1" strike="noStrike">
              <a:solidFill>
                <a:srgbClr val="000000"/>
              </a:solidFill>
              <a:latin typeface="Calibri"/>
            </a:endParaRPr>
          </a:p>
          <a:p>
            <a:pPr marL="743040" indent="-285480">
              <a:lnSpc>
                <a:spcPct val="100000"/>
              </a:lnSpc>
              <a:spcBef>
                <a:spcPts val="241"/>
              </a:spcBef>
            </a:pPr>
            <a:r>
              <a:rPr b="1" lang="en-US" sz="2400" spc="-1" strike="noStrike">
                <a:solidFill>
                  <a:srgbClr val="4f81bd"/>
                </a:solidFill>
                <a:latin typeface="Lucida Console"/>
              </a:rPr>
              <a:t>all </a:t>
            </a:r>
            <a:r>
              <a:rPr b="0" lang="en-US" sz="2400" spc="-1" strike="noStrike">
                <a:solidFill>
                  <a:srgbClr val="4f81bd"/>
                </a:solidFill>
                <a:latin typeface="Lucida Console"/>
              </a:rPr>
              <a:t>k: Key | </a:t>
            </a:r>
            <a:r>
              <a:rPr b="1" lang="en-US" sz="2400" spc="-1" strike="noStrike">
                <a:solidFill>
                  <a:srgbClr val="4f81bd"/>
                </a:solidFill>
                <a:latin typeface="Lucida Console"/>
              </a:rPr>
              <a:t>lone </a:t>
            </a:r>
            <a:r>
              <a:rPr b="0" lang="en-US" sz="2400" spc="-1" strike="noStrike">
                <a:solidFill>
                  <a:srgbClr val="4f81bd"/>
                </a:solidFill>
                <a:latin typeface="Lucida Console"/>
              </a:rPr>
              <a:t>keys.k </a:t>
            </a:r>
            <a:endParaRPr b="0" lang="en-US" sz="2400" spc="-1" strike="noStrike">
              <a:solidFill>
                <a:srgbClr val="000000"/>
              </a:solidFill>
              <a:latin typeface="Calibri"/>
            </a:endParaRPr>
          </a:p>
          <a:p>
            <a:pPr marL="343080" indent="-342720">
              <a:lnSpc>
                <a:spcPct val="100000"/>
              </a:lnSpc>
              <a:spcBef>
                <a:spcPts val="241"/>
              </a:spcBef>
              <a:spcAft>
                <a:spcPts val="1199"/>
              </a:spcAft>
            </a:pPr>
            <a:r>
              <a:rPr b="0" lang="en-US" sz="2400" spc="-1" strike="noStrike">
                <a:solidFill>
                  <a:srgbClr val="4f81bd"/>
                </a:solidFill>
                <a:latin typeface="Lucida Console"/>
              </a:rPr>
              <a:t>}</a:t>
            </a:r>
            <a:endParaRPr b="0" lang="en-US" sz="2400" spc="-1" strike="noStrike">
              <a:solidFill>
                <a:srgbClr val="000000"/>
              </a:solidFill>
              <a:latin typeface="Calibri"/>
            </a:endParaRPr>
          </a:p>
        </p:txBody>
      </p:sp>
      <p:sp>
        <p:nvSpPr>
          <p:cNvPr id="129"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5292F2DC-8B13-42DC-BE8B-75D2B5279589}" type="slidenum">
              <a:rPr b="1" lang="en-US" sz="1200" spc="-1" strike="noStrike">
                <a:solidFill>
                  <a:srgbClr val="8b8b8b"/>
                </a:solidFill>
                <a:latin typeface="Tahoma"/>
              </a:rPr>
              <a:t>&lt;number&gt;</a:t>
            </a:fld>
            <a:endParaRPr b="0" lang="en-US" sz="1200" spc="-1" strike="noStrike">
              <a:latin typeface="Times New Roman"/>
            </a:endParaRPr>
          </a:p>
        </p:txBody>
      </p:sp>
      <p:sp>
        <p:nvSpPr>
          <p:cNvPr id="130"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New Key Generation</a:t>
            </a:r>
            <a:endParaRPr b="0" lang="en-US" sz="4400" spc="-1" strike="noStrike">
              <a:solidFill>
                <a:srgbClr val="000000"/>
              </a:solidFill>
              <a:latin typeface="Tahoma"/>
            </a:endParaRPr>
          </a:p>
        </p:txBody>
      </p:sp>
      <p:sp>
        <p:nvSpPr>
          <p:cNvPr id="132" name="TextShape 2"/>
          <p:cNvSpPr txBox="1"/>
          <p:nvPr/>
        </p:nvSpPr>
        <p:spPr>
          <a:xfrm>
            <a:off x="457200" y="1600200"/>
            <a:ext cx="8229240" cy="4525560"/>
          </a:xfrm>
          <a:prstGeom prst="rect">
            <a:avLst/>
          </a:prstGeom>
          <a:noFill/>
          <a:ln>
            <a:noFill/>
          </a:ln>
        </p:spPr>
        <p:txBody>
          <a:bodyPr>
            <a:noAutofit/>
          </a:bodyPr>
          <a:p>
            <a:pPr>
              <a:lnSpc>
                <a:spcPct val="100000"/>
              </a:lnSpc>
              <a:spcBef>
                <a:spcPts val="561"/>
              </a:spcBef>
            </a:pPr>
            <a:r>
              <a:rPr b="0" lang="en-US" sz="2800" spc="-1" strike="noStrike">
                <a:solidFill>
                  <a:srgbClr val="000000"/>
                </a:solidFill>
                <a:latin typeface="Calibri"/>
              </a:rPr>
              <a:t>Given a key </a:t>
            </a:r>
            <a:r>
              <a:rPr b="0" lang="en-US" sz="2400" spc="-1" strike="noStrike">
                <a:solidFill>
                  <a:srgbClr val="4f81bd"/>
                </a:solidFill>
                <a:latin typeface="Lucida Console"/>
              </a:rPr>
              <a:t>k</a:t>
            </a:r>
            <a:r>
              <a:rPr b="0" lang="en-US" sz="2800" spc="-1" strike="noStrike">
                <a:solidFill>
                  <a:srgbClr val="000000"/>
                </a:solidFill>
                <a:latin typeface="Calibri"/>
              </a:rPr>
              <a:t> and a set  </a:t>
            </a:r>
            <a:r>
              <a:rPr b="0" lang="en-US" sz="2400" spc="-1" strike="noStrike">
                <a:solidFill>
                  <a:srgbClr val="4f81bd"/>
                </a:solidFill>
                <a:latin typeface="Lucida Console"/>
              </a:rPr>
              <a:t>ks </a:t>
            </a:r>
            <a:r>
              <a:rPr b="0" lang="en-US" sz="2800" spc="-1" strike="noStrike">
                <a:solidFill>
                  <a:srgbClr val="000000"/>
                </a:solidFill>
                <a:latin typeface="Calibri"/>
              </a:rPr>
              <a:t>of keys, the function </a:t>
            </a:r>
            <a:r>
              <a:rPr b="0" lang="en-US" sz="2400" spc="-1" strike="noStrike">
                <a:solidFill>
                  <a:srgbClr val="4f81bd"/>
                </a:solidFill>
                <a:latin typeface="Lucida Console"/>
              </a:rPr>
              <a:t>nextKey </a:t>
            </a:r>
            <a:r>
              <a:rPr b="0" lang="en-US" sz="2800" spc="-1" strike="noStrike">
                <a:solidFill>
                  <a:srgbClr val="000000"/>
                </a:solidFill>
                <a:latin typeface="Calibri"/>
              </a:rPr>
              <a:t>returns the smallest key (in the key ordering) in </a:t>
            </a:r>
            <a:r>
              <a:rPr b="0" lang="en-US" sz="2400" spc="-1" strike="noStrike">
                <a:solidFill>
                  <a:srgbClr val="4f81bd"/>
                </a:solidFill>
                <a:latin typeface="Lucida Console"/>
              </a:rPr>
              <a:t>ks </a:t>
            </a:r>
            <a:r>
              <a:rPr b="0" lang="en-US" sz="2800" spc="-1" strike="noStrike">
                <a:solidFill>
                  <a:srgbClr val="000000"/>
                </a:solidFill>
                <a:latin typeface="Calibri"/>
              </a:rPr>
              <a:t>that follows </a:t>
            </a:r>
            <a:r>
              <a:rPr b="0" lang="en-US" sz="2400" spc="-1" strike="noStrike">
                <a:solidFill>
                  <a:srgbClr val="4f81bd"/>
                </a:solidFill>
                <a:latin typeface="Lucida Console"/>
              </a:rPr>
              <a:t>k</a:t>
            </a:r>
            <a:r>
              <a:rPr b="0" lang="en-US" sz="2800" spc="-1" strike="noStrike">
                <a:solidFill>
                  <a:srgbClr val="000000"/>
                </a:solidFill>
                <a:latin typeface="Calibri"/>
              </a:rPr>
              <a:t>.</a:t>
            </a:r>
            <a:endParaRPr b="0" lang="en-US" sz="2800" spc="-1" strike="noStrike">
              <a:solidFill>
                <a:srgbClr val="000000"/>
              </a:solidFill>
              <a:latin typeface="Calibri"/>
            </a:endParaRPr>
          </a:p>
          <a:p>
            <a:pPr>
              <a:lnSpc>
                <a:spcPct val="100000"/>
              </a:lnSpc>
              <a:spcBef>
                <a:spcPts val="561"/>
              </a:spcBef>
            </a:pPr>
            <a:endParaRPr b="0" lang="en-US" sz="2800" spc="-1" strike="noStrike">
              <a:solidFill>
                <a:srgbClr val="000000"/>
              </a:solidFill>
              <a:latin typeface="Calibri"/>
            </a:endParaRPr>
          </a:p>
          <a:p>
            <a:pPr>
              <a:lnSpc>
                <a:spcPct val="100000"/>
              </a:lnSpc>
              <a:spcBef>
                <a:spcPts val="479"/>
              </a:spcBef>
            </a:pPr>
            <a:r>
              <a:rPr b="1" lang="en-US" sz="2400" spc="-1" strike="noStrike">
                <a:solidFill>
                  <a:srgbClr val="4f81bd"/>
                </a:solidFill>
                <a:latin typeface="Lucida Console"/>
              </a:rPr>
              <a:t>fun</a:t>
            </a:r>
            <a:r>
              <a:rPr b="0" lang="en-US" sz="2400" spc="-1" strike="noStrike">
                <a:solidFill>
                  <a:srgbClr val="4f81bd"/>
                </a:solidFill>
                <a:latin typeface="Lucida Console"/>
              </a:rPr>
              <a:t> nextKey [k: Key, ks: </a:t>
            </a:r>
            <a:r>
              <a:rPr b="1" lang="en-US" sz="2400" spc="-1" strike="noStrike">
                <a:solidFill>
                  <a:srgbClr val="4f81bd"/>
                </a:solidFill>
                <a:latin typeface="Lucida Console"/>
              </a:rPr>
              <a:t>set</a:t>
            </a:r>
            <a:r>
              <a:rPr b="0" lang="en-US" sz="2400" spc="-1" strike="noStrike">
                <a:solidFill>
                  <a:srgbClr val="4f81bd"/>
                </a:solidFill>
                <a:latin typeface="Lucida Console"/>
              </a:rPr>
              <a:t> Key]: </a:t>
            </a:r>
            <a:r>
              <a:rPr b="1" lang="en-US" sz="2400" spc="-1" strike="noStrike">
                <a:solidFill>
                  <a:srgbClr val="4f81bd"/>
                </a:solidFill>
                <a:latin typeface="Lucida Console"/>
              </a:rPr>
              <a:t>set</a:t>
            </a:r>
            <a:r>
              <a:rPr b="0" lang="en-US" sz="2400" spc="-1" strike="noStrike">
                <a:solidFill>
                  <a:srgbClr val="4f81bd"/>
                </a:solidFill>
                <a:latin typeface="Lucida Console"/>
              </a:rPr>
              <a:t> Key</a:t>
            </a:r>
            <a:endParaRPr b="0" lang="en-US" sz="2400" spc="-1" strike="noStrike">
              <a:solidFill>
                <a:srgbClr val="000000"/>
              </a:solidFill>
              <a:latin typeface="Calibri"/>
            </a:endParaRPr>
          </a:p>
          <a:p>
            <a:pPr>
              <a:lnSpc>
                <a:spcPct val="100000"/>
              </a:lnSpc>
              <a:spcBef>
                <a:spcPts val="479"/>
              </a:spcBef>
            </a:pPr>
            <a:r>
              <a:rPr b="0" lang="en-US" sz="2400" spc="-1" strike="noStrike">
                <a:solidFill>
                  <a:srgbClr val="4f81bd"/>
                </a:solidFill>
                <a:latin typeface="Lucida Console"/>
              </a:rPr>
              <a:t>{</a:t>
            </a:r>
            <a:endParaRPr b="0" lang="en-US" sz="2400" spc="-1" strike="noStrike">
              <a:solidFill>
                <a:srgbClr val="000000"/>
              </a:solidFill>
              <a:latin typeface="Calibri"/>
            </a:endParaRPr>
          </a:p>
          <a:p>
            <a:pPr>
              <a:lnSpc>
                <a:spcPct val="100000"/>
              </a:lnSpc>
              <a:spcBef>
                <a:spcPts val="479"/>
              </a:spcBef>
            </a:pPr>
            <a:r>
              <a:rPr b="0" lang="en-US" sz="2400" spc="-1" strike="noStrike">
                <a:solidFill>
                  <a:srgbClr val="4f81bd"/>
                </a:solidFill>
                <a:latin typeface="Lucida Console"/>
              </a:rPr>
              <a:t>	</a:t>
            </a:r>
            <a:r>
              <a:rPr b="0" lang="en-US" sz="2400" spc="-1" strike="noStrike">
                <a:solidFill>
                  <a:srgbClr val="4f81bd"/>
                </a:solidFill>
                <a:latin typeface="Lucida Console"/>
              </a:rPr>
              <a:t>KO/min [KO/nexts[k] &amp; ks]</a:t>
            </a:r>
            <a:endParaRPr b="0" lang="en-US" sz="2400" spc="-1" strike="noStrike">
              <a:solidFill>
                <a:srgbClr val="000000"/>
              </a:solidFill>
              <a:latin typeface="Calibri"/>
            </a:endParaRPr>
          </a:p>
          <a:p>
            <a:pPr>
              <a:lnSpc>
                <a:spcPct val="100000"/>
              </a:lnSpc>
              <a:spcBef>
                <a:spcPts val="479"/>
              </a:spcBef>
            </a:pPr>
            <a:r>
              <a:rPr b="0" lang="en-US" sz="2400" spc="-1" strike="noStrike">
                <a:solidFill>
                  <a:srgbClr val="4f81bd"/>
                </a:solidFill>
                <a:latin typeface="Lucida Console"/>
              </a:rPr>
              <a:t>}</a:t>
            </a:r>
            <a:endParaRPr b="0" lang="en-US" sz="2400" spc="-1" strike="noStrike">
              <a:solidFill>
                <a:srgbClr val="000000"/>
              </a:solidFill>
              <a:latin typeface="Calibri"/>
            </a:endParaRPr>
          </a:p>
        </p:txBody>
      </p:sp>
      <p:sp>
        <p:nvSpPr>
          <p:cNvPr id="133"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3CEB3576-91C0-461D-AB4D-BBE2E771D370}" type="slidenum">
              <a:rPr b="1" lang="en-US" sz="1200" spc="-1" strike="noStrike">
                <a:solidFill>
                  <a:srgbClr val="8b8b8b"/>
                </a:solidFill>
                <a:latin typeface="Tahoma"/>
              </a:rPr>
              <a:t>&lt;number&gt;</a:t>
            </a:fld>
            <a:endParaRPr b="0" lang="en-US" sz="1200" spc="-1" strike="noStrike">
              <a:latin typeface="Times New Roman"/>
            </a:endParaRPr>
          </a:p>
        </p:txBody>
      </p:sp>
      <p:sp>
        <p:nvSpPr>
          <p:cNvPr id="134"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Initial State</a:t>
            </a:r>
            <a:endParaRPr b="0" lang="en-US" sz="4400" spc="-1" strike="noStrike">
              <a:solidFill>
                <a:srgbClr val="000000"/>
              </a:solidFill>
              <a:latin typeface="Tahoma"/>
            </a:endParaRPr>
          </a:p>
        </p:txBody>
      </p:sp>
      <p:sp>
        <p:nvSpPr>
          <p:cNvPr id="136" name="TextShape 2"/>
          <p:cNvSpPr txBox="1"/>
          <p:nvPr/>
        </p:nvSpPr>
        <p:spPr>
          <a:xfrm>
            <a:off x="685800" y="1409760"/>
            <a:ext cx="8152920" cy="5000400"/>
          </a:xfrm>
          <a:prstGeom prst="rect">
            <a:avLst/>
          </a:prstGeom>
          <a:noFill/>
          <a:ln>
            <a:noFill/>
          </a:ln>
        </p:spPr>
        <p:txBody>
          <a:bodyPr>
            <a:noAutofit/>
          </a:bodyPr>
          <a:p>
            <a:pPr marL="343080" indent="-342720">
              <a:lnSpc>
                <a:spcPct val="80000"/>
              </a:lnSpc>
              <a:spcBef>
                <a:spcPts val="360"/>
              </a:spcBef>
            </a:pPr>
            <a:r>
              <a:rPr b="1" lang="en-US" sz="1800" spc="-1" strike="noStrike">
                <a:solidFill>
                  <a:srgbClr val="4f81bd"/>
                </a:solidFill>
                <a:latin typeface="Lucida Console"/>
              </a:rPr>
              <a:t>module</a:t>
            </a:r>
            <a:r>
              <a:rPr b="0" lang="en-US" sz="1800" spc="-1" strike="noStrike">
                <a:solidFill>
                  <a:srgbClr val="4f81bd"/>
                </a:solidFill>
                <a:latin typeface="Lucida Console"/>
              </a:rPr>
              <a:t> examples/hotel</a:t>
            </a:r>
            <a:endParaRPr b="0" lang="en-US" sz="1800" spc="-1" strike="noStrike">
              <a:solidFill>
                <a:srgbClr val="000000"/>
              </a:solidFill>
              <a:latin typeface="Calibri"/>
            </a:endParaRPr>
          </a:p>
          <a:p>
            <a:pPr marL="343080" indent="-342720">
              <a:lnSpc>
                <a:spcPct val="80000"/>
              </a:lnSpc>
              <a:spcBef>
                <a:spcPts val="360"/>
              </a:spcBef>
            </a:pPr>
            <a:r>
              <a:rPr b="1" lang="en-US" sz="1800" spc="-1" strike="noStrike">
                <a:solidFill>
                  <a:srgbClr val="4f81bd"/>
                </a:solidFill>
                <a:latin typeface="Lucida Console"/>
              </a:rPr>
              <a:t>open</a:t>
            </a:r>
            <a:r>
              <a:rPr b="0" lang="en-US" sz="1800" spc="-1" strike="noStrike">
                <a:solidFill>
                  <a:srgbClr val="4f81bd"/>
                </a:solidFill>
                <a:latin typeface="Lucida Console"/>
              </a:rPr>
              <a:t> util/ordering [Time] </a:t>
            </a:r>
            <a:r>
              <a:rPr b="1" lang="en-US" sz="1800" spc="-1" strike="noStrike">
                <a:solidFill>
                  <a:srgbClr val="4f81bd"/>
                </a:solidFill>
                <a:latin typeface="Lucida Console"/>
              </a:rPr>
              <a:t>as</a:t>
            </a:r>
            <a:r>
              <a:rPr b="0" lang="en-US" sz="1800" spc="-1" strike="noStrike">
                <a:solidFill>
                  <a:srgbClr val="4f81bd"/>
                </a:solidFill>
                <a:latin typeface="Lucida Console"/>
              </a:rPr>
              <a:t> TO</a:t>
            </a:r>
            <a:endParaRPr b="0" lang="en-US" sz="1800" spc="-1" strike="noStrike">
              <a:solidFill>
                <a:srgbClr val="000000"/>
              </a:solidFill>
              <a:latin typeface="Calibri"/>
            </a:endParaRPr>
          </a:p>
          <a:p>
            <a:pPr marL="343080" indent="-342720">
              <a:lnSpc>
                <a:spcPct val="80000"/>
              </a:lnSpc>
              <a:spcBef>
                <a:spcPts val="360"/>
              </a:spcBef>
              <a:spcAft>
                <a:spcPts val="901"/>
              </a:spcAft>
            </a:pPr>
            <a:r>
              <a:rPr b="1" lang="en-US" sz="1800" spc="-1" strike="noStrike">
                <a:solidFill>
                  <a:srgbClr val="4f81bd"/>
                </a:solidFill>
                <a:latin typeface="Lucida Console"/>
              </a:rPr>
              <a:t>open</a:t>
            </a:r>
            <a:r>
              <a:rPr b="0" lang="en-US" sz="1800" spc="-1" strike="noStrike">
                <a:solidFill>
                  <a:srgbClr val="4f81bd"/>
                </a:solidFill>
                <a:latin typeface="Lucida Console"/>
              </a:rPr>
              <a:t> util/ordering [Key] </a:t>
            </a:r>
            <a:r>
              <a:rPr b="1" lang="en-US" sz="1800" spc="-1" strike="noStrike">
                <a:solidFill>
                  <a:srgbClr val="4f81bd"/>
                </a:solidFill>
                <a:latin typeface="Lucida Console"/>
              </a:rPr>
              <a:t>as</a:t>
            </a:r>
            <a:r>
              <a:rPr b="0" lang="en-US" sz="1800" spc="-1" strike="noStrike">
                <a:solidFill>
                  <a:srgbClr val="4f81bd"/>
                </a:solidFill>
                <a:latin typeface="Lucida Console"/>
              </a:rPr>
              <a:t> KO</a:t>
            </a:r>
            <a:endParaRPr b="0" lang="en-US" sz="1800" spc="-1" strike="noStrike">
              <a:solidFill>
                <a:srgbClr val="000000"/>
              </a:solidFill>
              <a:latin typeface="Calibri"/>
            </a:endParaRPr>
          </a:p>
          <a:p>
            <a:pPr marL="343080" indent="-342720">
              <a:lnSpc>
                <a:spcPct val="80000"/>
              </a:lnSpc>
              <a:spcBef>
                <a:spcPts val="360"/>
              </a:spcBef>
            </a:pPr>
            <a:r>
              <a:rPr b="1" lang="en-US" sz="1800" spc="-1" strike="noStrike">
                <a:solidFill>
                  <a:srgbClr val="4f81bd"/>
                </a:solidFill>
                <a:latin typeface="Lucida Console"/>
              </a:rPr>
              <a:t>sig</a:t>
            </a:r>
            <a:r>
              <a:rPr b="0" lang="en-US" sz="1800" spc="-1" strike="noStrike">
                <a:solidFill>
                  <a:srgbClr val="4f81bd"/>
                </a:solidFill>
                <a:latin typeface="Lucida Console"/>
              </a:rPr>
              <a:t> Key {}</a:t>
            </a:r>
            <a:endParaRPr b="0" lang="en-US" sz="1800" spc="-1" strike="noStrike">
              <a:solidFill>
                <a:srgbClr val="000000"/>
              </a:solidFill>
              <a:latin typeface="Calibri"/>
            </a:endParaRPr>
          </a:p>
          <a:p>
            <a:pPr marL="343080" indent="-342720">
              <a:lnSpc>
                <a:spcPct val="80000"/>
              </a:lnSpc>
              <a:spcBef>
                <a:spcPts val="360"/>
              </a:spcBef>
              <a:spcAft>
                <a:spcPts val="901"/>
              </a:spcAft>
            </a:pPr>
            <a:r>
              <a:rPr b="1" lang="en-US" sz="1800" spc="-1" strike="noStrike">
                <a:solidFill>
                  <a:srgbClr val="4f81bd"/>
                </a:solidFill>
                <a:latin typeface="Lucida Console"/>
              </a:rPr>
              <a:t>sig</a:t>
            </a:r>
            <a:r>
              <a:rPr b="0" lang="en-US" sz="1800" spc="-1" strike="noStrike">
                <a:solidFill>
                  <a:srgbClr val="4f81bd"/>
                </a:solidFill>
                <a:latin typeface="Lucida Console"/>
              </a:rPr>
              <a:t> Time {}</a:t>
            </a:r>
            <a:endParaRPr b="0" lang="en-US" sz="1800" spc="-1" strike="noStrike">
              <a:solidFill>
                <a:srgbClr val="000000"/>
              </a:solidFill>
              <a:latin typeface="Calibri"/>
            </a:endParaRPr>
          </a:p>
          <a:p>
            <a:pPr marL="343080" indent="-342720">
              <a:lnSpc>
                <a:spcPct val="80000"/>
              </a:lnSpc>
              <a:spcBef>
                <a:spcPts val="360"/>
              </a:spcBef>
            </a:pPr>
            <a:r>
              <a:rPr b="1" lang="en-US" sz="1800" spc="-1" strike="noStrike">
                <a:solidFill>
                  <a:srgbClr val="4f81bd"/>
                </a:solidFill>
                <a:latin typeface="Lucida Console"/>
              </a:rPr>
              <a:t>sig</a:t>
            </a:r>
            <a:r>
              <a:rPr b="0" lang="en-US" sz="1800" spc="-1" strike="noStrike">
                <a:solidFill>
                  <a:srgbClr val="4f81bd"/>
                </a:solidFill>
                <a:latin typeface="Lucida Console"/>
              </a:rPr>
              <a:t> Room {</a:t>
            </a:r>
            <a:endParaRPr b="0" lang="en-US" sz="1800" spc="-1" strike="noStrike">
              <a:solidFill>
                <a:srgbClr val="000000"/>
              </a:solidFill>
              <a:latin typeface="Calibri"/>
            </a:endParaRPr>
          </a:p>
          <a:p>
            <a:pPr marL="343080" indent="-342720">
              <a:lnSpc>
                <a:spcPct val="80000"/>
              </a:lnSpc>
              <a:spcBef>
                <a:spcPts val="360"/>
              </a:spcBef>
            </a:pPr>
            <a:r>
              <a:rPr b="0" lang="en-US" sz="1800" spc="-1" strike="noStrike">
                <a:solidFill>
                  <a:srgbClr val="4f81bd"/>
                </a:solidFill>
                <a:latin typeface="Lucida Console"/>
              </a:rPr>
              <a:t>  </a:t>
            </a:r>
            <a:r>
              <a:rPr b="0" lang="en-US" sz="1800" spc="-1" strike="noStrike">
                <a:solidFill>
                  <a:srgbClr val="4f81bd"/>
                </a:solidFill>
                <a:latin typeface="Lucida Console"/>
              </a:rPr>
              <a:t>keys: </a:t>
            </a:r>
            <a:r>
              <a:rPr b="1" lang="en-US" sz="1800" spc="-1" strike="noStrike">
                <a:solidFill>
                  <a:srgbClr val="4f81bd"/>
                </a:solidFill>
                <a:latin typeface="Lucida Console"/>
              </a:rPr>
              <a:t>set</a:t>
            </a:r>
            <a:r>
              <a:rPr b="0" lang="en-US" sz="1800" spc="-1" strike="noStrike">
                <a:solidFill>
                  <a:srgbClr val="4f81bd"/>
                </a:solidFill>
                <a:latin typeface="Lucida Console"/>
              </a:rPr>
              <a:t> Key,</a:t>
            </a:r>
            <a:endParaRPr b="0" lang="en-US" sz="1800" spc="-1" strike="noStrike">
              <a:solidFill>
                <a:srgbClr val="000000"/>
              </a:solidFill>
              <a:latin typeface="Calibri"/>
            </a:endParaRPr>
          </a:p>
          <a:p>
            <a:pPr marL="343080" indent="-342720">
              <a:lnSpc>
                <a:spcPct val="80000"/>
              </a:lnSpc>
              <a:spcBef>
                <a:spcPts val="360"/>
              </a:spcBef>
            </a:pPr>
            <a:r>
              <a:rPr b="0" lang="en-US" sz="1800" spc="-1" strike="noStrike">
                <a:solidFill>
                  <a:srgbClr val="4f81bd"/>
                </a:solidFill>
                <a:latin typeface="Lucida Console"/>
              </a:rPr>
              <a:t>  </a:t>
            </a:r>
            <a:r>
              <a:rPr b="0" lang="en-US" sz="1800" spc="-1" strike="noStrike">
                <a:solidFill>
                  <a:srgbClr val="4f81bd"/>
                </a:solidFill>
                <a:latin typeface="Lucida Console"/>
              </a:rPr>
              <a:t>currentKey: Key </a:t>
            </a:r>
            <a:r>
              <a:rPr b="1" lang="en-US" sz="1800" spc="-1" strike="noStrike">
                <a:solidFill>
                  <a:srgbClr val="4f81bd"/>
                </a:solidFill>
                <a:latin typeface="Lucida Console"/>
              </a:rPr>
              <a:t>one</a:t>
            </a:r>
            <a:r>
              <a:rPr b="0" lang="en-US" sz="1800" spc="-1" strike="noStrike">
                <a:solidFill>
                  <a:srgbClr val="4f81bd"/>
                </a:solidFill>
                <a:latin typeface="Lucida Console"/>
              </a:rPr>
              <a:t> -&gt; Time</a:t>
            </a:r>
            <a:endParaRPr b="0" lang="en-US" sz="1800" spc="-1" strike="noStrike">
              <a:solidFill>
                <a:srgbClr val="000000"/>
              </a:solidFill>
              <a:latin typeface="Calibri"/>
            </a:endParaRPr>
          </a:p>
          <a:p>
            <a:pPr marL="343080" indent="-342720">
              <a:lnSpc>
                <a:spcPct val="80000"/>
              </a:lnSpc>
              <a:spcBef>
                <a:spcPts val="360"/>
              </a:spcBef>
              <a:spcAft>
                <a:spcPts val="901"/>
              </a:spcAft>
            </a:pPr>
            <a:r>
              <a:rPr b="0" lang="en-US" sz="1800" spc="-1" strike="noStrike">
                <a:solidFill>
                  <a:srgbClr val="4f81bd"/>
                </a:solidFill>
                <a:latin typeface="Lucida Console"/>
              </a:rPr>
              <a:t>}</a:t>
            </a:r>
            <a:endParaRPr b="0" lang="en-US" sz="1800" spc="-1" strike="noStrike">
              <a:solidFill>
                <a:srgbClr val="000000"/>
              </a:solidFill>
              <a:latin typeface="Calibri"/>
            </a:endParaRPr>
          </a:p>
          <a:p>
            <a:pPr marL="343080" indent="-342720">
              <a:lnSpc>
                <a:spcPct val="80000"/>
              </a:lnSpc>
              <a:spcBef>
                <a:spcPts val="360"/>
              </a:spcBef>
            </a:pPr>
            <a:r>
              <a:rPr b="1" lang="en-US" sz="1800" spc="-1" strike="noStrike">
                <a:solidFill>
                  <a:srgbClr val="4f81bd"/>
                </a:solidFill>
                <a:latin typeface="Lucida Console"/>
              </a:rPr>
              <a:t>sig</a:t>
            </a:r>
            <a:r>
              <a:rPr b="0" lang="en-US" sz="1800" spc="-1" strike="noStrike">
                <a:solidFill>
                  <a:srgbClr val="4f81bd"/>
                </a:solidFill>
                <a:latin typeface="Lucida Console"/>
              </a:rPr>
              <a:t> Guest {</a:t>
            </a:r>
            <a:endParaRPr b="0" lang="en-US" sz="1800" spc="-1" strike="noStrike">
              <a:solidFill>
                <a:srgbClr val="000000"/>
              </a:solidFill>
              <a:latin typeface="Calibri"/>
            </a:endParaRPr>
          </a:p>
          <a:p>
            <a:pPr marL="343080" indent="-342720">
              <a:lnSpc>
                <a:spcPct val="80000"/>
              </a:lnSpc>
              <a:spcBef>
                <a:spcPts val="360"/>
              </a:spcBef>
            </a:pPr>
            <a:r>
              <a:rPr b="0" lang="en-US" sz="1800" spc="-1" strike="noStrike">
                <a:solidFill>
                  <a:srgbClr val="4f81bd"/>
                </a:solidFill>
                <a:latin typeface="Lucida Console"/>
              </a:rPr>
              <a:t>  </a:t>
            </a:r>
            <a:r>
              <a:rPr b="0" lang="en-US" sz="1800" spc="-1" strike="noStrike">
                <a:solidFill>
                  <a:srgbClr val="4f81bd"/>
                </a:solidFill>
                <a:latin typeface="Lucida Console"/>
              </a:rPr>
              <a:t>keys: Key -&gt; Time</a:t>
            </a:r>
            <a:endParaRPr b="0" lang="en-US" sz="1800" spc="-1" strike="noStrike">
              <a:solidFill>
                <a:srgbClr val="000000"/>
              </a:solidFill>
              <a:latin typeface="Calibri"/>
            </a:endParaRPr>
          </a:p>
          <a:p>
            <a:pPr marL="343080" indent="-342720">
              <a:lnSpc>
                <a:spcPct val="80000"/>
              </a:lnSpc>
              <a:spcBef>
                <a:spcPts val="360"/>
              </a:spcBef>
              <a:spcAft>
                <a:spcPts val="901"/>
              </a:spcAft>
            </a:pPr>
            <a:r>
              <a:rPr b="0" lang="en-US" sz="1800" spc="-1" strike="noStrike">
                <a:solidFill>
                  <a:srgbClr val="4f81bd"/>
                </a:solidFill>
                <a:latin typeface="Lucida Console"/>
              </a:rPr>
              <a:t>}</a:t>
            </a:r>
            <a:endParaRPr b="0" lang="en-US" sz="1800" spc="-1" strike="noStrike">
              <a:solidFill>
                <a:srgbClr val="000000"/>
              </a:solidFill>
              <a:latin typeface="Calibri"/>
            </a:endParaRPr>
          </a:p>
          <a:p>
            <a:pPr marL="343080" indent="-342720">
              <a:lnSpc>
                <a:spcPct val="80000"/>
              </a:lnSpc>
              <a:spcBef>
                <a:spcPts val="360"/>
              </a:spcBef>
            </a:pPr>
            <a:r>
              <a:rPr b="1" lang="en-US" sz="1800" spc="-1" strike="noStrike">
                <a:solidFill>
                  <a:srgbClr val="4f81bd"/>
                </a:solidFill>
                <a:latin typeface="Lucida Console"/>
              </a:rPr>
              <a:t>one</a:t>
            </a:r>
            <a:r>
              <a:rPr b="0" lang="en-US" sz="1800" spc="-1" strike="noStrike">
                <a:solidFill>
                  <a:srgbClr val="4f81bd"/>
                </a:solidFill>
                <a:latin typeface="Lucida Console"/>
              </a:rPr>
              <a:t> </a:t>
            </a:r>
            <a:r>
              <a:rPr b="1" lang="en-US" sz="1800" spc="-1" strike="noStrike">
                <a:solidFill>
                  <a:srgbClr val="4f81bd"/>
                </a:solidFill>
                <a:latin typeface="Lucida Console"/>
              </a:rPr>
              <a:t>sig</a:t>
            </a:r>
            <a:r>
              <a:rPr b="0" lang="en-US" sz="1800" spc="-1" strike="noStrike">
                <a:solidFill>
                  <a:srgbClr val="4f81bd"/>
                </a:solidFill>
                <a:latin typeface="Lucida Console"/>
              </a:rPr>
              <a:t> FrontDesk {</a:t>
            </a:r>
            <a:endParaRPr b="0" lang="en-US" sz="1800" spc="-1" strike="noStrike">
              <a:solidFill>
                <a:srgbClr val="000000"/>
              </a:solidFill>
              <a:latin typeface="Calibri"/>
            </a:endParaRPr>
          </a:p>
          <a:p>
            <a:pPr marL="343080" indent="-342720">
              <a:lnSpc>
                <a:spcPct val="80000"/>
              </a:lnSpc>
              <a:spcBef>
                <a:spcPts val="360"/>
              </a:spcBef>
            </a:pPr>
            <a:r>
              <a:rPr b="0" lang="en-US" sz="1800" spc="-1" strike="noStrike">
                <a:solidFill>
                  <a:srgbClr val="4f81bd"/>
                </a:solidFill>
                <a:latin typeface="Lucida Console"/>
              </a:rPr>
              <a:t> </a:t>
            </a:r>
            <a:r>
              <a:rPr b="0" lang="en-US" sz="1800" spc="-1" strike="noStrike">
                <a:solidFill>
                  <a:srgbClr val="4f81bd"/>
                </a:solidFill>
                <a:latin typeface="Lucida Console"/>
              </a:rPr>
              <a:t>lastKey: (Room -&gt; </a:t>
            </a:r>
            <a:r>
              <a:rPr b="1" lang="en-US" sz="1800" spc="-1" strike="noStrike">
                <a:solidFill>
                  <a:srgbClr val="4f81bd"/>
                </a:solidFill>
                <a:latin typeface="Lucida Console"/>
              </a:rPr>
              <a:t>lone </a:t>
            </a:r>
            <a:r>
              <a:rPr b="0" lang="en-US" sz="1800" spc="-1" strike="noStrike">
                <a:solidFill>
                  <a:srgbClr val="4f81bd"/>
                </a:solidFill>
                <a:latin typeface="Lucida Console"/>
              </a:rPr>
              <a:t>Key) -&gt; Time,</a:t>
            </a:r>
            <a:endParaRPr b="0" lang="en-US" sz="1800" spc="-1" strike="noStrike">
              <a:solidFill>
                <a:srgbClr val="000000"/>
              </a:solidFill>
              <a:latin typeface="Calibri"/>
            </a:endParaRPr>
          </a:p>
          <a:p>
            <a:pPr marL="343080" indent="-342720">
              <a:lnSpc>
                <a:spcPct val="80000"/>
              </a:lnSpc>
              <a:spcBef>
                <a:spcPts val="360"/>
              </a:spcBef>
            </a:pPr>
            <a:r>
              <a:rPr b="0" lang="en-US" sz="1800" spc="-1" strike="noStrike">
                <a:solidFill>
                  <a:srgbClr val="4f81bd"/>
                </a:solidFill>
                <a:latin typeface="Lucida Console"/>
              </a:rPr>
              <a:t> </a:t>
            </a:r>
            <a:r>
              <a:rPr b="0" lang="en-US" sz="1800" spc="-1" strike="noStrike">
                <a:solidFill>
                  <a:srgbClr val="4f81bd"/>
                </a:solidFill>
                <a:latin typeface="Lucida Console"/>
              </a:rPr>
              <a:t>occupant: Room -&gt; Guest -&gt; Time</a:t>
            </a:r>
            <a:endParaRPr b="0" lang="en-US" sz="1800" spc="-1" strike="noStrike">
              <a:solidFill>
                <a:srgbClr val="000000"/>
              </a:solidFill>
              <a:latin typeface="Calibri"/>
            </a:endParaRPr>
          </a:p>
          <a:p>
            <a:pPr marL="343080" indent="-342720">
              <a:lnSpc>
                <a:spcPct val="80000"/>
              </a:lnSpc>
              <a:spcBef>
                <a:spcPts val="360"/>
              </a:spcBef>
              <a:spcAft>
                <a:spcPts val="901"/>
              </a:spcAft>
            </a:pPr>
            <a:r>
              <a:rPr b="0" lang="en-US" sz="1800" spc="-1" strike="noStrike">
                <a:solidFill>
                  <a:srgbClr val="4f81bd"/>
                </a:solidFill>
                <a:latin typeface="Lucida Console"/>
              </a:rPr>
              <a:t>}</a:t>
            </a:r>
            <a:endParaRPr b="0" lang="en-US" sz="1800" spc="-1" strike="noStrike">
              <a:solidFill>
                <a:srgbClr val="000000"/>
              </a:solidFill>
              <a:latin typeface="Calibri"/>
            </a:endParaRPr>
          </a:p>
        </p:txBody>
      </p:sp>
      <p:sp>
        <p:nvSpPr>
          <p:cNvPr id="137"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4FC33628-8FD3-4471-AC90-6F834F0C0C4D}" type="slidenum">
              <a:rPr b="1" lang="en-US" sz="1200" spc="-1" strike="noStrike">
                <a:solidFill>
                  <a:srgbClr val="8b8b8b"/>
                </a:solidFill>
                <a:latin typeface="Tahoma"/>
              </a:rPr>
              <a:t>&lt;number&gt;</a:t>
            </a:fld>
            <a:endParaRPr b="0" lang="en-US" sz="1200" spc="-1" strike="noStrike">
              <a:latin typeface="Times New Roman"/>
            </a:endParaRPr>
          </a:p>
        </p:txBody>
      </p:sp>
      <p:sp>
        <p:nvSpPr>
          <p:cNvPr id="138" name="CustomShape 4"/>
          <p:cNvSpPr/>
          <p:nvPr/>
        </p:nvSpPr>
        <p:spPr>
          <a:xfrm>
            <a:off x="4165560" y="4405320"/>
            <a:ext cx="183960" cy="456840"/>
          </a:xfrm>
          <a:prstGeom prst="rect">
            <a:avLst/>
          </a:prstGeom>
          <a:noFill/>
          <a:ln w="9360">
            <a:noFill/>
          </a:ln>
        </p:spPr>
        <p:style>
          <a:lnRef idx="0"/>
          <a:fillRef idx="0"/>
          <a:effectRef idx="0"/>
          <a:fontRef idx="minor"/>
        </p:style>
      </p:sp>
      <p:sp>
        <p:nvSpPr>
          <p:cNvPr id="139" name="CustomShape 5"/>
          <p:cNvSpPr/>
          <p:nvPr/>
        </p:nvSpPr>
        <p:spPr>
          <a:xfrm>
            <a:off x="5276880" y="3260880"/>
            <a:ext cx="1619640" cy="364680"/>
          </a:xfrm>
          <a:prstGeom prst="rect">
            <a:avLst/>
          </a:prstGeom>
          <a:noFill/>
          <a:ln w="25560">
            <a:noFill/>
          </a:ln>
        </p:spPr>
        <p:style>
          <a:lnRef idx="0"/>
          <a:fillRef idx="0"/>
          <a:effectRef idx="0"/>
          <a:fontRef idx="minor"/>
        </p:style>
        <p:txBody>
          <a:bodyPr wrap="none" lIns="90000" rIns="90000" tIns="45000" bIns="45000">
            <a:spAutoFit/>
          </a:bodyPr>
          <a:p>
            <a:pPr>
              <a:lnSpc>
                <a:spcPct val="100000"/>
              </a:lnSpc>
            </a:pPr>
            <a:r>
              <a:rPr b="0" i="1" lang="en-US" sz="1800" spc="-1" strike="noStrike">
                <a:solidFill>
                  <a:srgbClr val="c0504d"/>
                </a:solidFill>
                <a:latin typeface="Tahoma"/>
              </a:rPr>
              <a:t>No constraints</a:t>
            </a:r>
            <a:endParaRPr b="0" lang="en-US" sz="1800" spc="-1" strike="noStrike">
              <a:latin typeface="Arial"/>
            </a:endParaRPr>
          </a:p>
        </p:txBody>
      </p:sp>
      <p:sp>
        <p:nvSpPr>
          <p:cNvPr id="140" name="CustomShape 6"/>
          <p:cNvSpPr/>
          <p:nvPr/>
        </p:nvSpPr>
        <p:spPr>
          <a:xfrm>
            <a:off x="5902200" y="5813280"/>
            <a:ext cx="2505240" cy="364680"/>
          </a:xfrm>
          <a:prstGeom prst="rect">
            <a:avLst/>
          </a:prstGeom>
          <a:noFill/>
          <a:ln w="25560">
            <a:noFill/>
          </a:ln>
        </p:spPr>
        <p:style>
          <a:lnRef idx="0"/>
          <a:fillRef idx="0"/>
          <a:effectRef idx="0"/>
          <a:fontRef idx="minor"/>
        </p:style>
        <p:txBody>
          <a:bodyPr wrap="none" lIns="90000" rIns="90000" tIns="45000" bIns="45000">
            <a:spAutoFit/>
          </a:bodyPr>
          <a:p>
            <a:pPr>
              <a:lnSpc>
                <a:spcPct val="100000"/>
              </a:lnSpc>
            </a:pPr>
            <a:r>
              <a:rPr b="0" i="1" lang="en-US" sz="1800" spc="-1" strike="noStrike">
                <a:solidFill>
                  <a:srgbClr val="c0504d"/>
                </a:solidFill>
                <a:latin typeface="Tahoma"/>
              </a:rPr>
              <a:t>No rooms are occupied</a:t>
            </a:r>
            <a:endParaRPr b="0" lang="en-US" sz="1800" spc="-1" strike="noStrike">
              <a:latin typeface="Arial"/>
            </a:endParaRPr>
          </a:p>
        </p:txBody>
      </p:sp>
      <p:grpSp>
        <p:nvGrpSpPr>
          <p:cNvPr id="141" name="Group 7"/>
          <p:cNvGrpSpPr/>
          <p:nvPr/>
        </p:nvGrpSpPr>
        <p:grpSpPr>
          <a:xfrm>
            <a:off x="3525840" y="3267360"/>
            <a:ext cx="2364840" cy="2904840"/>
            <a:chOff x="3525840" y="3267360"/>
            <a:chExt cx="2364840" cy="2904840"/>
          </a:xfrm>
        </p:grpSpPr>
        <p:sp>
          <p:nvSpPr>
            <p:cNvPr id="142" name="CustomShape 8"/>
            <p:cNvSpPr/>
            <p:nvPr/>
          </p:nvSpPr>
          <p:spPr>
            <a:xfrm rot="10800000">
              <a:off x="5230800" y="3638880"/>
              <a:ext cx="69480" cy="333000"/>
            </a:xfrm>
            <a:prstGeom prst="moon">
              <a:avLst>
                <a:gd name="adj" fmla="val 50000"/>
              </a:avLst>
            </a:prstGeom>
            <a:solidFill>
              <a:schemeClr val="tx1"/>
            </a:solidFill>
            <a:ln w="9360">
              <a:solidFill>
                <a:schemeClr val="tx1"/>
              </a:solidFill>
              <a:miter/>
            </a:ln>
          </p:spPr>
          <p:style>
            <a:lnRef idx="0"/>
            <a:fillRef idx="0"/>
            <a:effectRef idx="0"/>
            <a:fontRef idx="minor"/>
          </p:style>
        </p:sp>
        <p:sp>
          <p:nvSpPr>
            <p:cNvPr id="143" name="CustomShape 9"/>
            <p:cNvSpPr/>
            <p:nvPr/>
          </p:nvSpPr>
          <p:spPr>
            <a:xfrm rot="10800000">
              <a:off x="5230800" y="3267360"/>
              <a:ext cx="69480" cy="333000"/>
            </a:xfrm>
            <a:prstGeom prst="moon">
              <a:avLst>
                <a:gd name="adj" fmla="val 50000"/>
              </a:avLst>
            </a:prstGeom>
            <a:solidFill>
              <a:schemeClr val="tx1"/>
            </a:solidFill>
            <a:ln w="9360">
              <a:solidFill>
                <a:schemeClr val="tx1"/>
              </a:solidFill>
              <a:miter/>
            </a:ln>
          </p:spPr>
          <p:style>
            <a:lnRef idx="0"/>
            <a:fillRef idx="0"/>
            <a:effectRef idx="0"/>
            <a:fontRef idx="minor"/>
          </p:style>
        </p:sp>
        <p:sp>
          <p:nvSpPr>
            <p:cNvPr id="144" name="CustomShape 10"/>
            <p:cNvSpPr/>
            <p:nvPr/>
          </p:nvSpPr>
          <p:spPr>
            <a:xfrm rot="10800000">
              <a:off x="5821200" y="5839200"/>
              <a:ext cx="69480" cy="333000"/>
            </a:xfrm>
            <a:prstGeom prst="moon">
              <a:avLst>
                <a:gd name="adj" fmla="val 50000"/>
              </a:avLst>
            </a:prstGeom>
            <a:solidFill>
              <a:schemeClr val="tx1"/>
            </a:solidFill>
            <a:ln w="9360">
              <a:solidFill>
                <a:schemeClr val="tx1"/>
              </a:solidFill>
              <a:miter/>
            </a:ln>
          </p:spPr>
          <p:style>
            <a:lnRef idx="0"/>
            <a:fillRef idx="0"/>
            <a:effectRef idx="0"/>
            <a:fontRef idx="minor"/>
          </p:style>
        </p:sp>
        <p:sp>
          <p:nvSpPr>
            <p:cNvPr id="145" name="CustomShape 11"/>
            <p:cNvSpPr/>
            <p:nvPr/>
          </p:nvSpPr>
          <p:spPr>
            <a:xfrm rot="10800000">
              <a:off x="5821200" y="5467680"/>
              <a:ext cx="69480" cy="333000"/>
            </a:xfrm>
            <a:prstGeom prst="moon">
              <a:avLst>
                <a:gd name="adj" fmla="val 50000"/>
              </a:avLst>
            </a:prstGeom>
            <a:solidFill>
              <a:schemeClr val="tx1"/>
            </a:solidFill>
            <a:ln w="9360">
              <a:solidFill>
                <a:schemeClr val="tx1"/>
              </a:solidFill>
              <a:miter/>
            </a:ln>
          </p:spPr>
          <p:style>
            <a:lnRef idx="0"/>
            <a:fillRef idx="0"/>
            <a:effectRef idx="0"/>
            <a:fontRef idx="minor"/>
          </p:style>
        </p:sp>
        <p:sp>
          <p:nvSpPr>
            <p:cNvPr id="146" name="CustomShape 12"/>
            <p:cNvSpPr/>
            <p:nvPr/>
          </p:nvSpPr>
          <p:spPr>
            <a:xfrm rot="10800000">
              <a:off x="3525840" y="4534200"/>
              <a:ext cx="69480" cy="333000"/>
            </a:xfrm>
            <a:prstGeom prst="moon">
              <a:avLst>
                <a:gd name="adj" fmla="val 50000"/>
              </a:avLst>
            </a:prstGeom>
            <a:solidFill>
              <a:schemeClr val="tx1"/>
            </a:solidFill>
            <a:ln w="9360">
              <a:solidFill>
                <a:schemeClr val="tx1"/>
              </a:solidFill>
              <a:miter/>
            </a:ln>
          </p:spPr>
          <p:style>
            <a:lnRef idx="0"/>
            <a:fillRef idx="0"/>
            <a:effectRef idx="0"/>
            <a:fontRef idx="minor"/>
          </p:style>
        </p:sp>
      </p:grpSp>
      <p:sp>
        <p:nvSpPr>
          <p:cNvPr id="147" name="CustomShape 13"/>
          <p:cNvSpPr/>
          <p:nvPr/>
        </p:nvSpPr>
        <p:spPr>
          <a:xfrm>
            <a:off x="5803920" y="3936960"/>
            <a:ext cx="3292200" cy="1187640"/>
          </a:xfrm>
          <a:prstGeom prst="rect">
            <a:avLst/>
          </a:prstGeom>
          <a:noFill/>
          <a:ln w="25560">
            <a:solidFill>
              <a:schemeClr val="tx1"/>
            </a:solidFill>
            <a:miter/>
          </a:ln>
        </p:spPr>
        <p:style>
          <a:lnRef idx="0"/>
          <a:fillRef idx="0"/>
          <a:effectRef idx="0"/>
          <a:fontRef idx="minor"/>
        </p:style>
        <p:txBody>
          <a:bodyPr lIns="90000" rIns="90000" tIns="45000" bIns="45000">
            <a:spAutoFit/>
          </a:bodyPr>
          <a:p>
            <a:pPr>
              <a:lnSpc>
                <a:spcPct val="100000"/>
              </a:lnSpc>
            </a:pPr>
            <a:r>
              <a:rPr b="0" i="1" lang="en-US" sz="1800" spc="-1" strike="noStrike">
                <a:solidFill>
                  <a:srgbClr val="c0504d"/>
                </a:solidFill>
                <a:latin typeface="Tahoma"/>
              </a:rPr>
              <a:t>the record of each room’s key at the front desk is synchronized with the current combination of the lock itself</a:t>
            </a:r>
            <a:endParaRPr b="0" lang="en-US" sz="1800" spc="-1" strike="noStrike">
              <a:latin typeface="Arial"/>
            </a:endParaRPr>
          </a:p>
        </p:txBody>
      </p:sp>
      <p:sp>
        <p:nvSpPr>
          <p:cNvPr id="148" name="Line 14"/>
          <p:cNvSpPr/>
          <p:nvPr/>
        </p:nvSpPr>
        <p:spPr>
          <a:xfrm flipV="1">
            <a:off x="5886360" y="5209920"/>
            <a:ext cx="380880" cy="390600"/>
          </a:xfrm>
          <a:prstGeom prst="line">
            <a:avLst/>
          </a:prstGeom>
          <a:ln w="25560">
            <a:solidFill>
              <a:schemeClr val="tx1"/>
            </a:solidFill>
            <a:miter/>
            <a:tailEnd len="med" type="triangle" w="med"/>
          </a:ln>
        </p:spPr>
        <p:style>
          <a:lnRef idx="0"/>
          <a:fillRef idx="0"/>
          <a:effectRef idx="0"/>
          <a:fontRef idx="minor"/>
        </p:style>
      </p:sp>
      <p:sp>
        <p:nvSpPr>
          <p:cNvPr id="149" name="Line 15"/>
          <p:cNvSpPr/>
          <p:nvPr/>
        </p:nvSpPr>
        <p:spPr>
          <a:xfrm>
            <a:off x="5305320" y="3800160"/>
            <a:ext cx="476280" cy="400320"/>
          </a:xfrm>
          <a:prstGeom prst="line">
            <a:avLst/>
          </a:prstGeom>
          <a:ln w="25560">
            <a:solidFill>
              <a:schemeClr val="tx1"/>
            </a:solidFill>
            <a:miter/>
            <a:tailEnd len="med" type="triangle" w="med"/>
          </a:ln>
        </p:spPr>
        <p:style>
          <a:lnRef idx="0"/>
          <a:fillRef idx="0"/>
          <a:effectRef idx="0"/>
          <a:fontRef idx="minor"/>
        </p:style>
      </p:sp>
      <p:sp>
        <p:nvSpPr>
          <p:cNvPr id="150" name="CustomShape 16"/>
          <p:cNvSpPr/>
          <p:nvPr/>
        </p:nvSpPr>
        <p:spPr>
          <a:xfrm>
            <a:off x="3585240" y="4507200"/>
            <a:ext cx="2253600" cy="364680"/>
          </a:xfrm>
          <a:prstGeom prst="rect">
            <a:avLst/>
          </a:prstGeom>
          <a:noFill/>
          <a:ln w="25560">
            <a:noFill/>
          </a:ln>
        </p:spPr>
        <p:style>
          <a:lnRef idx="0"/>
          <a:fillRef idx="0"/>
          <a:effectRef idx="0"/>
          <a:fontRef idx="minor"/>
        </p:style>
        <p:txBody>
          <a:bodyPr wrap="none" lIns="90000" rIns="90000" tIns="45000" bIns="45000">
            <a:spAutoFit/>
          </a:bodyPr>
          <a:p>
            <a:pPr>
              <a:lnSpc>
                <a:spcPct val="100000"/>
              </a:lnSpc>
            </a:pPr>
            <a:r>
              <a:rPr b="0" i="1" lang="en-US" sz="1800" spc="-1" strike="noStrike">
                <a:solidFill>
                  <a:srgbClr val="c0504d"/>
                </a:solidFill>
                <a:latin typeface="Tahoma"/>
              </a:rPr>
              <a:t>No guests have keys</a:t>
            </a:r>
            <a:endParaRPr b="0" lang="en-US" sz="1800" spc="-1" strike="noStrike">
              <a:latin typeface="Arial"/>
            </a:endParaRPr>
          </a:p>
        </p:txBody>
      </p:sp>
      <p:sp>
        <p:nvSpPr>
          <p:cNvPr id="151" name="TextShape 17"/>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1">
                                  <p:stCondLst>
                                    <p:cond delay="0"/>
                                  </p:stCondLst>
                                  <p:childTnLst>
                                    <p:set>
                                      <p:cBhvr>
                                        <p:cTn id="6" dur="1" fill="hold">
                                          <p:stCondLst>
                                            <p:cond delay="0"/>
                                          </p:stCondLst>
                                        </p:cTn>
                                        <p:tgtEl>
                                          <p:spTgt spid="1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nodeType="clickEffect" fill="hold" presetClass="entr" presetID="1">
                                  <p:stCondLst>
                                    <p:cond delay="0"/>
                                  </p:stCondLst>
                                  <p:childTnLst>
                                    <p:set>
                                      <p:cBhvr>
                                        <p:cTn id="10" dur="1" fill="hold">
                                          <p:stCondLst>
                                            <p:cond delay="0"/>
                                          </p:stCondLst>
                                        </p:cTn>
                                        <p:tgtEl>
                                          <p:spTgt spid="149"/>
                                        </p:tgtEl>
                                        <p:attrNameLst>
                                          <p:attrName>style.visibility</p:attrName>
                                        </p:attrNameLst>
                                      </p:cBhvr>
                                      <p:to>
                                        <p:strVal val="visible"/>
                                      </p:to>
                                    </p:set>
                                  </p:childTnLst>
                                </p:cTn>
                              </p:par>
                              <p:par>
                                <p:cTn id="11" nodeType="withEffect" fill="hold" presetClass="entr" presetID="1">
                                  <p:stCondLst>
                                    <p:cond delay="0"/>
                                  </p:stCondLst>
                                  <p:childTnLst>
                                    <p:set>
                                      <p:cBhvr>
                                        <p:cTn id="12" dur="1" fill="hold">
                                          <p:stCondLst>
                                            <p:cond delay="0"/>
                                          </p:stCondLst>
                                        </p:cTn>
                                        <p:tgtEl>
                                          <p:spTgt spid="148"/>
                                        </p:tgtEl>
                                        <p:attrNameLst>
                                          <p:attrName>style.visibility</p:attrName>
                                        </p:attrNameLst>
                                      </p:cBhvr>
                                      <p:to>
                                        <p:strVal val="visible"/>
                                      </p:to>
                                    </p:set>
                                  </p:childTnLst>
                                </p:cTn>
                              </p:par>
                              <p:par>
                                <p:cTn id="13" nodeType="withEffect" fill="hold" presetClass="entr" presetID="1">
                                  <p:stCondLst>
                                    <p:cond delay="0"/>
                                  </p:stCondLst>
                                  <p:childTnLst>
                                    <p:set>
                                      <p:cBhvr>
                                        <p:cTn id="14" dur="1" fill="hold">
                                          <p:stCondLst>
                                            <p:cond delay="0"/>
                                          </p:stCondLst>
                                        </p:cTn>
                                        <p:tgtEl>
                                          <p:spTgt spid="1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nodeType="clickEffect" fill="hold" presetClass="entr" presetID="1">
                                  <p:stCondLst>
                                    <p:cond delay="0"/>
                                  </p:stCondLst>
                                  <p:childTnLst>
                                    <p:set>
                                      <p:cBhvr>
                                        <p:cTn id="18" dur="1" fill="hold">
                                          <p:stCondLst>
                                            <p:cond delay="0"/>
                                          </p:stCondLst>
                                        </p:cTn>
                                        <p:tgtEl>
                                          <p:spTgt spid="1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nodeType="clickEffect" fill="hold" presetClass="entr" presetID="1">
                                  <p:stCondLst>
                                    <p:cond delay="0"/>
                                  </p:stCondLst>
                                  <p:childTnLst>
                                    <p:set>
                                      <p:cBhvr>
                                        <p:cTn id="22" dur="1" fill="hold">
                                          <p:stCondLst>
                                            <p:cond delay="0"/>
                                          </p:stCondLst>
                                        </p:cTn>
                                        <p:tgtEl>
                                          <p:spTgt spid="150"/>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Hotel Operations: Initial State</a:t>
            </a:r>
            <a:endParaRPr b="0" lang="en-US" sz="4400" spc="-1" strike="noStrike">
              <a:solidFill>
                <a:srgbClr val="000000"/>
              </a:solidFill>
              <a:latin typeface="Tahoma"/>
            </a:endParaRPr>
          </a:p>
        </p:txBody>
      </p:sp>
      <p:sp>
        <p:nvSpPr>
          <p:cNvPr id="153" name="TextShape 2"/>
          <p:cNvSpPr txBox="1"/>
          <p:nvPr/>
        </p:nvSpPr>
        <p:spPr>
          <a:xfrm>
            <a:off x="542880" y="1457280"/>
            <a:ext cx="8152920" cy="4933440"/>
          </a:xfrm>
          <a:prstGeom prst="rect">
            <a:avLst/>
          </a:prstGeom>
          <a:noFill/>
          <a:ln>
            <a:noFill/>
          </a:ln>
        </p:spPr>
        <p:txBody>
          <a:bodyPr>
            <a:normAutofit/>
          </a:bodyPr>
          <a:p>
            <a:pPr marL="343080" indent="-342720">
              <a:lnSpc>
                <a:spcPct val="80000"/>
              </a:lnSpc>
              <a:spcAft>
                <a:spcPts val="1199"/>
              </a:spcAft>
            </a:pPr>
            <a:r>
              <a:rPr b="1" lang="en-US" sz="2400" spc="-1" strike="noStrike">
                <a:solidFill>
                  <a:srgbClr val="4f81bd"/>
                </a:solidFill>
                <a:latin typeface="Lucida Console"/>
              </a:rPr>
              <a:t>pred</a:t>
            </a:r>
            <a:r>
              <a:rPr b="0" lang="en-US" sz="2400" spc="-1" strike="noStrike">
                <a:solidFill>
                  <a:srgbClr val="4f81bd"/>
                </a:solidFill>
                <a:latin typeface="Lucida Console"/>
              </a:rPr>
              <a:t> init [t: Time] {</a:t>
            </a:r>
            <a:endParaRPr b="0" lang="en-US" sz="2400" spc="-1" strike="noStrike">
              <a:solidFill>
                <a:srgbClr val="000000"/>
              </a:solidFill>
              <a:latin typeface="Calibri"/>
            </a:endParaRPr>
          </a:p>
          <a:p>
            <a:pPr marL="343080" indent="-342720">
              <a:lnSpc>
                <a:spcPct val="80000"/>
              </a:lnSpc>
              <a:spcAft>
                <a:spcPts val="720"/>
              </a:spcAft>
            </a:pPr>
            <a:r>
              <a:rPr b="0" lang="en-US" sz="2400" spc="-1" strike="noStrike">
                <a:solidFill>
                  <a:srgbClr val="95b3d7"/>
                </a:solidFill>
                <a:latin typeface="Lucida Console"/>
              </a:rPr>
              <a:t>	</a:t>
            </a:r>
            <a:r>
              <a:rPr b="0" lang="en-US" sz="2400" spc="-1" strike="noStrike">
                <a:solidFill>
                  <a:srgbClr val="95b3d7"/>
                </a:solidFill>
                <a:latin typeface="Lucida Console"/>
              </a:rPr>
              <a:t>-- no guests have keys</a:t>
            </a:r>
            <a:endParaRPr b="0" lang="en-US" sz="2400" spc="-1" strike="noStrike">
              <a:solidFill>
                <a:srgbClr val="000000"/>
              </a:solidFill>
              <a:latin typeface="Calibri"/>
            </a:endParaRPr>
          </a:p>
          <a:p>
            <a:pPr marL="343080" indent="-342720">
              <a:lnSpc>
                <a:spcPct val="80000"/>
              </a:lnSpc>
              <a:spcAft>
                <a:spcPts val="1199"/>
              </a:spcAft>
            </a:pPr>
            <a:r>
              <a:rPr b="0" lang="en-US" sz="2400" spc="-1" strike="noStrike">
                <a:solidFill>
                  <a:srgbClr val="4f81bd"/>
                </a:solidFill>
                <a:latin typeface="Lucida Console"/>
              </a:rPr>
              <a:t>	</a:t>
            </a:r>
            <a:r>
              <a:rPr b="1" lang="en-US" sz="2400" spc="-1" strike="noStrike">
                <a:solidFill>
                  <a:srgbClr val="4f81bd"/>
                </a:solidFill>
                <a:latin typeface="Lucida Console"/>
              </a:rPr>
              <a:t>no</a:t>
            </a:r>
            <a:r>
              <a:rPr b="0" lang="en-US" sz="2400" spc="-1" strike="noStrike">
                <a:solidFill>
                  <a:srgbClr val="4f81bd"/>
                </a:solidFill>
                <a:latin typeface="Lucida Console"/>
              </a:rPr>
              <a:t> Guest.keys.t</a:t>
            </a:r>
            <a:endParaRPr b="0" lang="en-US" sz="2400" spc="-1" strike="noStrike">
              <a:solidFill>
                <a:srgbClr val="000000"/>
              </a:solidFill>
              <a:latin typeface="Calibri"/>
            </a:endParaRPr>
          </a:p>
          <a:p>
            <a:pPr marL="343080" indent="-342720">
              <a:lnSpc>
                <a:spcPct val="100000"/>
              </a:lnSpc>
            </a:pPr>
            <a:r>
              <a:rPr b="0" lang="en-US" sz="2400" spc="-1" strike="noStrike">
                <a:solidFill>
                  <a:srgbClr val="95b3d7"/>
                </a:solidFill>
                <a:latin typeface="Lucida Console"/>
              </a:rPr>
              <a:t>	</a:t>
            </a:r>
            <a:r>
              <a:rPr b="0" lang="en-US" sz="2400" spc="-1" strike="noStrike">
                <a:solidFill>
                  <a:srgbClr val="95b3d7"/>
                </a:solidFill>
                <a:latin typeface="Lucida Console"/>
              </a:rPr>
              <a:t>-- the roster at the front desk shows</a:t>
            </a:r>
            <a:endParaRPr b="0" lang="en-US" sz="2400" spc="-1" strike="noStrike">
              <a:solidFill>
                <a:srgbClr val="000000"/>
              </a:solidFill>
              <a:latin typeface="Calibri"/>
            </a:endParaRPr>
          </a:p>
          <a:p>
            <a:pPr marL="343080" indent="-342720">
              <a:lnSpc>
                <a:spcPct val="100000"/>
              </a:lnSpc>
              <a:spcAft>
                <a:spcPts val="720"/>
              </a:spcAft>
            </a:pPr>
            <a:r>
              <a:rPr b="0" lang="en-US" sz="2400" spc="-1" strike="noStrike">
                <a:solidFill>
                  <a:srgbClr val="95b3d7"/>
                </a:solidFill>
                <a:latin typeface="Lucida Console"/>
              </a:rPr>
              <a:t>	</a:t>
            </a:r>
            <a:r>
              <a:rPr b="0" lang="en-US" sz="2400" spc="-1" strike="noStrike">
                <a:solidFill>
                  <a:srgbClr val="95b3d7"/>
                </a:solidFill>
                <a:latin typeface="Lucida Console"/>
              </a:rPr>
              <a:t>-- no room as occupied</a:t>
            </a:r>
            <a:endParaRPr b="0" lang="en-US" sz="2400" spc="-1" strike="noStrike">
              <a:solidFill>
                <a:srgbClr val="000000"/>
              </a:solidFill>
              <a:latin typeface="Calibri"/>
            </a:endParaRPr>
          </a:p>
          <a:p>
            <a:pPr marL="343080" indent="-342720">
              <a:lnSpc>
                <a:spcPct val="80000"/>
              </a:lnSpc>
              <a:spcAft>
                <a:spcPts val="1199"/>
              </a:spcAft>
            </a:pPr>
            <a:r>
              <a:rPr b="0" lang="en-US" sz="2400" spc="-1" strike="noStrike">
                <a:solidFill>
                  <a:srgbClr val="4f81bd"/>
                </a:solidFill>
                <a:latin typeface="Lucida Console"/>
              </a:rPr>
              <a:t>	</a:t>
            </a:r>
            <a:r>
              <a:rPr b="1" lang="en-US" sz="2400" spc="-1" strike="noStrike">
                <a:solidFill>
                  <a:srgbClr val="4f81bd"/>
                </a:solidFill>
                <a:latin typeface="Lucida Console"/>
              </a:rPr>
              <a:t>no</a:t>
            </a:r>
            <a:r>
              <a:rPr b="0" lang="en-US" sz="2400" spc="-1" strike="noStrike">
                <a:solidFill>
                  <a:srgbClr val="4f81bd"/>
                </a:solidFill>
                <a:latin typeface="Lucida Console"/>
              </a:rPr>
              <a:t> FrontDesk.occupant.t</a:t>
            </a:r>
            <a:endParaRPr b="0" lang="en-US" sz="2400" spc="-1" strike="noStrike">
              <a:solidFill>
                <a:srgbClr val="000000"/>
              </a:solidFill>
              <a:latin typeface="Calibri"/>
            </a:endParaRPr>
          </a:p>
          <a:p>
            <a:pPr marL="343080" indent="-342720">
              <a:lnSpc>
                <a:spcPct val="100000"/>
              </a:lnSpc>
            </a:pPr>
            <a:r>
              <a:rPr b="0" lang="en-US" sz="2400" spc="-1" strike="noStrike">
                <a:solidFill>
                  <a:srgbClr val="95b3d7"/>
                </a:solidFill>
                <a:latin typeface="Lucida Console"/>
              </a:rPr>
              <a:t>	</a:t>
            </a:r>
            <a:r>
              <a:rPr b="0" lang="en-US" sz="2400" spc="-1" strike="noStrike">
                <a:solidFill>
                  <a:srgbClr val="95b3d7"/>
                </a:solidFill>
                <a:latin typeface="Lucida Console"/>
              </a:rPr>
              <a:t>-- the record of each room’s key at the</a:t>
            </a:r>
            <a:endParaRPr b="0" lang="en-US" sz="2400" spc="-1" strike="noStrike">
              <a:solidFill>
                <a:srgbClr val="000000"/>
              </a:solidFill>
              <a:latin typeface="Calibri"/>
            </a:endParaRPr>
          </a:p>
          <a:p>
            <a:pPr marL="343080" indent="-342720">
              <a:lnSpc>
                <a:spcPct val="100000"/>
              </a:lnSpc>
            </a:pPr>
            <a:r>
              <a:rPr b="0" lang="en-US" sz="2400" spc="-1" strike="noStrike">
                <a:solidFill>
                  <a:srgbClr val="95b3d7"/>
                </a:solidFill>
                <a:latin typeface="Lucida Console"/>
              </a:rPr>
              <a:t>	</a:t>
            </a:r>
            <a:r>
              <a:rPr b="0" lang="en-US" sz="2400" spc="-1" strike="noStrike">
                <a:solidFill>
                  <a:srgbClr val="95b3d7"/>
                </a:solidFill>
                <a:latin typeface="Lucida Console"/>
              </a:rPr>
              <a:t>-- front desk is synchronized with the</a:t>
            </a:r>
            <a:endParaRPr b="0" lang="en-US" sz="2400" spc="-1" strike="noStrike">
              <a:solidFill>
                <a:srgbClr val="000000"/>
              </a:solidFill>
              <a:latin typeface="Calibri"/>
            </a:endParaRPr>
          </a:p>
          <a:p>
            <a:pPr marL="343080" indent="-342720">
              <a:lnSpc>
                <a:spcPct val="100000"/>
              </a:lnSpc>
              <a:spcAft>
                <a:spcPts val="720"/>
              </a:spcAft>
            </a:pPr>
            <a:r>
              <a:rPr b="0" lang="en-US" sz="2400" spc="-1" strike="noStrike">
                <a:solidFill>
                  <a:srgbClr val="95b3d7"/>
                </a:solidFill>
                <a:latin typeface="Lucida Console"/>
              </a:rPr>
              <a:t>	</a:t>
            </a:r>
            <a:r>
              <a:rPr b="0" lang="en-US" sz="2400" spc="-1" strike="noStrike">
                <a:solidFill>
                  <a:srgbClr val="95b3d7"/>
                </a:solidFill>
                <a:latin typeface="Lucida Console"/>
              </a:rPr>
              <a:t>-- current combination of the lock itself</a:t>
            </a:r>
            <a:endParaRPr b="0" lang="en-US" sz="2400" spc="-1" strike="noStrike">
              <a:solidFill>
                <a:srgbClr val="000000"/>
              </a:solidFill>
              <a:latin typeface="Calibri"/>
            </a:endParaRPr>
          </a:p>
          <a:p>
            <a:pPr marL="343080" indent="-342720">
              <a:lnSpc>
                <a:spcPct val="100000"/>
              </a:lnSpc>
            </a:pPr>
            <a:r>
              <a:rPr b="0" lang="en-US" sz="2400" spc="-1" strike="noStrike">
                <a:solidFill>
                  <a:srgbClr val="4f81bd"/>
                </a:solidFill>
                <a:latin typeface="Lucida Console"/>
              </a:rPr>
              <a:t>	</a:t>
            </a:r>
            <a:r>
              <a:rPr b="1" lang="en-US" sz="2400" spc="-1" strike="noStrike">
                <a:solidFill>
                  <a:srgbClr val="4f81bd"/>
                </a:solidFill>
                <a:latin typeface="Lucida Console"/>
              </a:rPr>
              <a:t>all</a:t>
            </a:r>
            <a:r>
              <a:rPr b="0" lang="en-US" sz="2400" spc="-1" strike="noStrike">
                <a:solidFill>
                  <a:srgbClr val="4f81bd"/>
                </a:solidFill>
                <a:latin typeface="Lucida Console"/>
              </a:rPr>
              <a:t> r: Room | </a:t>
            </a:r>
            <a:endParaRPr b="0" lang="en-US" sz="2400" spc="-1" strike="noStrike">
              <a:solidFill>
                <a:srgbClr val="000000"/>
              </a:solidFill>
              <a:latin typeface="Calibri"/>
            </a:endParaRPr>
          </a:p>
          <a:p>
            <a:pPr marL="343080" indent="-342720">
              <a:lnSpc>
                <a:spcPct val="100000"/>
              </a:lnSpc>
            </a:pPr>
            <a:r>
              <a:rPr b="0" lang="en-US" sz="2400" spc="-1" strike="noStrike">
                <a:solidFill>
                  <a:srgbClr val="4f81bd"/>
                </a:solidFill>
                <a:latin typeface="Lucida Console"/>
              </a:rPr>
              <a:t>	</a:t>
            </a:r>
            <a:r>
              <a:rPr b="0" lang="en-US" sz="2400" spc="-1" strike="noStrike">
                <a:solidFill>
                  <a:srgbClr val="4f81bd"/>
                </a:solidFill>
                <a:latin typeface="Lucida Console"/>
              </a:rPr>
              <a:t> </a:t>
            </a:r>
            <a:r>
              <a:rPr b="0" lang="en-US" sz="2400" spc="-1" strike="noStrike">
                <a:solidFill>
                  <a:srgbClr val="4f81bd"/>
                </a:solidFill>
                <a:latin typeface="Lucida Console"/>
              </a:rPr>
              <a:t>r.(FrontDesk.lastKey.t) = r.currentKey.t</a:t>
            </a:r>
            <a:endParaRPr b="0" lang="en-US" sz="2400" spc="-1" strike="noStrike">
              <a:solidFill>
                <a:srgbClr val="000000"/>
              </a:solidFill>
              <a:latin typeface="Calibri"/>
            </a:endParaRPr>
          </a:p>
          <a:p>
            <a:pPr marL="343080" indent="-342720">
              <a:lnSpc>
                <a:spcPct val="80000"/>
              </a:lnSpc>
              <a:spcBef>
                <a:spcPts val="479"/>
              </a:spcBef>
            </a:pPr>
            <a:r>
              <a:rPr b="0" lang="en-US" sz="2400" spc="-1" strike="noStrike">
                <a:solidFill>
                  <a:srgbClr val="4f81bd"/>
                </a:solidFill>
                <a:latin typeface="Lucida Console"/>
              </a:rPr>
              <a:t>}</a:t>
            </a:r>
            <a:endParaRPr b="0" lang="en-US" sz="2400" spc="-1" strike="noStrike">
              <a:solidFill>
                <a:srgbClr val="000000"/>
              </a:solidFill>
              <a:latin typeface="Calibri"/>
            </a:endParaRPr>
          </a:p>
        </p:txBody>
      </p:sp>
      <p:sp>
        <p:nvSpPr>
          <p:cNvPr id="154"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2FA8DB03-91E4-4039-B21F-0551BD5E4A26}" type="slidenum">
              <a:rPr b="1" lang="en-US" sz="1200" spc="-1" strike="noStrike">
                <a:solidFill>
                  <a:srgbClr val="8b8b8b"/>
                </a:solidFill>
                <a:latin typeface="Tahoma"/>
              </a:rPr>
              <a:t>&lt;number&gt;</a:t>
            </a:fld>
            <a:endParaRPr b="0" lang="en-US" sz="1200" spc="-1" strike="noStrike">
              <a:latin typeface="Times New Roman"/>
            </a:endParaRPr>
          </a:p>
        </p:txBody>
      </p:sp>
      <p:sp>
        <p:nvSpPr>
          <p:cNvPr id="155"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Hotel Operations: Guest Entry</a:t>
            </a:r>
            <a:endParaRPr b="0" lang="en-US" sz="4400" spc="-1" strike="noStrike">
              <a:solidFill>
                <a:srgbClr val="000000"/>
              </a:solidFill>
              <a:latin typeface="Tahoma"/>
            </a:endParaRPr>
          </a:p>
        </p:txBody>
      </p:sp>
      <p:sp>
        <p:nvSpPr>
          <p:cNvPr id="157" name="TextShape 2"/>
          <p:cNvSpPr txBox="1"/>
          <p:nvPr/>
        </p:nvSpPr>
        <p:spPr>
          <a:xfrm>
            <a:off x="361440" y="1328760"/>
            <a:ext cx="8479440" cy="5196960"/>
          </a:xfrm>
          <a:prstGeom prst="rect">
            <a:avLst/>
          </a:prstGeom>
          <a:noFill/>
          <a:ln>
            <a:noFill/>
          </a:ln>
        </p:spPr>
        <p:txBody>
          <a:bodyPr>
            <a:noAutofit/>
          </a:bodyPr>
          <a:p>
            <a:pPr marL="343080" indent="-342720">
              <a:lnSpc>
                <a:spcPct val="100000"/>
              </a:lnSpc>
            </a:pPr>
            <a:r>
              <a:rPr b="1" lang="en-US" sz="2400" spc="-1" strike="noStrike">
                <a:solidFill>
                  <a:srgbClr val="4f81bd"/>
                </a:solidFill>
                <a:latin typeface="Lucida Console"/>
              </a:rPr>
              <a:t>pred</a:t>
            </a:r>
            <a:r>
              <a:rPr b="0" lang="en-US" sz="2400" spc="-1" strike="noStrike">
                <a:solidFill>
                  <a:srgbClr val="4f81bd"/>
                </a:solidFill>
                <a:latin typeface="Lucida Console"/>
              </a:rPr>
              <a:t> entry [ g: Guest, r: Room, k: Key, </a:t>
            </a:r>
            <a:endParaRPr b="0" lang="en-US" sz="2400" spc="-1" strike="noStrike">
              <a:solidFill>
                <a:srgbClr val="000000"/>
              </a:solidFill>
              <a:latin typeface="Calibri"/>
            </a:endParaRPr>
          </a:p>
          <a:p>
            <a:pPr marL="343080" indent="-342720">
              <a:lnSpc>
                <a:spcPct val="100000"/>
              </a:lnSpc>
              <a:spcAft>
                <a:spcPts val="720"/>
              </a:spcAft>
            </a:pPr>
            <a:r>
              <a:rPr b="0" lang="en-US" sz="2400" spc="-1" strike="noStrike">
                <a:solidFill>
                  <a:srgbClr val="4f81bd"/>
                </a:solidFill>
                <a:latin typeface="Lucida Console"/>
              </a:rPr>
              <a:t>             </a:t>
            </a:r>
            <a:r>
              <a:rPr b="0" lang="en-US" sz="2400" spc="-1" strike="noStrike">
                <a:solidFill>
                  <a:srgbClr val="4f81bd"/>
                </a:solidFill>
                <a:latin typeface="Lucida Console"/>
              </a:rPr>
              <a:t>t, t': Time ]</a:t>
            </a:r>
            <a:endParaRPr b="0" lang="en-US" sz="2400" spc="-1" strike="noStrike">
              <a:solidFill>
                <a:srgbClr val="000000"/>
              </a:solidFill>
              <a:latin typeface="Calibri"/>
            </a:endParaRPr>
          </a:p>
          <a:p>
            <a:pPr marL="343080" indent="-342720">
              <a:lnSpc>
                <a:spcPct val="80000"/>
              </a:lnSpc>
              <a:spcBef>
                <a:spcPts val="281"/>
              </a:spcBef>
              <a:spcAft>
                <a:spcPts val="601"/>
              </a:spcAft>
              <a:buClr>
                <a:srgbClr val="000000"/>
              </a:buClr>
              <a:buFont typeface="Arial"/>
              <a:buChar char="•"/>
            </a:pPr>
            <a:r>
              <a:rPr b="0" lang="en-US" sz="2800" spc="-1" strike="noStrike">
                <a:solidFill>
                  <a:srgbClr val="000000"/>
                </a:solidFill>
                <a:latin typeface="Calibri"/>
              </a:rPr>
              <a:t>Preconditions:</a:t>
            </a:r>
            <a:endParaRPr b="0" lang="en-US" sz="2800" spc="-1" strike="noStrike">
              <a:solidFill>
                <a:srgbClr val="000000"/>
              </a:solidFill>
              <a:latin typeface="Calibri"/>
            </a:endParaRPr>
          </a:p>
          <a:p>
            <a:pPr lvl="1" marL="857160" indent="-285480">
              <a:lnSpc>
                <a:spcPct val="80000"/>
              </a:lnSpc>
              <a:spcBef>
                <a:spcPts val="241"/>
              </a:spcBef>
              <a:spcAft>
                <a:spcPts val="601"/>
              </a:spcAft>
              <a:buClr>
                <a:srgbClr val="000000"/>
              </a:buClr>
              <a:buFont typeface="Arial"/>
              <a:buChar char="–"/>
            </a:pPr>
            <a:r>
              <a:rPr b="0" lang="en-US" sz="2400" spc="-1" strike="noStrike">
                <a:solidFill>
                  <a:srgbClr val="000000"/>
                </a:solidFill>
                <a:latin typeface="Calibri"/>
              </a:rPr>
              <a:t>The key used to open the lock is one of the keys the guest is holding</a:t>
            </a:r>
            <a:endParaRPr b="0" lang="en-US" sz="2400" spc="-1" strike="noStrike">
              <a:solidFill>
                <a:srgbClr val="000000"/>
              </a:solidFill>
              <a:latin typeface="Calibri"/>
            </a:endParaRPr>
          </a:p>
          <a:p>
            <a:pPr marL="343080" indent="-342720">
              <a:lnSpc>
                <a:spcPct val="80000"/>
              </a:lnSpc>
              <a:spcBef>
                <a:spcPts val="281"/>
              </a:spcBef>
              <a:spcAft>
                <a:spcPts val="601"/>
              </a:spcAft>
              <a:buClr>
                <a:srgbClr val="000000"/>
              </a:buClr>
              <a:buFont typeface="Arial"/>
              <a:buChar char="•"/>
            </a:pPr>
            <a:r>
              <a:rPr b="0" lang="en-US" sz="2800" spc="-1" strike="noStrike">
                <a:solidFill>
                  <a:srgbClr val="000000"/>
                </a:solidFill>
                <a:latin typeface="Calibri"/>
              </a:rPr>
              <a:t>Pre and Post Conditions:</a:t>
            </a:r>
            <a:endParaRPr b="0" lang="en-US" sz="2800" spc="-1" strike="noStrike">
              <a:solidFill>
                <a:srgbClr val="000000"/>
              </a:solidFill>
              <a:latin typeface="Calibri"/>
            </a:endParaRPr>
          </a:p>
          <a:p>
            <a:pPr lvl="1" marL="857160" indent="-285480">
              <a:lnSpc>
                <a:spcPct val="80000"/>
              </a:lnSpc>
              <a:spcBef>
                <a:spcPts val="241"/>
              </a:spcBef>
              <a:spcAft>
                <a:spcPts val="601"/>
              </a:spcAft>
              <a:buClr>
                <a:srgbClr val="000000"/>
              </a:buClr>
              <a:buFont typeface="Arial"/>
              <a:buChar char="–"/>
            </a:pPr>
            <a:r>
              <a:rPr b="0" lang="en-US" sz="2400" spc="-1" strike="noStrike">
                <a:solidFill>
                  <a:srgbClr val="000000"/>
                </a:solidFill>
                <a:latin typeface="Calibri"/>
              </a:rPr>
              <a:t>The key on the card </a:t>
            </a:r>
            <a:endParaRPr b="0" lang="en-US" sz="2400" spc="-1" strike="noStrike">
              <a:solidFill>
                <a:srgbClr val="000000"/>
              </a:solidFill>
              <a:latin typeface="Calibri"/>
            </a:endParaRPr>
          </a:p>
          <a:p>
            <a:pPr lvl="2" marL="1200240" indent="-228240">
              <a:lnSpc>
                <a:spcPct val="80000"/>
              </a:lnSpc>
              <a:spcBef>
                <a:spcPts val="201"/>
              </a:spcBef>
              <a:spcAft>
                <a:spcPts val="601"/>
              </a:spcAft>
              <a:buClr>
                <a:srgbClr val="000000"/>
              </a:buClr>
              <a:buFont typeface="Arial"/>
              <a:buChar char="•"/>
            </a:pPr>
            <a:r>
              <a:rPr b="0" lang="en-US" sz="2000" spc="-1" strike="noStrike">
                <a:solidFill>
                  <a:srgbClr val="000000"/>
                </a:solidFill>
                <a:latin typeface="Calibri"/>
              </a:rPr>
              <a:t>either matches the lock’s current key, and the lock remains unchanged </a:t>
            </a:r>
            <a:r>
              <a:rPr b="0" lang="en-US" sz="2000" spc="-1" strike="noStrike">
                <a:solidFill>
                  <a:srgbClr val="c0504d"/>
                </a:solidFill>
                <a:latin typeface="Calibri"/>
              </a:rPr>
              <a:t>(not a new guest)</a:t>
            </a:r>
            <a:r>
              <a:rPr b="0" lang="en-US" sz="2000" spc="-1" strike="noStrike">
                <a:solidFill>
                  <a:srgbClr val="000000"/>
                </a:solidFill>
                <a:latin typeface="Calibri"/>
              </a:rPr>
              <a:t>, or</a:t>
            </a:r>
            <a:endParaRPr b="0" lang="en-US" sz="2000" spc="-1" strike="noStrike">
              <a:solidFill>
                <a:srgbClr val="000000"/>
              </a:solidFill>
              <a:latin typeface="Calibri"/>
            </a:endParaRPr>
          </a:p>
          <a:p>
            <a:pPr lvl="2" marL="1200240" indent="-228240">
              <a:lnSpc>
                <a:spcPct val="80000"/>
              </a:lnSpc>
              <a:spcBef>
                <a:spcPts val="201"/>
              </a:spcBef>
              <a:spcAft>
                <a:spcPts val="601"/>
              </a:spcAft>
              <a:buClr>
                <a:srgbClr val="000000"/>
              </a:buClr>
              <a:buFont typeface="Arial"/>
              <a:buChar char="•"/>
            </a:pPr>
            <a:r>
              <a:rPr b="0" lang="en-US" sz="2000" spc="-1" strike="noStrike">
                <a:solidFill>
                  <a:srgbClr val="000000"/>
                </a:solidFill>
                <a:latin typeface="Calibri"/>
              </a:rPr>
              <a:t>matches its successor, and the lock is advanced </a:t>
            </a:r>
            <a:r>
              <a:rPr b="0" lang="en-US" sz="2000" spc="-1" strike="noStrike">
                <a:solidFill>
                  <a:srgbClr val="c0504d"/>
                </a:solidFill>
                <a:latin typeface="Calibri"/>
              </a:rPr>
              <a:t>(new guest)</a:t>
            </a:r>
            <a:endParaRPr b="0" lang="en-US" sz="2000" spc="-1" strike="noStrike">
              <a:solidFill>
                <a:srgbClr val="000000"/>
              </a:solidFill>
              <a:latin typeface="Calibri"/>
            </a:endParaRPr>
          </a:p>
          <a:p>
            <a:pPr marL="343080" indent="-342720">
              <a:lnSpc>
                <a:spcPct val="80000"/>
              </a:lnSpc>
              <a:spcBef>
                <a:spcPts val="281"/>
              </a:spcBef>
              <a:spcAft>
                <a:spcPts val="601"/>
              </a:spcAft>
              <a:buClr>
                <a:srgbClr val="000000"/>
              </a:buClr>
              <a:buFont typeface="Arial"/>
              <a:buChar char="•"/>
            </a:pPr>
            <a:r>
              <a:rPr b="0" lang="en-US" sz="2800" spc="-1" strike="noStrike">
                <a:solidFill>
                  <a:srgbClr val="000000"/>
                </a:solidFill>
                <a:latin typeface="Calibri"/>
              </a:rPr>
              <a:t>Frame conditions:</a:t>
            </a:r>
            <a:endParaRPr b="0" lang="en-US" sz="2800" spc="-1" strike="noStrike">
              <a:solidFill>
                <a:srgbClr val="000000"/>
              </a:solidFill>
              <a:latin typeface="Calibri"/>
            </a:endParaRPr>
          </a:p>
          <a:p>
            <a:pPr lvl="1" marL="857160" indent="-285480">
              <a:lnSpc>
                <a:spcPct val="80000"/>
              </a:lnSpc>
              <a:spcBef>
                <a:spcPts val="241"/>
              </a:spcBef>
              <a:spcAft>
                <a:spcPts val="601"/>
              </a:spcAft>
              <a:buClr>
                <a:srgbClr val="000000"/>
              </a:buClr>
              <a:buFont typeface="Arial"/>
              <a:buChar char="–"/>
            </a:pPr>
            <a:r>
              <a:rPr b="0" lang="en-US" sz="2400" spc="-1" strike="noStrike">
                <a:solidFill>
                  <a:srgbClr val="000000"/>
                </a:solidFill>
                <a:latin typeface="Calibri"/>
              </a:rPr>
              <a:t>no changes to the state of other rooms, or to the set of keys held by guests, or to the records at the front desk</a:t>
            </a:r>
            <a:endParaRPr b="0" lang="en-US" sz="2400" spc="-1" strike="noStrike">
              <a:solidFill>
                <a:srgbClr val="000000"/>
              </a:solidFill>
              <a:latin typeface="Calibri"/>
            </a:endParaRPr>
          </a:p>
        </p:txBody>
      </p:sp>
      <p:sp>
        <p:nvSpPr>
          <p:cNvPr id="158"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CBCA5970-1C6F-4667-AB60-B38271BBD34A}" type="slidenum">
              <a:rPr b="1" lang="en-US" sz="1200" spc="-1" strike="noStrike">
                <a:solidFill>
                  <a:srgbClr val="8b8b8b"/>
                </a:solidFill>
                <a:latin typeface="Tahoma"/>
              </a:rPr>
              <a:t>&lt;number&gt;</a:t>
            </a:fld>
            <a:endParaRPr b="0" lang="en-US" sz="1200" spc="-1" strike="noStrike">
              <a:latin typeface="Times New Roman"/>
            </a:endParaRPr>
          </a:p>
        </p:txBody>
      </p:sp>
      <p:sp>
        <p:nvSpPr>
          <p:cNvPr id="159"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Hotel Operations: Guest Entry</a:t>
            </a:r>
            <a:endParaRPr b="0" lang="en-US" sz="4400" spc="-1" strike="noStrike">
              <a:solidFill>
                <a:srgbClr val="000000"/>
              </a:solidFill>
              <a:latin typeface="Tahoma"/>
            </a:endParaRPr>
          </a:p>
        </p:txBody>
      </p:sp>
      <p:sp>
        <p:nvSpPr>
          <p:cNvPr id="161" name="TextShape 2"/>
          <p:cNvSpPr txBox="1"/>
          <p:nvPr/>
        </p:nvSpPr>
        <p:spPr>
          <a:xfrm>
            <a:off x="636840" y="1387080"/>
            <a:ext cx="8152920" cy="5294520"/>
          </a:xfrm>
          <a:prstGeom prst="rect">
            <a:avLst/>
          </a:prstGeom>
          <a:noFill/>
          <a:ln>
            <a:noFill/>
          </a:ln>
        </p:spPr>
        <p:txBody>
          <a:bodyPr>
            <a:noAutofit/>
          </a:bodyPr>
          <a:p>
            <a:pPr>
              <a:lnSpc>
                <a:spcPct val="80000"/>
              </a:lnSpc>
            </a:pPr>
            <a:r>
              <a:rPr b="1" lang="en-US" sz="2200" spc="-1" strike="noStrike">
                <a:solidFill>
                  <a:srgbClr val="4f81bd"/>
                </a:solidFill>
                <a:latin typeface="Lucida Console"/>
              </a:rPr>
              <a:t>pred</a:t>
            </a:r>
            <a:r>
              <a:rPr b="0" lang="en-US" sz="2200" spc="-1" strike="noStrike">
                <a:solidFill>
                  <a:srgbClr val="4f81bd"/>
                </a:solidFill>
                <a:latin typeface="Lucida Console"/>
              </a:rPr>
              <a:t> entry[ g:Guest, r:Room, k:Key, t,t’:Time ] {</a:t>
            </a:r>
            <a:endParaRPr b="0" lang="en-US" sz="2200" spc="-1" strike="noStrike">
              <a:solidFill>
                <a:srgbClr val="000000"/>
              </a:solidFill>
              <a:latin typeface="Calibri"/>
            </a:endParaRPr>
          </a:p>
          <a:p>
            <a:pPr>
              <a:lnSpc>
                <a:spcPct val="80000"/>
              </a:lnSpc>
            </a:pPr>
            <a:r>
              <a:rPr b="0" lang="en-US" sz="2200" spc="-1" strike="noStrike">
                <a:solidFill>
                  <a:srgbClr val="95b3d7"/>
                </a:solidFill>
                <a:latin typeface="Lucida Console"/>
              </a:rPr>
              <a:t>  </a:t>
            </a:r>
            <a:r>
              <a:rPr b="0" lang="en-US" sz="2200" spc="-1" strike="noStrike">
                <a:solidFill>
                  <a:srgbClr val="95b3d7"/>
                </a:solidFill>
                <a:latin typeface="Lucida Console"/>
              </a:rPr>
              <a:t>-- the key used to open the lock is one of</a:t>
            </a:r>
            <a:endParaRPr b="0" lang="en-US" sz="2200" spc="-1" strike="noStrike">
              <a:solidFill>
                <a:srgbClr val="000000"/>
              </a:solidFill>
              <a:latin typeface="Calibri"/>
            </a:endParaRPr>
          </a:p>
          <a:p>
            <a:pPr>
              <a:lnSpc>
                <a:spcPct val="80000"/>
              </a:lnSpc>
              <a:spcAft>
                <a:spcPts val="601"/>
              </a:spcAft>
            </a:pPr>
            <a:r>
              <a:rPr b="0" lang="en-US" sz="2200" spc="-1" strike="noStrike">
                <a:solidFill>
                  <a:srgbClr val="95b3d7"/>
                </a:solidFill>
                <a:latin typeface="Lucida Console"/>
              </a:rPr>
              <a:t>  </a:t>
            </a:r>
            <a:r>
              <a:rPr b="0" lang="en-US" sz="2200" spc="-1" strike="noStrike">
                <a:solidFill>
                  <a:srgbClr val="95b3d7"/>
                </a:solidFill>
                <a:latin typeface="Lucida Console"/>
              </a:rPr>
              <a:t>-- the keys the guest is holding</a:t>
            </a:r>
            <a:endParaRPr b="0" lang="en-US" sz="2200" spc="-1" strike="noStrike">
              <a:solidFill>
                <a:srgbClr val="000000"/>
              </a:solidFill>
              <a:latin typeface="Calibri"/>
            </a:endParaRPr>
          </a:p>
          <a:p>
            <a:pPr>
              <a:lnSpc>
                <a:spcPct val="80000"/>
              </a:lnSpc>
              <a:spcAft>
                <a:spcPts val="601"/>
              </a:spcAft>
            </a:pPr>
            <a:r>
              <a:rPr b="0" lang="en-US" sz="2200" spc="-1" strike="noStrike">
                <a:solidFill>
                  <a:srgbClr val="4f81bd"/>
                </a:solidFill>
                <a:latin typeface="Lucida Console"/>
              </a:rPr>
              <a:t>  </a:t>
            </a:r>
            <a:r>
              <a:rPr b="0" lang="en-US" sz="2200" spc="-1" strike="noStrike">
                <a:solidFill>
                  <a:srgbClr val="4f81bd"/>
                </a:solidFill>
                <a:latin typeface="Lucida Console"/>
              </a:rPr>
              <a:t>k </a:t>
            </a:r>
            <a:r>
              <a:rPr b="1" lang="en-US" sz="2200" spc="-1" strike="noStrike">
                <a:solidFill>
                  <a:srgbClr val="4f81bd"/>
                </a:solidFill>
                <a:latin typeface="Lucida Console"/>
              </a:rPr>
              <a:t>in</a:t>
            </a:r>
            <a:r>
              <a:rPr b="0" lang="en-US" sz="2200" spc="-1" strike="noStrike">
                <a:solidFill>
                  <a:srgbClr val="4f81bd"/>
                </a:solidFill>
                <a:latin typeface="Lucida Console"/>
              </a:rPr>
              <a:t> g.keys.t</a:t>
            </a:r>
            <a:endParaRPr b="0" lang="en-US" sz="2200" spc="-1" strike="noStrike">
              <a:solidFill>
                <a:srgbClr val="000000"/>
              </a:solidFill>
              <a:latin typeface="Calibri"/>
            </a:endParaRPr>
          </a:p>
          <a:p>
            <a:pPr>
              <a:lnSpc>
                <a:spcPct val="80000"/>
              </a:lnSpc>
              <a:spcAft>
                <a:spcPts val="601"/>
              </a:spcAft>
            </a:pPr>
            <a:r>
              <a:rPr b="0" lang="en-US" sz="2200" spc="-1" strike="noStrike">
                <a:solidFill>
                  <a:srgbClr val="95b3d7"/>
                </a:solidFill>
                <a:latin typeface="Lucida Console"/>
              </a:rPr>
              <a:t>  </a:t>
            </a:r>
            <a:r>
              <a:rPr b="0" lang="en-US" sz="2200" spc="-1" strike="noStrike">
                <a:solidFill>
                  <a:srgbClr val="95b3d7"/>
                </a:solidFill>
                <a:latin typeface="Lucida Console"/>
              </a:rPr>
              <a:t>-- pre and post conditions</a:t>
            </a:r>
            <a:endParaRPr b="0" lang="en-US" sz="2200" spc="-1" strike="noStrike">
              <a:solidFill>
                <a:srgbClr val="000000"/>
              </a:solidFill>
              <a:latin typeface="Calibri"/>
            </a:endParaRPr>
          </a:p>
          <a:p>
            <a:pPr>
              <a:lnSpc>
                <a:spcPct val="80000"/>
              </a:lnSpc>
              <a:spcAft>
                <a:spcPts val="601"/>
              </a:spcAft>
            </a:pPr>
            <a:r>
              <a:rPr b="1" lang="en-US" sz="2200" spc="-1" strike="noStrike">
                <a:solidFill>
                  <a:srgbClr val="4f81bd"/>
                </a:solidFill>
                <a:latin typeface="Lucida Console"/>
              </a:rPr>
              <a:t>  </a:t>
            </a:r>
            <a:r>
              <a:rPr b="1" lang="en-US" sz="2200" spc="-1" strike="noStrike">
                <a:solidFill>
                  <a:srgbClr val="4f81bd"/>
                </a:solidFill>
                <a:latin typeface="Lucida Console"/>
              </a:rPr>
              <a:t>let</a:t>
            </a:r>
            <a:r>
              <a:rPr b="0" lang="en-US" sz="2200" spc="-1" strike="noStrike">
                <a:solidFill>
                  <a:srgbClr val="4f81bd"/>
                </a:solidFill>
                <a:latin typeface="Lucida Console"/>
              </a:rPr>
              <a:t> ck = r.currentKey |</a:t>
            </a:r>
            <a:endParaRPr b="0" lang="en-US" sz="2200" spc="-1" strike="noStrike">
              <a:solidFill>
                <a:srgbClr val="000000"/>
              </a:solidFill>
              <a:latin typeface="Calibri"/>
            </a:endParaRPr>
          </a:p>
          <a:p>
            <a:pPr>
              <a:lnSpc>
                <a:spcPct val="80000"/>
              </a:lnSpc>
              <a:spcAft>
                <a:spcPts val="601"/>
              </a:spcAft>
            </a:pPr>
            <a:r>
              <a:rPr b="0" lang="en-US" sz="2200" spc="-1" strike="noStrike">
                <a:solidFill>
                  <a:srgbClr val="95b3d7"/>
                </a:solidFill>
                <a:latin typeface="Lucida Console"/>
              </a:rPr>
              <a:t>    </a:t>
            </a:r>
            <a:r>
              <a:rPr b="0" lang="en-US" sz="2200" spc="-1" strike="noStrike">
                <a:solidFill>
                  <a:srgbClr val="95b3d7"/>
                </a:solidFill>
                <a:latin typeface="Lucida Console"/>
              </a:rPr>
              <a:t>-- not a new guest</a:t>
            </a:r>
            <a:endParaRPr b="0" lang="en-US" sz="2200" spc="-1" strike="noStrike">
              <a:solidFill>
                <a:srgbClr val="000000"/>
              </a:solidFill>
              <a:latin typeface="Calibri"/>
            </a:endParaRPr>
          </a:p>
          <a:p>
            <a:pPr>
              <a:lnSpc>
                <a:spcPct val="80000"/>
              </a:lnSpc>
              <a:spcAft>
                <a:spcPts val="601"/>
              </a:spcAft>
            </a:pPr>
            <a:r>
              <a:rPr b="0" lang="en-US" sz="2200" spc="-1" strike="noStrike">
                <a:solidFill>
                  <a:srgbClr val="4f81bd"/>
                </a:solidFill>
                <a:latin typeface="Lucida Console"/>
              </a:rPr>
              <a:t>    </a:t>
            </a:r>
            <a:r>
              <a:rPr b="0" lang="en-US" sz="2200" spc="-1" strike="noStrike">
                <a:solidFill>
                  <a:srgbClr val="4f81bd"/>
                </a:solidFill>
                <a:latin typeface="Lucida Console"/>
              </a:rPr>
              <a:t>(k = ck.t </a:t>
            </a:r>
            <a:r>
              <a:rPr b="1" lang="en-US" sz="2200" spc="-1" strike="noStrike">
                <a:solidFill>
                  <a:srgbClr val="4f81bd"/>
                </a:solidFill>
                <a:latin typeface="Lucida Console"/>
              </a:rPr>
              <a:t>and</a:t>
            </a:r>
            <a:r>
              <a:rPr b="0" lang="en-US" sz="2200" spc="-1" strike="noStrike">
                <a:solidFill>
                  <a:srgbClr val="4f81bd"/>
                </a:solidFill>
                <a:latin typeface="Lucida Console"/>
              </a:rPr>
              <a:t> ck.t' = ck.t) </a:t>
            </a:r>
            <a:r>
              <a:rPr b="1" lang="en-US" sz="2200" spc="-1" strike="noStrike">
                <a:solidFill>
                  <a:srgbClr val="4f81bd"/>
                </a:solidFill>
                <a:latin typeface="Lucida Console"/>
              </a:rPr>
              <a:t>or</a:t>
            </a:r>
            <a:r>
              <a:rPr b="0" lang="en-US" sz="2200" spc="-1" strike="noStrike">
                <a:solidFill>
                  <a:srgbClr val="4f81bd"/>
                </a:solidFill>
                <a:latin typeface="Lucida Console"/>
              </a:rPr>
              <a:t> </a:t>
            </a:r>
            <a:endParaRPr b="0" lang="en-US" sz="2200" spc="-1" strike="noStrike">
              <a:solidFill>
                <a:srgbClr val="000000"/>
              </a:solidFill>
              <a:latin typeface="Calibri"/>
            </a:endParaRPr>
          </a:p>
          <a:p>
            <a:pPr>
              <a:lnSpc>
                <a:spcPct val="80000"/>
              </a:lnSpc>
              <a:spcAft>
                <a:spcPts val="601"/>
              </a:spcAft>
            </a:pPr>
            <a:r>
              <a:rPr b="0" lang="en-US" sz="2200" spc="-1" strike="noStrike">
                <a:solidFill>
                  <a:srgbClr val="95b3d7"/>
                </a:solidFill>
                <a:latin typeface="Lucida Console"/>
              </a:rPr>
              <a:t>    </a:t>
            </a:r>
            <a:r>
              <a:rPr b="0" lang="en-US" sz="2200" spc="-1" strike="noStrike">
                <a:solidFill>
                  <a:srgbClr val="95b3d7"/>
                </a:solidFill>
                <a:latin typeface="Lucida Console"/>
              </a:rPr>
              <a:t>-- new guest</a:t>
            </a:r>
            <a:endParaRPr b="0" lang="en-US" sz="2200" spc="-1" strike="noStrike">
              <a:solidFill>
                <a:srgbClr val="000000"/>
              </a:solidFill>
              <a:latin typeface="Calibri"/>
            </a:endParaRPr>
          </a:p>
          <a:p>
            <a:pPr>
              <a:lnSpc>
                <a:spcPct val="80000"/>
              </a:lnSpc>
              <a:spcAft>
                <a:spcPts val="601"/>
              </a:spcAft>
            </a:pPr>
            <a:r>
              <a:rPr b="0" lang="en-US" sz="2200" spc="-1" strike="noStrike">
                <a:solidFill>
                  <a:srgbClr val="4f81bd"/>
                </a:solidFill>
                <a:latin typeface="Lucida Console"/>
              </a:rPr>
              <a:t>	</a:t>
            </a:r>
            <a:r>
              <a:rPr b="0" lang="en-US" sz="2200" spc="-1" strike="noStrike">
                <a:solidFill>
                  <a:srgbClr val="4f81bd"/>
                </a:solidFill>
                <a:latin typeface="Lucida Console"/>
              </a:rPr>
              <a:t>  </a:t>
            </a:r>
            <a:r>
              <a:rPr b="0" lang="en-US" sz="2200" spc="-1" strike="noStrike">
                <a:solidFill>
                  <a:srgbClr val="4f81bd"/>
                </a:solidFill>
                <a:latin typeface="Lucida Console"/>
              </a:rPr>
              <a:t>(k = nextKey[ck.t, r.keys] </a:t>
            </a:r>
            <a:r>
              <a:rPr b="1" lang="en-US" sz="2200" spc="-1" strike="noStrike">
                <a:solidFill>
                  <a:srgbClr val="4f81bd"/>
                </a:solidFill>
                <a:latin typeface="Lucida Console"/>
              </a:rPr>
              <a:t>and </a:t>
            </a:r>
            <a:r>
              <a:rPr b="0" lang="en-US" sz="2200" spc="-1" strike="noStrike">
                <a:solidFill>
                  <a:srgbClr val="4f81bd"/>
                </a:solidFill>
                <a:latin typeface="Lucida Console"/>
              </a:rPr>
              <a:t>ck.t' = k)</a:t>
            </a:r>
            <a:endParaRPr b="0" lang="en-US" sz="2200" spc="-1" strike="noStrike">
              <a:solidFill>
                <a:srgbClr val="000000"/>
              </a:solidFill>
              <a:latin typeface="Calibri"/>
            </a:endParaRPr>
          </a:p>
          <a:p>
            <a:pPr>
              <a:lnSpc>
                <a:spcPct val="80000"/>
              </a:lnSpc>
              <a:spcAft>
                <a:spcPts val="601"/>
              </a:spcAft>
            </a:pPr>
            <a:r>
              <a:rPr b="0" lang="en-US" sz="2200" spc="-1" strike="noStrike">
                <a:solidFill>
                  <a:srgbClr val="95b3d7"/>
                </a:solidFill>
                <a:latin typeface="Lucida Console"/>
              </a:rPr>
              <a:t>  </a:t>
            </a:r>
            <a:r>
              <a:rPr b="0" lang="en-US" sz="2200" spc="-1" strike="noStrike">
                <a:solidFill>
                  <a:srgbClr val="95b3d7"/>
                </a:solidFill>
                <a:latin typeface="Lucida Console"/>
              </a:rPr>
              <a:t>-- frame conditions</a:t>
            </a:r>
            <a:endParaRPr b="0" lang="en-US" sz="2200" spc="-1" strike="noStrike">
              <a:solidFill>
                <a:srgbClr val="000000"/>
              </a:solidFill>
              <a:latin typeface="Calibri"/>
            </a:endParaRPr>
          </a:p>
          <a:p>
            <a:pPr>
              <a:lnSpc>
                <a:spcPct val="80000"/>
              </a:lnSpc>
              <a:spcAft>
                <a:spcPts val="601"/>
              </a:spcAft>
            </a:pPr>
            <a:r>
              <a:rPr b="0" lang="en-US" sz="2200" spc="-1" strike="noStrike">
                <a:solidFill>
                  <a:srgbClr val="4f81bd"/>
                </a:solidFill>
                <a:latin typeface="Lucida Console"/>
              </a:rPr>
              <a:t>  </a:t>
            </a:r>
            <a:r>
              <a:rPr b="0" lang="en-US" sz="2200" spc="-1" strike="noStrike">
                <a:solidFill>
                  <a:srgbClr val="4f81bd"/>
                </a:solidFill>
                <a:latin typeface="Lucida Console"/>
              </a:rPr>
              <a:t>noFrontDeskChange[t, t’]</a:t>
            </a:r>
            <a:endParaRPr b="0" lang="en-US" sz="2200" spc="-1" strike="noStrike">
              <a:solidFill>
                <a:srgbClr val="000000"/>
              </a:solidFill>
              <a:latin typeface="Calibri"/>
            </a:endParaRPr>
          </a:p>
          <a:p>
            <a:pPr>
              <a:lnSpc>
                <a:spcPct val="80000"/>
              </a:lnSpc>
              <a:spcAft>
                <a:spcPts val="601"/>
              </a:spcAft>
            </a:pPr>
            <a:r>
              <a:rPr b="0" lang="en-US" sz="2200" spc="-1" strike="noStrike">
                <a:solidFill>
                  <a:srgbClr val="4f81bd"/>
                </a:solidFill>
                <a:latin typeface="Lucida Console"/>
              </a:rPr>
              <a:t>  </a:t>
            </a:r>
            <a:r>
              <a:rPr b="0" lang="en-US" sz="2200" spc="-1" strike="noStrike">
                <a:solidFill>
                  <a:srgbClr val="4f81bd"/>
                </a:solidFill>
                <a:latin typeface="Lucida Console"/>
              </a:rPr>
              <a:t>noRoomChangeExcept[r, t, t’]</a:t>
            </a:r>
            <a:endParaRPr b="0" lang="en-US" sz="2200" spc="-1" strike="noStrike">
              <a:solidFill>
                <a:srgbClr val="000000"/>
              </a:solidFill>
              <a:latin typeface="Calibri"/>
            </a:endParaRPr>
          </a:p>
          <a:p>
            <a:pPr>
              <a:lnSpc>
                <a:spcPct val="80000"/>
              </a:lnSpc>
              <a:spcAft>
                <a:spcPts val="601"/>
              </a:spcAft>
            </a:pPr>
            <a:r>
              <a:rPr b="0" lang="en-US" sz="2200" spc="-1" strike="noStrike">
                <a:solidFill>
                  <a:srgbClr val="4f81bd"/>
                </a:solidFill>
                <a:latin typeface="Lucida Console"/>
              </a:rPr>
              <a:t>  </a:t>
            </a:r>
            <a:r>
              <a:rPr b="0" lang="en-US" sz="2200" spc="-1" strike="noStrike">
                <a:solidFill>
                  <a:srgbClr val="4f81bd"/>
                </a:solidFill>
                <a:latin typeface="Lucida Console"/>
              </a:rPr>
              <a:t>noGuestChangeExcept[</a:t>
            </a:r>
            <a:r>
              <a:rPr b="1" lang="en-US" sz="2200" spc="-1" strike="noStrike">
                <a:solidFill>
                  <a:srgbClr val="4f81bd"/>
                </a:solidFill>
                <a:latin typeface="Lucida Console"/>
              </a:rPr>
              <a:t>none</a:t>
            </a:r>
            <a:r>
              <a:rPr b="0" lang="en-US" sz="2200" spc="-1" strike="noStrike">
                <a:solidFill>
                  <a:srgbClr val="4f81bd"/>
                </a:solidFill>
                <a:latin typeface="Lucida Console"/>
              </a:rPr>
              <a:t>, t, t’]</a:t>
            </a:r>
            <a:endParaRPr b="0" lang="en-US" sz="2200" spc="-1" strike="noStrike">
              <a:solidFill>
                <a:srgbClr val="000000"/>
              </a:solidFill>
              <a:latin typeface="Calibri"/>
            </a:endParaRPr>
          </a:p>
          <a:p>
            <a:pPr>
              <a:lnSpc>
                <a:spcPct val="80000"/>
              </a:lnSpc>
            </a:pPr>
            <a:r>
              <a:rPr b="0" lang="en-US" sz="2200" spc="-1" strike="noStrike">
                <a:solidFill>
                  <a:srgbClr val="4f81bd"/>
                </a:solidFill>
                <a:latin typeface="Lucida Console"/>
              </a:rPr>
              <a:t>}</a:t>
            </a:r>
            <a:endParaRPr b="0" lang="en-US" sz="2200" spc="-1" strike="noStrike">
              <a:solidFill>
                <a:srgbClr val="000000"/>
              </a:solidFill>
              <a:latin typeface="Calibri"/>
            </a:endParaRPr>
          </a:p>
        </p:txBody>
      </p:sp>
      <p:sp>
        <p:nvSpPr>
          <p:cNvPr id="162"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4A05E54C-1F1F-4BBE-8771-0508E170CCD6}" type="slidenum">
              <a:rPr b="1" lang="en-US" sz="1200" spc="-1" strike="noStrike">
                <a:solidFill>
                  <a:srgbClr val="8b8b8b"/>
                </a:solidFill>
                <a:latin typeface="Tahoma"/>
              </a:rPr>
              <a:t>&lt;number&gt;</a:t>
            </a:fld>
            <a:endParaRPr b="0" lang="en-US" sz="1200" spc="-1" strike="noStrike">
              <a:latin typeface="Times New Roman"/>
            </a:endParaRPr>
          </a:p>
        </p:txBody>
      </p:sp>
      <p:sp>
        <p:nvSpPr>
          <p:cNvPr id="163"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Frame Condition Predicates</a:t>
            </a:r>
            <a:endParaRPr b="0" lang="en-US" sz="4400" spc="-1" strike="noStrike">
              <a:solidFill>
                <a:srgbClr val="000000"/>
              </a:solidFill>
              <a:latin typeface="Tahoma"/>
            </a:endParaRPr>
          </a:p>
        </p:txBody>
      </p:sp>
      <p:sp>
        <p:nvSpPr>
          <p:cNvPr id="165" name="TextShape 2"/>
          <p:cNvSpPr txBox="1"/>
          <p:nvPr/>
        </p:nvSpPr>
        <p:spPr>
          <a:xfrm>
            <a:off x="476280" y="1523880"/>
            <a:ext cx="8695800" cy="4876560"/>
          </a:xfrm>
          <a:prstGeom prst="rect">
            <a:avLst/>
          </a:prstGeom>
          <a:noFill/>
          <a:ln>
            <a:noFill/>
          </a:ln>
        </p:spPr>
        <p:txBody>
          <a:bodyPr>
            <a:noAutofit/>
          </a:bodyPr>
          <a:p>
            <a:pPr>
              <a:lnSpc>
                <a:spcPct val="80000"/>
              </a:lnSpc>
              <a:spcBef>
                <a:spcPts val="420"/>
              </a:spcBef>
            </a:pPr>
            <a:r>
              <a:rPr b="1" lang="en-US" sz="2100" spc="-1" strike="noStrike">
                <a:solidFill>
                  <a:srgbClr val="4f81bd"/>
                </a:solidFill>
                <a:latin typeface="Lucida Console"/>
              </a:rPr>
              <a:t>pred</a:t>
            </a:r>
            <a:r>
              <a:rPr b="0" lang="en-US" sz="2100" spc="-1" strike="noStrike">
                <a:solidFill>
                  <a:srgbClr val="4f81bd"/>
                </a:solidFill>
                <a:latin typeface="Lucida Console"/>
              </a:rPr>
              <a:t> noFrontDeskChange [t,t': Time] </a:t>
            </a:r>
            <a:endParaRPr b="0" lang="en-US" sz="2100" spc="-1" strike="noStrike">
              <a:solidFill>
                <a:srgbClr val="000000"/>
              </a:solidFill>
              <a:latin typeface="Calibri"/>
            </a:endParaRPr>
          </a:p>
          <a:p>
            <a:pPr>
              <a:lnSpc>
                <a:spcPct val="80000"/>
              </a:lnSpc>
              <a:spcBef>
                <a:spcPts val="420"/>
              </a:spcBef>
            </a:pPr>
            <a:r>
              <a:rPr b="0" lang="en-US" sz="2100" spc="-1" strike="noStrike">
                <a:solidFill>
                  <a:srgbClr val="4f81bd"/>
                </a:solidFill>
                <a:latin typeface="Lucida Console"/>
              </a:rPr>
              <a:t>{</a:t>
            </a:r>
            <a:endParaRPr b="0" lang="en-US" sz="2100" spc="-1" strike="noStrike">
              <a:solidFill>
                <a:srgbClr val="000000"/>
              </a:solidFill>
              <a:latin typeface="Calibri"/>
            </a:endParaRPr>
          </a:p>
          <a:p>
            <a:pPr>
              <a:lnSpc>
                <a:spcPct val="80000"/>
              </a:lnSpc>
              <a:spcBef>
                <a:spcPts val="420"/>
              </a:spcBef>
            </a:pPr>
            <a:r>
              <a:rPr b="0" lang="en-US" sz="2100" spc="-1" strike="noStrike">
                <a:solidFill>
                  <a:srgbClr val="4f81bd"/>
                </a:solidFill>
                <a:latin typeface="Lucida Console"/>
              </a:rPr>
              <a:t>	</a:t>
            </a:r>
            <a:r>
              <a:rPr b="0" lang="en-US" sz="2100" spc="-1" strike="noStrike">
                <a:solidFill>
                  <a:srgbClr val="4f81bd"/>
                </a:solidFill>
                <a:latin typeface="Lucida Console"/>
              </a:rPr>
              <a:t>FrontDesk.lastKey.t = FrontDesk.lastKey.t'</a:t>
            </a:r>
            <a:endParaRPr b="0" lang="en-US" sz="2100" spc="-1" strike="noStrike">
              <a:solidFill>
                <a:srgbClr val="000000"/>
              </a:solidFill>
              <a:latin typeface="Calibri"/>
            </a:endParaRPr>
          </a:p>
          <a:p>
            <a:pPr>
              <a:lnSpc>
                <a:spcPct val="80000"/>
              </a:lnSpc>
              <a:spcBef>
                <a:spcPts val="420"/>
              </a:spcBef>
            </a:pPr>
            <a:r>
              <a:rPr b="0" lang="en-US" sz="2100" spc="-1" strike="noStrike">
                <a:solidFill>
                  <a:srgbClr val="4f81bd"/>
                </a:solidFill>
                <a:latin typeface="Lucida Console"/>
              </a:rPr>
              <a:t>	</a:t>
            </a:r>
            <a:r>
              <a:rPr b="0" lang="en-US" sz="2100" spc="-1" strike="noStrike">
                <a:solidFill>
                  <a:srgbClr val="4f81bd"/>
                </a:solidFill>
                <a:latin typeface="Lucida Console"/>
              </a:rPr>
              <a:t>FrontDesk.occupant.t = FrontDesk.occupant.t'</a:t>
            </a:r>
            <a:endParaRPr b="0" lang="en-US" sz="2100" spc="-1" strike="noStrike">
              <a:solidFill>
                <a:srgbClr val="000000"/>
              </a:solidFill>
              <a:latin typeface="Calibri"/>
            </a:endParaRPr>
          </a:p>
          <a:p>
            <a:pPr>
              <a:lnSpc>
                <a:spcPct val="80000"/>
              </a:lnSpc>
              <a:spcBef>
                <a:spcPts val="420"/>
              </a:spcBef>
              <a:spcAft>
                <a:spcPts val="1049"/>
              </a:spcAft>
            </a:pPr>
            <a:r>
              <a:rPr b="0" lang="en-US" sz="2100" spc="-1" strike="noStrike">
                <a:solidFill>
                  <a:srgbClr val="4f81bd"/>
                </a:solidFill>
                <a:latin typeface="Lucida Console"/>
              </a:rPr>
              <a:t>}</a:t>
            </a:r>
            <a:endParaRPr b="0" lang="en-US" sz="2100" spc="-1" strike="noStrike">
              <a:solidFill>
                <a:srgbClr val="000000"/>
              </a:solidFill>
              <a:latin typeface="Calibri"/>
            </a:endParaRPr>
          </a:p>
          <a:p>
            <a:pPr>
              <a:lnSpc>
                <a:spcPct val="80000"/>
              </a:lnSpc>
              <a:spcBef>
                <a:spcPts val="420"/>
              </a:spcBef>
            </a:pPr>
            <a:r>
              <a:rPr b="1" lang="en-US" sz="2100" spc="-1" strike="noStrike">
                <a:solidFill>
                  <a:srgbClr val="4f81bd"/>
                </a:solidFill>
                <a:latin typeface="Lucida Console"/>
              </a:rPr>
              <a:t>pred</a:t>
            </a:r>
            <a:r>
              <a:rPr b="0" lang="en-US" sz="2100" spc="-1" strike="noStrike">
                <a:solidFill>
                  <a:srgbClr val="4f81bd"/>
                </a:solidFill>
                <a:latin typeface="Lucida Console"/>
              </a:rPr>
              <a:t> noRoomChangeExcept [rs: </a:t>
            </a:r>
            <a:r>
              <a:rPr b="1" lang="en-US" sz="2100" spc="-1" strike="noStrike">
                <a:solidFill>
                  <a:srgbClr val="4f81bd"/>
                </a:solidFill>
                <a:latin typeface="Lucida Console"/>
              </a:rPr>
              <a:t>set</a:t>
            </a:r>
            <a:r>
              <a:rPr b="0" lang="en-US" sz="2100" spc="-1" strike="noStrike">
                <a:solidFill>
                  <a:srgbClr val="4f81bd"/>
                </a:solidFill>
                <a:latin typeface="Lucida Console"/>
              </a:rPr>
              <a:t> Room, t,t': Time]</a:t>
            </a:r>
            <a:endParaRPr b="0" lang="en-US" sz="2100" spc="-1" strike="noStrike">
              <a:solidFill>
                <a:srgbClr val="000000"/>
              </a:solidFill>
              <a:latin typeface="Calibri"/>
            </a:endParaRPr>
          </a:p>
          <a:p>
            <a:pPr>
              <a:lnSpc>
                <a:spcPct val="80000"/>
              </a:lnSpc>
              <a:spcBef>
                <a:spcPts val="420"/>
              </a:spcBef>
            </a:pPr>
            <a:r>
              <a:rPr b="0" lang="en-US" sz="2100" spc="-1" strike="noStrike">
                <a:solidFill>
                  <a:srgbClr val="4f81bd"/>
                </a:solidFill>
                <a:latin typeface="Lucida Console"/>
              </a:rPr>
              <a:t>{</a:t>
            </a:r>
            <a:endParaRPr b="0" lang="en-US" sz="2100" spc="-1" strike="noStrike">
              <a:solidFill>
                <a:srgbClr val="000000"/>
              </a:solidFill>
              <a:latin typeface="Calibri"/>
            </a:endParaRPr>
          </a:p>
          <a:p>
            <a:pPr>
              <a:lnSpc>
                <a:spcPct val="80000"/>
              </a:lnSpc>
              <a:spcBef>
                <a:spcPts val="420"/>
              </a:spcBef>
            </a:pPr>
            <a:r>
              <a:rPr b="0" lang="en-US" sz="2100" spc="-1" strike="noStrike">
                <a:solidFill>
                  <a:srgbClr val="4f81bd"/>
                </a:solidFill>
                <a:latin typeface="Lucida Console"/>
              </a:rPr>
              <a:t>	</a:t>
            </a:r>
            <a:r>
              <a:rPr b="0" lang="en-US" sz="2100" spc="-1" strike="noStrike">
                <a:solidFill>
                  <a:srgbClr val="4f81bd"/>
                </a:solidFill>
                <a:latin typeface="Lucida Console"/>
              </a:rPr>
              <a:t>all r: Room - rs |</a:t>
            </a:r>
            <a:endParaRPr b="0" lang="en-US" sz="2100" spc="-1" strike="noStrike">
              <a:solidFill>
                <a:srgbClr val="000000"/>
              </a:solidFill>
              <a:latin typeface="Calibri"/>
            </a:endParaRPr>
          </a:p>
          <a:p>
            <a:pPr>
              <a:lnSpc>
                <a:spcPct val="80000"/>
              </a:lnSpc>
              <a:spcBef>
                <a:spcPts val="420"/>
              </a:spcBef>
            </a:pPr>
            <a:r>
              <a:rPr b="0" lang="en-US" sz="2100" spc="-1" strike="noStrike">
                <a:solidFill>
                  <a:srgbClr val="4f81bd"/>
                </a:solidFill>
                <a:latin typeface="Lucida Console"/>
              </a:rPr>
              <a:t>	</a:t>
            </a:r>
            <a:r>
              <a:rPr b="0" lang="en-US" sz="2100" spc="-1" strike="noStrike">
                <a:solidFill>
                  <a:srgbClr val="4f81bd"/>
                </a:solidFill>
                <a:latin typeface="Lucida Console"/>
              </a:rPr>
              <a:t>	</a:t>
            </a:r>
            <a:r>
              <a:rPr b="0" lang="en-US" sz="2100" spc="-1" strike="noStrike">
                <a:solidFill>
                  <a:srgbClr val="4f81bd"/>
                </a:solidFill>
                <a:latin typeface="Lucida Console"/>
              </a:rPr>
              <a:t>r.currentKey.t = r.currentKey.t'</a:t>
            </a:r>
            <a:endParaRPr b="0" lang="en-US" sz="2100" spc="-1" strike="noStrike">
              <a:solidFill>
                <a:srgbClr val="000000"/>
              </a:solidFill>
              <a:latin typeface="Calibri"/>
            </a:endParaRPr>
          </a:p>
          <a:p>
            <a:pPr>
              <a:lnSpc>
                <a:spcPct val="80000"/>
              </a:lnSpc>
              <a:spcBef>
                <a:spcPts val="420"/>
              </a:spcBef>
              <a:spcAft>
                <a:spcPts val="1049"/>
              </a:spcAft>
            </a:pPr>
            <a:r>
              <a:rPr b="0" lang="en-US" sz="2100" spc="-1" strike="noStrike">
                <a:solidFill>
                  <a:srgbClr val="4f81bd"/>
                </a:solidFill>
                <a:latin typeface="Lucida Console"/>
              </a:rPr>
              <a:t>}</a:t>
            </a:r>
            <a:endParaRPr b="0" lang="en-US" sz="2100" spc="-1" strike="noStrike">
              <a:solidFill>
                <a:srgbClr val="000000"/>
              </a:solidFill>
              <a:latin typeface="Calibri"/>
            </a:endParaRPr>
          </a:p>
          <a:p>
            <a:pPr>
              <a:lnSpc>
                <a:spcPct val="80000"/>
              </a:lnSpc>
              <a:spcBef>
                <a:spcPts val="420"/>
              </a:spcBef>
            </a:pPr>
            <a:r>
              <a:rPr b="1" lang="en-US" sz="2100" spc="-1" strike="noStrike">
                <a:solidFill>
                  <a:srgbClr val="4f81bd"/>
                </a:solidFill>
                <a:latin typeface="Lucida Console"/>
              </a:rPr>
              <a:t>pred</a:t>
            </a:r>
            <a:r>
              <a:rPr b="0" lang="en-US" sz="2100" spc="-1" strike="noStrike">
                <a:solidFill>
                  <a:srgbClr val="4f81bd"/>
                </a:solidFill>
                <a:latin typeface="Lucida Console"/>
              </a:rPr>
              <a:t> noGuestChangeExcept [gs: </a:t>
            </a:r>
            <a:r>
              <a:rPr b="1" lang="en-US" sz="2100" spc="-1" strike="noStrike">
                <a:solidFill>
                  <a:srgbClr val="4f81bd"/>
                </a:solidFill>
                <a:latin typeface="Lucida Console"/>
              </a:rPr>
              <a:t>set</a:t>
            </a:r>
            <a:r>
              <a:rPr b="0" lang="en-US" sz="2100" spc="-1" strike="noStrike">
                <a:solidFill>
                  <a:srgbClr val="4f81bd"/>
                </a:solidFill>
                <a:latin typeface="Lucida Console"/>
              </a:rPr>
              <a:t> Guest, t,t': Time] </a:t>
            </a:r>
            <a:endParaRPr b="0" lang="en-US" sz="2100" spc="-1" strike="noStrike">
              <a:solidFill>
                <a:srgbClr val="000000"/>
              </a:solidFill>
              <a:latin typeface="Calibri"/>
            </a:endParaRPr>
          </a:p>
          <a:p>
            <a:pPr>
              <a:lnSpc>
                <a:spcPct val="80000"/>
              </a:lnSpc>
              <a:spcBef>
                <a:spcPts val="420"/>
              </a:spcBef>
            </a:pPr>
            <a:r>
              <a:rPr b="0" lang="en-US" sz="2100" spc="-1" strike="noStrike">
                <a:solidFill>
                  <a:srgbClr val="4f81bd"/>
                </a:solidFill>
                <a:latin typeface="Lucida Console"/>
              </a:rPr>
              <a:t>{</a:t>
            </a:r>
            <a:endParaRPr b="0" lang="en-US" sz="2100" spc="-1" strike="noStrike">
              <a:solidFill>
                <a:srgbClr val="000000"/>
              </a:solidFill>
              <a:latin typeface="Calibri"/>
            </a:endParaRPr>
          </a:p>
          <a:p>
            <a:pPr>
              <a:lnSpc>
                <a:spcPct val="80000"/>
              </a:lnSpc>
              <a:spcBef>
                <a:spcPts val="420"/>
              </a:spcBef>
            </a:pPr>
            <a:r>
              <a:rPr b="0" lang="en-US" sz="2100" spc="-1" strike="noStrike">
                <a:solidFill>
                  <a:srgbClr val="4f81bd"/>
                </a:solidFill>
                <a:latin typeface="Lucida Console"/>
              </a:rPr>
              <a:t>	</a:t>
            </a:r>
            <a:r>
              <a:rPr b="1" lang="en-US" sz="2100" spc="-1" strike="noStrike">
                <a:solidFill>
                  <a:srgbClr val="4f81bd"/>
                </a:solidFill>
                <a:latin typeface="Lucida Console"/>
              </a:rPr>
              <a:t>all</a:t>
            </a:r>
            <a:r>
              <a:rPr b="0" lang="en-US" sz="2100" spc="-1" strike="noStrike">
                <a:solidFill>
                  <a:srgbClr val="4f81bd"/>
                </a:solidFill>
                <a:latin typeface="Lucida Console"/>
              </a:rPr>
              <a:t> g: Guest - gs | g.keys.t = g.keys.t'</a:t>
            </a:r>
            <a:endParaRPr b="0" lang="en-US" sz="2100" spc="-1" strike="noStrike">
              <a:solidFill>
                <a:srgbClr val="000000"/>
              </a:solidFill>
              <a:latin typeface="Calibri"/>
            </a:endParaRPr>
          </a:p>
          <a:p>
            <a:pPr>
              <a:lnSpc>
                <a:spcPct val="80000"/>
              </a:lnSpc>
              <a:spcBef>
                <a:spcPts val="420"/>
              </a:spcBef>
            </a:pPr>
            <a:r>
              <a:rPr b="0" lang="en-US" sz="2100" spc="-1" strike="noStrike">
                <a:solidFill>
                  <a:srgbClr val="4f81bd"/>
                </a:solidFill>
                <a:latin typeface="Lucida Console"/>
              </a:rPr>
              <a:t>}</a:t>
            </a:r>
            <a:endParaRPr b="0" lang="en-US" sz="2100" spc="-1" strike="noStrike">
              <a:solidFill>
                <a:srgbClr val="000000"/>
              </a:solidFill>
              <a:latin typeface="Calibri"/>
            </a:endParaRPr>
          </a:p>
        </p:txBody>
      </p:sp>
      <p:sp>
        <p:nvSpPr>
          <p:cNvPr id="166"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1B773BAA-CC33-4ADD-BE13-1BD84ECB3ED2}" type="slidenum">
              <a:rPr b="1" lang="en-US" sz="1200" spc="-1" strike="noStrike">
                <a:solidFill>
                  <a:srgbClr val="8b8b8b"/>
                </a:solidFill>
                <a:latin typeface="Tahoma"/>
              </a:rPr>
              <a:t>&lt;number&gt;</a:t>
            </a:fld>
            <a:endParaRPr b="0" lang="en-US" sz="1200" spc="-1" strike="noStrike">
              <a:latin typeface="Times New Roman"/>
            </a:endParaRPr>
          </a:p>
        </p:txBody>
      </p:sp>
      <p:sp>
        <p:nvSpPr>
          <p:cNvPr id="167"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Hotel Operations: Check-out</a:t>
            </a:r>
            <a:endParaRPr b="0" lang="en-US" sz="4400" spc="-1" strike="noStrike">
              <a:solidFill>
                <a:srgbClr val="000000"/>
              </a:solidFill>
              <a:latin typeface="Tahoma"/>
            </a:endParaRPr>
          </a:p>
        </p:txBody>
      </p:sp>
      <p:sp>
        <p:nvSpPr>
          <p:cNvPr id="169" name="TextShape 2"/>
          <p:cNvSpPr txBox="1"/>
          <p:nvPr/>
        </p:nvSpPr>
        <p:spPr>
          <a:xfrm>
            <a:off x="457200" y="1600200"/>
            <a:ext cx="8229240" cy="4525560"/>
          </a:xfrm>
          <a:prstGeom prst="rect">
            <a:avLst/>
          </a:prstGeom>
          <a:noFill/>
          <a:ln>
            <a:noFill/>
          </a:ln>
        </p:spPr>
        <p:txBody>
          <a:bodyPr>
            <a:noAutofit/>
          </a:bodyPr>
          <a:p>
            <a:pPr marL="343080" indent="-342720">
              <a:lnSpc>
                <a:spcPct val="80000"/>
              </a:lnSpc>
              <a:spcBef>
                <a:spcPts val="479"/>
              </a:spcBef>
            </a:pPr>
            <a:r>
              <a:rPr b="1" lang="en-US" sz="2400" spc="-1" strike="noStrike">
                <a:solidFill>
                  <a:srgbClr val="4f81bd"/>
                </a:solidFill>
                <a:latin typeface="Lucida Console"/>
              </a:rPr>
              <a:t>pred</a:t>
            </a:r>
            <a:r>
              <a:rPr b="0" lang="en-US" sz="2400" spc="-1" strike="noStrike">
                <a:solidFill>
                  <a:srgbClr val="4f81bd"/>
                </a:solidFill>
                <a:latin typeface="Lucida Console"/>
              </a:rPr>
              <a:t> checkout [ g: Guest, t,t': Time ]</a:t>
            </a:r>
            <a:endParaRPr b="0" lang="en-US" sz="2400" spc="-1" strike="noStrike">
              <a:solidFill>
                <a:srgbClr val="000000"/>
              </a:solidFill>
              <a:latin typeface="Calibri"/>
            </a:endParaRPr>
          </a:p>
          <a:p>
            <a:pPr marL="343080" indent="-342720">
              <a:lnSpc>
                <a:spcPct val="80000"/>
              </a:lnSpc>
              <a:spcBef>
                <a:spcPts val="159"/>
              </a:spcBef>
            </a:pPr>
            <a:endParaRPr b="0" lang="en-US" sz="24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Preconditions:</a:t>
            </a:r>
            <a:endParaRPr b="0" lang="en-US" sz="3200" spc="-1" strike="noStrike">
              <a:solidFill>
                <a:srgbClr val="000000"/>
              </a:solidFill>
              <a:latin typeface="Calibri"/>
            </a:endParaRPr>
          </a:p>
          <a:p>
            <a:pPr lvl="1" marL="743040" indent="-285480">
              <a:lnSpc>
                <a:spcPct val="100000"/>
              </a:lnSpc>
              <a:spcBef>
                <a:spcPts val="561"/>
              </a:spcBef>
              <a:spcAft>
                <a:spcPts val="1400"/>
              </a:spcAft>
              <a:buClr>
                <a:srgbClr val="000000"/>
              </a:buClr>
              <a:buFont typeface="Arial"/>
              <a:buChar char="–"/>
            </a:pPr>
            <a:r>
              <a:rPr b="0" lang="en-US" sz="2800" spc="-1" strike="noStrike">
                <a:solidFill>
                  <a:srgbClr val="000000"/>
                </a:solidFill>
                <a:latin typeface="Calibri"/>
              </a:rPr>
              <a:t>the guest occupies one or more rooms</a:t>
            </a:r>
            <a:endParaRPr b="0" lang="en-US" sz="28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Postconditions:</a:t>
            </a:r>
            <a:endParaRPr b="0" lang="en-US" sz="3200" spc="-1" strike="noStrike">
              <a:solidFill>
                <a:srgbClr val="000000"/>
              </a:solidFill>
              <a:latin typeface="Calibri"/>
            </a:endParaRPr>
          </a:p>
          <a:p>
            <a:pPr lvl="1" marL="743040" indent="-285480">
              <a:lnSpc>
                <a:spcPct val="100000"/>
              </a:lnSpc>
              <a:spcBef>
                <a:spcPts val="561"/>
              </a:spcBef>
              <a:spcAft>
                <a:spcPts val="1400"/>
              </a:spcAft>
              <a:buClr>
                <a:srgbClr val="000000"/>
              </a:buClr>
              <a:buFont typeface="Arial"/>
              <a:buChar char="–"/>
            </a:pPr>
            <a:r>
              <a:rPr b="0" lang="en-US" sz="2800" spc="-1" strike="noStrike">
                <a:solidFill>
                  <a:srgbClr val="000000"/>
                </a:solidFill>
                <a:latin typeface="Calibri"/>
              </a:rPr>
              <a:t>the guest’s rooms become available</a:t>
            </a:r>
            <a:endParaRPr b="0" lang="en-US" sz="2800" spc="-1" strike="noStrike">
              <a:solidFill>
                <a:srgbClr val="000000"/>
              </a:solidFill>
              <a:latin typeface="Calibri"/>
            </a:endParaRPr>
          </a:p>
          <a:p>
            <a:pPr marL="343080" indent="-342720">
              <a:lnSpc>
                <a:spcPct val="100000"/>
              </a:lnSpc>
              <a:spcBef>
                <a:spcPts val="320"/>
              </a:spcBef>
              <a:buClr>
                <a:srgbClr val="000000"/>
              </a:buClr>
              <a:buFont typeface="Arial"/>
              <a:buChar char="•"/>
            </a:pPr>
            <a:r>
              <a:rPr b="0" lang="en-US" sz="3200" spc="-1" strike="noStrike">
                <a:solidFill>
                  <a:srgbClr val="000000"/>
                </a:solidFill>
                <a:latin typeface="Calibri"/>
              </a:rPr>
              <a:t>Frame conditions:</a:t>
            </a:r>
            <a:endParaRPr b="0" lang="en-US" sz="3200" spc="-1" strike="noStrike">
              <a:solidFill>
                <a:srgbClr val="000000"/>
              </a:solidFill>
              <a:latin typeface="Calibri"/>
            </a:endParaRPr>
          </a:p>
          <a:p>
            <a:pPr lvl="1" marL="743040" indent="-285480">
              <a:lnSpc>
                <a:spcPct val="100000"/>
              </a:lnSpc>
              <a:spcBef>
                <a:spcPts val="281"/>
              </a:spcBef>
              <a:buClr>
                <a:srgbClr val="000000"/>
              </a:buClr>
              <a:buFont typeface="Arial"/>
              <a:buChar char="–"/>
            </a:pPr>
            <a:r>
              <a:rPr b="0" lang="en-US" sz="2800" spc="-1" strike="noStrike">
                <a:solidFill>
                  <a:srgbClr val="000000"/>
                </a:solidFill>
                <a:latin typeface="Calibri"/>
              </a:rPr>
              <a:t>Nothing changes but the </a:t>
            </a:r>
            <a:r>
              <a:rPr b="0" lang="en-US" sz="2400" spc="-1" strike="noStrike">
                <a:solidFill>
                  <a:srgbClr val="4f81bd"/>
                </a:solidFill>
                <a:latin typeface="Lucida Console"/>
              </a:rPr>
              <a:t>occupant</a:t>
            </a:r>
            <a:r>
              <a:rPr b="0" lang="en-US" sz="2400" spc="-1" strike="noStrike">
                <a:solidFill>
                  <a:srgbClr val="000000"/>
                </a:solidFill>
                <a:latin typeface="Calibri"/>
              </a:rPr>
              <a:t> </a:t>
            </a:r>
            <a:r>
              <a:rPr b="0" lang="en-US" sz="2800" spc="-1" strike="noStrike">
                <a:solidFill>
                  <a:srgbClr val="000000"/>
                </a:solidFill>
                <a:latin typeface="Calibri"/>
              </a:rPr>
              <a:t>relation</a:t>
            </a:r>
            <a:endParaRPr b="0" lang="en-US" sz="2800" spc="-1" strike="noStrike">
              <a:solidFill>
                <a:srgbClr val="000000"/>
              </a:solidFill>
              <a:latin typeface="Calibri"/>
            </a:endParaRPr>
          </a:p>
        </p:txBody>
      </p:sp>
      <p:sp>
        <p:nvSpPr>
          <p:cNvPr id="170"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8BEC9C22-155D-488C-9D64-18AC07191CFC}" type="slidenum">
              <a:rPr b="1" lang="en-US" sz="1200" spc="-1" strike="noStrike">
                <a:solidFill>
                  <a:srgbClr val="8b8b8b"/>
                </a:solidFill>
                <a:latin typeface="Tahoma"/>
              </a:rPr>
              <a:t>&lt;number&gt;</a:t>
            </a:fld>
            <a:endParaRPr b="0" lang="en-US" sz="1200" spc="-1" strike="noStrike">
              <a:latin typeface="Times New Roman"/>
            </a:endParaRPr>
          </a:p>
        </p:txBody>
      </p:sp>
      <p:sp>
        <p:nvSpPr>
          <p:cNvPr id="171"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Hotel Operations: Check-out</a:t>
            </a:r>
            <a:endParaRPr b="0" lang="en-US" sz="4400" spc="-1" strike="noStrike">
              <a:solidFill>
                <a:srgbClr val="000000"/>
              </a:solidFill>
              <a:latin typeface="Tahoma"/>
            </a:endParaRPr>
          </a:p>
        </p:txBody>
      </p:sp>
      <p:sp>
        <p:nvSpPr>
          <p:cNvPr id="173" name="TextShape 2"/>
          <p:cNvSpPr txBox="1"/>
          <p:nvPr/>
        </p:nvSpPr>
        <p:spPr>
          <a:xfrm>
            <a:off x="636840" y="1406880"/>
            <a:ext cx="8152920" cy="5235840"/>
          </a:xfrm>
          <a:prstGeom prst="rect">
            <a:avLst/>
          </a:prstGeom>
          <a:noFill/>
          <a:ln>
            <a:noFill/>
          </a:ln>
        </p:spPr>
        <p:txBody>
          <a:bodyPr>
            <a:normAutofit/>
          </a:bodyPr>
          <a:p>
            <a:pPr marL="343080" indent="-342720">
              <a:lnSpc>
                <a:spcPct val="80000"/>
              </a:lnSpc>
              <a:spcBef>
                <a:spcPts val="420"/>
              </a:spcBef>
            </a:pPr>
            <a:r>
              <a:rPr b="1" lang="en-US" sz="2100" spc="-1" strike="noStrike">
                <a:solidFill>
                  <a:srgbClr val="4f81bd"/>
                </a:solidFill>
                <a:latin typeface="Lucida Console"/>
              </a:rPr>
              <a:t>one</a:t>
            </a:r>
            <a:r>
              <a:rPr b="0" lang="en-US" sz="2100" spc="-1" strike="noStrike">
                <a:solidFill>
                  <a:srgbClr val="4f81bd"/>
                </a:solidFill>
                <a:latin typeface="Lucida Console"/>
              </a:rPr>
              <a:t> </a:t>
            </a:r>
            <a:r>
              <a:rPr b="1" lang="en-US" sz="2100" spc="-1" strike="noStrike">
                <a:solidFill>
                  <a:srgbClr val="4f81bd"/>
                </a:solidFill>
                <a:latin typeface="Lucida Console"/>
              </a:rPr>
              <a:t>sig</a:t>
            </a:r>
            <a:r>
              <a:rPr b="0" lang="en-US" sz="2100" spc="-1" strike="noStrike">
                <a:solidFill>
                  <a:srgbClr val="4f81bd"/>
                </a:solidFill>
                <a:latin typeface="Lucida Console"/>
              </a:rPr>
              <a:t> FrontDesk {</a:t>
            </a:r>
            <a:endParaRPr b="0" lang="en-US" sz="2100" spc="-1" strike="noStrike">
              <a:solidFill>
                <a:srgbClr val="000000"/>
              </a:solidFill>
              <a:latin typeface="Calibri"/>
            </a:endParaRPr>
          </a:p>
          <a:p>
            <a:pPr marL="743040" indent="-285480">
              <a:lnSpc>
                <a:spcPct val="80000"/>
              </a:lnSpc>
              <a:spcBef>
                <a:spcPts val="420"/>
              </a:spcBef>
            </a:pPr>
            <a:r>
              <a:rPr b="0" lang="en-US" sz="2100" spc="-1" strike="noStrike">
                <a:solidFill>
                  <a:srgbClr val="4f81bd"/>
                </a:solidFill>
                <a:latin typeface="Lucida Console"/>
              </a:rPr>
              <a:t> </a:t>
            </a:r>
            <a:r>
              <a:rPr b="0" lang="en-US" sz="2100" spc="-1" strike="noStrike">
                <a:solidFill>
                  <a:srgbClr val="4f81bd"/>
                </a:solidFill>
                <a:latin typeface="Lucida Console"/>
              </a:rPr>
              <a:t>lastKey: (Room -&gt; </a:t>
            </a:r>
            <a:r>
              <a:rPr b="1" lang="en-US" sz="2100" spc="-1" strike="noStrike">
                <a:solidFill>
                  <a:srgbClr val="4f81bd"/>
                </a:solidFill>
                <a:latin typeface="Lucida Console"/>
              </a:rPr>
              <a:t>lone </a:t>
            </a:r>
            <a:r>
              <a:rPr b="0" lang="en-US" sz="2100" spc="-1" strike="noStrike">
                <a:solidFill>
                  <a:srgbClr val="4f81bd"/>
                </a:solidFill>
                <a:latin typeface="Lucida Console"/>
              </a:rPr>
              <a:t>Key) -&gt; Time,</a:t>
            </a:r>
            <a:endParaRPr b="0" lang="en-US" sz="2100" spc="-1" strike="noStrike">
              <a:solidFill>
                <a:srgbClr val="000000"/>
              </a:solidFill>
              <a:latin typeface="Calibri"/>
            </a:endParaRPr>
          </a:p>
          <a:p>
            <a:pPr marL="743040" indent="-285480">
              <a:lnSpc>
                <a:spcPct val="80000"/>
              </a:lnSpc>
              <a:spcBef>
                <a:spcPts val="420"/>
              </a:spcBef>
            </a:pPr>
            <a:r>
              <a:rPr b="0" lang="en-US" sz="2100" spc="-1" strike="noStrike">
                <a:solidFill>
                  <a:srgbClr val="4f81bd"/>
                </a:solidFill>
                <a:latin typeface="Lucida Console"/>
              </a:rPr>
              <a:t> </a:t>
            </a:r>
            <a:r>
              <a:rPr b="0" lang="en-US" sz="2100" spc="-1" strike="noStrike">
                <a:solidFill>
                  <a:srgbClr val="4f81bd"/>
                </a:solidFill>
                <a:latin typeface="Lucida Console"/>
              </a:rPr>
              <a:t>occupant: Room -&gt; Guest -&gt; Time</a:t>
            </a:r>
            <a:endParaRPr b="0" lang="en-US" sz="2100" spc="-1" strike="noStrike">
              <a:solidFill>
                <a:srgbClr val="000000"/>
              </a:solidFill>
              <a:latin typeface="Calibri"/>
            </a:endParaRPr>
          </a:p>
          <a:p>
            <a:pPr marL="343080" indent="-342720">
              <a:lnSpc>
                <a:spcPct val="80000"/>
              </a:lnSpc>
              <a:spcBef>
                <a:spcPts val="420"/>
              </a:spcBef>
              <a:spcAft>
                <a:spcPts val="1049"/>
              </a:spcAft>
            </a:pPr>
            <a:r>
              <a:rPr b="0" lang="en-US" sz="2100" spc="-1" strike="noStrike">
                <a:solidFill>
                  <a:srgbClr val="4f81bd"/>
                </a:solidFill>
                <a:latin typeface="Lucida Console"/>
              </a:rPr>
              <a:t>}</a:t>
            </a:r>
            <a:endParaRPr b="0" lang="en-US" sz="2100" spc="-1" strike="noStrike">
              <a:solidFill>
                <a:srgbClr val="000000"/>
              </a:solidFill>
              <a:latin typeface="Calibri"/>
            </a:endParaRPr>
          </a:p>
          <a:p>
            <a:pPr>
              <a:lnSpc>
                <a:spcPct val="80000"/>
              </a:lnSpc>
              <a:spcBef>
                <a:spcPts val="420"/>
              </a:spcBef>
            </a:pPr>
            <a:r>
              <a:rPr b="1" lang="en-US" sz="2100" spc="-1" strike="noStrike">
                <a:solidFill>
                  <a:srgbClr val="4f81bd"/>
                </a:solidFill>
                <a:latin typeface="Lucida Console"/>
              </a:rPr>
              <a:t>pred</a:t>
            </a:r>
            <a:r>
              <a:rPr b="0" lang="en-US" sz="2100" spc="-1" strike="noStrike">
                <a:solidFill>
                  <a:srgbClr val="4f81bd"/>
                </a:solidFill>
                <a:latin typeface="Lucida Console"/>
              </a:rPr>
              <a:t> checkout [ g: Guest, t,t': Time ]</a:t>
            </a:r>
            <a:endParaRPr b="0" lang="en-US" sz="2100" spc="-1" strike="noStrike">
              <a:solidFill>
                <a:srgbClr val="000000"/>
              </a:solidFill>
              <a:latin typeface="Calibri"/>
            </a:endParaRPr>
          </a:p>
          <a:p>
            <a:pPr>
              <a:lnSpc>
                <a:spcPct val="80000"/>
              </a:lnSpc>
              <a:spcBef>
                <a:spcPts val="420"/>
              </a:spcBef>
            </a:pPr>
            <a:r>
              <a:rPr b="0" lang="en-US" sz="2100" spc="-1" strike="noStrike">
                <a:solidFill>
                  <a:srgbClr val="4f81bd"/>
                </a:solidFill>
                <a:latin typeface="Lucida Console"/>
              </a:rPr>
              <a:t>{</a:t>
            </a:r>
            <a:endParaRPr b="0" lang="en-US" sz="2100" spc="-1" strike="noStrike">
              <a:solidFill>
                <a:srgbClr val="000000"/>
              </a:solidFill>
              <a:latin typeface="Calibri"/>
            </a:endParaRPr>
          </a:p>
          <a:p>
            <a:pPr>
              <a:lnSpc>
                <a:spcPct val="90000"/>
              </a:lnSpc>
            </a:pPr>
            <a:r>
              <a:rPr b="0" lang="en-US" sz="2100" spc="-1" strike="noStrike">
                <a:solidFill>
                  <a:srgbClr val="4f81bd"/>
                </a:solidFill>
                <a:latin typeface="Lucida Console"/>
              </a:rPr>
              <a:t>	</a:t>
            </a:r>
            <a:r>
              <a:rPr b="1" lang="en-US" sz="2100" spc="-1" strike="noStrike">
                <a:solidFill>
                  <a:srgbClr val="4f81bd"/>
                </a:solidFill>
                <a:latin typeface="Lucida Console"/>
              </a:rPr>
              <a:t>let</a:t>
            </a:r>
            <a:r>
              <a:rPr b="0" lang="en-US" sz="2100" spc="-1" strike="noStrike">
                <a:solidFill>
                  <a:srgbClr val="4f81bd"/>
                </a:solidFill>
                <a:latin typeface="Lucida Console"/>
              </a:rPr>
              <a:t> occ = FrontDesk.occupant | {</a:t>
            </a:r>
            <a:endParaRPr b="0" lang="en-US" sz="2100" spc="-1" strike="noStrike">
              <a:solidFill>
                <a:srgbClr val="000000"/>
              </a:solidFill>
              <a:latin typeface="Calibri"/>
            </a:endParaRPr>
          </a:p>
          <a:p>
            <a:pPr>
              <a:lnSpc>
                <a:spcPct val="90000"/>
              </a:lnSpc>
            </a:pPr>
            <a:r>
              <a:rPr b="0" lang="en-US" sz="2100" spc="-1" strike="noStrike">
                <a:solidFill>
                  <a:srgbClr val="95b3d7"/>
                </a:solidFill>
                <a:latin typeface="Lucida Console"/>
              </a:rPr>
              <a:t>	</a:t>
            </a:r>
            <a:r>
              <a:rPr b="0" lang="en-US" sz="2100" spc="-1" strike="noStrike">
                <a:solidFill>
                  <a:srgbClr val="95b3d7"/>
                </a:solidFill>
                <a:latin typeface="Lucida Console"/>
              </a:rPr>
              <a:t>  </a:t>
            </a:r>
            <a:r>
              <a:rPr b="0" lang="en-US" sz="2100" spc="-1" strike="noStrike">
                <a:solidFill>
                  <a:srgbClr val="95b3d7"/>
                </a:solidFill>
                <a:latin typeface="Lucida Console"/>
              </a:rPr>
              <a:t>-- the guest occupies one or more rooms</a:t>
            </a:r>
            <a:endParaRPr b="0" lang="en-US" sz="2100" spc="-1" strike="noStrike">
              <a:solidFill>
                <a:srgbClr val="000000"/>
              </a:solidFill>
              <a:latin typeface="Calibri"/>
            </a:endParaRPr>
          </a:p>
          <a:p>
            <a:pPr>
              <a:lnSpc>
                <a:spcPct val="90000"/>
              </a:lnSpc>
            </a:pPr>
            <a:r>
              <a:rPr b="1" lang="en-US" sz="2100" spc="-1" strike="noStrike">
                <a:solidFill>
                  <a:srgbClr val="4f81bd"/>
                </a:solidFill>
                <a:latin typeface="Lucida Console"/>
              </a:rPr>
              <a:t>	</a:t>
            </a:r>
            <a:r>
              <a:rPr b="1" lang="en-US" sz="2100" spc="-1" strike="noStrike">
                <a:solidFill>
                  <a:srgbClr val="4f81bd"/>
                </a:solidFill>
                <a:latin typeface="Lucida Console"/>
              </a:rPr>
              <a:t>  </a:t>
            </a:r>
            <a:r>
              <a:rPr b="1" lang="en-US" sz="2100" spc="-1" strike="noStrike">
                <a:solidFill>
                  <a:srgbClr val="4f81bd"/>
                </a:solidFill>
                <a:latin typeface="Lucida Console"/>
              </a:rPr>
              <a:t>some</a:t>
            </a:r>
            <a:r>
              <a:rPr b="0" lang="en-US" sz="2100" spc="-1" strike="noStrike">
                <a:solidFill>
                  <a:srgbClr val="4f81bd"/>
                </a:solidFill>
                <a:latin typeface="Lucida Console"/>
              </a:rPr>
              <a:t> (occ.t).g</a:t>
            </a:r>
            <a:endParaRPr b="0" lang="en-US" sz="2100" spc="-1" strike="noStrike">
              <a:solidFill>
                <a:srgbClr val="000000"/>
              </a:solidFill>
              <a:latin typeface="Calibri"/>
            </a:endParaRPr>
          </a:p>
          <a:p>
            <a:pPr>
              <a:lnSpc>
                <a:spcPct val="90000"/>
              </a:lnSpc>
            </a:pPr>
            <a:r>
              <a:rPr b="0" lang="en-US" sz="2100" spc="-1" strike="noStrike">
                <a:solidFill>
                  <a:srgbClr val="95b3d7"/>
                </a:solidFill>
                <a:latin typeface="Lucida Console"/>
              </a:rPr>
              <a:t>	</a:t>
            </a:r>
            <a:r>
              <a:rPr b="0" lang="en-US" sz="2100" spc="-1" strike="noStrike">
                <a:solidFill>
                  <a:srgbClr val="95b3d7"/>
                </a:solidFill>
                <a:latin typeface="Lucida Console"/>
              </a:rPr>
              <a:t>  </a:t>
            </a:r>
            <a:r>
              <a:rPr b="0" lang="en-US" sz="2100" spc="-1" strike="noStrike">
                <a:solidFill>
                  <a:srgbClr val="95b3d7"/>
                </a:solidFill>
                <a:latin typeface="Lucida Console"/>
              </a:rPr>
              <a:t>-- the guest’s rooms become available</a:t>
            </a:r>
            <a:endParaRPr b="0" lang="en-US" sz="2100" spc="-1" strike="noStrike">
              <a:solidFill>
                <a:srgbClr val="000000"/>
              </a:solidFill>
              <a:latin typeface="Calibri"/>
            </a:endParaRPr>
          </a:p>
          <a:p>
            <a:pPr>
              <a:lnSpc>
                <a:spcPct val="90000"/>
              </a:lnSpc>
            </a:pPr>
            <a:r>
              <a:rPr b="0" lang="en-US" sz="2100" spc="-1" strike="noStrike">
                <a:solidFill>
                  <a:srgbClr val="4f81bd"/>
                </a:solidFill>
                <a:latin typeface="Lucida Console"/>
              </a:rPr>
              <a:t>	</a:t>
            </a:r>
            <a:r>
              <a:rPr b="0" lang="en-US" sz="2100" spc="-1" strike="noStrike">
                <a:solidFill>
                  <a:srgbClr val="4f81bd"/>
                </a:solidFill>
                <a:latin typeface="Lucida Console"/>
              </a:rPr>
              <a:t>  </a:t>
            </a:r>
            <a:r>
              <a:rPr b="0" lang="en-US" sz="2100" spc="-1" strike="noStrike">
                <a:solidFill>
                  <a:srgbClr val="4f81bd"/>
                </a:solidFill>
                <a:latin typeface="Lucida Console"/>
              </a:rPr>
              <a:t>occ.t' = occ.t – (Room -&gt; g)</a:t>
            </a:r>
            <a:endParaRPr b="0" lang="en-US" sz="2100" spc="-1" strike="noStrike">
              <a:solidFill>
                <a:srgbClr val="000000"/>
              </a:solidFill>
              <a:latin typeface="Calibri"/>
            </a:endParaRPr>
          </a:p>
          <a:p>
            <a:pPr>
              <a:lnSpc>
                <a:spcPct val="90000"/>
              </a:lnSpc>
            </a:pPr>
            <a:r>
              <a:rPr b="0" lang="en-US" sz="2100" spc="-1" strike="noStrike">
                <a:solidFill>
                  <a:srgbClr val="4f81bd"/>
                </a:solidFill>
                <a:latin typeface="Lucida Console"/>
              </a:rPr>
              <a:t>	</a:t>
            </a:r>
            <a:r>
              <a:rPr b="0" lang="en-US" sz="2100" spc="-1" strike="noStrike">
                <a:solidFill>
                  <a:srgbClr val="4f81bd"/>
                </a:solidFill>
                <a:latin typeface="Lucida Console"/>
              </a:rPr>
              <a:t>}</a:t>
            </a:r>
            <a:endParaRPr b="0" lang="en-US" sz="2100" spc="-1" strike="noStrike">
              <a:solidFill>
                <a:srgbClr val="000000"/>
              </a:solidFill>
              <a:latin typeface="Calibri"/>
            </a:endParaRPr>
          </a:p>
          <a:p>
            <a:pPr>
              <a:lnSpc>
                <a:spcPct val="80000"/>
              </a:lnSpc>
              <a:spcBef>
                <a:spcPts val="420"/>
              </a:spcBef>
            </a:pPr>
            <a:r>
              <a:rPr b="0" lang="en-US" sz="2100" spc="-1" strike="noStrike">
                <a:solidFill>
                  <a:srgbClr val="95b3d7"/>
                </a:solidFill>
                <a:latin typeface="Lucida Console"/>
              </a:rPr>
              <a:t>	</a:t>
            </a:r>
            <a:r>
              <a:rPr b="0" lang="en-US" sz="2100" spc="-1" strike="noStrike">
                <a:solidFill>
                  <a:srgbClr val="95b3d7"/>
                </a:solidFill>
                <a:latin typeface="Lucida Console"/>
              </a:rPr>
              <a:t>-- frame condition</a:t>
            </a:r>
            <a:endParaRPr b="0" lang="en-US" sz="2100" spc="-1" strike="noStrike">
              <a:solidFill>
                <a:srgbClr val="000000"/>
              </a:solidFill>
              <a:latin typeface="Calibri"/>
            </a:endParaRPr>
          </a:p>
          <a:p>
            <a:pPr>
              <a:lnSpc>
                <a:spcPct val="80000"/>
              </a:lnSpc>
              <a:spcBef>
                <a:spcPts val="420"/>
              </a:spcBef>
            </a:pPr>
            <a:r>
              <a:rPr b="0" lang="en-US" sz="2100" spc="-1" strike="noStrike">
                <a:solidFill>
                  <a:srgbClr val="4f81bd"/>
                </a:solidFill>
                <a:latin typeface="Lucida Console"/>
              </a:rPr>
              <a:t>	</a:t>
            </a:r>
            <a:r>
              <a:rPr b="0" lang="en-US" sz="2100" spc="-1" strike="noStrike">
                <a:solidFill>
                  <a:srgbClr val="4f81bd"/>
                </a:solidFill>
                <a:latin typeface="Lucida Console"/>
              </a:rPr>
              <a:t>FrontDesk.lastKey.t = FrontDesk.lastKey.t'</a:t>
            </a:r>
            <a:endParaRPr b="0" lang="en-US" sz="2100" spc="-1" strike="noStrike">
              <a:solidFill>
                <a:srgbClr val="000000"/>
              </a:solidFill>
              <a:latin typeface="Calibri"/>
            </a:endParaRPr>
          </a:p>
          <a:p>
            <a:pPr>
              <a:lnSpc>
                <a:spcPct val="80000"/>
              </a:lnSpc>
              <a:spcBef>
                <a:spcPts val="420"/>
              </a:spcBef>
            </a:pPr>
            <a:r>
              <a:rPr b="0" lang="en-US" sz="2100" spc="-1" strike="noStrike">
                <a:solidFill>
                  <a:srgbClr val="4f81bd"/>
                </a:solidFill>
                <a:latin typeface="Lucida Console"/>
              </a:rPr>
              <a:t>	</a:t>
            </a:r>
            <a:r>
              <a:rPr b="0" lang="en-US" sz="2100" spc="-1" strike="noStrike">
                <a:solidFill>
                  <a:srgbClr val="4f81bd"/>
                </a:solidFill>
                <a:latin typeface="Lucida Console"/>
              </a:rPr>
              <a:t>noRoomChangeExcept[</a:t>
            </a:r>
            <a:r>
              <a:rPr b="1" lang="en-US" sz="2100" spc="-1" strike="noStrike">
                <a:solidFill>
                  <a:srgbClr val="4f81bd"/>
                </a:solidFill>
                <a:latin typeface="Lucida Console"/>
              </a:rPr>
              <a:t>none</a:t>
            </a:r>
            <a:r>
              <a:rPr b="0" lang="en-US" sz="2100" spc="-1" strike="noStrike">
                <a:solidFill>
                  <a:srgbClr val="4f81bd"/>
                </a:solidFill>
                <a:latin typeface="Lucida Console"/>
              </a:rPr>
              <a:t>, t, t’]</a:t>
            </a:r>
            <a:endParaRPr b="0" lang="en-US" sz="2100" spc="-1" strike="noStrike">
              <a:solidFill>
                <a:srgbClr val="000000"/>
              </a:solidFill>
              <a:latin typeface="Calibri"/>
            </a:endParaRPr>
          </a:p>
          <a:p>
            <a:pPr>
              <a:lnSpc>
                <a:spcPct val="80000"/>
              </a:lnSpc>
              <a:spcBef>
                <a:spcPts val="420"/>
              </a:spcBef>
            </a:pPr>
            <a:r>
              <a:rPr b="0" lang="en-US" sz="2100" spc="-1" strike="noStrike">
                <a:solidFill>
                  <a:srgbClr val="4f81bd"/>
                </a:solidFill>
                <a:latin typeface="Lucida Console"/>
              </a:rPr>
              <a:t>	</a:t>
            </a:r>
            <a:r>
              <a:rPr b="0" lang="en-US" sz="2100" spc="-1" strike="noStrike">
                <a:solidFill>
                  <a:srgbClr val="4f81bd"/>
                </a:solidFill>
                <a:latin typeface="Lucida Console"/>
              </a:rPr>
              <a:t>noGuestChangeExcept[</a:t>
            </a:r>
            <a:r>
              <a:rPr b="1" lang="en-US" sz="2100" spc="-1" strike="noStrike">
                <a:solidFill>
                  <a:srgbClr val="4f81bd"/>
                </a:solidFill>
                <a:latin typeface="Lucida Console"/>
              </a:rPr>
              <a:t>none</a:t>
            </a:r>
            <a:r>
              <a:rPr b="0" lang="en-US" sz="2100" spc="-1" strike="noStrike">
                <a:solidFill>
                  <a:srgbClr val="4f81bd"/>
                </a:solidFill>
                <a:latin typeface="Lucida Console"/>
              </a:rPr>
              <a:t>, t, t’]</a:t>
            </a:r>
            <a:endParaRPr b="0" lang="en-US" sz="2100" spc="-1" strike="noStrike">
              <a:solidFill>
                <a:srgbClr val="000000"/>
              </a:solidFill>
              <a:latin typeface="Calibri"/>
            </a:endParaRPr>
          </a:p>
          <a:p>
            <a:pPr>
              <a:lnSpc>
                <a:spcPct val="80000"/>
              </a:lnSpc>
              <a:spcBef>
                <a:spcPts val="420"/>
              </a:spcBef>
            </a:pPr>
            <a:r>
              <a:rPr b="0" lang="en-US" sz="2100" spc="-1" strike="noStrike">
                <a:solidFill>
                  <a:srgbClr val="4f81bd"/>
                </a:solidFill>
                <a:latin typeface="Lucida Console"/>
              </a:rPr>
              <a:t>}</a:t>
            </a:r>
            <a:endParaRPr b="0" lang="en-US" sz="2100" spc="-1" strike="noStrike">
              <a:solidFill>
                <a:srgbClr val="000000"/>
              </a:solidFill>
              <a:latin typeface="Calibri"/>
            </a:endParaRPr>
          </a:p>
        </p:txBody>
      </p:sp>
      <p:sp>
        <p:nvSpPr>
          <p:cNvPr id="174"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AC24C83E-6736-4ADE-A7DA-2ADA13FD1A3F}" type="slidenum">
              <a:rPr b="1" lang="en-US" sz="1200" spc="-1" strike="noStrike">
                <a:solidFill>
                  <a:srgbClr val="8b8b8b"/>
                </a:solidFill>
                <a:latin typeface="Tahoma"/>
              </a:rPr>
              <a:t>&lt;number&gt;</a:t>
            </a:fld>
            <a:endParaRPr b="0" lang="en-US" sz="1200" spc="-1" strike="noStrike">
              <a:latin typeface="Times New Roman"/>
            </a:endParaRPr>
          </a:p>
        </p:txBody>
      </p:sp>
      <p:sp>
        <p:nvSpPr>
          <p:cNvPr id="175"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Acknowledgments</a:t>
            </a:r>
            <a:endParaRPr b="0" lang="en-US" sz="4400" spc="-1" strike="noStrike">
              <a:solidFill>
                <a:srgbClr val="000000"/>
              </a:solidFill>
              <a:latin typeface="Tahoma"/>
            </a:endParaRPr>
          </a:p>
        </p:txBody>
      </p:sp>
      <p:sp>
        <p:nvSpPr>
          <p:cNvPr id="92" name="TextShape 2"/>
          <p:cNvSpPr txBox="1"/>
          <p:nvPr/>
        </p:nvSpPr>
        <p:spPr>
          <a:xfrm>
            <a:off x="685800" y="1523880"/>
            <a:ext cx="7832520" cy="4876560"/>
          </a:xfrm>
          <a:prstGeom prst="rect">
            <a:avLst/>
          </a:prstGeom>
          <a:noFill/>
          <a:ln>
            <a:noFill/>
          </a:ln>
        </p:spPr>
        <p:txBody>
          <a:bodyPr>
            <a:noAutofit/>
          </a:bodyPr>
          <a:p>
            <a:pPr marL="343080" indent="-342720">
              <a:lnSpc>
                <a:spcPct val="100000"/>
              </a:lnSpc>
              <a:spcBef>
                <a:spcPts val="641"/>
              </a:spcBef>
            </a:pPr>
            <a:r>
              <a:rPr b="0" lang="en-US" sz="3200" spc="-1" strike="noStrike">
                <a:solidFill>
                  <a:srgbClr val="000000"/>
                </a:solidFill>
                <a:latin typeface="Calibri"/>
              </a:rPr>
              <a:t>These notes are based on an Alloy </a:t>
            </a:r>
            <a:endParaRPr b="0" lang="en-US" sz="3200" spc="-1" strike="noStrike">
              <a:solidFill>
                <a:srgbClr val="000000"/>
              </a:solidFill>
              <a:latin typeface="Calibri"/>
            </a:endParaRPr>
          </a:p>
          <a:p>
            <a:pPr marL="343080" indent="-342720">
              <a:lnSpc>
                <a:spcPct val="100000"/>
              </a:lnSpc>
              <a:spcBef>
                <a:spcPts val="641"/>
              </a:spcBef>
            </a:pPr>
            <a:r>
              <a:rPr b="0" lang="en-US" sz="3200" spc="-1" strike="noStrike">
                <a:solidFill>
                  <a:srgbClr val="000000"/>
                </a:solidFill>
                <a:latin typeface="Calibri"/>
              </a:rPr>
              <a:t>example in the following book:</a:t>
            </a:r>
            <a:endParaRPr b="0" lang="en-US" sz="3200" spc="-1" strike="noStrike">
              <a:solidFill>
                <a:srgbClr val="000000"/>
              </a:solidFill>
              <a:latin typeface="Calibri"/>
            </a:endParaRPr>
          </a:p>
          <a:p>
            <a:pPr>
              <a:lnSpc>
                <a:spcPct val="100000"/>
              </a:lnSpc>
              <a:spcBef>
                <a:spcPts val="641"/>
              </a:spcBef>
            </a:pPr>
            <a:endParaRPr b="0" lang="en-US" sz="3200" spc="-1" strike="noStrike">
              <a:solidFill>
                <a:srgbClr val="000000"/>
              </a:solidFill>
              <a:latin typeface="Calibri"/>
            </a:endParaRPr>
          </a:p>
          <a:p>
            <a:pPr marL="743040" indent="-285480">
              <a:lnSpc>
                <a:spcPct val="100000"/>
              </a:lnSpc>
              <a:spcBef>
                <a:spcPts val="561"/>
              </a:spcBef>
            </a:pPr>
            <a:r>
              <a:rPr b="1" lang="en-US" sz="2800" spc="-1" strike="noStrike">
                <a:solidFill>
                  <a:srgbClr val="000000"/>
                </a:solidFill>
                <a:latin typeface="Calibri"/>
              </a:rPr>
              <a:t>[Jack06]</a:t>
            </a:r>
            <a:r>
              <a:rPr b="0" lang="en-US" sz="2800" spc="-1" strike="noStrike">
                <a:solidFill>
                  <a:srgbClr val="000000"/>
                </a:solidFill>
                <a:latin typeface="Calibri"/>
              </a:rPr>
              <a:t> Daniel Jackson. </a:t>
            </a:r>
            <a:r>
              <a:rPr b="0" i="1" lang="en-US" sz="2800" spc="-1" strike="noStrike">
                <a:solidFill>
                  <a:srgbClr val="000000"/>
                </a:solidFill>
                <a:latin typeface="Calibri"/>
              </a:rPr>
              <a:t>Software abstractions – Logic, Language, and Analysis. </a:t>
            </a:r>
            <a:r>
              <a:rPr b="0" lang="en-US" sz="2800" spc="-1" strike="noStrike">
                <a:solidFill>
                  <a:srgbClr val="000000"/>
                </a:solidFill>
                <a:latin typeface="Calibri"/>
              </a:rPr>
              <a:t>The MIT press, 2006.</a:t>
            </a:r>
            <a:endParaRPr b="0" lang="en-US" sz="2800" spc="-1" strike="noStrike">
              <a:solidFill>
                <a:srgbClr val="000000"/>
              </a:solidFill>
              <a:latin typeface="Calibri"/>
            </a:endParaRPr>
          </a:p>
        </p:txBody>
      </p:sp>
      <p:sp>
        <p:nvSpPr>
          <p:cNvPr id="93"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016FDEA9-E979-46F0-B941-E141AA98E4BA}" type="slidenum">
              <a:rPr b="1" lang="en-US" sz="1200" spc="-1" strike="noStrike">
                <a:solidFill>
                  <a:srgbClr val="8b8b8b"/>
                </a:solidFill>
                <a:latin typeface="Tahoma"/>
              </a:rPr>
              <a:t>&lt;number&gt;</a:t>
            </a:fld>
            <a:endParaRPr b="0" lang="en-US" sz="1200" spc="-1" strike="noStrike">
              <a:latin typeface="Times New Roman"/>
            </a:endParaRPr>
          </a:p>
        </p:txBody>
      </p:sp>
      <p:sp>
        <p:nvSpPr>
          <p:cNvPr id="94"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2019</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Hotel Operations: Check-in</a:t>
            </a:r>
            <a:endParaRPr b="0" lang="en-US" sz="4400" spc="-1" strike="noStrike">
              <a:solidFill>
                <a:srgbClr val="000000"/>
              </a:solidFill>
              <a:latin typeface="Tahoma"/>
            </a:endParaRPr>
          </a:p>
        </p:txBody>
      </p:sp>
      <p:sp>
        <p:nvSpPr>
          <p:cNvPr id="177" name="TextShape 2"/>
          <p:cNvSpPr txBox="1"/>
          <p:nvPr/>
        </p:nvSpPr>
        <p:spPr>
          <a:xfrm>
            <a:off x="552600" y="1270080"/>
            <a:ext cx="8343720" cy="5304240"/>
          </a:xfrm>
          <a:prstGeom prst="rect">
            <a:avLst/>
          </a:prstGeom>
          <a:noFill/>
          <a:ln>
            <a:noFill/>
          </a:ln>
        </p:spPr>
        <p:txBody>
          <a:bodyPr>
            <a:noAutofit/>
          </a:bodyPr>
          <a:p>
            <a:pPr marL="343080" indent="-342720">
              <a:lnSpc>
                <a:spcPct val="90000"/>
              </a:lnSpc>
              <a:spcBef>
                <a:spcPts val="479"/>
              </a:spcBef>
            </a:pPr>
            <a:r>
              <a:rPr b="1" lang="en-US" sz="2400" spc="-1" strike="noStrike">
                <a:solidFill>
                  <a:srgbClr val="4f81bd"/>
                </a:solidFill>
                <a:latin typeface="Lucida Console"/>
              </a:rPr>
              <a:t>pred</a:t>
            </a:r>
            <a:r>
              <a:rPr b="0" lang="en-US" sz="2400" spc="-1" strike="noStrike">
                <a:solidFill>
                  <a:srgbClr val="4f81bd"/>
                </a:solidFill>
                <a:latin typeface="Lucida Console"/>
              </a:rPr>
              <a:t> checkin [ g: Guest, r: Room, k: Key</a:t>
            </a:r>
            <a:endParaRPr b="0" lang="en-US" sz="2400" spc="-1" strike="noStrike">
              <a:solidFill>
                <a:srgbClr val="000000"/>
              </a:solidFill>
              <a:latin typeface="Calibri"/>
            </a:endParaRPr>
          </a:p>
          <a:p>
            <a:pPr marL="343080" indent="-342720">
              <a:lnSpc>
                <a:spcPct val="90000"/>
              </a:lnSpc>
              <a:spcBef>
                <a:spcPts val="479"/>
              </a:spcBef>
            </a:pPr>
            <a:r>
              <a:rPr b="0" lang="en-US" sz="2400" spc="-1" strike="noStrike">
                <a:solidFill>
                  <a:srgbClr val="4f81bd"/>
                </a:solidFill>
                <a:latin typeface="Lucida Console"/>
              </a:rPr>
              <a:t>               </a:t>
            </a:r>
            <a:r>
              <a:rPr b="0" lang="en-US" sz="2400" spc="-1" strike="noStrike">
                <a:solidFill>
                  <a:srgbClr val="4f81bd"/>
                </a:solidFill>
                <a:latin typeface="Lucida Console"/>
              </a:rPr>
              <a:t>t, t': Time ]</a:t>
            </a:r>
            <a:endParaRPr b="0" lang="en-US" sz="2400" spc="-1" strike="noStrike">
              <a:solidFill>
                <a:srgbClr val="000000"/>
              </a:solidFill>
              <a:latin typeface="Calibri"/>
            </a:endParaRPr>
          </a:p>
          <a:p>
            <a:pPr marL="343080" indent="-342720">
              <a:lnSpc>
                <a:spcPct val="90000"/>
              </a:lnSpc>
              <a:spcBef>
                <a:spcPts val="561"/>
              </a:spcBef>
              <a:buClr>
                <a:srgbClr val="000000"/>
              </a:buClr>
              <a:buFont typeface="Arial"/>
              <a:buChar char="•"/>
            </a:pPr>
            <a:r>
              <a:rPr b="0" lang="en-US" sz="2800" spc="-1" strike="noStrike">
                <a:solidFill>
                  <a:srgbClr val="000000"/>
                </a:solidFill>
                <a:latin typeface="Calibri"/>
              </a:rPr>
              <a:t>Preconditions:</a:t>
            </a:r>
            <a:endParaRPr b="0" lang="en-US" sz="2800" spc="-1" strike="noStrike">
              <a:solidFill>
                <a:srgbClr val="000000"/>
              </a:solidFill>
              <a:latin typeface="Calibri"/>
            </a:endParaRPr>
          </a:p>
          <a:p>
            <a:pPr lvl="1" marL="743040" indent="-285480">
              <a:lnSpc>
                <a:spcPct val="90000"/>
              </a:lnSpc>
              <a:spcBef>
                <a:spcPts val="479"/>
              </a:spcBef>
              <a:buClr>
                <a:srgbClr val="000000"/>
              </a:buClr>
              <a:buFont typeface="Arial"/>
              <a:buChar char="–"/>
            </a:pPr>
            <a:r>
              <a:rPr b="0" lang="en-US" sz="2400" spc="-1" strike="noStrike">
                <a:solidFill>
                  <a:srgbClr val="000000"/>
                </a:solidFill>
                <a:latin typeface="Calibri"/>
              </a:rPr>
              <a:t>the room is available</a:t>
            </a:r>
            <a:endParaRPr b="0" lang="en-US" sz="2400" spc="-1" strike="noStrike">
              <a:solidFill>
                <a:srgbClr val="000000"/>
              </a:solidFill>
              <a:latin typeface="Calibri"/>
            </a:endParaRPr>
          </a:p>
          <a:p>
            <a:pPr lvl="1" marL="743040" indent="-285480">
              <a:lnSpc>
                <a:spcPct val="90000"/>
              </a:lnSpc>
              <a:spcBef>
                <a:spcPts val="479"/>
              </a:spcBef>
              <a:buClr>
                <a:srgbClr val="000000"/>
              </a:buClr>
              <a:buFont typeface="Arial"/>
              <a:buChar char="–"/>
            </a:pPr>
            <a:r>
              <a:rPr b="0" lang="en-US" sz="2400" spc="-1" strike="noStrike">
                <a:solidFill>
                  <a:srgbClr val="000000"/>
                </a:solidFill>
                <a:latin typeface="Calibri"/>
              </a:rPr>
              <a:t>the input key is the successor of the last key in the sequence associated to the room</a:t>
            </a:r>
            <a:endParaRPr b="0" lang="en-US" sz="2400" spc="-1" strike="noStrike">
              <a:solidFill>
                <a:srgbClr val="000000"/>
              </a:solidFill>
              <a:latin typeface="Calibri"/>
            </a:endParaRPr>
          </a:p>
          <a:p>
            <a:pPr marL="343080" indent="-342720">
              <a:lnSpc>
                <a:spcPct val="90000"/>
              </a:lnSpc>
              <a:spcBef>
                <a:spcPts val="561"/>
              </a:spcBef>
              <a:buClr>
                <a:srgbClr val="000000"/>
              </a:buClr>
              <a:buFont typeface="Arial"/>
              <a:buChar char="•"/>
            </a:pPr>
            <a:r>
              <a:rPr b="0" lang="en-US" sz="2800" spc="-1" strike="noStrike">
                <a:solidFill>
                  <a:srgbClr val="000000"/>
                </a:solidFill>
                <a:latin typeface="Calibri"/>
              </a:rPr>
              <a:t>Postconditions:</a:t>
            </a:r>
            <a:endParaRPr b="0" lang="en-US" sz="2800" spc="-1" strike="noStrike">
              <a:solidFill>
                <a:srgbClr val="000000"/>
              </a:solidFill>
              <a:latin typeface="Calibri"/>
            </a:endParaRPr>
          </a:p>
          <a:p>
            <a:pPr lvl="1" marL="743040" indent="-285480">
              <a:lnSpc>
                <a:spcPct val="90000"/>
              </a:lnSpc>
              <a:spcBef>
                <a:spcPts val="479"/>
              </a:spcBef>
              <a:buClr>
                <a:srgbClr val="000000"/>
              </a:buClr>
              <a:buFont typeface="Arial"/>
              <a:buChar char="–"/>
            </a:pPr>
            <a:r>
              <a:rPr b="0" lang="en-US" sz="2400" spc="-1" strike="noStrike">
                <a:solidFill>
                  <a:srgbClr val="000000"/>
                </a:solidFill>
                <a:latin typeface="Calibri"/>
              </a:rPr>
              <a:t>the guest holds the input key and becomes the new occupant of the room</a:t>
            </a:r>
            <a:endParaRPr b="0" lang="en-US" sz="2400" spc="-1" strike="noStrike">
              <a:solidFill>
                <a:srgbClr val="000000"/>
              </a:solidFill>
              <a:latin typeface="Calibri"/>
            </a:endParaRPr>
          </a:p>
          <a:p>
            <a:pPr lvl="1" marL="743040" indent="-285480">
              <a:lnSpc>
                <a:spcPct val="90000"/>
              </a:lnSpc>
              <a:spcBef>
                <a:spcPts val="479"/>
              </a:spcBef>
              <a:buClr>
                <a:srgbClr val="000000"/>
              </a:buClr>
              <a:buFont typeface="Arial"/>
              <a:buChar char="–"/>
            </a:pPr>
            <a:r>
              <a:rPr b="0" lang="en-US" sz="2400" spc="-1" strike="noStrike">
                <a:solidFill>
                  <a:srgbClr val="000000"/>
                </a:solidFill>
                <a:latin typeface="Calibri"/>
              </a:rPr>
              <a:t>the input key becomes the room’s current key</a:t>
            </a:r>
            <a:endParaRPr b="0" lang="en-US" sz="2400" spc="-1" strike="noStrike">
              <a:solidFill>
                <a:srgbClr val="000000"/>
              </a:solidFill>
              <a:latin typeface="Calibri"/>
            </a:endParaRPr>
          </a:p>
          <a:p>
            <a:pPr marL="343080" indent="-342720">
              <a:lnSpc>
                <a:spcPct val="90000"/>
              </a:lnSpc>
              <a:spcBef>
                <a:spcPts val="281"/>
              </a:spcBef>
              <a:buClr>
                <a:srgbClr val="000000"/>
              </a:buClr>
              <a:buFont typeface="Arial"/>
              <a:buChar char="•"/>
            </a:pPr>
            <a:r>
              <a:rPr b="0" lang="en-US" sz="2800" spc="-1" strike="noStrike">
                <a:solidFill>
                  <a:srgbClr val="000000"/>
                </a:solidFill>
                <a:latin typeface="Calibri"/>
              </a:rPr>
              <a:t>Frame conditions:</a:t>
            </a:r>
            <a:endParaRPr b="0" lang="en-US" sz="2800" spc="-1" strike="noStrike">
              <a:solidFill>
                <a:srgbClr val="000000"/>
              </a:solidFill>
              <a:latin typeface="Calibri"/>
            </a:endParaRPr>
          </a:p>
          <a:p>
            <a:pPr lvl="1" marL="743040" indent="-285480">
              <a:lnSpc>
                <a:spcPct val="90000"/>
              </a:lnSpc>
              <a:spcBef>
                <a:spcPts val="241"/>
              </a:spcBef>
              <a:buClr>
                <a:srgbClr val="000000"/>
              </a:buClr>
              <a:buFont typeface="Arial"/>
              <a:buChar char="–"/>
            </a:pPr>
            <a:r>
              <a:rPr b="0" lang="en-US" sz="2400" spc="-1" strike="noStrike">
                <a:solidFill>
                  <a:srgbClr val="000000"/>
                </a:solidFill>
                <a:latin typeface="Calibri"/>
              </a:rPr>
              <a:t>Nothing changes but the occupant relation and the guest’s relations</a:t>
            </a:r>
            <a:endParaRPr b="0" lang="en-US" sz="2400" spc="-1" strike="noStrike">
              <a:solidFill>
                <a:srgbClr val="000000"/>
              </a:solidFill>
              <a:latin typeface="Calibri"/>
            </a:endParaRPr>
          </a:p>
        </p:txBody>
      </p:sp>
      <p:sp>
        <p:nvSpPr>
          <p:cNvPr id="178"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B53968A8-325D-4151-89AD-AC68BEBADE99}" type="slidenum">
              <a:rPr b="1" lang="en-US" sz="1200" spc="-1" strike="noStrike">
                <a:solidFill>
                  <a:srgbClr val="8b8b8b"/>
                </a:solidFill>
                <a:latin typeface="Tahoma"/>
              </a:rPr>
              <a:t>&lt;number&gt;</a:t>
            </a:fld>
            <a:endParaRPr b="0" lang="en-US" sz="1200" spc="-1" strike="noStrike">
              <a:latin typeface="Times New Roman"/>
            </a:endParaRPr>
          </a:p>
        </p:txBody>
      </p:sp>
      <p:sp>
        <p:nvSpPr>
          <p:cNvPr id="179"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Hotel Operations: Check-in</a:t>
            </a:r>
            <a:endParaRPr b="0" lang="en-US" sz="4400" spc="-1" strike="noStrike">
              <a:solidFill>
                <a:srgbClr val="000000"/>
              </a:solidFill>
              <a:latin typeface="Tahoma"/>
            </a:endParaRPr>
          </a:p>
        </p:txBody>
      </p:sp>
      <p:sp>
        <p:nvSpPr>
          <p:cNvPr id="181" name="TextShape 2"/>
          <p:cNvSpPr txBox="1"/>
          <p:nvPr/>
        </p:nvSpPr>
        <p:spPr>
          <a:xfrm>
            <a:off x="428760" y="1333440"/>
            <a:ext cx="8591040" cy="5377680"/>
          </a:xfrm>
          <a:prstGeom prst="rect">
            <a:avLst/>
          </a:prstGeom>
          <a:noFill/>
          <a:ln>
            <a:noFill/>
          </a:ln>
        </p:spPr>
        <p:txBody>
          <a:bodyPr>
            <a:noAutofit/>
          </a:bodyPr>
          <a:p>
            <a:pPr>
              <a:lnSpc>
                <a:spcPct val="100000"/>
              </a:lnSpc>
            </a:pPr>
            <a:r>
              <a:rPr b="1" lang="en-US" sz="1800" spc="-1" strike="noStrike">
                <a:solidFill>
                  <a:srgbClr val="4f81bd"/>
                </a:solidFill>
                <a:latin typeface="Lucida Console"/>
              </a:rPr>
              <a:t>pred</a:t>
            </a:r>
            <a:r>
              <a:rPr b="0" lang="en-US" sz="1800" spc="-1" strike="noStrike">
                <a:solidFill>
                  <a:srgbClr val="4f81bd"/>
                </a:solidFill>
                <a:latin typeface="Lucida Console"/>
              </a:rPr>
              <a:t> checkin [ g: Guest, r: Room, k: Key, t,t': Time ] {</a:t>
            </a:r>
            <a:endParaRPr b="0" lang="en-US" sz="1800" spc="-1" strike="noStrike">
              <a:solidFill>
                <a:srgbClr val="000000"/>
              </a:solidFill>
              <a:latin typeface="Calibri"/>
            </a:endParaRPr>
          </a:p>
          <a:p>
            <a:pPr>
              <a:lnSpc>
                <a:spcPct val="100000"/>
              </a:lnSpc>
              <a:spcBef>
                <a:spcPts val="360"/>
              </a:spcBef>
            </a:pPr>
            <a:r>
              <a:rPr b="0" lang="en-US" sz="1800" spc="-1" strike="noStrike">
                <a:solidFill>
                  <a:srgbClr val="95b3d7"/>
                </a:solidFill>
                <a:latin typeface="Lucida Console"/>
              </a:rPr>
              <a:t>	</a:t>
            </a:r>
            <a:r>
              <a:rPr b="1" lang="en-US" sz="1800" spc="-1" strike="noStrike">
                <a:solidFill>
                  <a:srgbClr val="4f81bd"/>
                </a:solidFill>
                <a:latin typeface="Lucida Console"/>
              </a:rPr>
              <a:t>let</a:t>
            </a:r>
            <a:r>
              <a:rPr b="0" lang="en-US" sz="1800" spc="-1" strike="noStrike">
                <a:solidFill>
                  <a:srgbClr val="4f81bd"/>
                </a:solidFill>
                <a:latin typeface="Lucida Console"/>
              </a:rPr>
              <a:t> occ = FrontDesk.occupant |</a:t>
            </a:r>
            <a:endParaRPr b="0" lang="en-US" sz="1800" spc="-1" strike="noStrike">
              <a:solidFill>
                <a:srgbClr val="000000"/>
              </a:solidFill>
              <a:latin typeface="Calibri"/>
            </a:endParaRPr>
          </a:p>
          <a:p>
            <a:pPr>
              <a:lnSpc>
                <a:spcPct val="100000"/>
              </a:lnSpc>
              <a:spcBef>
                <a:spcPts val="360"/>
              </a:spcBef>
            </a:pPr>
            <a:r>
              <a:rPr b="0" lang="en-US" sz="1800" spc="-1" strike="noStrike">
                <a:solidFill>
                  <a:srgbClr val="4f81bd"/>
                </a:solidFill>
                <a:latin typeface="Lucida Console"/>
              </a:rPr>
              <a:t>	</a:t>
            </a:r>
            <a:r>
              <a:rPr b="1" lang="en-US" sz="1800" spc="-1" strike="noStrike">
                <a:solidFill>
                  <a:srgbClr val="4f81bd"/>
                </a:solidFill>
                <a:latin typeface="Lucida Console"/>
              </a:rPr>
              <a:t>let</a:t>
            </a:r>
            <a:r>
              <a:rPr b="0" lang="en-US" sz="1800" spc="-1" strike="noStrike">
                <a:solidFill>
                  <a:srgbClr val="4f81bd"/>
                </a:solidFill>
                <a:latin typeface="Lucida Console"/>
              </a:rPr>
              <a:t> lk = FrontDesk.lastKey | {</a:t>
            </a:r>
            <a:endParaRPr b="0" lang="en-US" sz="1800" spc="-1" strike="noStrike">
              <a:solidFill>
                <a:srgbClr val="000000"/>
              </a:solidFill>
              <a:latin typeface="Calibri"/>
            </a:endParaRPr>
          </a:p>
          <a:p>
            <a:pPr>
              <a:lnSpc>
                <a:spcPct val="100000"/>
              </a:lnSpc>
            </a:pPr>
            <a:r>
              <a:rPr b="0" lang="en-US" sz="1800" spc="-1" strike="noStrike">
                <a:solidFill>
                  <a:srgbClr val="95b3d7"/>
                </a:solidFill>
                <a:latin typeface="Lucida Console"/>
              </a:rPr>
              <a:t>	</a:t>
            </a:r>
            <a:r>
              <a:rPr b="0" lang="en-US" sz="1800" spc="-1" strike="noStrike">
                <a:solidFill>
                  <a:srgbClr val="95b3d7"/>
                </a:solidFill>
                <a:latin typeface="Lucida Console"/>
              </a:rPr>
              <a:t>	</a:t>
            </a:r>
            <a:r>
              <a:rPr b="0" lang="en-US" sz="1800" spc="-1" strike="noStrike">
                <a:solidFill>
                  <a:srgbClr val="95b3d7"/>
                </a:solidFill>
                <a:latin typeface="Lucida Console"/>
              </a:rPr>
              <a:t>-- the room has no current occupant</a:t>
            </a:r>
            <a:endParaRPr b="0" lang="en-US" sz="1800" spc="-1" strike="noStrike">
              <a:solidFill>
                <a:srgbClr val="000000"/>
              </a:solidFill>
              <a:latin typeface="Calibri"/>
            </a:endParaRPr>
          </a:p>
          <a:p>
            <a:pPr>
              <a:lnSpc>
                <a:spcPct val="100000"/>
              </a:lnSpc>
            </a:pPr>
            <a:r>
              <a:rPr b="0" lang="en-US" sz="1800" spc="-1" strike="noStrike">
                <a:solidFill>
                  <a:srgbClr val="4f81bd"/>
                </a:solidFill>
                <a:latin typeface="Lucida Console"/>
              </a:rPr>
              <a:t>	</a:t>
            </a:r>
            <a:r>
              <a:rPr b="0" lang="en-US" sz="1800" spc="-1" strike="noStrike">
                <a:solidFill>
                  <a:srgbClr val="4f81bd"/>
                </a:solidFill>
                <a:latin typeface="Lucida Console"/>
              </a:rPr>
              <a:t>	</a:t>
            </a:r>
            <a:r>
              <a:rPr b="1" lang="en-US" sz="1800" spc="-1" strike="noStrike">
                <a:solidFill>
                  <a:srgbClr val="4f81bd"/>
                </a:solidFill>
                <a:latin typeface="Lucida Console"/>
              </a:rPr>
              <a:t>no</a:t>
            </a:r>
            <a:r>
              <a:rPr b="0" lang="en-US" sz="1800" spc="-1" strike="noStrike">
                <a:solidFill>
                  <a:srgbClr val="4f81bd"/>
                </a:solidFill>
                <a:latin typeface="Lucida Console"/>
              </a:rPr>
              <a:t> r.occ.t</a:t>
            </a:r>
            <a:endParaRPr b="0" lang="en-US" sz="1800" spc="-1" strike="noStrike">
              <a:solidFill>
                <a:srgbClr val="000000"/>
              </a:solidFill>
              <a:latin typeface="Calibri"/>
            </a:endParaRPr>
          </a:p>
          <a:p>
            <a:pPr>
              <a:lnSpc>
                <a:spcPct val="100000"/>
              </a:lnSpc>
            </a:pPr>
            <a:r>
              <a:rPr b="0" lang="en-US" sz="1800" spc="-1" strike="noStrike">
                <a:solidFill>
                  <a:srgbClr val="95b3d7"/>
                </a:solidFill>
                <a:latin typeface="Lucida Console"/>
              </a:rPr>
              <a:t>	</a:t>
            </a:r>
            <a:r>
              <a:rPr b="0" lang="en-US" sz="1800" spc="-1" strike="noStrike">
                <a:solidFill>
                  <a:srgbClr val="95b3d7"/>
                </a:solidFill>
                <a:latin typeface="Lucida Console"/>
              </a:rPr>
              <a:t>	</a:t>
            </a:r>
            <a:r>
              <a:rPr b="0" lang="en-US" sz="1800" spc="-1" strike="noStrike">
                <a:solidFill>
                  <a:srgbClr val="95b3d7"/>
                </a:solidFill>
                <a:latin typeface="Lucida Console"/>
              </a:rPr>
              <a:t>-- the input key is the successor of the last key in </a:t>
            </a:r>
            <a:endParaRPr b="0" lang="en-US" sz="1800" spc="-1" strike="noStrike">
              <a:solidFill>
                <a:srgbClr val="000000"/>
              </a:solidFill>
              <a:latin typeface="Calibri"/>
            </a:endParaRPr>
          </a:p>
          <a:p>
            <a:pPr>
              <a:lnSpc>
                <a:spcPct val="100000"/>
              </a:lnSpc>
            </a:pPr>
            <a:r>
              <a:rPr b="0" lang="en-US" sz="1800" spc="-1" strike="noStrike">
                <a:solidFill>
                  <a:srgbClr val="95b3d7"/>
                </a:solidFill>
                <a:latin typeface="Lucida Console"/>
              </a:rPr>
              <a:t>	</a:t>
            </a:r>
            <a:r>
              <a:rPr b="0" lang="en-US" sz="1800" spc="-1" strike="noStrike">
                <a:solidFill>
                  <a:srgbClr val="95b3d7"/>
                </a:solidFill>
                <a:latin typeface="Lucida Console"/>
              </a:rPr>
              <a:t>	</a:t>
            </a:r>
            <a:r>
              <a:rPr b="0" lang="en-US" sz="1800" spc="-1" strike="noStrike">
                <a:solidFill>
                  <a:srgbClr val="95b3d7"/>
                </a:solidFill>
                <a:latin typeface="Lucida Console"/>
              </a:rPr>
              <a:t>-- the sequence associated to the room</a:t>
            </a:r>
            <a:endParaRPr b="0" lang="en-US" sz="1800" spc="-1" strike="noStrike">
              <a:solidFill>
                <a:srgbClr val="000000"/>
              </a:solidFill>
              <a:latin typeface="Calibri"/>
            </a:endParaRPr>
          </a:p>
          <a:p>
            <a:pPr>
              <a:lnSpc>
                <a:spcPct val="100000"/>
              </a:lnSpc>
            </a:pPr>
            <a:r>
              <a:rPr b="0" lang="en-US" sz="1800" spc="-1" strike="noStrike">
                <a:solidFill>
                  <a:srgbClr val="4f81bd"/>
                </a:solidFill>
                <a:latin typeface="Lucida Console"/>
              </a:rPr>
              <a:t>	</a:t>
            </a:r>
            <a:r>
              <a:rPr b="0" lang="en-US" sz="1800" spc="-1" strike="noStrike">
                <a:solidFill>
                  <a:srgbClr val="4f81bd"/>
                </a:solidFill>
                <a:latin typeface="Lucida Console"/>
              </a:rPr>
              <a:t>	</a:t>
            </a:r>
            <a:r>
              <a:rPr b="0" lang="en-US" sz="1800" spc="-1" strike="noStrike">
                <a:solidFill>
                  <a:srgbClr val="4f81bd"/>
                </a:solidFill>
                <a:latin typeface="Lucida Console"/>
              </a:rPr>
              <a:t>k = nextKey[r.lk.t, r.keys]</a:t>
            </a:r>
            <a:endParaRPr b="0" lang="en-US" sz="1800" spc="-1" strike="noStrike">
              <a:solidFill>
                <a:srgbClr val="000000"/>
              </a:solidFill>
              <a:latin typeface="Calibri"/>
            </a:endParaRPr>
          </a:p>
          <a:p>
            <a:pPr>
              <a:lnSpc>
                <a:spcPct val="100000"/>
              </a:lnSpc>
            </a:pPr>
            <a:r>
              <a:rPr b="0" lang="en-US" sz="1800" spc="-1" strike="noStrike">
                <a:solidFill>
                  <a:srgbClr val="95b3d7"/>
                </a:solidFill>
                <a:latin typeface="Lucida Console"/>
              </a:rPr>
              <a:t>	</a:t>
            </a:r>
            <a:r>
              <a:rPr b="0" lang="en-US" sz="1800" spc="-1" strike="noStrike">
                <a:solidFill>
                  <a:srgbClr val="95b3d7"/>
                </a:solidFill>
                <a:latin typeface="Lucida Console"/>
              </a:rPr>
              <a:t>	</a:t>
            </a:r>
            <a:r>
              <a:rPr b="0" lang="en-US" sz="1800" spc="-1" strike="noStrike">
                <a:solidFill>
                  <a:srgbClr val="95b3d7"/>
                </a:solidFill>
                <a:latin typeface="Lucida Console"/>
              </a:rPr>
              <a:t>-- the guest becomes the new occupant of the room</a:t>
            </a:r>
            <a:endParaRPr b="0" lang="en-US" sz="1800" spc="-1" strike="noStrike">
              <a:solidFill>
                <a:srgbClr val="000000"/>
              </a:solidFill>
              <a:latin typeface="Calibri"/>
            </a:endParaRPr>
          </a:p>
          <a:p>
            <a:pPr>
              <a:lnSpc>
                <a:spcPct val="100000"/>
              </a:lnSpc>
            </a:pPr>
            <a:r>
              <a:rPr b="0" lang="en-US" sz="1800" spc="-1" strike="noStrike">
                <a:solidFill>
                  <a:srgbClr val="4f81bd"/>
                </a:solidFill>
                <a:latin typeface="Lucida Console"/>
              </a:rPr>
              <a:t>	</a:t>
            </a:r>
            <a:r>
              <a:rPr b="0" lang="en-US" sz="1800" spc="-1" strike="noStrike">
                <a:solidFill>
                  <a:srgbClr val="4f81bd"/>
                </a:solidFill>
                <a:latin typeface="Lucida Console"/>
              </a:rPr>
              <a:t>	</a:t>
            </a:r>
            <a:r>
              <a:rPr b="0" lang="en-US" sz="1800" spc="-1" strike="noStrike">
                <a:solidFill>
                  <a:srgbClr val="4f81bd"/>
                </a:solidFill>
                <a:latin typeface="Lucida Console"/>
              </a:rPr>
              <a:t>occ.t' = occ.t + r-&gt;g </a:t>
            </a:r>
            <a:endParaRPr b="0" lang="en-US" sz="1800" spc="-1" strike="noStrike">
              <a:solidFill>
                <a:srgbClr val="000000"/>
              </a:solidFill>
              <a:latin typeface="Calibri"/>
            </a:endParaRPr>
          </a:p>
          <a:p>
            <a:pPr>
              <a:lnSpc>
                <a:spcPct val="100000"/>
              </a:lnSpc>
            </a:pPr>
            <a:r>
              <a:rPr b="0" lang="en-US" sz="1800" spc="-1" strike="noStrike">
                <a:solidFill>
                  <a:srgbClr val="4f81bd"/>
                </a:solidFill>
                <a:latin typeface="Lucida Console"/>
              </a:rPr>
              <a:t>     </a:t>
            </a:r>
            <a:r>
              <a:rPr b="0" lang="en-US" sz="1800" spc="-1" strike="noStrike">
                <a:solidFill>
                  <a:srgbClr val="95b3d7"/>
                </a:solidFill>
                <a:latin typeface="Lucida Console"/>
              </a:rPr>
              <a:t>-- the guest holds the input key </a:t>
            </a:r>
            <a:endParaRPr b="0" lang="en-US" sz="1800" spc="-1" strike="noStrike">
              <a:solidFill>
                <a:srgbClr val="000000"/>
              </a:solidFill>
              <a:latin typeface="Calibri"/>
            </a:endParaRPr>
          </a:p>
          <a:p>
            <a:pPr>
              <a:lnSpc>
                <a:spcPct val="100000"/>
              </a:lnSpc>
            </a:pPr>
            <a:r>
              <a:rPr b="0" lang="en-US" sz="1800" spc="-1" strike="noStrike">
                <a:solidFill>
                  <a:srgbClr val="95b3d7"/>
                </a:solidFill>
                <a:latin typeface="Lucida Console"/>
              </a:rPr>
              <a:t>     </a:t>
            </a:r>
            <a:r>
              <a:rPr b="0" lang="en-US" sz="1800" spc="-1" strike="noStrike">
                <a:solidFill>
                  <a:srgbClr val="4f81bd"/>
                </a:solidFill>
                <a:latin typeface="Lucida Console"/>
              </a:rPr>
              <a:t>g.keys.t' = g.keys.t + k</a:t>
            </a:r>
            <a:endParaRPr b="0" lang="en-US" sz="1800" spc="-1" strike="noStrike">
              <a:solidFill>
                <a:srgbClr val="000000"/>
              </a:solidFill>
              <a:latin typeface="Calibri"/>
            </a:endParaRPr>
          </a:p>
          <a:p>
            <a:pPr>
              <a:lnSpc>
                <a:spcPct val="100000"/>
              </a:lnSpc>
            </a:pPr>
            <a:r>
              <a:rPr b="0" lang="en-US" sz="1800" spc="-1" strike="noStrike">
                <a:solidFill>
                  <a:srgbClr val="95b3d7"/>
                </a:solidFill>
                <a:latin typeface="Lucida Console"/>
              </a:rPr>
              <a:t>	</a:t>
            </a:r>
            <a:r>
              <a:rPr b="0" lang="en-US" sz="1800" spc="-1" strike="noStrike">
                <a:solidFill>
                  <a:srgbClr val="95b3d7"/>
                </a:solidFill>
                <a:latin typeface="Lucida Console"/>
              </a:rPr>
              <a:t>	</a:t>
            </a:r>
            <a:r>
              <a:rPr b="0" lang="en-US" sz="1800" spc="-1" strike="noStrike">
                <a:solidFill>
                  <a:srgbClr val="95b3d7"/>
                </a:solidFill>
                <a:latin typeface="Lucida Console"/>
              </a:rPr>
              <a:t>-- the input key becomes the room’s current key</a:t>
            </a:r>
            <a:endParaRPr b="0" lang="en-US" sz="1800" spc="-1" strike="noStrike">
              <a:solidFill>
                <a:srgbClr val="000000"/>
              </a:solidFill>
              <a:latin typeface="Calibri"/>
            </a:endParaRPr>
          </a:p>
          <a:p>
            <a:pPr>
              <a:lnSpc>
                <a:spcPct val="100000"/>
              </a:lnSpc>
            </a:pPr>
            <a:r>
              <a:rPr b="0" lang="en-US" sz="1800" spc="-1" strike="noStrike">
                <a:solidFill>
                  <a:srgbClr val="4f81bd"/>
                </a:solidFill>
                <a:latin typeface="Lucida Console"/>
              </a:rPr>
              <a:t>	</a:t>
            </a:r>
            <a:r>
              <a:rPr b="0" lang="en-US" sz="1800" spc="-1" strike="noStrike">
                <a:solidFill>
                  <a:srgbClr val="4f81bd"/>
                </a:solidFill>
                <a:latin typeface="Lucida Console"/>
              </a:rPr>
              <a:t>	</a:t>
            </a:r>
            <a:r>
              <a:rPr b="0" lang="en-US" sz="1800" spc="-1" strike="noStrike">
                <a:solidFill>
                  <a:srgbClr val="4f81bd"/>
                </a:solidFill>
                <a:latin typeface="Lucida Console"/>
              </a:rPr>
              <a:t>lk.t' = lk.t ++ r-&gt;k</a:t>
            </a:r>
            <a:endParaRPr b="0" lang="en-US" sz="1800" spc="-1" strike="noStrike">
              <a:solidFill>
                <a:srgbClr val="000000"/>
              </a:solidFill>
              <a:latin typeface="Calibri"/>
            </a:endParaRPr>
          </a:p>
          <a:p>
            <a:pPr>
              <a:lnSpc>
                <a:spcPct val="80000"/>
              </a:lnSpc>
            </a:pPr>
            <a:r>
              <a:rPr b="0" lang="en-US" sz="1800" spc="-1" strike="noStrike">
                <a:solidFill>
                  <a:srgbClr val="4f81bd"/>
                </a:solidFill>
                <a:latin typeface="Lucida Console"/>
              </a:rPr>
              <a:t>	</a:t>
            </a:r>
            <a:r>
              <a:rPr b="0" lang="en-US" sz="1800" spc="-1" strike="noStrike">
                <a:solidFill>
                  <a:srgbClr val="4f81bd"/>
                </a:solidFill>
                <a:latin typeface="Lucida Console"/>
              </a:rPr>
              <a:t>}</a:t>
            </a:r>
            <a:endParaRPr b="0" lang="en-US" sz="1800" spc="-1" strike="noStrike">
              <a:solidFill>
                <a:srgbClr val="000000"/>
              </a:solidFill>
              <a:latin typeface="Calibri"/>
            </a:endParaRPr>
          </a:p>
          <a:p>
            <a:pPr>
              <a:lnSpc>
                <a:spcPct val="100000"/>
              </a:lnSpc>
            </a:pPr>
            <a:r>
              <a:rPr b="0" lang="en-US" sz="1800" spc="-1" strike="noStrike">
                <a:solidFill>
                  <a:srgbClr val="4f81bd"/>
                </a:solidFill>
                <a:latin typeface="Lucida Console"/>
              </a:rPr>
              <a:t>	</a:t>
            </a:r>
            <a:r>
              <a:rPr b="0" lang="en-US" sz="1800" spc="-1" strike="noStrike">
                <a:solidFill>
                  <a:srgbClr val="4f81bd"/>
                </a:solidFill>
                <a:latin typeface="Lucida Console"/>
              </a:rPr>
              <a:t>noRoomChangeExcept[</a:t>
            </a:r>
            <a:r>
              <a:rPr b="1" lang="en-US" sz="1800" spc="-1" strike="noStrike">
                <a:solidFill>
                  <a:srgbClr val="4f81bd"/>
                </a:solidFill>
                <a:latin typeface="Lucida Console"/>
              </a:rPr>
              <a:t>none, </a:t>
            </a:r>
            <a:r>
              <a:rPr b="0" lang="en-US" sz="1800" spc="-1" strike="noStrike">
                <a:solidFill>
                  <a:srgbClr val="4f81bd"/>
                </a:solidFill>
                <a:latin typeface="Lucida Console"/>
              </a:rPr>
              <a:t>t, t’]</a:t>
            </a:r>
            <a:endParaRPr b="0" lang="en-US" sz="1800" spc="-1" strike="noStrike">
              <a:solidFill>
                <a:srgbClr val="000000"/>
              </a:solidFill>
              <a:latin typeface="Calibri"/>
            </a:endParaRPr>
          </a:p>
          <a:p>
            <a:pPr>
              <a:lnSpc>
                <a:spcPct val="100000"/>
              </a:lnSpc>
            </a:pPr>
            <a:r>
              <a:rPr b="0" lang="en-US" sz="1800" spc="-1" strike="noStrike">
                <a:solidFill>
                  <a:srgbClr val="4f81bd"/>
                </a:solidFill>
                <a:latin typeface="Lucida Console"/>
              </a:rPr>
              <a:t>	</a:t>
            </a:r>
            <a:r>
              <a:rPr b="0" lang="en-US" sz="1800" spc="-1" strike="noStrike">
                <a:solidFill>
                  <a:srgbClr val="4f81bd"/>
                </a:solidFill>
                <a:latin typeface="Lucida Console"/>
              </a:rPr>
              <a:t>noGuestChangeExcept[g, t, t’]</a:t>
            </a:r>
            <a:endParaRPr b="0" lang="en-US" sz="1800" spc="-1" strike="noStrike">
              <a:solidFill>
                <a:srgbClr val="000000"/>
              </a:solidFill>
              <a:latin typeface="Calibri"/>
            </a:endParaRPr>
          </a:p>
          <a:p>
            <a:pPr>
              <a:lnSpc>
                <a:spcPct val="80000"/>
              </a:lnSpc>
            </a:pPr>
            <a:r>
              <a:rPr b="0" lang="en-US" sz="1800" spc="-1" strike="noStrike">
                <a:solidFill>
                  <a:srgbClr val="4f81bd"/>
                </a:solidFill>
                <a:latin typeface="Lucida Console"/>
              </a:rPr>
              <a:t>}</a:t>
            </a:r>
            <a:endParaRPr b="0" lang="en-US" sz="1800" spc="-1" strike="noStrike">
              <a:solidFill>
                <a:srgbClr val="000000"/>
              </a:solidFill>
              <a:latin typeface="Calibri"/>
            </a:endParaRPr>
          </a:p>
        </p:txBody>
      </p:sp>
      <p:sp>
        <p:nvSpPr>
          <p:cNvPr id="182"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7C357376-6D2E-4246-AC0C-6B5FFBB6F009}" type="slidenum">
              <a:rPr b="1" lang="en-US" sz="1200" spc="-1" strike="noStrike">
                <a:solidFill>
                  <a:srgbClr val="8b8b8b"/>
                </a:solidFill>
                <a:latin typeface="Tahoma"/>
              </a:rPr>
              <a:t>&lt;number&gt;</a:t>
            </a:fld>
            <a:endParaRPr b="0" lang="en-US" sz="1200" spc="-1" strike="noStrike">
              <a:latin typeface="Times New Roman"/>
            </a:endParaRPr>
          </a:p>
        </p:txBody>
      </p:sp>
      <p:sp>
        <p:nvSpPr>
          <p:cNvPr id="183"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Trace generation</a:t>
            </a:r>
            <a:endParaRPr b="0" lang="en-US" sz="4400" spc="-1" strike="noStrike">
              <a:solidFill>
                <a:srgbClr val="000000"/>
              </a:solidFill>
              <a:latin typeface="Tahoma"/>
            </a:endParaRPr>
          </a:p>
        </p:txBody>
      </p:sp>
      <p:sp>
        <p:nvSpPr>
          <p:cNvPr id="185" name="TextShape 2"/>
          <p:cNvSpPr txBox="1"/>
          <p:nvPr/>
        </p:nvSpPr>
        <p:spPr>
          <a:xfrm>
            <a:off x="685800" y="1523880"/>
            <a:ext cx="7363800" cy="4876560"/>
          </a:xfrm>
          <a:prstGeom prst="rect">
            <a:avLst/>
          </a:prstGeom>
          <a:noFill/>
          <a:ln>
            <a:noFill/>
          </a:ln>
        </p:spPr>
        <p:txBody>
          <a:bodyPr>
            <a:noAutofit/>
          </a:bodyPr>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The first time step satisfies the initialization conditions</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Any pair of consecutive time steps are related by </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an entry operation, or</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a check-in operation, or </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a check-out operation</a:t>
            </a:r>
            <a:endParaRPr b="0" lang="en-US" sz="2800" spc="-1" strike="noStrike">
              <a:solidFill>
                <a:srgbClr val="000000"/>
              </a:solidFill>
              <a:latin typeface="Calibri"/>
            </a:endParaRPr>
          </a:p>
        </p:txBody>
      </p:sp>
      <p:sp>
        <p:nvSpPr>
          <p:cNvPr id="186"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12D61DA9-EACB-4E6D-AA3C-715737EFBF29}" type="slidenum">
              <a:rPr b="1" lang="en-US" sz="1200" spc="-1" strike="noStrike">
                <a:solidFill>
                  <a:srgbClr val="8b8b8b"/>
                </a:solidFill>
                <a:latin typeface="Tahoma"/>
              </a:rPr>
              <a:t>&lt;number&gt;</a:t>
            </a:fld>
            <a:endParaRPr b="0" lang="en-US" sz="1200" spc="-1" strike="noStrike">
              <a:latin typeface="Times New Roman"/>
            </a:endParaRPr>
          </a:p>
        </p:txBody>
      </p:sp>
      <p:sp>
        <p:nvSpPr>
          <p:cNvPr id="187"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Trace generation</a:t>
            </a:r>
            <a:endParaRPr b="0" lang="en-US" sz="4400" spc="-1" strike="noStrike">
              <a:solidFill>
                <a:srgbClr val="000000"/>
              </a:solidFill>
              <a:latin typeface="Tahoma"/>
            </a:endParaRPr>
          </a:p>
        </p:txBody>
      </p:sp>
      <p:sp>
        <p:nvSpPr>
          <p:cNvPr id="189" name="TextShape 2"/>
          <p:cNvSpPr txBox="1"/>
          <p:nvPr/>
        </p:nvSpPr>
        <p:spPr>
          <a:xfrm>
            <a:off x="685800" y="1475280"/>
            <a:ext cx="8152920" cy="5187240"/>
          </a:xfrm>
          <a:prstGeom prst="rect">
            <a:avLst/>
          </a:prstGeom>
          <a:noFill/>
          <a:ln>
            <a:noFill/>
          </a:ln>
        </p:spPr>
        <p:txBody>
          <a:bodyPr>
            <a:normAutofit fontScale="72000"/>
          </a:bodyPr>
          <a:p>
            <a:pPr marL="343080" indent="-342720">
              <a:lnSpc>
                <a:spcPct val="100000"/>
              </a:lnSpc>
              <a:spcAft>
                <a:spcPts val="601"/>
              </a:spcAft>
            </a:pPr>
            <a:r>
              <a:rPr b="1" lang="en-US" sz="2800" spc="-1" strike="noStrike">
                <a:solidFill>
                  <a:srgbClr val="4f81bd"/>
                </a:solidFill>
                <a:latin typeface="Lucida Console"/>
              </a:rPr>
              <a:t>pred</a:t>
            </a:r>
            <a:r>
              <a:rPr b="0" lang="en-US" sz="2800" spc="-1" strike="noStrike">
                <a:solidFill>
                  <a:srgbClr val="4f81bd"/>
                </a:solidFill>
                <a:latin typeface="Lucida Console"/>
              </a:rPr>
              <a:t> trans[t,t’: Time] {  </a:t>
            </a:r>
            <a:endParaRPr b="0" lang="en-US" sz="2800" spc="-1" strike="noStrike">
              <a:solidFill>
                <a:srgbClr val="000000"/>
              </a:solidFill>
              <a:latin typeface="Calibri"/>
            </a:endParaRPr>
          </a:p>
          <a:p>
            <a:pPr marL="343080" indent="-342720">
              <a:lnSpc>
                <a:spcPct val="100000"/>
              </a:lnSpc>
              <a:spcAft>
                <a:spcPts val="601"/>
              </a:spcAft>
            </a:pPr>
            <a:r>
              <a:rPr b="1" lang="en-US" sz="2800" spc="-1" strike="noStrike">
                <a:solidFill>
                  <a:srgbClr val="4f81bd"/>
                </a:solidFill>
                <a:latin typeface="Lucida Console"/>
              </a:rPr>
              <a:t>  </a:t>
            </a:r>
            <a:r>
              <a:rPr b="1" lang="en-US" sz="2800" spc="-1" strike="noStrike">
                <a:solidFill>
                  <a:srgbClr val="4f81bd"/>
                </a:solidFill>
                <a:latin typeface="Lucida Console"/>
              </a:rPr>
              <a:t>some</a:t>
            </a:r>
            <a:r>
              <a:rPr b="0" lang="en-US" sz="2800" spc="-1" strike="noStrike">
                <a:solidFill>
                  <a:srgbClr val="4f81bd"/>
                </a:solidFill>
                <a:latin typeface="Lucida Console"/>
              </a:rPr>
              <a:t> g: Guest, r: Room, k: Key |</a:t>
            </a:r>
            <a:endParaRPr b="0" lang="en-US" sz="2800" spc="-1" strike="noStrike">
              <a:solidFill>
                <a:srgbClr val="000000"/>
              </a:solidFill>
              <a:latin typeface="Calibri"/>
            </a:endParaRPr>
          </a:p>
          <a:p>
            <a:pPr marL="343080" indent="-342720">
              <a:lnSpc>
                <a:spcPct val="100000"/>
              </a:lnSpc>
              <a:spcAft>
                <a:spcPts val="601"/>
              </a:spcAft>
            </a:pPr>
            <a:r>
              <a:rPr b="0" lang="en-US" sz="2800" spc="-1" strike="noStrike">
                <a:solidFill>
                  <a:srgbClr val="4f81bd"/>
                </a:solidFill>
                <a:latin typeface="Lucida Console"/>
              </a:rPr>
              <a:t>    </a:t>
            </a:r>
            <a:r>
              <a:rPr b="0" lang="en-US" sz="2800" spc="-1" strike="noStrike">
                <a:solidFill>
                  <a:srgbClr val="4f81bd"/>
                </a:solidFill>
                <a:latin typeface="Lucida Console"/>
              </a:rPr>
              <a:t>entry[g, r, k, t, t’] </a:t>
            </a:r>
            <a:r>
              <a:rPr b="1" lang="en-US" sz="2800" spc="-1" strike="noStrike">
                <a:solidFill>
                  <a:srgbClr val="4f81bd"/>
                </a:solidFill>
                <a:latin typeface="Lucida Console"/>
              </a:rPr>
              <a:t>or</a:t>
            </a:r>
            <a:endParaRPr b="0" lang="en-US" sz="2800" spc="-1" strike="noStrike">
              <a:solidFill>
                <a:srgbClr val="000000"/>
              </a:solidFill>
              <a:latin typeface="Calibri"/>
            </a:endParaRPr>
          </a:p>
          <a:p>
            <a:pPr marL="343080" indent="-342720">
              <a:lnSpc>
                <a:spcPct val="100000"/>
              </a:lnSpc>
              <a:spcAft>
                <a:spcPts val="601"/>
              </a:spcAft>
            </a:pPr>
            <a:r>
              <a:rPr b="0" lang="en-US" sz="2800" spc="-1" strike="noStrike">
                <a:solidFill>
                  <a:srgbClr val="4f81bd"/>
                </a:solidFill>
                <a:latin typeface="Lucida Console"/>
              </a:rPr>
              <a:t>    </a:t>
            </a:r>
            <a:r>
              <a:rPr b="0" lang="en-US" sz="2800" spc="-1" strike="noStrike">
                <a:solidFill>
                  <a:srgbClr val="4f81bd"/>
                </a:solidFill>
                <a:latin typeface="Lucida Console"/>
              </a:rPr>
              <a:t>checkin[g, r, k, t, t’] </a:t>
            </a:r>
            <a:r>
              <a:rPr b="1" lang="en-US" sz="2800" spc="-1" strike="noStrike">
                <a:solidFill>
                  <a:srgbClr val="4f81bd"/>
                </a:solidFill>
                <a:latin typeface="Lucida Console"/>
              </a:rPr>
              <a:t>or</a:t>
            </a:r>
            <a:endParaRPr b="0" lang="en-US" sz="2800" spc="-1" strike="noStrike">
              <a:solidFill>
                <a:srgbClr val="000000"/>
              </a:solidFill>
              <a:latin typeface="Calibri"/>
            </a:endParaRPr>
          </a:p>
          <a:p>
            <a:pPr marL="343080" indent="-342720">
              <a:lnSpc>
                <a:spcPct val="100000"/>
              </a:lnSpc>
              <a:spcAft>
                <a:spcPts val="601"/>
              </a:spcAft>
            </a:pPr>
            <a:r>
              <a:rPr b="0" lang="en-US" sz="2800" spc="-1" strike="noStrike">
                <a:solidFill>
                  <a:srgbClr val="4f81bd"/>
                </a:solidFill>
                <a:latin typeface="Lucida Console"/>
              </a:rPr>
              <a:t>    </a:t>
            </a:r>
            <a:r>
              <a:rPr b="0" lang="en-US" sz="2800" spc="-1" strike="noStrike">
                <a:solidFill>
                  <a:srgbClr val="4f81bd"/>
                </a:solidFill>
                <a:latin typeface="Lucida Console"/>
              </a:rPr>
              <a:t>checkout[g, t, t’] </a:t>
            </a:r>
            <a:endParaRPr b="0" lang="en-US" sz="2800" spc="-1" strike="noStrike">
              <a:solidFill>
                <a:srgbClr val="000000"/>
              </a:solidFill>
              <a:latin typeface="Calibri"/>
            </a:endParaRPr>
          </a:p>
          <a:p>
            <a:pPr marL="343080" indent="-342720">
              <a:lnSpc>
                <a:spcPct val="100000"/>
              </a:lnSpc>
              <a:spcAft>
                <a:spcPts val="601"/>
              </a:spcAft>
            </a:pPr>
            <a:r>
              <a:rPr b="0" lang="en-US" sz="2800" spc="-1" strike="noStrike">
                <a:solidFill>
                  <a:srgbClr val="4f81bd"/>
                </a:solidFill>
                <a:latin typeface="Lucida Console"/>
              </a:rPr>
              <a:t>}</a:t>
            </a:r>
            <a:endParaRPr b="0" lang="en-US" sz="2800" spc="-1" strike="noStrike">
              <a:solidFill>
                <a:srgbClr val="000000"/>
              </a:solidFill>
              <a:latin typeface="Calibri"/>
            </a:endParaRPr>
          </a:p>
          <a:p>
            <a:pPr marL="343080" indent="-342720">
              <a:lnSpc>
                <a:spcPct val="100000"/>
              </a:lnSpc>
              <a:spcAft>
                <a:spcPts val="601"/>
              </a:spcAft>
            </a:pPr>
            <a:endParaRPr b="0" lang="en-US" sz="2800" spc="-1" strike="noStrike">
              <a:solidFill>
                <a:srgbClr val="000000"/>
              </a:solidFill>
              <a:latin typeface="Calibri"/>
            </a:endParaRPr>
          </a:p>
          <a:p>
            <a:pPr marL="343080" indent="-342720">
              <a:lnSpc>
                <a:spcPct val="100000"/>
              </a:lnSpc>
              <a:spcAft>
                <a:spcPts val="601"/>
              </a:spcAft>
            </a:pPr>
            <a:r>
              <a:rPr b="1" lang="en-US" sz="2800" spc="-1" strike="noStrike">
                <a:solidFill>
                  <a:srgbClr val="4f81bd"/>
                </a:solidFill>
                <a:latin typeface="Lucida Console"/>
              </a:rPr>
              <a:t>fact</a:t>
            </a:r>
            <a:r>
              <a:rPr b="0" lang="en-US" sz="2800" spc="-1" strike="noStrike">
                <a:solidFill>
                  <a:srgbClr val="4f81bd"/>
                </a:solidFill>
                <a:latin typeface="Lucida Console"/>
              </a:rPr>
              <a:t> Traces {</a:t>
            </a:r>
            <a:endParaRPr b="0" lang="en-US" sz="2800" spc="-1" strike="noStrike">
              <a:solidFill>
                <a:srgbClr val="000000"/>
              </a:solidFill>
              <a:latin typeface="Calibri"/>
            </a:endParaRPr>
          </a:p>
          <a:p>
            <a:pPr marL="343080" indent="-342720">
              <a:lnSpc>
                <a:spcPct val="100000"/>
              </a:lnSpc>
              <a:spcAft>
                <a:spcPts val="601"/>
              </a:spcAft>
            </a:pPr>
            <a:r>
              <a:rPr b="0" lang="en-US" sz="2800" spc="-1" strike="noStrike">
                <a:solidFill>
                  <a:srgbClr val="4f81bd"/>
                </a:solidFill>
                <a:latin typeface="Lucida Console"/>
              </a:rPr>
              <a:t>  </a:t>
            </a:r>
            <a:r>
              <a:rPr b="1" lang="en-US" sz="2800" spc="-1" strike="noStrike">
                <a:solidFill>
                  <a:srgbClr val="4f81bd"/>
                </a:solidFill>
                <a:latin typeface="Lucida Console"/>
              </a:rPr>
              <a:t>init</a:t>
            </a:r>
            <a:r>
              <a:rPr b="0" lang="en-US" sz="2800" spc="-1" strike="noStrike">
                <a:solidFill>
                  <a:srgbClr val="4f81bd"/>
                </a:solidFill>
                <a:latin typeface="Lucida Console"/>
              </a:rPr>
              <a:t>[TO/first]</a:t>
            </a:r>
            <a:endParaRPr b="0" lang="en-US" sz="2800" spc="-1" strike="noStrike">
              <a:solidFill>
                <a:srgbClr val="000000"/>
              </a:solidFill>
              <a:latin typeface="Calibri"/>
            </a:endParaRPr>
          </a:p>
          <a:p>
            <a:pPr marL="343080" indent="-342720">
              <a:lnSpc>
                <a:spcPct val="100000"/>
              </a:lnSpc>
              <a:spcAft>
                <a:spcPts val="601"/>
              </a:spcAft>
            </a:pPr>
            <a:r>
              <a:rPr b="0" lang="en-US" sz="2800" spc="-1" strike="noStrike">
                <a:solidFill>
                  <a:srgbClr val="4f81bd"/>
                </a:solidFill>
                <a:latin typeface="Lucida Console"/>
              </a:rPr>
              <a:t>  </a:t>
            </a:r>
            <a:r>
              <a:rPr b="1" lang="en-US" sz="2800" spc="-1" strike="noStrike">
                <a:solidFill>
                  <a:srgbClr val="4f81bd"/>
                </a:solidFill>
                <a:latin typeface="Lucida Console"/>
              </a:rPr>
              <a:t>all</a:t>
            </a:r>
            <a:r>
              <a:rPr b="0" lang="en-US" sz="2800" spc="-1" strike="noStrike">
                <a:solidFill>
                  <a:srgbClr val="4f81bd"/>
                </a:solidFill>
                <a:latin typeface="Lucida Console"/>
              </a:rPr>
              <a:t> t: Time - TO/last |</a:t>
            </a:r>
            <a:endParaRPr b="0" lang="en-US" sz="2800" spc="-1" strike="noStrike">
              <a:solidFill>
                <a:srgbClr val="000000"/>
              </a:solidFill>
              <a:latin typeface="Calibri"/>
            </a:endParaRPr>
          </a:p>
          <a:p>
            <a:pPr marL="343080" indent="-342720">
              <a:lnSpc>
                <a:spcPct val="100000"/>
              </a:lnSpc>
              <a:spcAft>
                <a:spcPts val="601"/>
              </a:spcAft>
            </a:pPr>
            <a:r>
              <a:rPr b="0" lang="en-US" sz="2800" spc="-1" strike="noStrike">
                <a:solidFill>
                  <a:srgbClr val="4f81bd"/>
                </a:solidFill>
                <a:latin typeface="Lucida Console"/>
              </a:rPr>
              <a:t>    </a:t>
            </a:r>
            <a:r>
              <a:rPr b="1" lang="en-US" sz="2800" spc="-1" strike="noStrike">
                <a:solidFill>
                  <a:srgbClr val="4f81bd"/>
                </a:solidFill>
                <a:latin typeface="Lucida Console"/>
              </a:rPr>
              <a:t>let</a:t>
            </a:r>
            <a:r>
              <a:rPr b="0" lang="en-US" sz="2800" spc="-1" strike="noStrike">
                <a:solidFill>
                  <a:srgbClr val="4f81bd"/>
                </a:solidFill>
                <a:latin typeface="Lucida Console"/>
              </a:rPr>
              <a:t> t' = TO/next[t] |</a:t>
            </a:r>
            <a:endParaRPr b="0" lang="en-US" sz="2800" spc="-1" strike="noStrike">
              <a:solidFill>
                <a:srgbClr val="000000"/>
              </a:solidFill>
              <a:latin typeface="Calibri"/>
            </a:endParaRPr>
          </a:p>
          <a:p>
            <a:pPr marL="343080" indent="-342720">
              <a:lnSpc>
                <a:spcPct val="100000"/>
              </a:lnSpc>
              <a:spcAft>
                <a:spcPts val="601"/>
              </a:spcAft>
            </a:pPr>
            <a:r>
              <a:rPr b="0" lang="en-US" sz="2800" spc="-1" strike="noStrike">
                <a:solidFill>
                  <a:srgbClr val="4f81bd"/>
                </a:solidFill>
                <a:latin typeface="Lucida Console"/>
              </a:rPr>
              <a:t>      </a:t>
            </a:r>
            <a:r>
              <a:rPr b="0" lang="en-US" sz="2800" spc="-1" strike="noStrike">
                <a:solidFill>
                  <a:srgbClr val="4f81bd"/>
                </a:solidFill>
                <a:latin typeface="Lucida Console"/>
              </a:rPr>
              <a:t>trans[t, t’]</a:t>
            </a:r>
            <a:endParaRPr b="0" lang="en-US" sz="2800" spc="-1" strike="noStrike">
              <a:solidFill>
                <a:srgbClr val="000000"/>
              </a:solidFill>
              <a:latin typeface="Calibri"/>
            </a:endParaRPr>
          </a:p>
          <a:p>
            <a:pPr marL="343080" indent="-342720">
              <a:lnSpc>
                <a:spcPct val="100000"/>
              </a:lnSpc>
              <a:spcAft>
                <a:spcPts val="601"/>
              </a:spcAft>
            </a:pPr>
            <a:r>
              <a:rPr b="0" lang="en-US" sz="2800" spc="-1" strike="noStrike">
                <a:solidFill>
                  <a:srgbClr val="4f81bd"/>
                </a:solidFill>
                <a:latin typeface="Lucida Console"/>
              </a:rPr>
              <a:t>} </a:t>
            </a:r>
            <a:endParaRPr b="0" lang="en-US" sz="2800" spc="-1" strike="noStrike">
              <a:solidFill>
                <a:srgbClr val="000000"/>
              </a:solidFill>
              <a:latin typeface="Calibri"/>
            </a:endParaRPr>
          </a:p>
        </p:txBody>
      </p:sp>
      <p:sp>
        <p:nvSpPr>
          <p:cNvPr id="190"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88E3CD73-02FB-4A6C-96BC-C5C99F711208}" type="slidenum">
              <a:rPr b="1" lang="en-US" sz="1200" spc="-1" strike="noStrike">
                <a:solidFill>
                  <a:srgbClr val="8b8b8b"/>
                </a:solidFill>
                <a:latin typeface="Tahoma"/>
              </a:rPr>
              <a:t>&lt;number&gt;</a:t>
            </a:fld>
            <a:endParaRPr b="0" lang="en-US" sz="1200" spc="-1" strike="noStrike">
              <a:latin typeface="Times New Roman"/>
            </a:endParaRPr>
          </a:p>
        </p:txBody>
      </p:sp>
      <p:sp>
        <p:nvSpPr>
          <p:cNvPr id="191"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Analysis</a:t>
            </a:r>
            <a:endParaRPr b="0" lang="en-US" sz="4400" spc="-1" strike="noStrike">
              <a:solidFill>
                <a:srgbClr val="000000"/>
              </a:solidFill>
              <a:latin typeface="Tahoma"/>
            </a:endParaRPr>
          </a:p>
        </p:txBody>
      </p:sp>
      <p:sp>
        <p:nvSpPr>
          <p:cNvPr id="193" name="TextShape 2"/>
          <p:cNvSpPr txBox="1"/>
          <p:nvPr/>
        </p:nvSpPr>
        <p:spPr>
          <a:xfrm>
            <a:off x="685800" y="1523880"/>
            <a:ext cx="8008560" cy="4876560"/>
          </a:xfrm>
          <a:prstGeom prst="rect">
            <a:avLst/>
          </a:prstGeom>
          <a:noFill/>
          <a:ln>
            <a:noFill/>
          </a:ln>
        </p:spPr>
        <p:txBody>
          <a:bodyPr>
            <a:noAutofit/>
          </a:bodyPr>
          <a:p>
            <a:pPr marL="343080" indent="-342720">
              <a:lnSpc>
                <a:spcPct val="100000"/>
              </a:lnSpc>
              <a:spcBef>
                <a:spcPts val="561"/>
              </a:spcBef>
              <a:buClr>
                <a:srgbClr val="000000"/>
              </a:buClr>
              <a:buFont typeface="Arial"/>
              <a:buChar char="•"/>
            </a:pPr>
            <a:r>
              <a:rPr b="0" lang="en-US" sz="2800" spc="-1" strike="noStrike">
                <a:solidFill>
                  <a:srgbClr val="000000"/>
                </a:solidFill>
                <a:latin typeface="Calibri"/>
              </a:rPr>
              <a:t>Let’s check if unauthorized entries are possible:</a:t>
            </a:r>
            <a:endParaRPr b="0" lang="en-US" sz="2800" spc="-1" strike="noStrike">
              <a:solidFill>
                <a:srgbClr val="000000"/>
              </a:solidFill>
              <a:latin typeface="Calibri"/>
            </a:endParaRPr>
          </a:p>
          <a:p>
            <a:pPr lvl="1" marL="743040" indent="-285480">
              <a:lnSpc>
                <a:spcPct val="100000"/>
              </a:lnSpc>
              <a:spcBef>
                <a:spcPts val="479"/>
              </a:spcBef>
              <a:buClr>
                <a:srgbClr val="000000"/>
              </a:buClr>
              <a:buFont typeface="Arial"/>
              <a:buChar char="–"/>
            </a:pPr>
            <a:r>
              <a:rPr b="0" lang="en-US" sz="2400" spc="-1" strike="noStrike">
                <a:solidFill>
                  <a:srgbClr val="000000"/>
                </a:solidFill>
                <a:latin typeface="Calibri"/>
              </a:rPr>
              <a:t>If a guest </a:t>
            </a:r>
            <a:r>
              <a:rPr b="0" lang="en-US" sz="2000" spc="-1" strike="noStrike">
                <a:solidFill>
                  <a:srgbClr val="4f81bd"/>
                </a:solidFill>
                <a:latin typeface="Lucida Console"/>
              </a:rPr>
              <a:t>g</a:t>
            </a:r>
            <a:r>
              <a:rPr b="0" i="1" lang="en-US" sz="2400" spc="-1" strike="noStrike">
                <a:solidFill>
                  <a:srgbClr val="000000"/>
                </a:solidFill>
                <a:latin typeface="Calibri"/>
              </a:rPr>
              <a:t> </a:t>
            </a:r>
            <a:r>
              <a:rPr b="0" lang="en-US" sz="2400" spc="-1" strike="noStrike">
                <a:solidFill>
                  <a:srgbClr val="000000"/>
                </a:solidFill>
                <a:latin typeface="Calibri"/>
              </a:rPr>
              <a:t>enters room </a:t>
            </a:r>
            <a:r>
              <a:rPr b="0" lang="en-US" sz="2000" spc="-1" strike="noStrike">
                <a:solidFill>
                  <a:srgbClr val="4f81bd"/>
                </a:solidFill>
                <a:latin typeface="Lucida Console"/>
              </a:rPr>
              <a:t>r</a:t>
            </a:r>
            <a:r>
              <a:rPr b="0" lang="en-US" sz="2400" spc="-1" strike="noStrike">
                <a:solidFill>
                  <a:srgbClr val="4f81bd"/>
                </a:solidFill>
                <a:latin typeface="Calibri"/>
              </a:rPr>
              <a:t> </a:t>
            </a:r>
            <a:r>
              <a:rPr b="0" lang="en-US" sz="2400" spc="-1" strike="noStrike">
                <a:solidFill>
                  <a:srgbClr val="000000"/>
                </a:solidFill>
                <a:latin typeface="Calibri"/>
              </a:rPr>
              <a:t>at time </a:t>
            </a:r>
            <a:r>
              <a:rPr b="0" lang="en-US" sz="2000" spc="-1" strike="noStrike">
                <a:solidFill>
                  <a:srgbClr val="4f81bd"/>
                </a:solidFill>
                <a:latin typeface="Lucida Console"/>
              </a:rPr>
              <a:t>t</a:t>
            </a:r>
            <a:r>
              <a:rPr b="0" lang="en-US" sz="2400" spc="-1" strike="noStrike">
                <a:solidFill>
                  <a:srgbClr val="000000"/>
                </a:solidFill>
                <a:latin typeface="Calibri"/>
              </a:rPr>
              <a:t>, and the front desk records show </a:t>
            </a:r>
            <a:r>
              <a:rPr b="0" lang="en-US" sz="2000" spc="-1" strike="noStrike">
                <a:solidFill>
                  <a:srgbClr val="4f81bd"/>
                </a:solidFill>
                <a:latin typeface="Lucida Console"/>
              </a:rPr>
              <a:t>r</a:t>
            </a:r>
            <a:r>
              <a:rPr b="0" lang="en-US" sz="2400" spc="-1" strike="noStrike">
                <a:solidFill>
                  <a:srgbClr val="4f81bd"/>
                </a:solidFill>
                <a:latin typeface="Calibri"/>
              </a:rPr>
              <a:t> </a:t>
            </a:r>
            <a:r>
              <a:rPr b="0" lang="en-US" sz="2400" spc="-1" strike="noStrike">
                <a:solidFill>
                  <a:srgbClr val="000000"/>
                </a:solidFill>
                <a:latin typeface="Calibri"/>
              </a:rPr>
              <a:t>as occupied at that time, then </a:t>
            </a:r>
            <a:r>
              <a:rPr b="0" lang="en-US" sz="2000" spc="-1" strike="noStrike">
                <a:solidFill>
                  <a:srgbClr val="4f81bd"/>
                </a:solidFill>
                <a:latin typeface="Lucida Console"/>
              </a:rPr>
              <a:t>g</a:t>
            </a:r>
            <a:r>
              <a:rPr b="0" lang="en-US" sz="2400" spc="-1" strike="noStrike">
                <a:solidFill>
                  <a:srgbClr val="000000"/>
                </a:solidFill>
                <a:latin typeface="Calibri"/>
              </a:rPr>
              <a:t> must be a recorded occupant of </a:t>
            </a:r>
            <a:r>
              <a:rPr b="0" lang="en-US" sz="2000" spc="-1" strike="noStrike">
                <a:solidFill>
                  <a:srgbClr val="4f81bd"/>
                </a:solidFill>
                <a:latin typeface="Lucida Console"/>
              </a:rPr>
              <a:t>r</a:t>
            </a:r>
            <a:r>
              <a:rPr b="0" lang="en-US" sz="2400" spc="-1" strike="noStrike">
                <a:solidFill>
                  <a:srgbClr val="000000"/>
                </a:solidFill>
                <a:latin typeface="Calibri"/>
              </a:rPr>
              <a:t>.</a:t>
            </a:r>
            <a:endParaRPr b="0" lang="en-US" sz="2400" spc="-1" strike="noStrike">
              <a:solidFill>
                <a:srgbClr val="000000"/>
              </a:solidFill>
              <a:latin typeface="Calibri"/>
            </a:endParaRPr>
          </a:p>
          <a:p>
            <a:pPr>
              <a:lnSpc>
                <a:spcPct val="100000"/>
              </a:lnSpc>
              <a:spcBef>
                <a:spcPts val="561"/>
              </a:spcBef>
            </a:pPr>
            <a:endParaRPr b="0" lang="en-US" sz="2400" spc="-1" strike="noStrike">
              <a:solidFill>
                <a:srgbClr val="000000"/>
              </a:solidFill>
              <a:latin typeface="Calibri"/>
            </a:endParaRPr>
          </a:p>
          <a:p>
            <a:pPr marL="343080" indent="-342720">
              <a:lnSpc>
                <a:spcPct val="100000"/>
              </a:lnSpc>
            </a:pPr>
            <a:r>
              <a:rPr b="1" lang="en-US" sz="2400" spc="-1" strike="noStrike">
                <a:solidFill>
                  <a:srgbClr val="4f81bd"/>
                </a:solidFill>
                <a:latin typeface="Lucida Console"/>
              </a:rPr>
              <a:t>assert</a:t>
            </a:r>
            <a:r>
              <a:rPr b="0" lang="en-US" sz="2400" spc="-1" strike="noStrike">
                <a:solidFill>
                  <a:srgbClr val="4f81bd"/>
                </a:solidFill>
                <a:latin typeface="Lucida Console"/>
              </a:rPr>
              <a:t> noBadEntry {</a:t>
            </a:r>
            <a:endParaRPr b="0" lang="en-US" sz="2400" spc="-1" strike="noStrike">
              <a:solidFill>
                <a:srgbClr val="000000"/>
              </a:solidFill>
              <a:latin typeface="Calibri"/>
            </a:endParaRPr>
          </a:p>
          <a:p>
            <a:pPr marL="343080" indent="-342720">
              <a:lnSpc>
                <a:spcPct val="100000"/>
              </a:lnSpc>
            </a:pPr>
            <a:r>
              <a:rPr b="0" lang="en-US" sz="2400" spc="-1" strike="noStrike">
                <a:solidFill>
                  <a:srgbClr val="4f81bd"/>
                </a:solidFill>
                <a:latin typeface="Lucida Console"/>
              </a:rPr>
              <a:t>	</a:t>
            </a:r>
            <a:r>
              <a:rPr b="1" lang="en-US" sz="2400" spc="-1" strike="noStrike">
                <a:solidFill>
                  <a:srgbClr val="4f81bd"/>
                </a:solidFill>
                <a:latin typeface="Lucida Console"/>
              </a:rPr>
              <a:t>all</a:t>
            </a:r>
            <a:r>
              <a:rPr b="0" lang="en-US" sz="2400" spc="-1" strike="noStrike">
                <a:solidFill>
                  <a:srgbClr val="4f81bd"/>
                </a:solidFill>
                <a:latin typeface="Lucida Console"/>
              </a:rPr>
              <a:t> t: Time, r: Room, g: Guest, k: Key | </a:t>
            </a:r>
            <a:r>
              <a:rPr b="1" lang="en-US" sz="2400" spc="-1" strike="noStrike">
                <a:solidFill>
                  <a:srgbClr val="4f81bd"/>
                </a:solidFill>
                <a:latin typeface="Lucida Console"/>
              </a:rPr>
              <a:t>let</a:t>
            </a:r>
            <a:r>
              <a:rPr b="0" lang="en-US" sz="2400" spc="-1" strike="noStrike">
                <a:solidFill>
                  <a:srgbClr val="4f81bd"/>
                </a:solidFill>
                <a:latin typeface="Lucida Console"/>
              </a:rPr>
              <a:t> t' = TO/next[t] |</a:t>
            </a:r>
            <a:endParaRPr b="0" lang="en-US" sz="2400" spc="-1" strike="noStrike">
              <a:solidFill>
                <a:srgbClr val="000000"/>
              </a:solidFill>
              <a:latin typeface="Calibri"/>
            </a:endParaRPr>
          </a:p>
          <a:p>
            <a:pPr marL="343080" indent="-342720">
              <a:lnSpc>
                <a:spcPct val="100000"/>
              </a:lnSpc>
            </a:pPr>
            <a:r>
              <a:rPr b="0" lang="en-US" sz="2400" spc="-1" strike="noStrike">
                <a:solidFill>
                  <a:srgbClr val="4f81bd"/>
                </a:solidFill>
                <a:latin typeface="Lucida Console"/>
              </a:rPr>
              <a:t>  </a:t>
            </a:r>
            <a:r>
              <a:rPr b="0" lang="en-US" sz="2400" spc="-1" strike="noStrike">
                <a:solidFill>
                  <a:srgbClr val="4f81bd"/>
                </a:solidFill>
                <a:latin typeface="Lucida Console"/>
              </a:rPr>
              <a:t>let o = r.FrontDesk.occupant.t |</a:t>
            </a:r>
            <a:endParaRPr b="0" lang="en-US" sz="2400" spc="-1" strike="noStrike">
              <a:solidFill>
                <a:srgbClr val="000000"/>
              </a:solidFill>
              <a:latin typeface="Calibri"/>
            </a:endParaRPr>
          </a:p>
          <a:p>
            <a:pPr marL="343080" indent="-342720">
              <a:lnSpc>
                <a:spcPct val="100000"/>
              </a:lnSpc>
            </a:pPr>
            <a:r>
              <a:rPr b="0" lang="en-US" sz="2400" spc="-1" strike="noStrike">
                <a:solidFill>
                  <a:srgbClr val="4f81bd"/>
                </a:solidFill>
                <a:latin typeface="Lucida Console"/>
              </a:rPr>
              <a:t>	</a:t>
            </a:r>
            <a:r>
              <a:rPr b="0" lang="en-US" sz="2400" spc="-1" strike="noStrike">
                <a:solidFill>
                  <a:srgbClr val="4f81bd"/>
                </a:solidFill>
                <a:latin typeface="Lucida Console"/>
              </a:rPr>
              <a:t>	</a:t>
            </a:r>
            <a:r>
              <a:rPr b="0" lang="en-US" sz="2400" spc="-1" strike="noStrike">
                <a:solidFill>
                  <a:srgbClr val="4f81bd"/>
                </a:solidFill>
                <a:latin typeface="Lucida Console"/>
              </a:rPr>
              <a:t>  </a:t>
            </a:r>
            <a:r>
              <a:rPr b="0" lang="en-US" sz="2400" spc="-1" strike="noStrike">
                <a:solidFill>
                  <a:srgbClr val="4f81bd"/>
                </a:solidFill>
                <a:latin typeface="Lucida Console"/>
              </a:rPr>
              <a:t>(entry[g, r, k, t, t’] </a:t>
            </a:r>
            <a:r>
              <a:rPr b="1" lang="en-US" sz="2400" spc="-1" strike="noStrike">
                <a:solidFill>
                  <a:srgbClr val="4f81bd"/>
                </a:solidFill>
                <a:latin typeface="Lucida Console"/>
              </a:rPr>
              <a:t>and some </a:t>
            </a:r>
            <a:r>
              <a:rPr b="0" lang="en-US" sz="2400" spc="-1" strike="noStrike">
                <a:solidFill>
                  <a:srgbClr val="4f81bd"/>
                </a:solidFill>
                <a:latin typeface="Lucida Console"/>
              </a:rPr>
              <a:t>o)</a:t>
            </a:r>
            <a:endParaRPr b="0" lang="en-US" sz="2400" spc="-1" strike="noStrike">
              <a:solidFill>
                <a:srgbClr val="000000"/>
              </a:solidFill>
              <a:latin typeface="Calibri"/>
            </a:endParaRPr>
          </a:p>
          <a:p>
            <a:pPr marL="343080" indent="-342720">
              <a:lnSpc>
                <a:spcPct val="100000"/>
              </a:lnSpc>
            </a:pPr>
            <a:r>
              <a:rPr b="0" lang="en-US" sz="2400" spc="-1" strike="noStrike">
                <a:solidFill>
                  <a:srgbClr val="4f81bd"/>
                </a:solidFill>
                <a:latin typeface="Lucida Console"/>
              </a:rPr>
              <a:t>	</a:t>
            </a:r>
            <a:r>
              <a:rPr b="0" lang="en-US" sz="2400" spc="-1" strike="noStrike">
                <a:solidFill>
                  <a:srgbClr val="4f81bd"/>
                </a:solidFill>
                <a:latin typeface="Lucida Console"/>
              </a:rPr>
              <a:t>	</a:t>
            </a:r>
            <a:r>
              <a:rPr b="0" lang="en-US" sz="2400" spc="-1" strike="noStrike">
                <a:solidFill>
                  <a:srgbClr val="4f81bd"/>
                </a:solidFill>
                <a:latin typeface="Lucida Console"/>
              </a:rPr>
              <a:t>	</a:t>
            </a:r>
            <a:r>
              <a:rPr b="0" lang="en-US" sz="2400" spc="-1" strike="noStrike">
                <a:solidFill>
                  <a:srgbClr val="4f81bd"/>
                </a:solidFill>
                <a:latin typeface="Lucida Console"/>
              </a:rPr>
              <a:t>  </a:t>
            </a:r>
            <a:r>
              <a:rPr b="1" lang="en-US" sz="2400" spc="-1" strike="noStrike">
                <a:solidFill>
                  <a:srgbClr val="4f81bd"/>
                </a:solidFill>
                <a:latin typeface="Lucida Console"/>
              </a:rPr>
              <a:t>implies </a:t>
            </a:r>
            <a:r>
              <a:rPr b="0" lang="en-US" sz="2400" spc="-1" strike="noStrike">
                <a:solidFill>
                  <a:srgbClr val="4f81bd"/>
                </a:solidFill>
                <a:latin typeface="Lucida Console"/>
              </a:rPr>
              <a:t>g </a:t>
            </a:r>
            <a:r>
              <a:rPr b="1" lang="en-US" sz="2400" spc="-1" strike="noStrike">
                <a:solidFill>
                  <a:srgbClr val="4f81bd"/>
                </a:solidFill>
                <a:latin typeface="Lucida Console"/>
              </a:rPr>
              <a:t>in </a:t>
            </a:r>
            <a:r>
              <a:rPr b="0" lang="en-US" sz="2400" spc="-1" strike="noStrike">
                <a:solidFill>
                  <a:srgbClr val="4f81bd"/>
                </a:solidFill>
                <a:latin typeface="Lucida Console"/>
              </a:rPr>
              <a:t>o</a:t>
            </a:r>
            <a:endParaRPr b="0" lang="en-US" sz="2400" spc="-1" strike="noStrike">
              <a:solidFill>
                <a:srgbClr val="000000"/>
              </a:solidFill>
              <a:latin typeface="Calibri"/>
            </a:endParaRPr>
          </a:p>
          <a:p>
            <a:pPr marL="343080" indent="-342720">
              <a:lnSpc>
                <a:spcPct val="100000"/>
              </a:lnSpc>
            </a:pPr>
            <a:r>
              <a:rPr b="0" lang="en-US" sz="2400" spc="-1" strike="noStrike">
                <a:solidFill>
                  <a:srgbClr val="4f81bd"/>
                </a:solidFill>
                <a:latin typeface="Lucida Console"/>
              </a:rPr>
              <a:t>}</a:t>
            </a:r>
            <a:endParaRPr b="0" lang="en-US" sz="2400" spc="-1" strike="noStrike">
              <a:solidFill>
                <a:srgbClr val="000000"/>
              </a:solidFill>
              <a:latin typeface="Calibri"/>
            </a:endParaRPr>
          </a:p>
        </p:txBody>
      </p:sp>
      <p:sp>
        <p:nvSpPr>
          <p:cNvPr id="194"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37EBBD5D-94B4-4649-BC5C-0936775353AC}" type="slidenum">
              <a:rPr b="1" lang="en-US" sz="1200" spc="-1" strike="noStrike">
                <a:solidFill>
                  <a:srgbClr val="8b8b8b"/>
                </a:solidFill>
                <a:latin typeface="Tahoma"/>
              </a:rPr>
              <a:t>&lt;number&gt;</a:t>
            </a:fld>
            <a:endParaRPr b="0" lang="en-US" sz="1200" spc="-1" strike="noStrike">
              <a:latin typeface="Times New Roman"/>
            </a:endParaRPr>
          </a:p>
        </p:txBody>
      </p:sp>
      <p:sp>
        <p:nvSpPr>
          <p:cNvPr id="195"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Analysis</a:t>
            </a:r>
            <a:endParaRPr b="0" lang="en-US" sz="4400" spc="-1" strike="noStrike">
              <a:solidFill>
                <a:srgbClr val="000000"/>
              </a:solidFill>
              <a:latin typeface="Tahoma"/>
            </a:endParaRPr>
          </a:p>
        </p:txBody>
      </p:sp>
      <p:sp>
        <p:nvSpPr>
          <p:cNvPr id="197" name="TextShape 2"/>
          <p:cNvSpPr txBox="1"/>
          <p:nvPr/>
        </p:nvSpPr>
        <p:spPr>
          <a:xfrm>
            <a:off x="685800" y="1523880"/>
            <a:ext cx="8047440" cy="4876560"/>
          </a:xfrm>
          <a:prstGeom prst="rect">
            <a:avLst/>
          </a:prstGeom>
          <a:noFill/>
          <a:ln>
            <a:noFill/>
          </a:ln>
        </p:spPr>
        <p:txBody>
          <a:bodyPr>
            <a:noAutofit/>
          </a:bodyPr>
          <a:p>
            <a:pPr marL="343080" indent="-342720">
              <a:lnSpc>
                <a:spcPct val="90000"/>
              </a:lnSpc>
              <a:spcBef>
                <a:spcPts val="479"/>
              </a:spcBef>
            </a:pPr>
            <a:r>
              <a:rPr b="1" lang="en-US" sz="2400" spc="-1" strike="noStrike">
                <a:solidFill>
                  <a:srgbClr val="4f81bd"/>
                </a:solidFill>
                <a:latin typeface="Lucida Console"/>
              </a:rPr>
              <a:t>check</a:t>
            </a:r>
            <a:r>
              <a:rPr b="0" lang="en-US" sz="2400" spc="-1" strike="noStrike">
                <a:solidFill>
                  <a:srgbClr val="4f81bd"/>
                </a:solidFill>
                <a:latin typeface="Lucida Console"/>
              </a:rPr>
              <a:t> noBadEntry </a:t>
            </a:r>
            <a:r>
              <a:rPr b="1" lang="en-US" sz="2400" spc="-1" strike="noStrike">
                <a:solidFill>
                  <a:srgbClr val="4f81bd"/>
                </a:solidFill>
                <a:latin typeface="Lucida Console"/>
              </a:rPr>
              <a:t>for</a:t>
            </a:r>
            <a:r>
              <a:rPr b="0" lang="en-US" sz="2400" spc="-1" strike="noStrike">
                <a:solidFill>
                  <a:srgbClr val="4f81bd"/>
                </a:solidFill>
                <a:latin typeface="Lucida Console"/>
              </a:rPr>
              <a:t> 3 </a:t>
            </a:r>
            <a:endParaRPr b="0" lang="en-US" sz="2400" spc="-1" strike="noStrike">
              <a:solidFill>
                <a:srgbClr val="000000"/>
              </a:solidFill>
              <a:latin typeface="Calibri"/>
            </a:endParaRPr>
          </a:p>
          <a:p>
            <a:pPr marL="343080" indent="-342720">
              <a:lnSpc>
                <a:spcPct val="90000"/>
              </a:lnSpc>
              <a:spcBef>
                <a:spcPts val="479"/>
              </a:spcBef>
            </a:pPr>
            <a:r>
              <a:rPr b="1" lang="en-US" sz="2400" spc="-1" strike="noStrike">
                <a:solidFill>
                  <a:srgbClr val="4f81bd"/>
                </a:solidFill>
                <a:latin typeface="Lucida Console"/>
              </a:rPr>
              <a:t>but</a:t>
            </a:r>
            <a:r>
              <a:rPr b="0" lang="en-US" sz="2400" spc="-1" strike="noStrike">
                <a:solidFill>
                  <a:srgbClr val="4f81bd"/>
                </a:solidFill>
                <a:latin typeface="Lucida Console"/>
              </a:rPr>
              <a:t> 2 Room, 2 Guest, 5 Time</a:t>
            </a:r>
            <a:endParaRPr b="0" lang="en-US" sz="2400" spc="-1" strike="noStrike">
              <a:solidFill>
                <a:srgbClr val="000000"/>
              </a:solidFill>
              <a:latin typeface="Calibri"/>
            </a:endParaRPr>
          </a:p>
          <a:p>
            <a:pPr>
              <a:lnSpc>
                <a:spcPct val="90000"/>
              </a:lnSpc>
              <a:spcBef>
                <a:spcPts val="641"/>
              </a:spcBef>
            </a:pPr>
            <a:endParaRPr b="0" lang="en-US" sz="2400" spc="-1" strike="noStrike">
              <a:solidFill>
                <a:srgbClr val="000000"/>
              </a:solidFill>
              <a:latin typeface="Calibri"/>
            </a:endParaRPr>
          </a:p>
          <a:p>
            <a:pPr marL="343080" indent="-342720">
              <a:lnSpc>
                <a:spcPct val="90000"/>
              </a:lnSpc>
              <a:spcBef>
                <a:spcPts val="561"/>
              </a:spcBef>
              <a:buClr>
                <a:srgbClr val="000000"/>
              </a:buClr>
              <a:buFont typeface="Arial"/>
              <a:buChar char="•"/>
            </a:pPr>
            <a:r>
              <a:rPr b="0" lang="en-US" sz="2800" spc="-1" strike="noStrike">
                <a:solidFill>
                  <a:srgbClr val="000000"/>
                </a:solidFill>
                <a:latin typeface="Calibri"/>
              </a:rPr>
              <a:t>It is enough to check for problem already with just 2 guests and 2 rooms</a:t>
            </a:r>
            <a:endParaRPr b="0" lang="en-US" sz="2800" spc="-1" strike="noStrike">
              <a:solidFill>
                <a:srgbClr val="000000"/>
              </a:solidFill>
              <a:latin typeface="Calibri"/>
            </a:endParaRPr>
          </a:p>
          <a:p>
            <a:pPr marL="343080" indent="-342720">
              <a:lnSpc>
                <a:spcPct val="90000"/>
              </a:lnSpc>
              <a:spcBef>
                <a:spcPts val="561"/>
              </a:spcBef>
            </a:pPr>
            <a:endParaRPr b="0" lang="en-US" sz="2800" spc="-1" strike="noStrike">
              <a:solidFill>
                <a:srgbClr val="000000"/>
              </a:solidFill>
              <a:latin typeface="Calibri"/>
            </a:endParaRPr>
          </a:p>
          <a:p>
            <a:pPr marL="343080" indent="-342720">
              <a:lnSpc>
                <a:spcPct val="90000"/>
              </a:lnSpc>
              <a:spcBef>
                <a:spcPts val="561"/>
              </a:spcBef>
              <a:buClr>
                <a:srgbClr val="4f81bd"/>
              </a:buClr>
              <a:buFont typeface="Arial"/>
              <a:buChar char="•"/>
            </a:pPr>
            <a:r>
              <a:rPr b="0" lang="en-US" sz="2400" spc="-1" strike="noStrike">
                <a:solidFill>
                  <a:srgbClr val="4f81bd"/>
                </a:solidFill>
                <a:latin typeface="Lucida Console"/>
              </a:rPr>
              <a:t>Time</a:t>
            </a:r>
            <a:r>
              <a:rPr b="0" lang="en-US" sz="2800" spc="-1" strike="noStrike">
                <a:solidFill>
                  <a:srgbClr val="000000"/>
                </a:solidFill>
                <a:latin typeface="Calibri"/>
              </a:rPr>
              <a:t>’s scope must be at least 5 because at least 4 time steps are needed to execute each operation once.</a:t>
            </a:r>
            <a:endParaRPr b="0" lang="en-US" sz="2800" spc="-1" strike="noStrike">
              <a:solidFill>
                <a:srgbClr val="000000"/>
              </a:solidFill>
              <a:latin typeface="Calibri"/>
            </a:endParaRPr>
          </a:p>
          <a:p>
            <a:pPr>
              <a:lnSpc>
                <a:spcPct val="90000"/>
              </a:lnSpc>
              <a:spcBef>
                <a:spcPts val="561"/>
              </a:spcBef>
            </a:pPr>
            <a:endParaRPr b="0" lang="en-US" sz="2800" spc="-1" strike="noStrike">
              <a:solidFill>
                <a:srgbClr val="000000"/>
              </a:solidFill>
              <a:latin typeface="Calibri"/>
            </a:endParaRPr>
          </a:p>
          <a:p>
            <a:pPr marL="343080" indent="-342720">
              <a:lnSpc>
                <a:spcPct val="90000"/>
              </a:lnSpc>
              <a:spcBef>
                <a:spcPts val="561"/>
              </a:spcBef>
              <a:buClr>
                <a:srgbClr val="4f81bd"/>
              </a:buClr>
              <a:buFont typeface="Arial"/>
              <a:buChar char="•"/>
            </a:pPr>
            <a:r>
              <a:rPr b="0" lang="en-US" sz="2800" spc="-1" strike="noStrike">
                <a:solidFill>
                  <a:srgbClr val="4f81bd"/>
                </a:solidFill>
                <a:latin typeface="Calibri"/>
              </a:rPr>
              <a:t>There is a counter-example </a:t>
            </a:r>
            <a:r>
              <a:rPr b="0" lang="en-US" sz="2800" spc="-1" strike="noStrike">
                <a:solidFill>
                  <a:srgbClr val="000000"/>
                </a:solidFill>
                <a:latin typeface="Calibri"/>
              </a:rPr>
              <a:t>(see file </a:t>
            </a:r>
            <a:r>
              <a:rPr b="0" lang="en-US" sz="2400" spc="-1" strike="noStrike">
                <a:solidFill>
                  <a:srgbClr val="000000"/>
                </a:solidFill>
                <a:latin typeface="Lucida Console"/>
              </a:rPr>
              <a:t>hotel1.als</a:t>
            </a:r>
            <a:r>
              <a:rPr b="0" lang="en-US" sz="2400" spc="-1" strike="noStrike">
                <a:solidFill>
                  <a:srgbClr val="000000"/>
                </a:solidFill>
                <a:latin typeface="Lucida Console"/>
              </a:rPr>
              <a:t> </a:t>
            </a:r>
            <a:endParaRPr b="0" lang="en-US" sz="2400" spc="-1" strike="noStrike">
              <a:solidFill>
                <a:srgbClr val="000000"/>
              </a:solidFill>
              <a:latin typeface="Calibri"/>
            </a:endParaRPr>
          </a:p>
        </p:txBody>
      </p:sp>
      <p:sp>
        <p:nvSpPr>
          <p:cNvPr id="198"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57E5AA09-14AC-4C90-BD9B-FEB58DD35E10}" type="slidenum">
              <a:rPr b="1" lang="en-US" sz="1200" spc="-1" strike="noStrike">
                <a:solidFill>
                  <a:srgbClr val="8b8b8b"/>
                </a:solidFill>
                <a:latin typeface="Tahoma"/>
              </a:rPr>
              <a:t>&lt;number&gt;</a:t>
            </a:fld>
            <a:endParaRPr b="0" lang="en-US" sz="1200" spc="-1" strike="noStrike">
              <a:latin typeface="Times New Roman"/>
            </a:endParaRPr>
          </a:p>
        </p:txBody>
      </p:sp>
      <p:sp>
        <p:nvSpPr>
          <p:cNvPr id="199"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childTnLst>
                  <p:par>
                    <p:cTn id="25" fill="hold">
                      <p:stCondLst>
                        <p:cond delay="indefinite"/>
                      </p:stCondLst>
                      <p:childTnLst>
                        <p:par>
                          <p:cTn id="26" fill="hold">
                            <p:stCondLst>
                              <p:cond delay="0"/>
                            </p:stCondLst>
                            <p:childTnLst>
                              <p:par>
                                <p:cTn id="27" nodeType="clickEffect" fill="hold" presetClass="entr" presetID="1">
                                  <p:stCondLst>
                                    <p:cond delay="0"/>
                                  </p:stCondLst>
                                  <p:childTnLst>
                                    <p:set>
                                      <p:cBhvr>
                                        <p:cTn id="28" dur="1" fill="hold">
                                          <p:stCondLst>
                                            <p:cond delay="0"/>
                                          </p:stCondLst>
                                        </p:cTn>
                                        <p:tgtEl>
                                          <p:spTgt spid="197">
                                            <p:txEl>
                                              <p:pRg st="7" end="7"/>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T0: Initial State</a:t>
            </a:r>
            <a:endParaRPr b="0" lang="en-US" sz="4400" spc="-1" strike="noStrike">
              <a:solidFill>
                <a:srgbClr val="000000"/>
              </a:solidFill>
              <a:latin typeface="Tahoma"/>
            </a:endParaRPr>
          </a:p>
        </p:txBody>
      </p:sp>
      <p:sp>
        <p:nvSpPr>
          <p:cNvPr id="201" name="TextShape 2"/>
          <p:cNvSpPr txBox="1"/>
          <p:nvPr/>
        </p:nvSpPr>
        <p:spPr>
          <a:xfrm>
            <a:off x="685800" y="5229360"/>
            <a:ext cx="8152920" cy="1171080"/>
          </a:xfrm>
          <a:prstGeom prst="rect">
            <a:avLst/>
          </a:prstGeom>
          <a:noFill/>
          <a:ln>
            <a:noFill/>
          </a:ln>
        </p:spPr>
        <p:txBody>
          <a:bodyPr>
            <a:noAutofit/>
          </a:bodyPr>
          <a:p>
            <a:pPr>
              <a:lnSpc>
                <a:spcPct val="100000"/>
              </a:lnSpc>
              <a:spcBef>
                <a:spcPts val="479"/>
              </a:spcBef>
            </a:pPr>
            <a:r>
              <a:rPr b="0" lang="en-US" sz="2400" spc="-1" strike="noStrike">
                <a:solidFill>
                  <a:srgbClr val="000000"/>
                </a:solidFill>
                <a:latin typeface="Calibri"/>
              </a:rPr>
              <a:t>Initially, the current key of </a:t>
            </a:r>
            <a:r>
              <a:rPr b="0" lang="en-US" sz="2400" spc="-1" strike="noStrike">
                <a:solidFill>
                  <a:srgbClr val="4f81bd"/>
                </a:solidFill>
                <a:latin typeface="Calibri"/>
              </a:rPr>
              <a:t>Room</a:t>
            </a:r>
            <a:r>
              <a:rPr b="0" lang="en-US" sz="2400" spc="-1" strike="noStrike">
                <a:solidFill>
                  <a:srgbClr val="000000"/>
                </a:solidFill>
                <a:latin typeface="Calibri"/>
              </a:rPr>
              <a:t> is </a:t>
            </a:r>
            <a:r>
              <a:rPr b="0" lang="en-US" sz="2400" spc="-1" strike="noStrike">
                <a:solidFill>
                  <a:srgbClr val="4f81bd"/>
                </a:solidFill>
                <a:latin typeface="Calibri"/>
              </a:rPr>
              <a:t>Key0</a:t>
            </a:r>
            <a:r>
              <a:rPr b="0" lang="en-US" sz="2400" spc="-1" strike="noStrike">
                <a:solidFill>
                  <a:srgbClr val="000000"/>
                </a:solidFill>
                <a:latin typeface="Calibri"/>
              </a:rPr>
              <a:t>, which is also reflected in the front desk’s record</a:t>
            </a:r>
            <a:endParaRPr b="0" lang="en-US" sz="2400" spc="-1" strike="noStrike">
              <a:solidFill>
                <a:srgbClr val="000000"/>
              </a:solidFill>
              <a:latin typeface="Calibri"/>
            </a:endParaRPr>
          </a:p>
        </p:txBody>
      </p:sp>
      <p:sp>
        <p:nvSpPr>
          <p:cNvPr id="202"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B21C46B1-B4EC-47A8-A55A-CE7F1BBBE690}" type="slidenum">
              <a:rPr b="1" lang="en-US" sz="1200" spc="-1" strike="noStrike">
                <a:solidFill>
                  <a:srgbClr val="8b8b8b"/>
                </a:solidFill>
                <a:latin typeface="Tahoma"/>
              </a:rPr>
              <a:t>&lt;number&gt;</a:t>
            </a:fld>
            <a:endParaRPr b="0" lang="en-US" sz="1200" spc="-1" strike="noStrike">
              <a:latin typeface="Times New Roman"/>
            </a:endParaRPr>
          </a:p>
        </p:txBody>
      </p:sp>
      <p:pic>
        <p:nvPicPr>
          <p:cNvPr id="203" name="Picture 4" descr=""/>
          <p:cNvPicPr/>
          <p:nvPr/>
        </p:nvPicPr>
        <p:blipFill>
          <a:blip r:embed="rId1"/>
          <a:stretch/>
        </p:blipFill>
        <p:spPr>
          <a:xfrm>
            <a:off x="530280" y="1447920"/>
            <a:ext cx="8596080" cy="2895120"/>
          </a:xfrm>
          <a:prstGeom prst="rect">
            <a:avLst/>
          </a:prstGeom>
          <a:ln>
            <a:noFill/>
          </a:ln>
        </p:spPr>
      </p:pic>
      <p:sp>
        <p:nvSpPr>
          <p:cNvPr id="204"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T1: Checkin Operation</a:t>
            </a:r>
            <a:endParaRPr b="0" lang="en-US" sz="4400" spc="-1" strike="noStrike">
              <a:solidFill>
                <a:srgbClr val="000000"/>
              </a:solidFill>
              <a:latin typeface="Tahoma"/>
            </a:endParaRPr>
          </a:p>
        </p:txBody>
      </p:sp>
      <p:sp>
        <p:nvSpPr>
          <p:cNvPr id="206" name="TextShape 2"/>
          <p:cNvSpPr txBox="1"/>
          <p:nvPr/>
        </p:nvSpPr>
        <p:spPr>
          <a:xfrm>
            <a:off x="685800" y="5362560"/>
            <a:ext cx="8152920" cy="1171080"/>
          </a:xfrm>
          <a:prstGeom prst="rect">
            <a:avLst/>
          </a:prstGeom>
          <a:noFill/>
          <a:ln>
            <a:noFill/>
          </a:ln>
        </p:spPr>
        <p:txBody>
          <a:bodyPr>
            <a:noAutofit/>
          </a:bodyPr>
          <a:p>
            <a:pPr>
              <a:lnSpc>
                <a:spcPct val="80000"/>
              </a:lnSpc>
              <a:spcBef>
                <a:spcPts val="479"/>
              </a:spcBef>
            </a:pPr>
            <a:r>
              <a:rPr b="0" lang="en-US" sz="2400" spc="-1" strike="noStrike">
                <a:solidFill>
                  <a:srgbClr val="4f81bd"/>
                </a:solidFill>
                <a:latin typeface="Calibri"/>
              </a:rPr>
              <a:t>Guest1</a:t>
            </a:r>
            <a:r>
              <a:rPr b="0" lang="en-US" sz="2400" spc="-1" strike="noStrike">
                <a:solidFill>
                  <a:srgbClr val="000000"/>
                </a:solidFill>
                <a:latin typeface="Calibri"/>
              </a:rPr>
              <a:t> checks in to </a:t>
            </a:r>
            <a:r>
              <a:rPr b="0" lang="en-US" sz="2400" spc="-1" strike="noStrike">
                <a:solidFill>
                  <a:srgbClr val="4f81bd"/>
                </a:solidFill>
                <a:latin typeface="Calibri"/>
              </a:rPr>
              <a:t>Room</a:t>
            </a:r>
            <a:r>
              <a:rPr b="0" lang="en-US" sz="2400" spc="-1" strike="noStrike">
                <a:solidFill>
                  <a:srgbClr val="000000"/>
                </a:solidFill>
                <a:latin typeface="Calibri"/>
              </a:rPr>
              <a:t> and receives key </a:t>
            </a:r>
            <a:r>
              <a:rPr b="0" lang="en-US" sz="2400" spc="-1" strike="noStrike">
                <a:solidFill>
                  <a:srgbClr val="4f81bd"/>
                </a:solidFill>
                <a:latin typeface="Calibri"/>
              </a:rPr>
              <a:t>Key1</a:t>
            </a:r>
            <a:r>
              <a:rPr b="0" lang="en-US" sz="2400" spc="-1" strike="noStrike">
                <a:solidFill>
                  <a:srgbClr val="000000"/>
                </a:solidFill>
                <a:latin typeface="Calibri"/>
              </a:rPr>
              <a:t>; the occupancy roster at the front desk is updated accordingly; </a:t>
            </a:r>
            <a:r>
              <a:rPr b="0" lang="en-US" sz="2400" spc="-1" strike="noStrike">
                <a:solidFill>
                  <a:srgbClr val="4f81bd"/>
                </a:solidFill>
                <a:latin typeface="Calibri"/>
              </a:rPr>
              <a:t>Key1</a:t>
            </a:r>
            <a:r>
              <a:rPr b="0" lang="en-US" sz="2400" spc="-1" strike="noStrike">
                <a:solidFill>
                  <a:srgbClr val="000000"/>
                </a:solidFill>
                <a:latin typeface="Calibri"/>
              </a:rPr>
              <a:t> is recorded as the last key assigned to </a:t>
            </a:r>
            <a:r>
              <a:rPr b="0" lang="en-US" sz="2400" spc="-1" strike="noStrike">
                <a:solidFill>
                  <a:srgbClr val="4f81bd"/>
                </a:solidFill>
                <a:latin typeface="Calibri"/>
              </a:rPr>
              <a:t>Room</a:t>
            </a:r>
            <a:endParaRPr b="0" lang="en-US" sz="2400" spc="-1" strike="noStrike">
              <a:solidFill>
                <a:srgbClr val="000000"/>
              </a:solidFill>
              <a:latin typeface="Calibri"/>
            </a:endParaRPr>
          </a:p>
        </p:txBody>
      </p:sp>
      <p:sp>
        <p:nvSpPr>
          <p:cNvPr id="207"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CC6AD16D-F619-47FD-A156-A0A05F9DB87B}" type="slidenum">
              <a:rPr b="1" lang="en-US" sz="1200" spc="-1" strike="noStrike">
                <a:solidFill>
                  <a:srgbClr val="8b8b8b"/>
                </a:solidFill>
                <a:latin typeface="Tahoma"/>
              </a:rPr>
              <a:t>&lt;number&gt;</a:t>
            </a:fld>
            <a:endParaRPr b="0" lang="en-US" sz="1200" spc="-1" strike="noStrike">
              <a:latin typeface="Times New Roman"/>
            </a:endParaRPr>
          </a:p>
        </p:txBody>
      </p:sp>
      <p:pic>
        <p:nvPicPr>
          <p:cNvPr id="208" name="Picture 5" descr=""/>
          <p:cNvPicPr/>
          <p:nvPr/>
        </p:nvPicPr>
        <p:blipFill>
          <a:blip r:embed="rId1"/>
          <a:stretch/>
        </p:blipFill>
        <p:spPr>
          <a:xfrm>
            <a:off x="533520" y="1152360"/>
            <a:ext cx="8456400" cy="4000320"/>
          </a:xfrm>
          <a:prstGeom prst="rect">
            <a:avLst/>
          </a:prstGeom>
          <a:ln>
            <a:noFill/>
          </a:ln>
        </p:spPr>
      </p:pic>
      <p:sp>
        <p:nvSpPr>
          <p:cNvPr id="209"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T2: Checkout Operation</a:t>
            </a:r>
            <a:endParaRPr b="0" lang="en-US" sz="4400" spc="-1" strike="noStrike">
              <a:solidFill>
                <a:srgbClr val="000000"/>
              </a:solidFill>
              <a:latin typeface="Tahoma"/>
            </a:endParaRPr>
          </a:p>
        </p:txBody>
      </p:sp>
      <p:sp>
        <p:nvSpPr>
          <p:cNvPr id="211" name="TextShape 2"/>
          <p:cNvSpPr txBox="1"/>
          <p:nvPr/>
        </p:nvSpPr>
        <p:spPr>
          <a:xfrm>
            <a:off x="685800" y="4610160"/>
            <a:ext cx="8152920" cy="1790280"/>
          </a:xfrm>
          <a:prstGeom prst="rect">
            <a:avLst/>
          </a:prstGeom>
          <a:noFill/>
          <a:ln>
            <a:noFill/>
          </a:ln>
        </p:spPr>
        <p:txBody>
          <a:bodyPr>
            <a:noAutofit/>
          </a:bodyPr>
          <a:p>
            <a:pPr>
              <a:lnSpc>
                <a:spcPct val="100000"/>
              </a:lnSpc>
              <a:spcBef>
                <a:spcPts val="479"/>
              </a:spcBef>
            </a:pPr>
            <a:r>
              <a:rPr b="0" lang="en-US" sz="2400" spc="-1" strike="noStrike">
                <a:solidFill>
                  <a:srgbClr val="4f81bd"/>
                </a:solidFill>
                <a:latin typeface="Calibri"/>
              </a:rPr>
              <a:t>Guest1</a:t>
            </a:r>
            <a:r>
              <a:rPr b="0" lang="en-US" sz="2400" spc="-1" strike="noStrike">
                <a:solidFill>
                  <a:srgbClr val="000000"/>
                </a:solidFill>
                <a:latin typeface="Calibri"/>
              </a:rPr>
              <a:t> checks out, and the occupancy roster is cleared</a:t>
            </a:r>
            <a:endParaRPr b="0" lang="en-US" sz="2400" spc="-1" strike="noStrike">
              <a:solidFill>
                <a:srgbClr val="000000"/>
              </a:solidFill>
              <a:latin typeface="Calibri"/>
            </a:endParaRPr>
          </a:p>
        </p:txBody>
      </p:sp>
      <p:sp>
        <p:nvSpPr>
          <p:cNvPr id="212"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455924D5-538F-4690-99CA-1CE3159C412D}" type="slidenum">
              <a:rPr b="1" lang="en-US" sz="1200" spc="-1" strike="noStrike">
                <a:solidFill>
                  <a:srgbClr val="8b8b8b"/>
                </a:solidFill>
                <a:latin typeface="Tahoma"/>
              </a:rPr>
              <a:t>&lt;number&gt;</a:t>
            </a:fld>
            <a:endParaRPr b="0" lang="en-US" sz="1200" spc="-1" strike="noStrike">
              <a:latin typeface="Times New Roman"/>
            </a:endParaRPr>
          </a:p>
        </p:txBody>
      </p:sp>
      <p:pic>
        <p:nvPicPr>
          <p:cNvPr id="213" name="Picture 5" descr=""/>
          <p:cNvPicPr/>
          <p:nvPr/>
        </p:nvPicPr>
        <p:blipFill>
          <a:blip r:embed="rId1"/>
          <a:stretch/>
        </p:blipFill>
        <p:spPr>
          <a:xfrm>
            <a:off x="562320" y="1400040"/>
            <a:ext cx="8444520" cy="2666520"/>
          </a:xfrm>
          <a:prstGeom prst="rect">
            <a:avLst/>
          </a:prstGeom>
          <a:ln>
            <a:noFill/>
          </a:ln>
        </p:spPr>
      </p:pic>
      <p:sp>
        <p:nvSpPr>
          <p:cNvPr id="214"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T3: Checkin Operation</a:t>
            </a:r>
            <a:endParaRPr b="0" lang="en-US" sz="4400" spc="-1" strike="noStrike">
              <a:solidFill>
                <a:srgbClr val="000000"/>
              </a:solidFill>
              <a:latin typeface="Tahoma"/>
            </a:endParaRPr>
          </a:p>
        </p:txBody>
      </p:sp>
      <p:sp>
        <p:nvSpPr>
          <p:cNvPr id="216" name="TextShape 2"/>
          <p:cNvSpPr txBox="1"/>
          <p:nvPr/>
        </p:nvSpPr>
        <p:spPr>
          <a:xfrm>
            <a:off x="676440" y="5210280"/>
            <a:ext cx="8152920" cy="1247400"/>
          </a:xfrm>
          <a:prstGeom prst="rect">
            <a:avLst/>
          </a:prstGeom>
          <a:noFill/>
          <a:ln>
            <a:noFill/>
          </a:ln>
        </p:spPr>
        <p:txBody>
          <a:bodyPr>
            <a:noAutofit/>
          </a:bodyPr>
          <a:p>
            <a:pPr>
              <a:lnSpc>
                <a:spcPct val="90000"/>
              </a:lnSpc>
              <a:spcBef>
                <a:spcPts val="479"/>
              </a:spcBef>
            </a:pPr>
            <a:r>
              <a:rPr b="0" lang="en-US" sz="2400" spc="-1" strike="noStrike">
                <a:solidFill>
                  <a:srgbClr val="4f81bd"/>
                </a:solidFill>
                <a:latin typeface="Calibri"/>
              </a:rPr>
              <a:t>Guest0</a:t>
            </a:r>
            <a:r>
              <a:rPr b="0" lang="en-US" sz="2400" spc="-1" strike="noStrike">
                <a:solidFill>
                  <a:srgbClr val="000000"/>
                </a:solidFill>
                <a:latin typeface="Calibri"/>
              </a:rPr>
              <a:t> checks in to </a:t>
            </a:r>
            <a:r>
              <a:rPr b="0" lang="en-US" sz="2400" spc="-1" strike="noStrike">
                <a:solidFill>
                  <a:srgbClr val="4f81bd"/>
                </a:solidFill>
                <a:latin typeface="Calibri"/>
              </a:rPr>
              <a:t>Room</a:t>
            </a:r>
            <a:r>
              <a:rPr b="0" lang="en-US" sz="2400" spc="-1" strike="noStrike">
                <a:solidFill>
                  <a:srgbClr val="000000"/>
                </a:solidFill>
                <a:latin typeface="Calibri"/>
              </a:rPr>
              <a:t> and receives key </a:t>
            </a:r>
            <a:r>
              <a:rPr b="0" lang="en-US" sz="2400" spc="-1" strike="noStrike">
                <a:solidFill>
                  <a:srgbClr val="4f81bd"/>
                </a:solidFill>
                <a:latin typeface="Calibri"/>
              </a:rPr>
              <a:t>Key2</a:t>
            </a:r>
            <a:r>
              <a:rPr b="0" lang="en-US" sz="2400" spc="-1" strike="noStrike">
                <a:solidFill>
                  <a:srgbClr val="000000"/>
                </a:solidFill>
                <a:latin typeface="Calibri"/>
              </a:rPr>
              <a:t>; the occupancy roster at the front desk is updated accordingly; </a:t>
            </a:r>
            <a:r>
              <a:rPr b="0" lang="en-US" sz="2400" spc="-1" strike="noStrike">
                <a:solidFill>
                  <a:srgbClr val="4f81bd"/>
                </a:solidFill>
                <a:latin typeface="Calibri"/>
              </a:rPr>
              <a:t>Key2</a:t>
            </a:r>
            <a:r>
              <a:rPr b="0" lang="en-US" sz="2400" spc="-1" strike="noStrike">
                <a:solidFill>
                  <a:srgbClr val="000000"/>
                </a:solidFill>
                <a:latin typeface="Calibri"/>
              </a:rPr>
              <a:t> is recorder as the last key assigned to </a:t>
            </a:r>
            <a:r>
              <a:rPr b="0" lang="en-US" sz="2400" spc="-1" strike="noStrike">
                <a:solidFill>
                  <a:srgbClr val="4f81bd"/>
                </a:solidFill>
                <a:latin typeface="Calibri"/>
              </a:rPr>
              <a:t>Room</a:t>
            </a:r>
            <a:endParaRPr b="0" lang="en-US" sz="2400" spc="-1" strike="noStrike">
              <a:solidFill>
                <a:srgbClr val="000000"/>
              </a:solidFill>
              <a:latin typeface="Calibri"/>
            </a:endParaRPr>
          </a:p>
        </p:txBody>
      </p:sp>
      <p:sp>
        <p:nvSpPr>
          <p:cNvPr id="217"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2B17948E-AAEA-4B91-87C2-887CD53FF554}" type="slidenum">
              <a:rPr b="1" lang="en-US" sz="1200" spc="-1" strike="noStrike">
                <a:solidFill>
                  <a:srgbClr val="8b8b8b"/>
                </a:solidFill>
                <a:latin typeface="Tahoma"/>
              </a:rPr>
              <a:t>&lt;number&gt;</a:t>
            </a:fld>
            <a:endParaRPr b="0" lang="en-US" sz="1200" spc="-1" strike="noStrike">
              <a:latin typeface="Times New Roman"/>
            </a:endParaRPr>
          </a:p>
        </p:txBody>
      </p:sp>
      <p:pic>
        <p:nvPicPr>
          <p:cNvPr id="218" name="Picture 5" descr=""/>
          <p:cNvPicPr/>
          <p:nvPr/>
        </p:nvPicPr>
        <p:blipFill>
          <a:blip r:embed="rId1"/>
          <a:stretch/>
        </p:blipFill>
        <p:spPr>
          <a:xfrm>
            <a:off x="520560" y="1133640"/>
            <a:ext cx="8138880" cy="3962160"/>
          </a:xfrm>
          <a:prstGeom prst="rect">
            <a:avLst/>
          </a:prstGeom>
          <a:ln>
            <a:noFill/>
          </a:ln>
        </p:spPr>
      </p:pic>
      <p:sp>
        <p:nvSpPr>
          <p:cNvPr id="219"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The Task</a:t>
            </a:r>
            <a:endParaRPr b="0" lang="en-US" sz="4400" spc="-1" strike="noStrike">
              <a:solidFill>
                <a:srgbClr val="000000"/>
              </a:solidFill>
              <a:latin typeface="Tahoma"/>
            </a:endParaRPr>
          </a:p>
        </p:txBody>
      </p:sp>
      <p:sp>
        <p:nvSpPr>
          <p:cNvPr id="96" name="TextShape 2"/>
          <p:cNvSpPr txBox="1"/>
          <p:nvPr/>
        </p:nvSpPr>
        <p:spPr>
          <a:xfrm>
            <a:off x="685800" y="1523880"/>
            <a:ext cx="7998840" cy="4876560"/>
          </a:xfrm>
          <a:prstGeom prst="rect">
            <a:avLst/>
          </a:prstGeom>
          <a:noFill/>
          <a:ln>
            <a:noFill/>
          </a:ln>
        </p:spPr>
        <p:txBody>
          <a:bodyPr>
            <a:normAutofit/>
          </a:bodyPr>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Model in Alloy the disposable </a:t>
            </a:r>
            <a:r>
              <a:rPr b="0" lang="en-US" sz="3200" spc="-1" strike="noStrike">
                <a:solidFill>
                  <a:srgbClr val="c0504d"/>
                </a:solidFill>
                <a:latin typeface="Calibri"/>
              </a:rPr>
              <a:t>card key system</a:t>
            </a:r>
            <a:r>
              <a:rPr b="0" lang="en-US" sz="3200" spc="-1" strike="noStrike">
                <a:solidFill>
                  <a:srgbClr val="4f81bd"/>
                </a:solidFill>
                <a:latin typeface="Calibri"/>
              </a:rPr>
              <a:t> </a:t>
            </a:r>
            <a:r>
              <a:rPr b="0" lang="en-US" sz="3200" spc="-1" strike="noStrike">
                <a:solidFill>
                  <a:srgbClr val="000000"/>
                </a:solidFill>
                <a:latin typeface="Calibri"/>
              </a:rPr>
              <a:t>used in most hotels for locking and unlocking guest rooms</a:t>
            </a:r>
            <a:endParaRPr b="0" lang="en-US" sz="3200" spc="-1" strike="noStrike">
              <a:solidFill>
                <a:srgbClr val="000000"/>
              </a:solidFill>
              <a:latin typeface="Calibri"/>
            </a:endParaRPr>
          </a:p>
          <a:p>
            <a:pPr>
              <a:lnSpc>
                <a:spcPct val="100000"/>
              </a:lnSpc>
              <a:spcBef>
                <a:spcPts val="241"/>
              </a:spcBef>
            </a:pP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The system uses </a:t>
            </a:r>
            <a:r>
              <a:rPr b="0" lang="en-US" sz="3200" spc="-1" strike="noStrike">
                <a:solidFill>
                  <a:srgbClr val="c0504d"/>
                </a:solidFill>
                <a:latin typeface="Calibri"/>
              </a:rPr>
              <a:t>recordable locks</a:t>
            </a:r>
            <a:r>
              <a:rPr b="0" lang="en-US" sz="3200" spc="-1" strike="noStrike">
                <a:solidFill>
                  <a:srgbClr val="000000"/>
                </a:solidFill>
                <a:latin typeface="Calibri"/>
              </a:rPr>
              <a:t>,</a:t>
            </a:r>
            <a:r>
              <a:rPr b="0" lang="en-US" sz="3200" spc="-1" strike="noStrike">
                <a:solidFill>
                  <a:srgbClr val="4f81bd"/>
                </a:solidFill>
                <a:latin typeface="Calibri"/>
              </a:rPr>
              <a:t> </a:t>
            </a:r>
            <a:r>
              <a:rPr b="0" lang="en-US" sz="3200" spc="-1" strike="noStrike">
                <a:solidFill>
                  <a:srgbClr val="000000"/>
                </a:solidFill>
                <a:latin typeface="Calibri"/>
              </a:rPr>
              <a:t>which prevent previous guests from entering a room once its has been re-assigned</a:t>
            </a:r>
            <a:endParaRPr b="0" lang="en-US" sz="3200" spc="-1" strike="noStrike">
              <a:solidFill>
                <a:srgbClr val="000000"/>
              </a:solidFill>
              <a:latin typeface="Calibri"/>
            </a:endParaRPr>
          </a:p>
          <a:p>
            <a:pPr>
              <a:lnSpc>
                <a:spcPct val="100000"/>
              </a:lnSpc>
              <a:spcBef>
                <a:spcPts val="241"/>
              </a:spcBef>
            </a:pP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We will </a:t>
            </a:r>
            <a:r>
              <a:rPr b="0" lang="en-US" sz="3200" spc="-1" strike="noStrike">
                <a:solidFill>
                  <a:srgbClr val="c0504d"/>
                </a:solidFill>
                <a:latin typeface="Calibri"/>
              </a:rPr>
              <a:t>model </a:t>
            </a:r>
            <a:r>
              <a:rPr b="0" lang="en-US" sz="3200" spc="-1" strike="noStrike">
                <a:solidFill>
                  <a:srgbClr val="000000"/>
                </a:solidFill>
                <a:latin typeface="Calibri"/>
              </a:rPr>
              <a:t>both </a:t>
            </a:r>
            <a:r>
              <a:rPr b="0" lang="en-US" sz="3200" spc="-1" strike="noStrike">
                <a:solidFill>
                  <a:srgbClr val="c0504d"/>
                </a:solidFill>
                <a:latin typeface="Calibri"/>
              </a:rPr>
              <a:t>static and dynamic aspects</a:t>
            </a:r>
            <a:r>
              <a:rPr b="0" lang="en-US" sz="3200" spc="-1" strike="noStrike">
                <a:solidFill>
                  <a:srgbClr val="000000"/>
                </a:solidFill>
                <a:latin typeface="Calibri"/>
              </a:rPr>
              <a:t> of the system</a:t>
            </a:r>
            <a:endParaRPr b="0" lang="en-US" sz="3200" spc="-1" strike="noStrike">
              <a:solidFill>
                <a:srgbClr val="000000"/>
              </a:solidFill>
              <a:latin typeface="Calibri"/>
            </a:endParaRPr>
          </a:p>
          <a:p>
            <a:pPr>
              <a:lnSpc>
                <a:spcPct val="100000"/>
              </a:lnSpc>
              <a:spcBef>
                <a:spcPts val="641"/>
              </a:spcBef>
            </a:pPr>
            <a:endParaRPr b="0" lang="en-US" sz="3200" spc="-1" strike="noStrike">
              <a:solidFill>
                <a:srgbClr val="000000"/>
              </a:solidFill>
              <a:latin typeface="Calibri"/>
            </a:endParaRPr>
          </a:p>
        </p:txBody>
      </p:sp>
      <p:sp>
        <p:nvSpPr>
          <p:cNvPr id="97"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AA768A71-E374-4BE0-866D-F2609E425321}" type="slidenum">
              <a:rPr b="1" lang="en-US" sz="1200" spc="-1" strike="noStrike">
                <a:solidFill>
                  <a:srgbClr val="8b8b8b"/>
                </a:solidFill>
                <a:latin typeface="Tahoma"/>
              </a:rPr>
              <a:t>&lt;number&gt;</a:t>
            </a:fld>
            <a:endParaRPr b="0" lang="en-US" sz="1200" spc="-1" strike="noStrike">
              <a:latin typeface="Times New Roman"/>
            </a:endParaRPr>
          </a:p>
        </p:txBody>
      </p:sp>
      <p:sp>
        <p:nvSpPr>
          <p:cNvPr id="98"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T4: Enter Operation</a:t>
            </a:r>
            <a:endParaRPr b="0" lang="en-US" sz="4400" spc="-1" strike="noStrike">
              <a:solidFill>
                <a:srgbClr val="000000"/>
              </a:solidFill>
              <a:latin typeface="Tahoma"/>
            </a:endParaRPr>
          </a:p>
        </p:txBody>
      </p:sp>
      <p:sp>
        <p:nvSpPr>
          <p:cNvPr id="221" name="TextShape 2"/>
          <p:cNvSpPr txBox="1"/>
          <p:nvPr/>
        </p:nvSpPr>
        <p:spPr>
          <a:xfrm>
            <a:off x="628560" y="5286240"/>
            <a:ext cx="8152920" cy="1323720"/>
          </a:xfrm>
          <a:prstGeom prst="rect">
            <a:avLst/>
          </a:prstGeom>
          <a:noFill/>
          <a:ln>
            <a:noFill/>
          </a:ln>
        </p:spPr>
        <p:txBody>
          <a:bodyPr>
            <a:noAutofit/>
          </a:bodyPr>
          <a:p>
            <a:pPr>
              <a:lnSpc>
                <a:spcPct val="100000"/>
              </a:lnSpc>
              <a:spcBef>
                <a:spcPts val="479"/>
              </a:spcBef>
            </a:pPr>
            <a:r>
              <a:rPr b="0" lang="en-US" sz="2400" spc="-1" strike="noStrike">
                <a:solidFill>
                  <a:srgbClr val="4f81bd"/>
                </a:solidFill>
                <a:latin typeface="Calibri"/>
              </a:rPr>
              <a:t>Guest1</a:t>
            </a:r>
            <a:r>
              <a:rPr b="0" lang="en-US" sz="2400" spc="-1" strike="noStrike">
                <a:solidFill>
                  <a:srgbClr val="000000"/>
                </a:solidFill>
                <a:latin typeface="Calibri"/>
              </a:rPr>
              <a:t> presents </a:t>
            </a:r>
            <a:r>
              <a:rPr b="0" lang="en-US" sz="2400" spc="-1" strike="noStrike">
                <a:solidFill>
                  <a:srgbClr val="4f81bd"/>
                </a:solidFill>
                <a:latin typeface="Calibri"/>
              </a:rPr>
              <a:t>Key1</a:t>
            </a:r>
            <a:r>
              <a:rPr b="0" lang="en-US" sz="2400" spc="-1" strike="noStrike">
                <a:solidFill>
                  <a:srgbClr val="000000"/>
                </a:solidFill>
                <a:latin typeface="Calibri"/>
              </a:rPr>
              <a:t> to the lock of Room, and is admitted</a:t>
            </a:r>
            <a:endParaRPr b="0" lang="en-US" sz="2400" spc="-1" strike="noStrike">
              <a:solidFill>
                <a:srgbClr val="000000"/>
              </a:solidFill>
              <a:latin typeface="Calibri"/>
            </a:endParaRPr>
          </a:p>
        </p:txBody>
      </p:sp>
      <p:sp>
        <p:nvSpPr>
          <p:cNvPr id="222"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9C2AD305-C54F-40C0-84F9-1E7A9B016FE9}" type="slidenum">
              <a:rPr b="1" lang="en-US" sz="1200" spc="-1" strike="noStrike">
                <a:solidFill>
                  <a:srgbClr val="8b8b8b"/>
                </a:solidFill>
                <a:latin typeface="Tahoma"/>
              </a:rPr>
              <a:t>&lt;number&gt;</a:t>
            </a:fld>
            <a:endParaRPr b="0" lang="en-US" sz="1200" spc="-1" strike="noStrike">
              <a:latin typeface="Times New Roman"/>
            </a:endParaRPr>
          </a:p>
        </p:txBody>
      </p:sp>
      <p:pic>
        <p:nvPicPr>
          <p:cNvPr id="223" name="Picture 4" descr=""/>
          <p:cNvPicPr/>
          <p:nvPr/>
        </p:nvPicPr>
        <p:blipFill>
          <a:blip r:embed="rId1"/>
          <a:stretch/>
        </p:blipFill>
        <p:spPr>
          <a:xfrm>
            <a:off x="812880" y="1136520"/>
            <a:ext cx="7592760" cy="4012920"/>
          </a:xfrm>
          <a:prstGeom prst="rect">
            <a:avLst/>
          </a:prstGeom>
          <a:ln>
            <a:noFill/>
          </a:ln>
        </p:spPr>
      </p:pic>
      <p:sp>
        <p:nvSpPr>
          <p:cNvPr id="224"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Necessary Restriction</a:t>
            </a:r>
            <a:endParaRPr b="0" lang="en-US" sz="4400" spc="-1" strike="noStrike">
              <a:solidFill>
                <a:srgbClr val="000000"/>
              </a:solidFill>
              <a:latin typeface="Tahoma"/>
            </a:endParaRPr>
          </a:p>
        </p:txBody>
      </p:sp>
      <p:sp>
        <p:nvSpPr>
          <p:cNvPr id="226" name="TextShape 2"/>
          <p:cNvSpPr txBox="1"/>
          <p:nvPr/>
        </p:nvSpPr>
        <p:spPr>
          <a:xfrm>
            <a:off x="685800" y="1523880"/>
            <a:ext cx="8457840" cy="5060160"/>
          </a:xfrm>
          <a:prstGeom prst="rect">
            <a:avLst/>
          </a:prstGeom>
          <a:noFill/>
          <a:ln>
            <a:noFill/>
          </a:ln>
        </p:spPr>
        <p:txBody>
          <a:bodyPr>
            <a:normAutofit/>
          </a:bodyPr>
          <a:p>
            <a:pPr>
              <a:lnSpc>
                <a:spcPct val="80000"/>
              </a:lnSpc>
              <a:spcBef>
                <a:spcPts val="561"/>
              </a:spcBef>
            </a:pPr>
            <a:r>
              <a:rPr b="0" lang="en-US" sz="2800" spc="-1" strike="noStrike">
                <a:solidFill>
                  <a:srgbClr val="000000"/>
                </a:solidFill>
                <a:latin typeface="Calibri"/>
              </a:rPr>
              <a:t>There must be no intervening operation between a guest’s check-in and room entry.</a:t>
            </a:r>
            <a:endParaRPr b="0" lang="en-US" sz="2800" spc="-1" strike="noStrike">
              <a:solidFill>
                <a:srgbClr val="000000"/>
              </a:solidFill>
              <a:latin typeface="Calibri"/>
            </a:endParaRPr>
          </a:p>
          <a:p>
            <a:pPr>
              <a:lnSpc>
                <a:spcPct val="80000"/>
              </a:lnSpc>
              <a:spcBef>
                <a:spcPts val="561"/>
              </a:spcBef>
            </a:pPr>
            <a:endParaRPr b="0" lang="en-US" sz="2800" spc="-1" strike="noStrike">
              <a:solidFill>
                <a:srgbClr val="000000"/>
              </a:solidFill>
              <a:latin typeface="Calibri"/>
            </a:endParaRPr>
          </a:p>
          <a:p>
            <a:pPr marL="343080" indent="-342720">
              <a:lnSpc>
                <a:spcPct val="100000"/>
              </a:lnSpc>
            </a:pPr>
            <a:r>
              <a:rPr b="1" lang="en-US" sz="2400" spc="-1" strike="noStrike">
                <a:solidFill>
                  <a:srgbClr val="4f81bd"/>
                </a:solidFill>
                <a:latin typeface="Lucida Console"/>
              </a:rPr>
              <a:t>fact</a:t>
            </a:r>
            <a:r>
              <a:rPr b="0" lang="en-US" sz="2400" spc="-1" strike="noStrike">
                <a:solidFill>
                  <a:srgbClr val="4f81bd"/>
                </a:solidFill>
                <a:latin typeface="Lucida Console"/>
              </a:rPr>
              <a:t> noIntervening {</a:t>
            </a:r>
            <a:endParaRPr b="0" lang="en-US" sz="2400" spc="-1" strike="noStrike">
              <a:solidFill>
                <a:srgbClr val="000000"/>
              </a:solidFill>
              <a:latin typeface="Calibri"/>
            </a:endParaRPr>
          </a:p>
          <a:p>
            <a:pPr marL="343080" indent="-342720">
              <a:lnSpc>
                <a:spcPct val="100000"/>
              </a:lnSpc>
            </a:pPr>
            <a:r>
              <a:rPr b="0" lang="en-US" sz="2400" spc="-1" strike="noStrike">
                <a:solidFill>
                  <a:srgbClr val="4f81bd"/>
                </a:solidFill>
                <a:latin typeface="Lucida Console"/>
              </a:rPr>
              <a:t>	</a:t>
            </a:r>
            <a:r>
              <a:rPr b="1" lang="en-US" sz="2400" spc="-1" strike="noStrike">
                <a:solidFill>
                  <a:srgbClr val="4f81bd"/>
                </a:solidFill>
                <a:latin typeface="Lucida Console"/>
              </a:rPr>
              <a:t>all</a:t>
            </a:r>
            <a:r>
              <a:rPr b="0" lang="en-US" sz="2400" spc="-1" strike="noStrike">
                <a:solidFill>
                  <a:srgbClr val="4f81bd"/>
                </a:solidFill>
                <a:latin typeface="Lucida Console"/>
              </a:rPr>
              <a:t> t: Time - TO/last |</a:t>
            </a:r>
            <a:endParaRPr b="0" lang="en-US" sz="2400" spc="-1" strike="noStrike">
              <a:solidFill>
                <a:srgbClr val="000000"/>
              </a:solidFill>
              <a:latin typeface="Calibri"/>
            </a:endParaRPr>
          </a:p>
          <a:p>
            <a:pPr marL="343080" indent="-342720">
              <a:lnSpc>
                <a:spcPct val="100000"/>
              </a:lnSpc>
            </a:pPr>
            <a:r>
              <a:rPr b="0" lang="en-US" sz="2400" spc="-1" strike="noStrike">
                <a:solidFill>
                  <a:srgbClr val="4f81bd"/>
                </a:solidFill>
                <a:latin typeface="Lucida Console"/>
              </a:rPr>
              <a:t>	</a:t>
            </a:r>
            <a:r>
              <a:rPr b="0" lang="en-US" sz="2400" spc="-1" strike="noStrike">
                <a:solidFill>
                  <a:srgbClr val="4f81bd"/>
                </a:solidFill>
                <a:latin typeface="Lucida Console"/>
              </a:rPr>
              <a:t>  </a:t>
            </a:r>
            <a:r>
              <a:rPr b="1" lang="en-US" sz="2400" spc="-1" strike="noStrike">
                <a:solidFill>
                  <a:srgbClr val="4f81bd"/>
                </a:solidFill>
                <a:latin typeface="Lucida Console"/>
              </a:rPr>
              <a:t>let</a:t>
            </a:r>
            <a:r>
              <a:rPr b="0" lang="en-US" sz="2400" spc="-1" strike="noStrike">
                <a:solidFill>
                  <a:srgbClr val="4f81bd"/>
                </a:solidFill>
                <a:latin typeface="Lucida Console"/>
              </a:rPr>
              <a:t> t’ = TO/next [t] |</a:t>
            </a:r>
            <a:endParaRPr b="0" lang="en-US" sz="2400" spc="-1" strike="noStrike">
              <a:solidFill>
                <a:srgbClr val="000000"/>
              </a:solidFill>
              <a:latin typeface="Calibri"/>
            </a:endParaRPr>
          </a:p>
          <a:p>
            <a:pPr marL="343080" indent="-342720">
              <a:lnSpc>
                <a:spcPct val="100000"/>
              </a:lnSpc>
            </a:pPr>
            <a:r>
              <a:rPr b="0" lang="en-US" sz="2400" spc="-1" strike="noStrike">
                <a:solidFill>
                  <a:srgbClr val="4f81bd"/>
                </a:solidFill>
                <a:latin typeface="Lucida Console"/>
              </a:rPr>
              <a:t>    </a:t>
            </a:r>
            <a:r>
              <a:rPr b="0" lang="en-US" sz="2400" spc="-1" strike="noStrike">
                <a:solidFill>
                  <a:srgbClr val="4f81bd"/>
                </a:solidFill>
                <a:latin typeface="Lucida Console"/>
              </a:rPr>
              <a:t>let t’’ = TO/next [t’] |</a:t>
            </a:r>
            <a:endParaRPr b="0" lang="en-US" sz="2400" spc="-1" strike="noStrike">
              <a:solidFill>
                <a:srgbClr val="000000"/>
              </a:solidFill>
              <a:latin typeface="Calibri"/>
            </a:endParaRPr>
          </a:p>
          <a:p>
            <a:pPr marL="343080" indent="-342720">
              <a:lnSpc>
                <a:spcPct val="100000"/>
              </a:lnSpc>
            </a:pPr>
            <a:r>
              <a:rPr b="0" lang="en-US" sz="2400" spc="-1" strike="noStrike">
                <a:solidFill>
                  <a:srgbClr val="4f81bd"/>
                </a:solidFill>
                <a:latin typeface="Lucida Console"/>
              </a:rPr>
              <a:t>      </a:t>
            </a:r>
            <a:r>
              <a:rPr b="1" lang="en-US" sz="2400" spc="-1" strike="noStrike">
                <a:solidFill>
                  <a:srgbClr val="4f81bd"/>
                </a:solidFill>
                <a:latin typeface="Lucida Console"/>
              </a:rPr>
              <a:t>all</a:t>
            </a:r>
            <a:r>
              <a:rPr b="0" lang="en-US" sz="2400" spc="-1" strike="noStrike">
                <a:solidFill>
                  <a:srgbClr val="4f81bd"/>
                </a:solidFill>
                <a:latin typeface="Lucida Console"/>
              </a:rPr>
              <a:t> g: Guest, r: Room, k: Key |</a:t>
            </a:r>
            <a:endParaRPr b="0" lang="en-US" sz="2400" spc="-1" strike="noStrike">
              <a:solidFill>
                <a:srgbClr val="000000"/>
              </a:solidFill>
              <a:latin typeface="Calibri"/>
            </a:endParaRPr>
          </a:p>
          <a:p>
            <a:pPr marL="343080" indent="-342720">
              <a:lnSpc>
                <a:spcPct val="100000"/>
              </a:lnSpc>
            </a:pPr>
            <a:r>
              <a:rPr b="0" lang="en-US" sz="2400" spc="-1" strike="noStrike">
                <a:solidFill>
                  <a:srgbClr val="4f81bd"/>
                </a:solidFill>
                <a:latin typeface="Lucida Console"/>
              </a:rPr>
              <a:t>        </a:t>
            </a:r>
            <a:r>
              <a:rPr b="0" lang="en-US" sz="2400" spc="-1" strike="noStrike">
                <a:solidFill>
                  <a:srgbClr val="4f81bd"/>
                </a:solidFill>
                <a:latin typeface="Lucida Console"/>
              </a:rPr>
              <a:t>checkin[g, r, k, t, t’] </a:t>
            </a:r>
            <a:r>
              <a:rPr b="1" lang="en-US" sz="2400" spc="-1" strike="noStrike">
                <a:solidFill>
                  <a:srgbClr val="4f81bd"/>
                </a:solidFill>
                <a:latin typeface="Lucida Console"/>
              </a:rPr>
              <a:t>implies</a:t>
            </a:r>
            <a:endParaRPr b="0" lang="en-US" sz="2400" spc="-1" strike="noStrike">
              <a:solidFill>
                <a:srgbClr val="000000"/>
              </a:solidFill>
              <a:latin typeface="Calibri"/>
            </a:endParaRPr>
          </a:p>
          <a:p>
            <a:pPr marL="343080" indent="-342720">
              <a:lnSpc>
                <a:spcPct val="100000"/>
              </a:lnSpc>
            </a:pPr>
            <a:r>
              <a:rPr b="0" lang="en-US" sz="2400" spc="-1" strike="noStrike">
                <a:solidFill>
                  <a:srgbClr val="4f81bd"/>
                </a:solidFill>
                <a:latin typeface="Lucida Console"/>
              </a:rPr>
              <a:t>	</a:t>
            </a:r>
            <a:r>
              <a:rPr b="0" lang="en-US" sz="2400" spc="-1" strike="noStrike">
                <a:solidFill>
                  <a:srgbClr val="4f81bd"/>
                </a:solidFill>
                <a:latin typeface="Lucida Console"/>
              </a:rPr>
              <a:t>	</a:t>
            </a:r>
            <a:r>
              <a:rPr b="0" lang="en-US" sz="2400" spc="-1" strike="noStrike">
                <a:solidFill>
                  <a:srgbClr val="4f81bd"/>
                </a:solidFill>
                <a:latin typeface="Lucida Console"/>
              </a:rPr>
              <a:t>	</a:t>
            </a:r>
            <a:r>
              <a:rPr b="0" lang="en-US" sz="2400" spc="-1" strike="noStrike">
                <a:solidFill>
                  <a:srgbClr val="4f81bd"/>
                </a:solidFill>
                <a:latin typeface="Lucida Console"/>
              </a:rPr>
              <a:t>  </a:t>
            </a:r>
            <a:r>
              <a:rPr b="0" lang="en-US" sz="2400" spc="-1" strike="noStrike">
                <a:solidFill>
                  <a:srgbClr val="4f81bd"/>
                </a:solidFill>
                <a:latin typeface="Lucida Console"/>
              </a:rPr>
              <a:t>(</a:t>
            </a:r>
            <a:endParaRPr b="0" lang="en-US" sz="2400" spc="-1" strike="noStrike">
              <a:solidFill>
                <a:srgbClr val="000000"/>
              </a:solidFill>
              <a:latin typeface="Calibri"/>
            </a:endParaRPr>
          </a:p>
          <a:p>
            <a:pPr marL="343080" indent="-342720">
              <a:lnSpc>
                <a:spcPct val="100000"/>
              </a:lnSpc>
            </a:pPr>
            <a:r>
              <a:rPr b="0" lang="en-US" sz="2400" spc="-1" strike="noStrike">
                <a:solidFill>
                  <a:srgbClr val="4f81bd"/>
                </a:solidFill>
                <a:latin typeface="Lucida Console"/>
              </a:rPr>
              <a:t>           </a:t>
            </a:r>
            <a:r>
              <a:rPr b="0" lang="en-US" sz="2400" spc="-1" strike="noStrike">
                <a:solidFill>
                  <a:srgbClr val="4f81bd"/>
                </a:solidFill>
                <a:latin typeface="Lucida Console"/>
              </a:rPr>
              <a:t>entry[g, r, k, t’, t’’] </a:t>
            </a:r>
            <a:r>
              <a:rPr b="1" lang="en-US" sz="2400" spc="-1" strike="noStrike">
                <a:solidFill>
                  <a:srgbClr val="4f81bd"/>
                </a:solidFill>
                <a:latin typeface="Lucida Console"/>
              </a:rPr>
              <a:t>or</a:t>
            </a:r>
            <a:endParaRPr b="0" lang="en-US" sz="2400" spc="-1" strike="noStrike">
              <a:solidFill>
                <a:srgbClr val="000000"/>
              </a:solidFill>
              <a:latin typeface="Calibri"/>
            </a:endParaRPr>
          </a:p>
          <a:p>
            <a:pPr marL="343080" indent="-342720">
              <a:lnSpc>
                <a:spcPct val="100000"/>
              </a:lnSpc>
            </a:pPr>
            <a:r>
              <a:rPr b="0" lang="en-US" sz="2400" spc="-1" strike="noStrike">
                <a:solidFill>
                  <a:srgbClr val="4f81bd"/>
                </a:solidFill>
                <a:latin typeface="Lucida Console"/>
              </a:rPr>
              <a:t>           </a:t>
            </a:r>
            <a:r>
              <a:rPr b="1" lang="en-US" sz="2400" spc="-1" strike="noStrike">
                <a:solidFill>
                  <a:srgbClr val="4f81bd"/>
                </a:solidFill>
                <a:latin typeface="Lucida Console"/>
              </a:rPr>
              <a:t>no</a:t>
            </a:r>
            <a:r>
              <a:rPr b="0" lang="en-US" sz="2400" spc="-1" strike="noStrike">
                <a:solidFill>
                  <a:srgbClr val="4f81bd"/>
                </a:solidFill>
                <a:latin typeface="Lucida Console"/>
              </a:rPr>
              <a:t> t’’</a:t>
            </a:r>
            <a:endParaRPr b="0" lang="en-US" sz="2400" spc="-1" strike="noStrike">
              <a:solidFill>
                <a:srgbClr val="000000"/>
              </a:solidFill>
              <a:latin typeface="Calibri"/>
            </a:endParaRPr>
          </a:p>
          <a:p>
            <a:pPr marL="343080" indent="-342720">
              <a:lnSpc>
                <a:spcPct val="100000"/>
              </a:lnSpc>
            </a:pPr>
            <a:r>
              <a:rPr b="0" lang="en-US" sz="2400" spc="-1" strike="noStrike">
                <a:solidFill>
                  <a:srgbClr val="4f81bd"/>
                </a:solidFill>
                <a:latin typeface="Lucida Console"/>
              </a:rPr>
              <a:t>	</a:t>
            </a:r>
            <a:r>
              <a:rPr b="0" lang="en-US" sz="2400" spc="-1" strike="noStrike">
                <a:solidFill>
                  <a:srgbClr val="4f81bd"/>
                </a:solidFill>
                <a:latin typeface="Lucida Console"/>
              </a:rPr>
              <a:t>	</a:t>
            </a:r>
            <a:r>
              <a:rPr b="0" lang="en-US" sz="2400" spc="-1" strike="noStrike">
                <a:solidFill>
                  <a:srgbClr val="4f81bd"/>
                </a:solidFill>
                <a:latin typeface="Lucida Console"/>
              </a:rPr>
              <a:t>	</a:t>
            </a:r>
            <a:r>
              <a:rPr b="0" lang="en-US" sz="2400" spc="-1" strike="noStrike">
                <a:solidFill>
                  <a:srgbClr val="4f81bd"/>
                </a:solidFill>
                <a:latin typeface="Lucida Console"/>
              </a:rPr>
              <a:t>  </a:t>
            </a:r>
            <a:r>
              <a:rPr b="0" lang="en-US" sz="2400" spc="-1" strike="noStrike">
                <a:solidFill>
                  <a:srgbClr val="4f81bd"/>
                </a:solidFill>
                <a:latin typeface="Lucida Console"/>
              </a:rPr>
              <a:t>) </a:t>
            </a:r>
            <a:endParaRPr b="0" lang="en-US" sz="2400" spc="-1" strike="noStrike">
              <a:solidFill>
                <a:srgbClr val="000000"/>
              </a:solidFill>
              <a:latin typeface="Calibri"/>
            </a:endParaRPr>
          </a:p>
          <a:p>
            <a:pPr marL="343080" indent="-342720">
              <a:lnSpc>
                <a:spcPct val="100000"/>
              </a:lnSpc>
            </a:pPr>
            <a:r>
              <a:rPr b="0" lang="en-US" sz="2400" spc="-1" strike="noStrike">
                <a:solidFill>
                  <a:srgbClr val="4f81bd"/>
                </a:solidFill>
                <a:latin typeface="Lucida Console"/>
              </a:rPr>
              <a:t>}</a:t>
            </a:r>
            <a:endParaRPr b="0" lang="en-US" sz="2400" spc="-1" strike="noStrike">
              <a:solidFill>
                <a:srgbClr val="000000"/>
              </a:solidFill>
              <a:latin typeface="Calibri"/>
            </a:endParaRPr>
          </a:p>
        </p:txBody>
      </p:sp>
      <p:sp>
        <p:nvSpPr>
          <p:cNvPr id="227"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2A530874-B693-41A9-8341-5FE8D41E87D3}" type="slidenum">
              <a:rPr b="1" lang="en-US" sz="1200" spc="-1" strike="noStrike">
                <a:solidFill>
                  <a:srgbClr val="8b8b8b"/>
                </a:solidFill>
                <a:latin typeface="Tahoma"/>
              </a:rPr>
              <a:t>&lt;number&gt;</a:t>
            </a:fld>
            <a:endParaRPr b="0" lang="en-US" sz="1200" spc="-1" strike="noStrike">
              <a:latin typeface="Times New Roman"/>
            </a:endParaRPr>
          </a:p>
        </p:txBody>
      </p:sp>
      <p:sp>
        <p:nvSpPr>
          <p:cNvPr id="228"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Analysis</a:t>
            </a:r>
            <a:endParaRPr b="0" lang="en-US" sz="4400" spc="-1" strike="noStrike">
              <a:solidFill>
                <a:srgbClr val="000000"/>
              </a:solidFill>
              <a:latin typeface="Tahoma"/>
            </a:endParaRPr>
          </a:p>
        </p:txBody>
      </p:sp>
      <p:sp>
        <p:nvSpPr>
          <p:cNvPr id="230"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Aft>
                <a:spcPts val="1281"/>
              </a:spcAft>
              <a:buClr>
                <a:srgbClr val="000000"/>
              </a:buClr>
              <a:buFont typeface="Arial"/>
              <a:buChar char="•"/>
            </a:pPr>
            <a:r>
              <a:rPr b="0" lang="en-US" sz="3200" spc="-1" strike="noStrike">
                <a:solidFill>
                  <a:srgbClr val="000000"/>
                </a:solidFill>
                <a:latin typeface="Calibri"/>
              </a:rPr>
              <a:t>We check once again:</a:t>
            </a:r>
            <a:endParaRPr b="0" lang="en-US" sz="3200" spc="-1" strike="noStrike">
              <a:solidFill>
                <a:srgbClr val="000000"/>
              </a:solidFill>
              <a:latin typeface="Calibri"/>
            </a:endParaRPr>
          </a:p>
          <a:p>
            <a:pPr marL="343080" indent="-342720">
              <a:lnSpc>
                <a:spcPct val="100000"/>
              </a:lnSpc>
            </a:pPr>
            <a:r>
              <a:rPr b="1" lang="en-US" sz="2400" spc="-1" strike="noStrike">
                <a:solidFill>
                  <a:srgbClr val="4f81bd"/>
                </a:solidFill>
                <a:latin typeface="Lucida Console"/>
              </a:rPr>
              <a:t>	</a:t>
            </a:r>
            <a:r>
              <a:rPr b="1" lang="en-US" sz="2400" spc="-1" strike="noStrike">
                <a:solidFill>
                  <a:srgbClr val="4f81bd"/>
                </a:solidFill>
                <a:latin typeface="Lucida Console"/>
              </a:rPr>
              <a:t>	</a:t>
            </a:r>
            <a:r>
              <a:rPr b="1" lang="en-US" sz="2400" spc="-1" strike="noStrike">
                <a:solidFill>
                  <a:srgbClr val="4f81bd"/>
                </a:solidFill>
                <a:latin typeface="Lucida Console"/>
              </a:rPr>
              <a:t>check</a:t>
            </a:r>
            <a:r>
              <a:rPr b="0" lang="en-US" sz="2400" spc="-1" strike="noStrike">
                <a:solidFill>
                  <a:srgbClr val="4f81bd"/>
                </a:solidFill>
                <a:latin typeface="Lucida Console"/>
              </a:rPr>
              <a:t> noBadEntry </a:t>
            </a:r>
            <a:r>
              <a:rPr b="1" lang="en-US" sz="2400" spc="-1" strike="noStrike">
                <a:solidFill>
                  <a:srgbClr val="4f81bd"/>
                </a:solidFill>
                <a:latin typeface="Lucida Console"/>
              </a:rPr>
              <a:t>for</a:t>
            </a:r>
            <a:r>
              <a:rPr b="0" lang="en-US" sz="2400" spc="-1" strike="noStrike">
                <a:solidFill>
                  <a:srgbClr val="4f81bd"/>
                </a:solidFill>
                <a:latin typeface="Lucida Console"/>
              </a:rPr>
              <a:t> 3 </a:t>
            </a:r>
            <a:endParaRPr b="0" lang="en-US" sz="2400" spc="-1" strike="noStrike">
              <a:solidFill>
                <a:srgbClr val="000000"/>
              </a:solidFill>
              <a:latin typeface="Calibri"/>
            </a:endParaRPr>
          </a:p>
          <a:p>
            <a:pPr marL="343080" indent="-342720">
              <a:lnSpc>
                <a:spcPct val="100000"/>
              </a:lnSpc>
              <a:spcAft>
                <a:spcPts val="961"/>
              </a:spcAft>
            </a:pPr>
            <a:r>
              <a:rPr b="0" lang="en-US" sz="2400" spc="-1" strike="noStrike">
                <a:solidFill>
                  <a:srgbClr val="4f81bd"/>
                </a:solidFill>
                <a:latin typeface="Lucida Console"/>
              </a:rPr>
              <a:t>	</a:t>
            </a:r>
            <a:r>
              <a:rPr b="0" lang="en-US" sz="2400" spc="-1" strike="noStrike">
                <a:solidFill>
                  <a:srgbClr val="4f81bd"/>
                </a:solidFill>
                <a:latin typeface="Lucida Console"/>
              </a:rPr>
              <a:t>	</a:t>
            </a:r>
            <a:r>
              <a:rPr b="0" lang="en-US" sz="2400" spc="-1" strike="noStrike">
                <a:solidFill>
                  <a:srgbClr val="4f81bd"/>
                </a:solidFill>
                <a:latin typeface="Lucida Console"/>
              </a:rPr>
              <a:t>	</a:t>
            </a:r>
            <a:r>
              <a:rPr b="1" lang="en-US" sz="2400" spc="-1" strike="noStrike">
                <a:solidFill>
                  <a:srgbClr val="4f81bd"/>
                </a:solidFill>
                <a:latin typeface="Lucida Console"/>
              </a:rPr>
              <a:t>but</a:t>
            </a:r>
            <a:r>
              <a:rPr b="0" lang="en-US" sz="2400" spc="-1" strike="noStrike">
                <a:solidFill>
                  <a:srgbClr val="4f81bd"/>
                </a:solidFill>
                <a:latin typeface="Lucida Console"/>
              </a:rPr>
              <a:t> 2 Room, 2 Guest, 5 Time</a:t>
            </a:r>
            <a:endParaRPr b="0" lang="en-US" sz="2400" spc="-1" strike="noStrike">
              <a:solidFill>
                <a:srgbClr val="000000"/>
              </a:solidFill>
              <a:latin typeface="Calibri"/>
            </a:endParaRPr>
          </a:p>
          <a:p>
            <a:pPr lvl="1" marL="743040" indent="-285480">
              <a:lnSpc>
                <a:spcPct val="100000"/>
              </a:lnSpc>
              <a:spcAft>
                <a:spcPts val="1120"/>
              </a:spcAft>
              <a:buClr>
                <a:srgbClr val="000000"/>
              </a:buClr>
              <a:buFont typeface="Arial"/>
              <a:buChar char="–"/>
            </a:pPr>
            <a:r>
              <a:rPr b="0" lang="en-US" sz="2800" spc="-1" strike="noStrike">
                <a:solidFill>
                  <a:srgbClr val="000000"/>
                </a:solidFill>
                <a:latin typeface="Calibri"/>
              </a:rPr>
              <a:t>No counter-example  (see file </a:t>
            </a:r>
            <a:r>
              <a:rPr b="0" lang="en-US" sz="2400" spc="-1" strike="noStrike">
                <a:solidFill>
                  <a:srgbClr val="000000"/>
                </a:solidFill>
                <a:latin typeface="Lucida Console"/>
              </a:rPr>
              <a:t>hotel2.als</a:t>
            </a:r>
            <a:r>
              <a:rPr b="0" lang="en-US" sz="2800" spc="-1" strike="noStrike">
                <a:solidFill>
                  <a:srgbClr val="000000"/>
                </a:solidFill>
                <a:latin typeface="Calibri"/>
              </a:rPr>
              <a:t>)</a:t>
            </a:r>
            <a:endParaRPr b="0" lang="en-US" sz="2800" spc="-1" strike="noStrike">
              <a:solidFill>
                <a:srgbClr val="000000"/>
              </a:solidFill>
              <a:latin typeface="Calibri"/>
            </a:endParaRPr>
          </a:p>
          <a:p>
            <a:pPr marL="343080" indent="-342720">
              <a:lnSpc>
                <a:spcPct val="100000"/>
              </a:lnSpc>
              <a:spcAft>
                <a:spcPts val="1281"/>
              </a:spcAft>
              <a:buClr>
                <a:srgbClr val="000000"/>
              </a:buClr>
              <a:buFont typeface="Arial"/>
              <a:buChar char="•"/>
            </a:pPr>
            <a:r>
              <a:rPr b="0" lang="en-US" sz="3200" spc="-1" strike="noStrike">
                <a:solidFill>
                  <a:srgbClr val="000000"/>
                </a:solidFill>
                <a:latin typeface="Calibri"/>
              </a:rPr>
              <a:t>For greater confidence, we increase the scope:</a:t>
            </a:r>
            <a:endParaRPr b="0" lang="en-US" sz="3200" spc="-1" strike="noStrike">
              <a:solidFill>
                <a:srgbClr val="000000"/>
              </a:solidFill>
              <a:latin typeface="Calibri"/>
            </a:endParaRPr>
          </a:p>
          <a:p>
            <a:pPr marL="343080" indent="-342720">
              <a:lnSpc>
                <a:spcPct val="100000"/>
              </a:lnSpc>
            </a:pPr>
            <a:r>
              <a:rPr b="1" lang="en-US" sz="2400" spc="-1" strike="noStrike">
                <a:solidFill>
                  <a:srgbClr val="4f81bd"/>
                </a:solidFill>
                <a:latin typeface="Lucida Console"/>
              </a:rPr>
              <a:t>	</a:t>
            </a:r>
            <a:r>
              <a:rPr b="1" lang="en-US" sz="2400" spc="-1" strike="noStrike">
                <a:solidFill>
                  <a:srgbClr val="4f81bd"/>
                </a:solidFill>
                <a:latin typeface="Lucida Console"/>
              </a:rPr>
              <a:t>	</a:t>
            </a:r>
            <a:r>
              <a:rPr b="1" lang="en-US" sz="2400" spc="-1" strike="noStrike">
                <a:solidFill>
                  <a:srgbClr val="4f81bd"/>
                </a:solidFill>
                <a:latin typeface="Lucida Console"/>
              </a:rPr>
              <a:t>check</a:t>
            </a:r>
            <a:r>
              <a:rPr b="0" lang="en-US" sz="2400" spc="-1" strike="noStrike">
                <a:solidFill>
                  <a:srgbClr val="4f81bd"/>
                </a:solidFill>
                <a:latin typeface="Lucida Console"/>
              </a:rPr>
              <a:t> noBadEntry </a:t>
            </a:r>
            <a:r>
              <a:rPr b="1" lang="en-US" sz="2400" spc="-1" strike="noStrike">
                <a:solidFill>
                  <a:srgbClr val="4f81bd"/>
                </a:solidFill>
                <a:latin typeface="Lucida Console"/>
              </a:rPr>
              <a:t>for</a:t>
            </a:r>
            <a:r>
              <a:rPr b="0" lang="en-US" sz="2400" spc="-1" strike="noStrike">
                <a:solidFill>
                  <a:srgbClr val="4f81bd"/>
                </a:solidFill>
                <a:latin typeface="Lucida Console"/>
              </a:rPr>
              <a:t> 5 </a:t>
            </a:r>
            <a:endParaRPr b="0" lang="en-US" sz="2400" spc="-1" strike="noStrike">
              <a:solidFill>
                <a:srgbClr val="000000"/>
              </a:solidFill>
              <a:latin typeface="Calibri"/>
            </a:endParaRPr>
          </a:p>
          <a:p>
            <a:pPr marL="343080" indent="-342720">
              <a:lnSpc>
                <a:spcPct val="100000"/>
              </a:lnSpc>
              <a:spcAft>
                <a:spcPts val="961"/>
              </a:spcAft>
            </a:pPr>
            <a:r>
              <a:rPr b="0" lang="en-US" sz="2400" spc="-1" strike="noStrike">
                <a:solidFill>
                  <a:srgbClr val="4f81bd"/>
                </a:solidFill>
                <a:latin typeface="Lucida Console"/>
              </a:rPr>
              <a:t>	</a:t>
            </a:r>
            <a:r>
              <a:rPr b="0" lang="en-US" sz="2400" spc="-1" strike="noStrike">
                <a:solidFill>
                  <a:srgbClr val="4f81bd"/>
                </a:solidFill>
                <a:latin typeface="Lucida Console"/>
              </a:rPr>
              <a:t>	</a:t>
            </a:r>
            <a:r>
              <a:rPr b="0" lang="en-US" sz="2400" spc="-1" strike="noStrike">
                <a:solidFill>
                  <a:srgbClr val="4f81bd"/>
                </a:solidFill>
                <a:latin typeface="Lucida Console"/>
              </a:rPr>
              <a:t>	</a:t>
            </a:r>
            <a:r>
              <a:rPr b="1" lang="en-US" sz="2400" spc="-1" strike="noStrike">
                <a:solidFill>
                  <a:srgbClr val="4f81bd"/>
                </a:solidFill>
                <a:latin typeface="Lucida Console"/>
              </a:rPr>
              <a:t>but</a:t>
            </a:r>
            <a:r>
              <a:rPr b="0" lang="en-US" sz="2400" spc="-1" strike="noStrike">
                <a:solidFill>
                  <a:srgbClr val="4f81bd"/>
                </a:solidFill>
                <a:latin typeface="Lucida Console"/>
              </a:rPr>
              <a:t> 3 Room, 3 Guest, 9 Time</a:t>
            </a:r>
            <a:endParaRPr b="0" lang="en-US" sz="2400" spc="-1" strike="noStrike">
              <a:solidFill>
                <a:srgbClr val="000000"/>
              </a:solidFill>
              <a:latin typeface="Calibri"/>
            </a:endParaRPr>
          </a:p>
          <a:p>
            <a:pPr lvl="1" marL="743040" indent="-285480">
              <a:lnSpc>
                <a:spcPct val="100000"/>
              </a:lnSpc>
              <a:spcAft>
                <a:spcPts val="1120"/>
              </a:spcAft>
              <a:buClr>
                <a:srgbClr val="000000"/>
              </a:buClr>
              <a:buFont typeface="Arial"/>
              <a:buChar char="–"/>
            </a:pPr>
            <a:r>
              <a:rPr b="0" lang="en-US" sz="2800" spc="-1" strike="noStrike">
                <a:solidFill>
                  <a:srgbClr val="000000"/>
                </a:solidFill>
                <a:latin typeface="Calibri"/>
              </a:rPr>
              <a:t>No counter-examples</a:t>
            </a:r>
            <a:endParaRPr b="0" lang="en-US" sz="2800" spc="-1" strike="noStrike">
              <a:solidFill>
                <a:srgbClr val="000000"/>
              </a:solidFill>
              <a:latin typeface="Calibri"/>
            </a:endParaRPr>
          </a:p>
        </p:txBody>
      </p:sp>
      <p:sp>
        <p:nvSpPr>
          <p:cNvPr id="231"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4641B2C3-7500-45EC-BC90-6E9752F1C129}" type="slidenum">
              <a:rPr b="1" lang="en-US" sz="1200" spc="-1" strike="noStrike">
                <a:solidFill>
                  <a:srgbClr val="8b8b8b"/>
                </a:solidFill>
                <a:latin typeface="Tahoma"/>
              </a:rPr>
              <a:t>&lt;number&gt;</a:t>
            </a:fld>
            <a:endParaRPr b="0" lang="en-US" sz="1200" spc="-1" strike="noStrike">
              <a:latin typeface="Times New Roman"/>
            </a:endParaRPr>
          </a:p>
        </p:txBody>
      </p:sp>
      <p:sp>
        <p:nvSpPr>
          <p:cNvPr id="232"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Problem Description [Jack06] </a:t>
            </a:r>
            <a:endParaRPr b="0" lang="en-US" sz="4400" spc="-1" strike="noStrike">
              <a:solidFill>
                <a:srgbClr val="000000"/>
              </a:solidFill>
              <a:latin typeface="Tahoma"/>
            </a:endParaRPr>
          </a:p>
        </p:txBody>
      </p:sp>
      <p:sp>
        <p:nvSpPr>
          <p:cNvPr id="100" name="TextShape 2"/>
          <p:cNvSpPr txBox="1"/>
          <p:nvPr/>
        </p:nvSpPr>
        <p:spPr>
          <a:xfrm>
            <a:off x="457200" y="1600200"/>
            <a:ext cx="8229240" cy="4525560"/>
          </a:xfrm>
          <a:prstGeom prst="rect">
            <a:avLst/>
          </a:prstGeom>
          <a:noFill/>
          <a:ln>
            <a:noFill/>
          </a:ln>
        </p:spPr>
        <p:txBody>
          <a:bodyPr>
            <a:normAutofit/>
          </a:bodyPr>
          <a:p>
            <a:pPr>
              <a:lnSpc>
                <a:spcPct val="100000"/>
              </a:lnSpc>
              <a:spcBef>
                <a:spcPts val="479"/>
              </a:spcBef>
            </a:pPr>
            <a:r>
              <a:rPr b="1" lang="en-US" sz="2400" spc="-1" strike="noStrike">
                <a:solidFill>
                  <a:srgbClr val="000000"/>
                </a:solidFill>
                <a:latin typeface="Courier New"/>
              </a:rPr>
              <a:t>“</a:t>
            </a:r>
            <a:r>
              <a:rPr b="1" lang="en-US" sz="2400" spc="-1" strike="noStrike">
                <a:solidFill>
                  <a:srgbClr val="000000"/>
                </a:solidFill>
                <a:latin typeface="Courier New"/>
              </a:rPr>
              <a:t>[…] </a:t>
            </a:r>
            <a:r>
              <a:rPr b="1" lang="en-US" sz="2400" spc="-1" strike="noStrike">
                <a:solidFill>
                  <a:srgbClr val="c0504d"/>
                </a:solidFill>
                <a:latin typeface="Courier New"/>
              </a:rPr>
              <a:t>the hotel issues a new key to the next occupant, which recodes the lock, so that previous keys will no longer work</a:t>
            </a:r>
            <a:r>
              <a:rPr b="1" lang="en-US" sz="2400" spc="-1" strike="noStrike">
                <a:solidFill>
                  <a:srgbClr val="000000"/>
                </a:solidFill>
                <a:latin typeface="Courier New"/>
              </a:rPr>
              <a:t>. </a:t>
            </a:r>
            <a:endParaRPr b="0" lang="en-US" sz="2400" spc="-1" strike="noStrike">
              <a:solidFill>
                <a:srgbClr val="000000"/>
              </a:solidFill>
              <a:latin typeface="Calibri"/>
            </a:endParaRPr>
          </a:p>
          <a:p>
            <a:pPr>
              <a:lnSpc>
                <a:spcPct val="100000"/>
              </a:lnSpc>
              <a:spcBef>
                <a:spcPts val="479"/>
              </a:spcBef>
            </a:pPr>
            <a:endParaRPr b="0" lang="en-US" sz="2400" spc="-1" strike="noStrike">
              <a:solidFill>
                <a:srgbClr val="000000"/>
              </a:solidFill>
              <a:latin typeface="Calibri"/>
            </a:endParaRPr>
          </a:p>
          <a:p>
            <a:pPr>
              <a:lnSpc>
                <a:spcPct val="100000"/>
              </a:lnSpc>
              <a:spcBef>
                <a:spcPts val="479"/>
              </a:spcBef>
            </a:pPr>
            <a:r>
              <a:rPr b="1" lang="en-US" sz="2400" spc="-1" strike="noStrike">
                <a:solidFill>
                  <a:srgbClr val="000000"/>
                </a:solidFill>
                <a:latin typeface="Courier New"/>
              </a:rPr>
              <a:t>The lock is a simple, stand-alone unit […] with a memory holding the current key combination. </a:t>
            </a:r>
            <a:endParaRPr b="0" lang="en-US" sz="2400" spc="-1" strike="noStrike">
              <a:solidFill>
                <a:srgbClr val="000000"/>
              </a:solidFill>
              <a:latin typeface="Calibri"/>
            </a:endParaRPr>
          </a:p>
          <a:p>
            <a:pPr>
              <a:lnSpc>
                <a:spcPct val="100000"/>
              </a:lnSpc>
              <a:spcBef>
                <a:spcPts val="479"/>
              </a:spcBef>
            </a:pPr>
            <a:endParaRPr b="0" lang="en-US" sz="2400" spc="-1" strike="noStrike">
              <a:solidFill>
                <a:srgbClr val="000000"/>
              </a:solidFill>
              <a:latin typeface="Calibri"/>
            </a:endParaRPr>
          </a:p>
          <a:p>
            <a:pPr>
              <a:lnSpc>
                <a:spcPct val="100000"/>
              </a:lnSpc>
              <a:spcBef>
                <a:spcPts val="479"/>
              </a:spcBef>
            </a:pPr>
            <a:r>
              <a:rPr b="1" lang="en-US" sz="2400" spc="-1" strike="noStrike">
                <a:solidFill>
                  <a:srgbClr val="000000"/>
                </a:solidFill>
                <a:latin typeface="Courier New"/>
              </a:rPr>
              <a:t>A hardware device […] [within the lock] generates a sequence of pseudorandom numbers.”</a:t>
            </a:r>
            <a:endParaRPr b="0" lang="en-US" sz="2400" spc="-1" strike="noStrike">
              <a:solidFill>
                <a:srgbClr val="000000"/>
              </a:solidFill>
              <a:latin typeface="Calibri"/>
            </a:endParaRPr>
          </a:p>
          <a:p>
            <a:pPr>
              <a:lnSpc>
                <a:spcPct val="100000"/>
              </a:lnSpc>
              <a:spcBef>
                <a:spcPts val="479"/>
              </a:spcBef>
            </a:pPr>
            <a:endParaRPr b="0" lang="en-US" sz="2400" spc="-1" strike="noStrike">
              <a:solidFill>
                <a:srgbClr val="000000"/>
              </a:solidFill>
              <a:latin typeface="Calibri"/>
            </a:endParaRPr>
          </a:p>
        </p:txBody>
      </p:sp>
      <p:sp>
        <p:nvSpPr>
          <p:cNvPr id="101"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B87FFF5F-983C-495C-A75B-AC61E9CEF717}" type="slidenum">
              <a:rPr b="1" lang="en-US" sz="1200" spc="-1" strike="noStrike">
                <a:solidFill>
                  <a:srgbClr val="8b8b8b"/>
                </a:solidFill>
                <a:latin typeface="Tahoma"/>
              </a:rPr>
              <a:t>&lt;number&gt;</a:t>
            </a:fld>
            <a:endParaRPr b="0" lang="en-US" sz="1200" spc="-1" strike="noStrike">
              <a:latin typeface="Times New Roman"/>
            </a:endParaRPr>
          </a:p>
        </p:txBody>
      </p:sp>
      <p:sp>
        <p:nvSpPr>
          <p:cNvPr id="102"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Problem Description [Jack06] </a:t>
            </a:r>
            <a:endParaRPr b="0" lang="en-US" sz="4400" spc="-1" strike="noStrike">
              <a:solidFill>
                <a:srgbClr val="000000"/>
              </a:solidFill>
              <a:latin typeface="Tahoma"/>
            </a:endParaRPr>
          </a:p>
        </p:txBody>
      </p:sp>
      <p:sp>
        <p:nvSpPr>
          <p:cNvPr id="104" name="TextShape 2"/>
          <p:cNvSpPr txBox="1"/>
          <p:nvPr/>
        </p:nvSpPr>
        <p:spPr>
          <a:xfrm>
            <a:off x="457200" y="1600200"/>
            <a:ext cx="8229240" cy="4525560"/>
          </a:xfrm>
          <a:prstGeom prst="rect">
            <a:avLst/>
          </a:prstGeom>
          <a:noFill/>
          <a:ln>
            <a:noFill/>
          </a:ln>
        </p:spPr>
        <p:txBody>
          <a:bodyPr>
            <a:noAutofit/>
          </a:bodyPr>
          <a:p>
            <a:pPr>
              <a:lnSpc>
                <a:spcPct val="100000"/>
              </a:lnSpc>
              <a:spcBef>
                <a:spcPts val="479"/>
              </a:spcBef>
            </a:pPr>
            <a:r>
              <a:rPr b="1" lang="en-US" sz="2400" spc="-1" strike="noStrike">
                <a:solidFill>
                  <a:srgbClr val="000000"/>
                </a:solidFill>
                <a:latin typeface="Courier New"/>
              </a:rPr>
              <a:t>“</a:t>
            </a:r>
            <a:r>
              <a:rPr b="1" lang="en-US" sz="2400" spc="-1" strike="noStrike">
                <a:solidFill>
                  <a:srgbClr val="c0504d"/>
                </a:solidFill>
                <a:latin typeface="Courier New"/>
              </a:rPr>
              <a:t>The lock is opened either by the current key combination, or by its successor</a:t>
            </a:r>
            <a:r>
              <a:rPr b="1" lang="en-US" sz="2400" spc="-1" strike="noStrike">
                <a:solidFill>
                  <a:srgbClr val="000000"/>
                </a:solidFill>
                <a:latin typeface="Courier New"/>
              </a:rPr>
              <a:t>; </a:t>
            </a:r>
            <a:endParaRPr b="0" lang="en-US" sz="2400" spc="-1" strike="noStrike">
              <a:solidFill>
                <a:srgbClr val="000000"/>
              </a:solidFill>
              <a:latin typeface="Calibri"/>
            </a:endParaRPr>
          </a:p>
          <a:p>
            <a:pPr>
              <a:lnSpc>
                <a:spcPct val="100000"/>
              </a:lnSpc>
              <a:spcBef>
                <a:spcPts val="479"/>
              </a:spcBef>
            </a:pPr>
            <a:endParaRPr b="0" lang="en-US" sz="2400" spc="-1" strike="noStrike">
              <a:solidFill>
                <a:srgbClr val="000000"/>
              </a:solidFill>
              <a:latin typeface="Calibri"/>
            </a:endParaRPr>
          </a:p>
          <a:p>
            <a:pPr>
              <a:lnSpc>
                <a:spcPct val="100000"/>
              </a:lnSpc>
              <a:spcBef>
                <a:spcPts val="479"/>
              </a:spcBef>
            </a:pPr>
            <a:r>
              <a:rPr b="1" lang="en-US" sz="2400" spc="-1" strike="noStrike">
                <a:solidFill>
                  <a:srgbClr val="000000"/>
                </a:solidFill>
                <a:latin typeface="Courier New"/>
              </a:rPr>
              <a:t>if a key with the successor is inserted, the successor is made to be the current combination, so that the old combination will no longer be accepted.</a:t>
            </a:r>
            <a:endParaRPr b="0" lang="en-US" sz="2400" spc="-1" strike="noStrike">
              <a:solidFill>
                <a:srgbClr val="000000"/>
              </a:solidFill>
              <a:latin typeface="Calibri"/>
            </a:endParaRPr>
          </a:p>
          <a:p>
            <a:pPr>
              <a:lnSpc>
                <a:spcPct val="100000"/>
              </a:lnSpc>
              <a:spcBef>
                <a:spcPts val="479"/>
              </a:spcBef>
            </a:pPr>
            <a:endParaRPr b="0" lang="en-US" sz="2400" spc="-1" strike="noStrike">
              <a:solidFill>
                <a:srgbClr val="000000"/>
              </a:solidFill>
              <a:latin typeface="Calibri"/>
            </a:endParaRPr>
          </a:p>
          <a:p>
            <a:pPr>
              <a:lnSpc>
                <a:spcPct val="100000"/>
              </a:lnSpc>
              <a:spcBef>
                <a:spcPts val="479"/>
              </a:spcBef>
            </a:pPr>
            <a:r>
              <a:rPr b="1" lang="en-US" sz="2400" spc="-1" strike="noStrike">
                <a:solidFill>
                  <a:srgbClr val="c0504d"/>
                </a:solidFill>
                <a:latin typeface="Courier New"/>
              </a:rPr>
              <a:t>This scheme requires no communication between the front desk and the door lock.</a:t>
            </a:r>
            <a:r>
              <a:rPr b="1" lang="en-US" sz="2400" spc="-1" strike="noStrike">
                <a:solidFill>
                  <a:srgbClr val="000000"/>
                </a:solidFill>
                <a:latin typeface="Courier New"/>
              </a:rPr>
              <a:t>”</a:t>
            </a:r>
            <a:endParaRPr b="0" lang="en-US" sz="2400" spc="-1" strike="noStrike">
              <a:solidFill>
                <a:srgbClr val="000000"/>
              </a:solidFill>
              <a:latin typeface="Calibri"/>
            </a:endParaRPr>
          </a:p>
          <a:p>
            <a:pPr>
              <a:lnSpc>
                <a:spcPct val="100000"/>
              </a:lnSpc>
              <a:spcBef>
                <a:spcPts val="479"/>
              </a:spcBef>
            </a:pPr>
            <a:endParaRPr b="0" lang="en-US" sz="2400" spc="-1" strike="noStrike">
              <a:solidFill>
                <a:srgbClr val="000000"/>
              </a:solidFill>
              <a:latin typeface="Calibri"/>
            </a:endParaRPr>
          </a:p>
        </p:txBody>
      </p:sp>
      <p:sp>
        <p:nvSpPr>
          <p:cNvPr id="105"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FA8FAF99-4B02-4ACA-A9B9-733D155D2A40}" type="slidenum">
              <a:rPr b="1" lang="en-US" sz="1200" spc="-1" strike="noStrike">
                <a:solidFill>
                  <a:srgbClr val="8b8b8b"/>
                </a:solidFill>
                <a:latin typeface="Tahoma"/>
              </a:rPr>
              <a:t>&lt;number&gt;</a:t>
            </a:fld>
            <a:endParaRPr b="0" lang="en-US" sz="1200" spc="-1" strike="noStrike">
              <a:latin typeface="Times New Roman"/>
            </a:endParaRPr>
          </a:p>
        </p:txBody>
      </p:sp>
      <p:sp>
        <p:nvSpPr>
          <p:cNvPr id="106"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Problem Description [Jack06] </a:t>
            </a:r>
            <a:endParaRPr b="0" lang="en-US" sz="4400" spc="-1" strike="noStrike">
              <a:solidFill>
                <a:srgbClr val="000000"/>
              </a:solidFill>
              <a:latin typeface="Tahoma"/>
            </a:endParaRPr>
          </a:p>
        </p:txBody>
      </p:sp>
      <p:sp>
        <p:nvSpPr>
          <p:cNvPr id="108" name="TextShape 2"/>
          <p:cNvSpPr txBox="1"/>
          <p:nvPr/>
        </p:nvSpPr>
        <p:spPr>
          <a:xfrm>
            <a:off x="457200" y="1600200"/>
            <a:ext cx="8229240" cy="4525560"/>
          </a:xfrm>
          <a:prstGeom prst="rect">
            <a:avLst/>
          </a:prstGeom>
          <a:noFill/>
          <a:ln>
            <a:noFill/>
          </a:ln>
        </p:spPr>
        <p:txBody>
          <a:bodyPr>
            <a:noAutofit/>
          </a:bodyPr>
          <a:p>
            <a:pPr>
              <a:lnSpc>
                <a:spcPct val="100000"/>
              </a:lnSpc>
              <a:spcBef>
                <a:spcPts val="479"/>
              </a:spcBef>
            </a:pPr>
            <a:r>
              <a:rPr b="1" lang="en-US" sz="2400" spc="-1" strike="noStrike">
                <a:solidFill>
                  <a:srgbClr val="000000"/>
                </a:solidFill>
                <a:latin typeface="Courier New"/>
              </a:rPr>
              <a:t>“</a:t>
            </a:r>
            <a:r>
              <a:rPr b="1" lang="en-US" sz="2400" spc="-1" strike="noStrike">
                <a:solidFill>
                  <a:srgbClr val="000000"/>
                </a:solidFill>
                <a:latin typeface="Courier New"/>
              </a:rPr>
              <a:t>By synchronizing the front desk and the door locks initially, and by using the same pseudorandom generator, </a:t>
            </a:r>
            <a:endParaRPr b="0" lang="en-US" sz="2400" spc="-1" strike="noStrike">
              <a:solidFill>
                <a:srgbClr val="000000"/>
              </a:solidFill>
              <a:latin typeface="Calibri"/>
            </a:endParaRPr>
          </a:p>
          <a:p>
            <a:pPr>
              <a:lnSpc>
                <a:spcPct val="100000"/>
              </a:lnSpc>
              <a:spcBef>
                <a:spcPts val="479"/>
              </a:spcBef>
            </a:pPr>
            <a:endParaRPr b="0" lang="en-US" sz="2400" spc="-1" strike="noStrike">
              <a:solidFill>
                <a:srgbClr val="000000"/>
              </a:solidFill>
              <a:latin typeface="Calibri"/>
            </a:endParaRPr>
          </a:p>
          <a:p>
            <a:pPr>
              <a:lnSpc>
                <a:spcPct val="100000"/>
              </a:lnSpc>
              <a:spcBef>
                <a:spcPts val="479"/>
              </a:spcBef>
            </a:pPr>
            <a:r>
              <a:rPr b="1" lang="en-US" sz="2400" spc="-1" strike="noStrike">
                <a:solidFill>
                  <a:srgbClr val="000000"/>
                </a:solidFill>
                <a:latin typeface="Courier New"/>
              </a:rPr>
              <a:t>the front desk can keep its records of the current combinations in step with the doors themselves.”</a:t>
            </a:r>
            <a:endParaRPr b="0" lang="en-US" sz="2400" spc="-1" strike="noStrike">
              <a:solidFill>
                <a:srgbClr val="000000"/>
              </a:solidFill>
              <a:latin typeface="Calibri"/>
            </a:endParaRPr>
          </a:p>
        </p:txBody>
      </p:sp>
      <p:sp>
        <p:nvSpPr>
          <p:cNvPr id="109"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15B5D0AF-BC7D-4C1F-85AC-B3BE3D1C4339}" type="slidenum">
              <a:rPr b="1" lang="en-US" sz="1200" spc="-1" strike="noStrike">
                <a:solidFill>
                  <a:srgbClr val="8b8b8b"/>
                </a:solidFill>
                <a:latin typeface="Tahoma"/>
              </a:rPr>
              <a:t>&lt;number&gt;</a:t>
            </a:fld>
            <a:endParaRPr b="0" lang="en-US" sz="1200" spc="-1" strike="noStrike">
              <a:latin typeface="Times New Roman"/>
            </a:endParaRPr>
          </a:p>
        </p:txBody>
      </p:sp>
      <p:sp>
        <p:nvSpPr>
          <p:cNvPr id="110"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Signatures and Fields</a:t>
            </a:r>
            <a:endParaRPr b="0" lang="en-US" sz="4400" spc="-1" strike="noStrike">
              <a:solidFill>
                <a:srgbClr val="000000"/>
              </a:solidFill>
              <a:latin typeface="Tahoma"/>
            </a:endParaRPr>
          </a:p>
        </p:txBody>
      </p:sp>
      <p:sp>
        <p:nvSpPr>
          <p:cNvPr id="112" name="TextShape 2"/>
          <p:cNvSpPr txBox="1"/>
          <p:nvPr/>
        </p:nvSpPr>
        <p:spPr>
          <a:xfrm>
            <a:off x="6553080" y="6356520"/>
            <a:ext cx="2133360" cy="364680"/>
          </a:xfrm>
          <a:prstGeom prst="rect">
            <a:avLst/>
          </a:prstGeom>
          <a:noFill/>
          <a:ln>
            <a:noFill/>
          </a:ln>
        </p:spPr>
        <p:txBody>
          <a:bodyPr anchor="ctr">
            <a:noAutofit/>
          </a:bodyPr>
          <a:p>
            <a:pPr algn="r">
              <a:lnSpc>
                <a:spcPct val="100000"/>
              </a:lnSpc>
            </a:pPr>
            <a:fld id="{D192068E-7C75-4970-8F2B-6BA20D2581EB}" type="slidenum">
              <a:rPr b="1" lang="en-US" sz="1200" spc="-1" strike="noStrike">
                <a:solidFill>
                  <a:srgbClr val="8b8b8b"/>
                </a:solidFill>
                <a:latin typeface="Tahoma"/>
              </a:rPr>
              <a:t>&lt;number&gt;</a:t>
            </a:fld>
            <a:endParaRPr b="0" lang="en-US" sz="1200" spc="-1" strike="noStrike">
              <a:latin typeface="Times New Roman"/>
            </a:endParaRPr>
          </a:p>
        </p:txBody>
      </p:sp>
      <p:sp>
        <p:nvSpPr>
          <p:cNvPr id="113" name="CustomShape 3"/>
          <p:cNvSpPr/>
          <p:nvPr/>
        </p:nvSpPr>
        <p:spPr>
          <a:xfrm>
            <a:off x="666360" y="1582560"/>
            <a:ext cx="8321040" cy="4972320"/>
          </a:xfrm>
          <a:prstGeom prst="rect">
            <a:avLst/>
          </a:prstGeom>
          <a:noFill/>
          <a:ln w="9360">
            <a:noFill/>
          </a:ln>
        </p:spPr>
        <p:style>
          <a:lnRef idx="0"/>
          <a:fillRef idx="0"/>
          <a:effectRef idx="0"/>
          <a:fontRef idx="minor"/>
        </p:style>
        <p:txBody>
          <a:bodyPr>
            <a:noAutofit/>
          </a:bodyPr>
          <a:p>
            <a:pPr>
              <a:lnSpc>
                <a:spcPct val="100000"/>
              </a:lnSpc>
              <a:spcBef>
                <a:spcPts val="601"/>
              </a:spcBef>
            </a:pPr>
            <a:r>
              <a:rPr b="0" lang="en-US" sz="3000" spc="-1" strike="noStrike">
                <a:solidFill>
                  <a:srgbClr val="000000"/>
                </a:solidFill>
                <a:latin typeface="Calibri"/>
              </a:rPr>
              <a:t>Signatures: </a:t>
            </a:r>
            <a:r>
              <a:rPr b="0" lang="en-US" sz="2800" spc="-1" strike="noStrike">
                <a:solidFill>
                  <a:srgbClr val="4f81bd"/>
                </a:solidFill>
                <a:latin typeface="Lucida Console"/>
              </a:rPr>
              <a:t>Time</a:t>
            </a:r>
            <a:r>
              <a:rPr b="0" lang="en-US" sz="2800" spc="-1" strike="noStrike">
                <a:solidFill>
                  <a:srgbClr val="000000"/>
                </a:solidFill>
                <a:latin typeface="Calibri"/>
              </a:rPr>
              <a:t>, </a:t>
            </a:r>
            <a:r>
              <a:rPr b="0" lang="en-US" sz="2800" spc="-1" strike="noStrike">
                <a:solidFill>
                  <a:srgbClr val="4f81bd"/>
                </a:solidFill>
                <a:latin typeface="Lucida Console"/>
              </a:rPr>
              <a:t>Key</a:t>
            </a:r>
            <a:r>
              <a:rPr b="0" lang="en-US" sz="2800" spc="-1" strike="noStrike">
                <a:solidFill>
                  <a:srgbClr val="000000"/>
                </a:solidFill>
                <a:latin typeface="Calibri"/>
              </a:rPr>
              <a:t>, </a:t>
            </a:r>
            <a:r>
              <a:rPr b="0" lang="en-US" sz="2800" spc="-1" strike="noStrike">
                <a:solidFill>
                  <a:srgbClr val="4f81bd"/>
                </a:solidFill>
                <a:latin typeface="Lucida Console"/>
              </a:rPr>
              <a:t>Room</a:t>
            </a:r>
            <a:r>
              <a:rPr b="0" lang="en-US" sz="2800" spc="-1" strike="noStrike">
                <a:solidFill>
                  <a:srgbClr val="000000"/>
                </a:solidFill>
                <a:latin typeface="Calibri"/>
              </a:rPr>
              <a:t>, </a:t>
            </a:r>
            <a:r>
              <a:rPr b="0" lang="en-US" sz="2800" spc="-1" strike="noStrike">
                <a:solidFill>
                  <a:srgbClr val="4f81bd"/>
                </a:solidFill>
                <a:latin typeface="Lucida Console"/>
              </a:rPr>
              <a:t>Guest</a:t>
            </a:r>
            <a:r>
              <a:rPr b="0" lang="en-US" sz="2800" spc="-1" strike="noStrike">
                <a:solidFill>
                  <a:srgbClr val="000000"/>
                </a:solidFill>
                <a:latin typeface="Calibri"/>
              </a:rPr>
              <a:t>, </a:t>
            </a:r>
            <a:r>
              <a:rPr b="0" lang="en-US" sz="2800" spc="-1" strike="noStrike">
                <a:solidFill>
                  <a:srgbClr val="4f81bd"/>
                </a:solidFill>
                <a:latin typeface="Lucida Console"/>
              </a:rPr>
              <a:t>FrontDesk</a:t>
            </a:r>
            <a:endParaRPr b="0" lang="en-US" sz="2800" spc="-1" strike="noStrike">
              <a:latin typeface="Arial"/>
            </a:endParaRPr>
          </a:p>
          <a:p>
            <a:pPr>
              <a:lnSpc>
                <a:spcPct val="100000"/>
              </a:lnSpc>
              <a:spcBef>
                <a:spcPts val="320"/>
              </a:spcBef>
            </a:pPr>
            <a:endParaRPr b="0" lang="en-US" sz="2800" spc="-1" strike="noStrike">
              <a:latin typeface="Arial"/>
            </a:endParaRPr>
          </a:p>
          <a:p>
            <a:pPr marL="343080" indent="-342720">
              <a:lnSpc>
                <a:spcPct val="100000"/>
              </a:lnSpc>
              <a:spcBef>
                <a:spcPts val="601"/>
              </a:spcBef>
              <a:buClr>
                <a:srgbClr val="800080"/>
              </a:buClr>
              <a:buSzPct val="60000"/>
              <a:buFont typeface="Wingdings" charset="2"/>
              <a:buChar char=""/>
            </a:pPr>
            <a:r>
              <a:rPr b="0" lang="en-US" sz="2800" spc="-1" strike="noStrike">
                <a:solidFill>
                  <a:srgbClr val="4f81bd"/>
                </a:solidFill>
                <a:latin typeface="Lucida Console"/>
              </a:rPr>
              <a:t>Key</a:t>
            </a:r>
            <a:r>
              <a:rPr b="0" lang="en-US" sz="2800" spc="-1" strike="noStrike">
                <a:solidFill>
                  <a:srgbClr val="6e1ec6"/>
                </a:solidFill>
                <a:latin typeface="Calibri"/>
              </a:rPr>
              <a:t> </a:t>
            </a:r>
            <a:r>
              <a:rPr b="0" lang="en-US" sz="3000" spc="-1" strike="noStrike">
                <a:solidFill>
                  <a:srgbClr val="000000"/>
                </a:solidFill>
                <a:latin typeface="Calibri"/>
              </a:rPr>
              <a:t>refers to the key </a:t>
            </a:r>
            <a:r>
              <a:rPr b="0" lang="en-US" sz="3000" spc="-1" strike="noStrike">
                <a:solidFill>
                  <a:srgbClr val="c0504d"/>
                </a:solidFill>
                <a:latin typeface="Calibri"/>
              </a:rPr>
              <a:t>combination</a:t>
            </a:r>
            <a:r>
              <a:rPr b="0" lang="en-US" sz="3000" spc="-1" strike="noStrike">
                <a:solidFill>
                  <a:srgbClr val="000000"/>
                </a:solidFill>
                <a:latin typeface="Calibri"/>
              </a:rPr>
              <a:t> stored in the magnetic strip of the card</a:t>
            </a:r>
            <a:endParaRPr b="0" lang="en-US" sz="3000" spc="-1" strike="noStrike">
              <a:latin typeface="Arial"/>
            </a:endParaRPr>
          </a:p>
          <a:p>
            <a:pPr>
              <a:lnSpc>
                <a:spcPct val="100000"/>
              </a:lnSpc>
              <a:spcBef>
                <a:spcPts val="320"/>
              </a:spcBef>
            </a:pPr>
            <a:endParaRPr b="0" lang="en-US" sz="3000" spc="-1" strike="noStrike">
              <a:latin typeface="Arial"/>
            </a:endParaRPr>
          </a:p>
          <a:p>
            <a:pPr marL="343080" indent="-342720">
              <a:lnSpc>
                <a:spcPct val="100000"/>
              </a:lnSpc>
              <a:spcBef>
                <a:spcPts val="601"/>
              </a:spcBef>
              <a:buClr>
                <a:srgbClr val="800080"/>
              </a:buClr>
              <a:buSzPct val="60000"/>
              <a:buFont typeface="Wingdings" charset="2"/>
              <a:buChar char=""/>
            </a:pPr>
            <a:r>
              <a:rPr b="0" lang="en-US" sz="2800" spc="-1" strike="noStrike">
                <a:solidFill>
                  <a:srgbClr val="4f81bd"/>
                </a:solidFill>
                <a:latin typeface="Lucida Console"/>
              </a:rPr>
              <a:t>FrontDesk</a:t>
            </a:r>
            <a:r>
              <a:rPr b="0" lang="en-US" sz="2800" spc="-1" strike="noStrike">
                <a:solidFill>
                  <a:srgbClr val="4f81bd"/>
                </a:solidFill>
                <a:latin typeface="Calibri"/>
              </a:rPr>
              <a:t> </a:t>
            </a:r>
            <a:r>
              <a:rPr b="0" lang="en-US" sz="3000" spc="-1" strike="noStrike">
                <a:solidFill>
                  <a:srgbClr val="000000"/>
                </a:solidFill>
                <a:latin typeface="Calibri"/>
              </a:rPr>
              <a:t>stores at any time a mapping </a:t>
            </a:r>
            <a:endParaRPr b="0" lang="en-US" sz="3000" spc="-1" strike="noStrike">
              <a:latin typeface="Arial"/>
            </a:endParaRPr>
          </a:p>
          <a:p>
            <a:pPr lvl="1" marL="800280" indent="-342720">
              <a:lnSpc>
                <a:spcPct val="100000"/>
              </a:lnSpc>
              <a:spcBef>
                <a:spcPts val="601"/>
              </a:spcBef>
              <a:buClr>
                <a:srgbClr val="800080"/>
              </a:buClr>
              <a:buSzPct val="60000"/>
              <a:buFont typeface="Wingdings" charset="2"/>
              <a:buChar char=""/>
            </a:pPr>
            <a:r>
              <a:rPr b="0" lang="en-US" sz="3000" spc="-1" strike="noStrike">
                <a:solidFill>
                  <a:srgbClr val="000000"/>
                </a:solidFill>
                <a:latin typeface="Calibri"/>
              </a:rPr>
              <a:t>between each room and its most recent key combination (if any), and </a:t>
            </a:r>
            <a:endParaRPr b="0" lang="en-US" sz="3000" spc="-1" strike="noStrike">
              <a:latin typeface="Arial"/>
            </a:endParaRPr>
          </a:p>
          <a:p>
            <a:pPr lvl="1" marL="800280" indent="-342720">
              <a:lnSpc>
                <a:spcPct val="100000"/>
              </a:lnSpc>
              <a:spcBef>
                <a:spcPts val="601"/>
              </a:spcBef>
              <a:buClr>
                <a:srgbClr val="800080"/>
              </a:buClr>
              <a:buSzPct val="60000"/>
              <a:buFont typeface="Wingdings" charset="2"/>
              <a:buChar char=""/>
            </a:pPr>
            <a:r>
              <a:rPr b="0" lang="en-US" sz="3000" spc="-1" strike="noStrike">
                <a:solidFill>
                  <a:srgbClr val="000000"/>
                </a:solidFill>
                <a:latin typeface="Calibri"/>
              </a:rPr>
              <a:t>between each room and its current guest</a:t>
            </a:r>
            <a:endParaRPr b="0" lang="en-US" sz="3000" spc="-1" strike="noStrike">
              <a:latin typeface="Arial"/>
            </a:endParaRPr>
          </a:p>
        </p:txBody>
      </p:sp>
      <p:sp>
        <p:nvSpPr>
          <p:cNvPr id="114"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Signatures and Fields</a:t>
            </a:r>
            <a:endParaRPr b="0" lang="en-US" sz="4400" spc="-1" strike="noStrike">
              <a:solidFill>
                <a:srgbClr val="000000"/>
              </a:solidFill>
              <a:latin typeface="Tahoma"/>
            </a:endParaRPr>
          </a:p>
        </p:txBody>
      </p:sp>
      <p:sp>
        <p:nvSpPr>
          <p:cNvPr id="116" name="TextShape 2"/>
          <p:cNvSpPr txBox="1"/>
          <p:nvPr/>
        </p:nvSpPr>
        <p:spPr>
          <a:xfrm>
            <a:off x="6553080" y="6356520"/>
            <a:ext cx="2133360" cy="364680"/>
          </a:xfrm>
          <a:prstGeom prst="rect">
            <a:avLst/>
          </a:prstGeom>
          <a:noFill/>
          <a:ln>
            <a:noFill/>
          </a:ln>
        </p:spPr>
        <p:txBody>
          <a:bodyPr anchor="ctr">
            <a:noAutofit/>
          </a:bodyPr>
          <a:p>
            <a:pPr algn="r">
              <a:lnSpc>
                <a:spcPct val="100000"/>
              </a:lnSpc>
            </a:pPr>
            <a:fld id="{645FD805-4240-409D-9E9E-CED43AB14A11}" type="slidenum">
              <a:rPr b="1" lang="en-US" sz="1200" spc="-1" strike="noStrike">
                <a:solidFill>
                  <a:srgbClr val="8b8b8b"/>
                </a:solidFill>
                <a:latin typeface="Tahoma"/>
              </a:rPr>
              <a:t>&lt;number&gt;</a:t>
            </a:fld>
            <a:endParaRPr b="0" lang="en-US" sz="1200" spc="-1" strike="noStrike">
              <a:latin typeface="Times New Roman"/>
            </a:endParaRPr>
          </a:p>
        </p:txBody>
      </p:sp>
      <p:sp>
        <p:nvSpPr>
          <p:cNvPr id="117" name="CustomShape 3"/>
          <p:cNvSpPr/>
          <p:nvPr/>
        </p:nvSpPr>
        <p:spPr>
          <a:xfrm>
            <a:off x="666360" y="1602000"/>
            <a:ext cx="8321040" cy="4952520"/>
          </a:xfrm>
          <a:prstGeom prst="rect">
            <a:avLst/>
          </a:prstGeom>
          <a:noFill/>
          <a:ln w="9360">
            <a:noFill/>
          </a:ln>
        </p:spPr>
        <p:style>
          <a:lnRef idx="0"/>
          <a:fillRef idx="0"/>
          <a:effectRef idx="0"/>
          <a:fontRef idx="minor"/>
        </p:style>
        <p:txBody>
          <a:bodyPr>
            <a:noAutofit/>
          </a:bodyPr>
          <a:p>
            <a:pPr marL="343080" indent="-342720">
              <a:lnSpc>
                <a:spcPct val="100000"/>
              </a:lnSpc>
              <a:spcBef>
                <a:spcPts val="601"/>
              </a:spcBef>
              <a:buClr>
                <a:srgbClr val="800080"/>
              </a:buClr>
              <a:buSzPct val="60000"/>
              <a:buFont typeface="Wingdings" charset="2"/>
              <a:buChar char=""/>
            </a:pPr>
            <a:r>
              <a:rPr b="0" lang="en-US" sz="2800" spc="-1" strike="noStrike">
                <a:solidFill>
                  <a:srgbClr val="4f81bd"/>
                </a:solidFill>
                <a:latin typeface="Lucida Console"/>
              </a:rPr>
              <a:t>Room</a:t>
            </a:r>
            <a:r>
              <a:rPr b="0" lang="en-US" sz="2800" spc="-1" strike="noStrike">
                <a:solidFill>
                  <a:srgbClr val="000000"/>
                </a:solidFill>
                <a:latin typeface="Calibri"/>
              </a:rPr>
              <a:t> </a:t>
            </a:r>
            <a:r>
              <a:rPr b="0" lang="en-US" sz="3000" spc="-1" strike="noStrike">
                <a:solidFill>
                  <a:srgbClr val="000000"/>
                </a:solidFill>
                <a:latin typeface="Calibri"/>
              </a:rPr>
              <a:t>refers to the room </a:t>
            </a:r>
            <a:r>
              <a:rPr b="0" lang="en-US" sz="3000" spc="-1" strike="noStrike">
                <a:solidFill>
                  <a:srgbClr val="c0504d"/>
                </a:solidFill>
                <a:latin typeface="Calibri"/>
              </a:rPr>
              <a:t>lock</a:t>
            </a:r>
            <a:endParaRPr b="0" lang="en-US" sz="3000" spc="-1" strike="noStrike">
              <a:latin typeface="Arial"/>
            </a:endParaRPr>
          </a:p>
          <a:p>
            <a:pPr>
              <a:lnSpc>
                <a:spcPct val="100000"/>
              </a:lnSpc>
              <a:spcBef>
                <a:spcPts val="320"/>
              </a:spcBef>
            </a:pPr>
            <a:endParaRPr b="0" lang="en-US" sz="3000" spc="-1" strike="noStrike">
              <a:latin typeface="Arial"/>
            </a:endParaRPr>
          </a:p>
          <a:p>
            <a:pPr marL="343080" indent="-342720">
              <a:lnSpc>
                <a:spcPct val="100000"/>
              </a:lnSpc>
              <a:spcBef>
                <a:spcPts val="601"/>
              </a:spcBef>
              <a:buClr>
                <a:srgbClr val="800080"/>
              </a:buClr>
              <a:buSzPct val="60000"/>
              <a:buFont typeface="Wingdings" charset="2"/>
              <a:buChar char=""/>
            </a:pPr>
            <a:r>
              <a:rPr b="0" lang="en-US" sz="3000" spc="-1" strike="noStrike">
                <a:solidFill>
                  <a:srgbClr val="000000"/>
                </a:solidFill>
                <a:latin typeface="Calibri"/>
              </a:rPr>
              <a:t>Each room (lock) has </a:t>
            </a:r>
            <a:endParaRPr b="0" lang="en-US" sz="3000" spc="-1" strike="noStrike">
              <a:latin typeface="Arial"/>
            </a:endParaRPr>
          </a:p>
          <a:p>
            <a:pPr lvl="1" marL="800280" indent="-342720">
              <a:lnSpc>
                <a:spcPct val="100000"/>
              </a:lnSpc>
              <a:spcBef>
                <a:spcPts val="601"/>
              </a:spcBef>
              <a:buClr>
                <a:srgbClr val="800080"/>
              </a:buClr>
              <a:buSzPct val="60000"/>
              <a:buFont typeface="Wingdings" charset="2"/>
              <a:buChar char=""/>
            </a:pPr>
            <a:r>
              <a:rPr b="0" lang="en-US" sz="3000" spc="-1" strike="noStrike">
                <a:solidFill>
                  <a:srgbClr val="000000"/>
                </a:solidFill>
                <a:latin typeface="Calibri"/>
              </a:rPr>
              <a:t>an associated set of possible keys, and </a:t>
            </a:r>
            <a:endParaRPr b="0" lang="en-US" sz="3000" spc="-1" strike="noStrike">
              <a:latin typeface="Arial"/>
            </a:endParaRPr>
          </a:p>
          <a:p>
            <a:pPr lvl="1" marL="800280" indent="-342720">
              <a:lnSpc>
                <a:spcPct val="100000"/>
              </a:lnSpc>
              <a:spcBef>
                <a:spcPts val="601"/>
              </a:spcBef>
              <a:buClr>
                <a:srgbClr val="800080"/>
              </a:buClr>
              <a:buSzPct val="60000"/>
              <a:buFont typeface="Wingdings" charset="2"/>
              <a:buChar char=""/>
            </a:pPr>
            <a:r>
              <a:rPr b="0" lang="en-US" sz="3000" spc="-1" strike="noStrike">
                <a:solidFill>
                  <a:srgbClr val="000000"/>
                </a:solidFill>
                <a:latin typeface="Calibri"/>
              </a:rPr>
              <a:t>exactly one current key at a time</a:t>
            </a:r>
            <a:endParaRPr b="0" lang="en-US" sz="3000" spc="-1" strike="noStrike">
              <a:latin typeface="Arial"/>
            </a:endParaRPr>
          </a:p>
          <a:p>
            <a:pPr>
              <a:lnSpc>
                <a:spcPct val="100000"/>
              </a:lnSpc>
              <a:spcBef>
                <a:spcPts val="320"/>
              </a:spcBef>
            </a:pPr>
            <a:endParaRPr b="0" lang="en-US" sz="3000" spc="-1" strike="noStrike">
              <a:latin typeface="Arial"/>
            </a:endParaRPr>
          </a:p>
          <a:p>
            <a:pPr marL="343080" indent="-342720">
              <a:lnSpc>
                <a:spcPct val="100000"/>
              </a:lnSpc>
              <a:spcBef>
                <a:spcPts val="601"/>
              </a:spcBef>
              <a:buClr>
                <a:srgbClr val="800080"/>
              </a:buClr>
              <a:buSzPct val="60000"/>
              <a:buFont typeface="Wingdings" charset="2"/>
              <a:buChar char=""/>
            </a:pPr>
            <a:r>
              <a:rPr b="0" lang="en-US" sz="3000" spc="-1" strike="noStrike">
                <a:solidFill>
                  <a:srgbClr val="000000"/>
                </a:solidFill>
                <a:latin typeface="Calibri"/>
              </a:rPr>
              <a:t>Each key belongs to at most one room</a:t>
            </a:r>
            <a:endParaRPr b="0" lang="en-US" sz="3000" spc="-1" strike="noStrike">
              <a:latin typeface="Arial"/>
            </a:endParaRPr>
          </a:p>
          <a:p>
            <a:pPr>
              <a:lnSpc>
                <a:spcPct val="100000"/>
              </a:lnSpc>
              <a:spcBef>
                <a:spcPts val="320"/>
              </a:spcBef>
            </a:pPr>
            <a:endParaRPr b="0" lang="en-US" sz="3000" spc="-1" strike="noStrike">
              <a:latin typeface="Arial"/>
            </a:endParaRPr>
          </a:p>
          <a:p>
            <a:pPr marL="343080" indent="-342720">
              <a:lnSpc>
                <a:spcPct val="100000"/>
              </a:lnSpc>
              <a:spcBef>
                <a:spcPts val="601"/>
              </a:spcBef>
              <a:buClr>
                <a:srgbClr val="800080"/>
              </a:buClr>
              <a:buSzPct val="60000"/>
              <a:buFont typeface="Wingdings" charset="2"/>
              <a:buChar char=""/>
            </a:pPr>
            <a:r>
              <a:rPr b="0" lang="en-US" sz="3000" spc="-1" strike="noStrike">
                <a:solidFill>
                  <a:srgbClr val="000000"/>
                </a:solidFill>
                <a:latin typeface="Calibri"/>
              </a:rPr>
              <a:t>Each guest has zero or more keys at any time</a:t>
            </a:r>
            <a:endParaRPr b="0" lang="en-US" sz="3000" spc="-1" strike="noStrike">
              <a:latin typeface="Arial"/>
            </a:endParaRPr>
          </a:p>
        </p:txBody>
      </p:sp>
      <p:sp>
        <p:nvSpPr>
          <p:cNvPr id="118"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Signatures and Fields</a:t>
            </a:r>
            <a:endParaRPr b="0" lang="en-US" sz="4400" spc="-1" strike="noStrike">
              <a:solidFill>
                <a:srgbClr val="000000"/>
              </a:solidFill>
              <a:latin typeface="Tahoma"/>
            </a:endParaRPr>
          </a:p>
        </p:txBody>
      </p:sp>
      <p:sp>
        <p:nvSpPr>
          <p:cNvPr id="120" name="TextShape 2"/>
          <p:cNvSpPr txBox="1"/>
          <p:nvPr/>
        </p:nvSpPr>
        <p:spPr>
          <a:xfrm>
            <a:off x="685800" y="1409760"/>
            <a:ext cx="8152920" cy="5223240"/>
          </a:xfrm>
          <a:prstGeom prst="rect">
            <a:avLst/>
          </a:prstGeom>
          <a:noFill/>
          <a:ln>
            <a:noFill/>
          </a:ln>
        </p:spPr>
        <p:txBody>
          <a:bodyPr>
            <a:noAutofit/>
          </a:bodyPr>
          <a:p>
            <a:pPr marL="343080" indent="-342720">
              <a:lnSpc>
                <a:spcPct val="80000"/>
              </a:lnSpc>
              <a:spcBef>
                <a:spcPts val="360"/>
              </a:spcBef>
            </a:pPr>
            <a:r>
              <a:rPr b="1" lang="en-US" sz="1800" spc="-1" strike="noStrike">
                <a:solidFill>
                  <a:srgbClr val="4f81bd"/>
                </a:solidFill>
                <a:latin typeface="Lucida Console"/>
              </a:rPr>
              <a:t>module</a:t>
            </a:r>
            <a:r>
              <a:rPr b="0" lang="en-US" sz="1800" spc="-1" strike="noStrike">
                <a:solidFill>
                  <a:srgbClr val="4f81bd"/>
                </a:solidFill>
                <a:latin typeface="Lucida Console"/>
              </a:rPr>
              <a:t> hotel</a:t>
            </a:r>
            <a:endParaRPr b="0" lang="en-US" sz="1800" spc="-1" strike="noStrike">
              <a:solidFill>
                <a:srgbClr val="000000"/>
              </a:solidFill>
              <a:latin typeface="Calibri"/>
            </a:endParaRPr>
          </a:p>
          <a:p>
            <a:pPr marL="343080" indent="-342720">
              <a:lnSpc>
                <a:spcPct val="80000"/>
              </a:lnSpc>
              <a:spcBef>
                <a:spcPts val="360"/>
              </a:spcBef>
            </a:pPr>
            <a:r>
              <a:rPr b="1" lang="en-US" sz="1800" spc="-1" strike="noStrike">
                <a:solidFill>
                  <a:srgbClr val="4f81bd"/>
                </a:solidFill>
                <a:latin typeface="Lucida Console"/>
              </a:rPr>
              <a:t>open</a:t>
            </a:r>
            <a:r>
              <a:rPr b="0" lang="en-US" sz="1800" spc="-1" strike="noStrike">
                <a:solidFill>
                  <a:srgbClr val="4f81bd"/>
                </a:solidFill>
                <a:latin typeface="Lucida Console"/>
              </a:rPr>
              <a:t> util/ordering [Time] </a:t>
            </a:r>
            <a:r>
              <a:rPr b="1" lang="en-US" sz="1800" spc="-1" strike="noStrike">
                <a:solidFill>
                  <a:srgbClr val="4f81bd"/>
                </a:solidFill>
                <a:latin typeface="Lucida Console"/>
              </a:rPr>
              <a:t>as</a:t>
            </a:r>
            <a:r>
              <a:rPr b="0" lang="en-US" sz="1800" spc="-1" strike="noStrike">
                <a:solidFill>
                  <a:srgbClr val="4f81bd"/>
                </a:solidFill>
                <a:latin typeface="Lucida Console"/>
              </a:rPr>
              <a:t> TO</a:t>
            </a:r>
            <a:endParaRPr b="0" lang="en-US" sz="1800" spc="-1" strike="noStrike">
              <a:solidFill>
                <a:srgbClr val="000000"/>
              </a:solidFill>
              <a:latin typeface="Calibri"/>
            </a:endParaRPr>
          </a:p>
          <a:p>
            <a:pPr marL="343080" indent="-342720">
              <a:lnSpc>
                <a:spcPct val="80000"/>
              </a:lnSpc>
              <a:spcBef>
                <a:spcPts val="360"/>
              </a:spcBef>
              <a:spcAft>
                <a:spcPts val="901"/>
              </a:spcAft>
            </a:pPr>
            <a:r>
              <a:rPr b="1" lang="en-US" sz="1800" spc="-1" strike="noStrike">
                <a:solidFill>
                  <a:srgbClr val="4f81bd"/>
                </a:solidFill>
                <a:latin typeface="Lucida Console"/>
              </a:rPr>
              <a:t>open</a:t>
            </a:r>
            <a:r>
              <a:rPr b="0" lang="en-US" sz="1800" spc="-1" strike="noStrike">
                <a:solidFill>
                  <a:srgbClr val="4f81bd"/>
                </a:solidFill>
                <a:latin typeface="Lucida Console"/>
              </a:rPr>
              <a:t> util/ordering [Key] </a:t>
            </a:r>
            <a:r>
              <a:rPr b="1" lang="en-US" sz="1800" spc="-1" strike="noStrike">
                <a:solidFill>
                  <a:srgbClr val="4f81bd"/>
                </a:solidFill>
                <a:latin typeface="Lucida Console"/>
              </a:rPr>
              <a:t>as</a:t>
            </a:r>
            <a:r>
              <a:rPr b="0" lang="en-US" sz="1800" spc="-1" strike="noStrike">
                <a:solidFill>
                  <a:srgbClr val="4f81bd"/>
                </a:solidFill>
                <a:latin typeface="Lucida Console"/>
              </a:rPr>
              <a:t> KO</a:t>
            </a:r>
            <a:endParaRPr b="0" lang="en-US" sz="1800" spc="-1" strike="noStrike">
              <a:solidFill>
                <a:srgbClr val="000000"/>
              </a:solidFill>
              <a:latin typeface="Calibri"/>
            </a:endParaRPr>
          </a:p>
          <a:p>
            <a:pPr marL="343080" indent="-342720">
              <a:lnSpc>
                <a:spcPct val="80000"/>
              </a:lnSpc>
              <a:spcBef>
                <a:spcPts val="360"/>
              </a:spcBef>
            </a:pPr>
            <a:endParaRPr b="0" lang="en-US" sz="1800" spc="-1" strike="noStrike">
              <a:solidFill>
                <a:srgbClr val="000000"/>
              </a:solidFill>
              <a:latin typeface="Calibri"/>
            </a:endParaRPr>
          </a:p>
          <a:p>
            <a:pPr marL="343080" indent="-342720">
              <a:lnSpc>
                <a:spcPct val="80000"/>
              </a:lnSpc>
              <a:spcBef>
                <a:spcPts val="360"/>
              </a:spcBef>
            </a:pPr>
            <a:endParaRPr b="0" lang="en-US" sz="1800" spc="-1" strike="noStrike">
              <a:solidFill>
                <a:srgbClr val="000000"/>
              </a:solidFill>
              <a:latin typeface="Calibri"/>
            </a:endParaRPr>
          </a:p>
          <a:p>
            <a:pPr marL="343080" indent="-342720">
              <a:lnSpc>
                <a:spcPct val="80000"/>
              </a:lnSpc>
              <a:spcBef>
                <a:spcPts val="360"/>
              </a:spcBef>
            </a:pPr>
            <a:endParaRPr b="0" lang="en-US" sz="1800" spc="-1" strike="noStrike">
              <a:solidFill>
                <a:srgbClr val="000000"/>
              </a:solidFill>
              <a:latin typeface="Calibri"/>
            </a:endParaRPr>
          </a:p>
          <a:p>
            <a:pPr marL="343080" indent="-342720">
              <a:lnSpc>
                <a:spcPct val="80000"/>
              </a:lnSpc>
              <a:spcBef>
                <a:spcPts val="360"/>
              </a:spcBef>
            </a:pPr>
            <a:endParaRPr b="0" lang="en-US" sz="1800" spc="-1" strike="noStrike">
              <a:solidFill>
                <a:srgbClr val="000000"/>
              </a:solidFill>
              <a:latin typeface="Calibri"/>
            </a:endParaRPr>
          </a:p>
          <a:p>
            <a:pPr marL="343080" indent="-342720">
              <a:lnSpc>
                <a:spcPct val="80000"/>
              </a:lnSpc>
              <a:spcBef>
                <a:spcPts val="360"/>
              </a:spcBef>
            </a:pPr>
            <a:endParaRPr b="0" lang="en-US" sz="1800" spc="-1" strike="noStrike">
              <a:solidFill>
                <a:srgbClr val="000000"/>
              </a:solidFill>
              <a:latin typeface="Calibri"/>
            </a:endParaRPr>
          </a:p>
          <a:p>
            <a:pPr marL="343080" indent="-342720">
              <a:lnSpc>
                <a:spcPct val="80000"/>
              </a:lnSpc>
              <a:spcBef>
                <a:spcPts val="360"/>
              </a:spcBef>
            </a:pPr>
            <a:endParaRPr b="0" lang="en-US" sz="1800" spc="-1" strike="noStrike">
              <a:solidFill>
                <a:srgbClr val="000000"/>
              </a:solidFill>
              <a:latin typeface="Calibri"/>
            </a:endParaRPr>
          </a:p>
          <a:p>
            <a:pPr marL="343080" indent="-342720">
              <a:lnSpc>
                <a:spcPct val="80000"/>
              </a:lnSpc>
              <a:spcBef>
                <a:spcPts val="360"/>
              </a:spcBef>
            </a:pPr>
            <a:endParaRPr b="0" lang="en-US" sz="1800" spc="-1" strike="noStrike">
              <a:solidFill>
                <a:srgbClr val="000000"/>
              </a:solidFill>
              <a:latin typeface="Calibri"/>
            </a:endParaRPr>
          </a:p>
          <a:p>
            <a:pPr marL="343080" indent="-342720">
              <a:lnSpc>
                <a:spcPct val="80000"/>
              </a:lnSpc>
              <a:spcBef>
                <a:spcPts val="360"/>
              </a:spcBef>
            </a:pPr>
            <a:endParaRPr b="0" lang="en-US" sz="1800" spc="-1" strike="noStrike">
              <a:solidFill>
                <a:srgbClr val="000000"/>
              </a:solidFill>
              <a:latin typeface="Calibri"/>
            </a:endParaRPr>
          </a:p>
          <a:p>
            <a:pPr marL="343080" indent="-342720">
              <a:lnSpc>
                <a:spcPct val="80000"/>
              </a:lnSpc>
              <a:spcBef>
                <a:spcPts val="360"/>
              </a:spcBef>
            </a:pPr>
            <a:endParaRPr b="0" lang="en-US" sz="1800" spc="-1" strike="noStrike">
              <a:solidFill>
                <a:srgbClr val="000000"/>
              </a:solidFill>
              <a:latin typeface="Calibri"/>
            </a:endParaRPr>
          </a:p>
          <a:p>
            <a:pPr marL="343080" indent="-342720">
              <a:lnSpc>
                <a:spcPct val="80000"/>
              </a:lnSpc>
              <a:spcBef>
                <a:spcPts val="360"/>
              </a:spcBef>
            </a:pPr>
            <a:endParaRPr b="0" lang="en-US" sz="1800" spc="-1" strike="noStrike">
              <a:solidFill>
                <a:srgbClr val="000000"/>
              </a:solidFill>
              <a:latin typeface="Calibri"/>
            </a:endParaRPr>
          </a:p>
          <a:p>
            <a:pPr marL="343080" indent="-342720">
              <a:lnSpc>
                <a:spcPct val="80000"/>
              </a:lnSpc>
              <a:spcBef>
                <a:spcPts val="360"/>
              </a:spcBef>
            </a:pPr>
            <a:endParaRPr b="0" lang="en-US" sz="1800" spc="-1" strike="noStrike">
              <a:solidFill>
                <a:srgbClr val="000000"/>
              </a:solidFill>
              <a:latin typeface="Calibri"/>
            </a:endParaRPr>
          </a:p>
          <a:p>
            <a:pPr marL="343080" indent="-342720">
              <a:lnSpc>
                <a:spcPct val="80000"/>
              </a:lnSpc>
              <a:spcBef>
                <a:spcPts val="360"/>
              </a:spcBef>
            </a:pPr>
            <a:endParaRPr b="0" lang="en-US" sz="1800" spc="-1" strike="noStrike">
              <a:solidFill>
                <a:srgbClr val="000000"/>
              </a:solidFill>
              <a:latin typeface="Calibri"/>
            </a:endParaRPr>
          </a:p>
          <a:p>
            <a:pPr marL="343080" indent="-342720">
              <a:lnSpc>
                <a:spcPct val="80000"/>
              </a:lnSpc>
              <a:spcBef>
                <a:spcPts val="360"/>
              </a:spcBef>
            </a:pPr>
            <a:endParaRPr b="0" lang="en-US" sz="1800" spc="-1" strike="noStrike">
              <a:solidFill>
                <a:srgbClr val="000000"/>
              </a:solidFill>
              <a:latin typeface="Calibri"/>
            </a:endParaRPr>
          </a:p>
          <a:p>
            <a:pPr marL="343080" indent="-342720">
              <a:lnSpc>
                <a:spcPct val="80000"/>
              </a:lnSpc>
              <a:spcBef>
                <a:spcPts val="360"/>
              </a:spcBef>
              <a:spcAft>
                <a:spcPts val="901"/>
              </a:spcAft>
            </a:pPr>
            <a:r>
              <a:rPr b="0" lang="en-US" sz="1800" spc="-1" strike="noStrike">
                <a:solidFill>
                  <a:srgbClr val="4f81bd"/>
                </a:solidFill>
                <a:latin typeface="Lucida Console"/>
              </a:rPr>
              <a:t>}</a:t>
            </a:r>
            <a:endParaRPr b="0" lang="en-US" sz="1800" spc="-1" strike="noStrike">
              <a:solidFill>
                <a:srgbClr val="000000"/>
              </a:solidFill>
              <a:latin typeface="Calibri"/>
            </a:endParaRPr>
          </a:p>
        </p:txBody>
      </p:sp>
      <p:sp>
        <p:nvSpPr>
          <p:cNvPr id="121" name="TextShape 3"/>
          <p:cNvSpPr txBox="1"/>
          <p:nvPr/>
        </p:nvSpPr>
        <p:spPr>
          <a:xfrm>
            <a:off x="6553080" y="6356520"/>
            <a:ext cx="2133360" cy="364680"/>
          </a:xfrm>
          <a:prstGeom prst="rect">
            <a:avLst/>
          </a:prstGeom>
          <a:noFill/>
          <a:ln>
            <a:noFill/>
          </a:ln>
        </p:spPr>
        <p:txBody>
          <a:bodyPr anchor="ctr">
            <a:noAutofit/>
          </a:bodyPr>
          <a:p>
            <a:pPr algn="r">
              <a:lnSpc>
                <a:spcPct val="100000"/>
              </a:lnSpc>
            </a:pPr>
            <a:fld id="{4DE118CF-06A3-46A3-9152-66AA68BA3D85}" type="slidenum">
              <a:rPr b="1" lang="en-US" sz="1200" spc="-1" strike="noStrike">
                <a:solidFill>
                  <a:srgbClr val="8b8b8b"/>
                </a:solidFill>
                <a:latin typeface="Tahoma"/>
              </a:rPr>
              <a:t>&lt;number&gt;</a:t>
            </a:fld>
            <a:endParaRPr b="0" lang="en-US" sz="1200" spc="-1" strike="noStrike">
              <a:latin typeface="Times New Roman"/>
            </a:endParaRPr>
          </a:p>
        </p:txBody>
      </p:sp>
      <p:sp>
        <p:nvSpPr>
          <p:cNvPr id="122" name="TextShape 4"/>
          <p:cNvSpPr txBox="1"/>
          <p:nvPr/>
        </p:nvSpPr>
        <p:spPr>
          <a:xfrm>
            <a:off x="2280960" y="6356520"/>
            <a:ext cx="4453560" cy="364680"/>
          </a:xfrm>
          <a:prstGeom prst="rect">
            <a:avLst/>
          </a:prstGeom>
          <a:noFill/>
          <a:ln>
            <a:noFill/>
          </a:ln>
        </p:spPr>
        <p:txBody>
          <a:bodyPr anchor="ctr">
            <a:noAutofit/>
          </a:bodyPr>
          <a:p>
            <a:pPr algn="ctr">
              <a:lnSpc>
                <a:spcPct val="100000"/>
              </a:lnSpc>
            </a:pPr>
            <a:r>
              <a:rPr b="0" lang="en-US" sz="1200" spc="-1" strike="noStrike">
                <a:solidFill>
                  <a:srgbClr val="8b8b8b"/>
                </a:solidFill>
                <a:latin typeface="Tahoma"/>
              </a:rPr>
              <a:t>CS:5810 -- Formal Methods in Software Engineering   Fall 2017</a:t>
            </a:r>
            <a:endParaRPr b="0" lang="en-US" sz="1200" spc="-1" strike="noStrike">
              <a:latin typeface="Times New Roman"/>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12010</TotalTime>
  <Application>LibreOffice/6.2.6.2$Linux_X86_64 LibreOffice_project/20$Build-2</Application>
  <Words>1782</Words>
  <Paragraphs>366</Paragraphs>
  <Company>Kansas State University</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2010-04-06T21:41:49Z</dcterms:created>
  <dc:creator>John Hatcliff</dc:creator>
  <dc:description/>
  <dc:language>en-US</dc:language>
  <cp:lastModifiedBy>Andrew Reynolds</cp:lastModifiedBy>
  <dcterms:modified xsi:type="dcterms:W3CDTF">2019-10-08T11:24:52Z</dcterms:modified>
  <cp:revision>385</cp:revision>
  <dc:subject/>
  <dc:title>CIS 771: Lecture 03 -- Introduction to Alloy Review</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15.0025</vt:lpwstr>
  </property>
  <property fmtid="{D5CDD505-2E9C-101B-9397-08002B2CF9AE}" pid="3" name="Company">
    <vt:lpwstr>Kansas State University</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2</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32</vt:i4>
  </property>
</Properties>
</file>