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26"/>
  </p:notesMasterIdLst>
  <p:handoutMasterIdLst>
    <p:handoutMasterId r:id="rId27"/>
  </p:handoutMasterIdLst>
  <p:sldIdLst>
    <p:sldId id="257" r:id="rId2"/>
    <p:sldId id="277" r:id="rId3"/>
    <p:sldId id="264" r:id="rId4"/>
    <p:sldId id="279" r:id="rId5"/>
    <p:sldId id="258" r:id="rId6"/>
    <p:sldId id="259" r:id="rId7"/>
    <p:sldId id="260" r:id="rId8"/>
    <p:sldId id="263" r:id="rId9"/>
    <p:sldId id="261" r:id="rId10"/>
    <p:sldId id="262" r:id="rId11"/>
    <p:sldId id="280" r:id="rId12"/>
    <p:sldId id="267" r:id="rId13"/>
    <p:sldId id="266" r:id="rId14"/>
    <p:sldId id="281" r:id="rId15"/>
    <p:sldId id="268" r:id="rId16"/>
    <p:sldId id="276" r:id="rId17"/>
    <p:sldId id="270" r:id="rId18"/>
    <p:sldId id="271" r:id="rId19"/>
    <p:sldId id="272" r:id="rId20"/>
    <p:sldId id="282" r:id="rId21"/>
    <p:sldId id="273" r:id="rId22"/>
    <p:sldId id="283" r:id="rId23"/>
    <p:sldId id="274" r:id="rId24"/>
    <p:sldId id="27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autoAdjust="0"/>
    <p:restoredTop sz="94669" autoAdjust="0"/>
  </p:normalViewPr>
  <p:slideViewPr>
    <p:cSldViewPr snapToGrid="0">
      <p:cViewPr>
        <p:scale>
          <a:sx n="137" d="100"/>
          <a:sy n="137" d="100"/>
        </p:scale>
        <p:origin x="-32" y="-19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6CB9B4-FBC1-E648-829B-791E92333939}" type="datetimeFigureOut">
              <a:rPr lang="en-US" smtClean="0"/>
              <a:t>9/15/17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967984-425F-4C47-AE7B-33EE2B59E92D}" type="slidenum">
              <a:rPr lang="en-US" smtClean="0"/>
              <a:t>‹#›</a:t>
            </a:fld>
            <a:endParaRPr lang="en-US"/>
          </a:p>
        </p:txBody>
      </p:sp>
    </p:spTree>
    <p:extLst>
      <p:ext uri="{BB962C8B-B14F-4D97-AF65-F5344CB8AC3E}">
        <p14:creationId xmlns:p14="http://schemas.microsoft.com/office/powerpoint/2010/main" val="14288974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81A887-4C18-0D44-A3A7-0D3B4E3930DD}" type="slidenum">
              <a:rPr lang="en-US"/>
              <a:pPr/>
              <a:t>‹#›</a:t>
            </a:fld>
            <a:endParaRPr lang="en-US"/>
          </a:p>
        </p:txBody>
      </p:sp>
    </p:spTree>
    <p:extLst>
      <p:ext uri="{BB962C8B-B14F-4D97-AF65-F5344CB8AC3E}">
        <p14:creationId xmlns:p14="http://schemas.microsoft.com/office/powerpoint/2010/main" val="347329428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81A887-4C18-0D44-A3A7-0D3B4E3930DD}" type="slidenum">
              <a:rPr lang="en-US" smtClean="0"/>
              <a:pPr/>
              <a:t>1</a:t>
            </a:fld>
            <a:endParaRPr lang="en-US"/>
          </a:p>
        </p:txBody>
      </p:sp>
    </p:spTree>
    <p:extLst>
      <p:ext uri="{BB962C8B-B14F-4D97-AF65-F5344CB8AC3E}">
        <p14:creationId xmlns:p14="http://schemas.microsoft.com/office/powerpoint/2010/main" val="78663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090057" y="6356350"/>
            <a:ext cx="4842588" cy="365125"/>
          </a:xfrm>
        </p:spPr>
        <p:txBody>
          <a:bodyPr/>
          <a:lstStyle/>
          <a:p>
            <a:r>
              <a:rPr lang="en-US" smtClean="0"/>
              <a:t>CS:5810 -- Formal Methods in Software Engineering   Fall 2017</a:t>
            </a:r>
            <a:endParaRPr lang="en-US"/>
          </a:p>
        </p:txBody>
      </p:sp>
      <p:sp>
        <p:nvSpPr>
          <p:cNvPr id="6" name="Slide Number Placeholder 5"/>
          <p:cNvSpPr>
            <a:spLocks noGrp="1"/>
          </p:cNvSpPr>
          <p:nvPr>
            <p:ph type="sldNum" sz="quarter" idx="12"/>
          </p:nvPr>
        </p:nvSpPr>
        <p:spPr/>
        <p:txBody>
          <a:bodyPr/>
          <a:lstStyle/>
          <a:p>
            <a:fld id="{F07FD214-F8E7-7140-A544-99332FE17D66}" type="slidenum">
              <a:rPr lang="en-US" smtClean="0"/>
              <a:pPr/>
              <a:t>‹#›</a:t>
            </a:fld>
            <a:endParaRPr lang="en-US"/>
          </a:p>
        </p:txBody>
      </p:sp>
    </p:spTree>
    <p:extLst>
      <p:ext uri="{BB962C8B-B14F-4D97-AF65-F5344CB8AC3E}">
        <p14:creationId xmlns:p14="http://schemas.microsoft.com/office/powerpoint/2010/main" val="113925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CS:5810 -- Formal Methods in Software Engineering   Fall 2017</a:t>
            </a:r>
            <a:endParaRPr lang="en-US"/>
          </a:p>
        </p:txBody>
      </p:sp>
      <p:sp>
        <p:nvSpPr>
          <p:cNvPr id="6" name="Slide Number Placeholder 5"/>
          <p:cNvSpPr>
            <a:spLocks noGrp="1"/>
          </p:cNvSpPr>
          <p:nvPr>
            <p:ph type="sldNum" sz="quarter" idx="12"/>
          </p:nvPr>
        </p:nvSpPr>
        <p:spPr/>
        <p:txBody>
          <a:bodyPr/>
          <a:lstStyle/>
          <a:p>
            <a:fld id="{8BD7FA2E-11F9-B145-BAE2-205F755086D1}" type="slidenum">
              <a:rPr lang="en-US" smtClean="0"/>
              <a:pPr/>
              <a:t>‹#›</a:t>
            </a:fld>
            <a:endParaRPr lang="en-US"/>
          </a:p>
        </p:txBody>
      </p:sp>
    </p:spTree>
    <p:extLst>
      <p:ext uri="{BB962C8B-B14F-4D97-AF65-F5344CB8AC3E}">
        <p14:creationId xmlns:p14="http://schemas.microsoft.com/office/powerpoint/2010/main" val="225781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CS:5810 -- Formal Methods in Software Engineering   Fall 2017</a:t>
            </a:r>
            <a:endParaRPr lang="en-US"/>
          </a:p>
        </p:txBody>
      </p:sp>
      <p:sp>
        <p:nvSpPr>
          <p:cNvPr id="6" name="Slide Number Placeholder 5"/>
          <p:cNvSpPr>
            <a:spLocks noGrp="1"/>
          </p:cNvSpPr>
          <p:nvPr>
            <p:ph type="sldNum" sz="quarter" idx="12"/>
          </p:nvPr>
        </p:nvSpPr>
        <p:spPr/>
        <p:txBody>
          <a:bodyPr/>
          <a:lstStyle/>
          <a:p>
            <a:fld id="{1FCFCE07-F5E5-1E4C-A552-9415D2F45625}" type="slidenum">
              <a:rPr lang="en-US" smtClean="0"/>
              <a:pPr/>
              <a:t>‹#›</a:t>
            </a:fld>
            <a:endParaRPr lang="en-US"/>
          </a:p>
        </p:txBody>
      </p:sp>
    </p:spTree>
    <p:extLst>
      <p:ext uri="{BB962C8B-B14F-4D97-AF65-F5344CB8AC3E}">
        <p14:creationId xmlns:p14="http://schemas.microsoft.com/office/powerpoint/2010/main" val="254398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295331" y="6356350"/>
            <a:ext cx="4609322" cy="365125"/>
          </a:xfrm>
        </p:spPr>
        <p:txBody>
          <a:bodyPr/>
          <a:lstStyle/>
          <a:p>
            <a:r>
              <a:rPr lang="en-US" smtClean="0"/>
              <a:t>CS:5810 -- Formal Methods in Software Engineering   Fall 2017</a:t>
            </a:r>
            <a:endParaRPr lang="en-US"/>
          </a:p>
        </p:txBody>
      </p:sp>
      <p:sp>
        <p:nvSpPr>
          <p:cNvPr id="6" name="Slide Number Placeholder 5"/>
          <p:cNvSpPr>
            <a:spLocks noGrp="1"/>
          </p:cNvSpPr>
          <p:nvPr>
            <p:ph type="sldNum" sz="quarter" idx="12"/>
          </p:nvPr>
        </p:nvSpPr>
        <p:spPr/>
        <p:txBody>
          <a:bodyPr/>
          <a:lstStyle/>
          <a:p>
            <a:fld id="{C40A1BF2-A3FE-A442-9674-AA81FC4CAB2C}" type="slidenum">
              <a:rPr lang="en-US" smtClean="0"/>
              <a:pPr/>
              <a:t>‹#›</a:t>
            </a:fld>
            <a:endParaRPr lang="en-US"/>
          </a:p>
        </p:txBody>
      </p:sp>
    </p:spTree>
    <p:extLst>
      <p:ext uri="{BB962C8B-B14F-4D97-AF65-F5344CB8AC3E}">
        <p14:creationId xmlns:p14="http://schemas.microsoft.com/office/powerpoint/2010/main" val="137551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CS:5810 -- Formal Methods in Software Engineering   Fall 2017</a:t>
            </a:r>
            <a:endParaRPr lang="en-US"/>
          </a:p>
        </p:txBody>
      </p:sp>
      <p:sp>
        <p:nvSpPr>
          <p:cNvPr id="6" name="Slide Number Placeholder 5"/>
          <p:cNvSpPr>
            <a:spLocks noGrp="1"/>
          </p:cNvSpPr>
          <p:nvPr>
            <p:ph type="sldNum" sz="quarter" idx="12"/>
          </p:nvPr>
        </p:nvSpPr>
        <p:spPr/>
        <p:txBody>
          <a:bodyPr/>
          <a:lstStyle/>
          <a:p>
            <a:fld id="{E1BB9474-41F2-324E-9D44-C16186D4E4A7}" type="slidenum">
              <a:rPr lang="en-US" smtClean="0"/>
              <a:pPr/>
              <a:t>‹#›</a:t>
            </a:fld>
            <a:endParaRPr lang="en-US"/>
          </a:p>
        </p:txBody>
      </p:sp>
    </p:spTree>
    <p:extLst>
      <p:ext uri="{BB962C8B-B14F-4D97-AF65-F5344CB8AC3E}">
        <p14:creationId xmlns:p14="http://schemas.microsoft.com/office/powerpoint/2010/main" val="405704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CS:5810 -- Formal Methods in Software Engineering   Fall 2017</a:t>
            </a:r>
            <a:endParaRPr lang="en-US"/>
          </a:p>
        </p:txBody>
      </p:sp>
      <p:sp>
        <p:nvSpPr>
          <p:cNvPr id="7" name="Slide Number Placeholder 6"/>
          <p:cNvSpPr>
            <a:spLocks noGrp="1"/>
          </p:cNvSpPr>
          <p:nvPr>
            <p:ph type="sldNum" sz="quarter" idx="12"/>
          </p:nvPr>
        </p:nvSpPr>
        <p:spPr/>
        <p:txBody>
          <a:bodyPr/>
          <a:lstStyle/>
          <a:p>
            <a:fld id="{DC533078-EFF6-AB48-84A2-60657ED3251A}" type="slidenum">
              <a:rPr lang="en-US" smtClean="0"/>
              <a:pPr/>
              <a:t>‹#›</a:t>
            </a:fld>
            <a:endParaRPr lang="en-US"/>
          </a:p>
        </p:txBody>
      </p:sp>
    </p:spTree>
    <p:extLst>
      <p:ext uri="{BB962C8B-B14F-4D97-AF65-F5344CB8AC3E}">
        <p14:creationId xmlns:p14="http://schemas.microsoft.com/office/powerpoint/2010/main" val="70513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CS:5810 -- Formal Methods in Software Engineering   Fall 2017</a:t>
            </a:r>
            <a:endParaRPr lang="en-US"/>
          </a:p>
        </p:txBody>
      </p:sp>
      <p:sp>
        <p:nvSpPr>
          <p:cNvPr id="9" name="Slide Number Placeholder 8"/>
          <p:cNvSpPr>
            <a:spLocks noGrp="1"/>
          </p:cNvSpPr>
          <p:nvPr>
            <p:ph type="sldNum" sz="quarter" idx="12"/>
          </p:nvPr>
        </p:nvSpPr>
        <p:spPr/>
        <p:txBody>
          <a:bodyPr/>
          <a:lstStyle/>
          <a:p>
            <a:fld id="{E1FC2A52-D449-5242-A85C-E87C652F9944}" type="slidenum">
              <a:rPr lang="en-US" smtClean="0"/>
              <a:pPr/>
              <a:t>‹#›</a:t>
            </a:fld>
            <a:endParaRPr lang="en-US"/>
          </a:p>
        </p:txBody>
      </p:sp>
    </p:spTree>
    <p:extLst>
      <p:ext uri="{BB962C8B-B14F-4D97-AF65-F5344CB8AC3E}">
        <p14:creationId xmlns:p14="http://schemas.microsoft.com/office/powerpoint/2010/main" val="149651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CS:5810 -- Formal Methods in Software Engineering   Fall 2017</a:t>
            </a:r>
            <a:endParaRPr lang="en-US"/>
          </a:p>
        </p:txBody>
      </p:sp>
      <p:sp>
        <p:nvSpPr>
          <p:cNvPr id="5" name="Slide Number Placeholder 4"/>
          <p:cNvSpPr>
            <a:spLocks noGrp="1"/>
          </p:cNvSpPr>
          <p:nvPr>
            <p:ph type="sldNum" sz="quarter" idx="12"/>
          </p:nvPr>
        </p:nvSpPr>
        <p:spPr/>
        <p:txBody>
          <a:bodyPr/>
          <a:lstStyle/>
          <a:p>
            <a:fld id="{D30702D5-1DA5-BC47-8F49-FFA1BD762E1B}" type="slidenum">
              <a:rPr lang="en-US" smtClean="0"/>
              <a:pPr/>
              <a:t>‹#›</a:t>
            </a:fld>
            <a:endParaRPr lang="en-US"/>
          </a:p>
        </p:txBody>
      </p:sp>
    </p:spTree>
    <p:extLst>
      <p:ext uri="{BB962C8B-B14F-4D97-AF65-F5344CB8AC3E}">
        <p14:creationId xmlns:p14="http://schemas.microsoft.com/office/powerpoint/2010/main" val="372401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
        <p:nvSpPr>
          <p:cNvPr id="4" name="Slide Number Placeholder 3"/>
          <p:cNvSpPr>
            <a:spLocks noGrp="1"/>
          </p:cNvSpPr>
          <p:nvPr>
            <p:ph type="sldNum" sz="quarter" idx="12"/>
          </p:nvPr>
        </p:nvSpPr>
        <p:spPr/>
        <p:txBody>
          <a:bodyPr/>
          <a:lstStyle/>
          <a:p>
            <a:fld id="{5CD9E306-44ED-9946-8A4B-0B5BBB5E421F}" type="slidenum">
              <a:rPr lang="en-US" smtClean="0"/>
              <a:pPr/>
              <a:t>‹#›</a:t>
            </a:fld>
            <a:endParaRPr lang="en-US"/>
          </a:p>
        </p:txBody>
      </p:sp>
    </p:spTree>
    <p:extLst>
      <p:ext uri="{BB962C8B-B14F-4D97-AF65-F5344CB8AC3E}">
        <p14:creationId xmlns:p14="http://schemas.microsoft.com/office/powerpoint/2010/main" val="340994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CS:5810 -- Formal Methods in Software Engineering   Fall 2017</a:t>
            </a:r>
            <a:endParaRPr lang="en-US"/>
          </a:p>
        </p:txBody>
      </p:sp>
      <p:sp>
        <p:nvSpPr>
          <p:cNvPr id="7" name="Slide Number Placeholder 6"/>
          <p:cNvSpPr>
            <a:spLocks noGrp="1"/>
          </p:cNvSpPr>
          <p:nvPr>
            <p:ph type="sldNum" sz="quarter" idx="12"/>
          </p:nvPr>
        </p:nvSpPr>
        <p:spPr/>
        <p:txBody>
          <a:bodyPr/>
          <a:lstStyle/>
          <a:p>
            <a:fld id="{8AD08F3E-5909-2D49-8FE2-0F19E27972FD}" type="slidenum">
              <a:rPr lang="en-US" smtClean="0"/>
              <a:pPr/>
              <a:t>‹#›</a:t>
            </a:fld>
            <a:endParaRPr lang="en-US"/>
          </a:p>
        </p:txBody>
      </p:sp>
    </p:spTree>
    <p:extLst>
      <p:ext uri="{BB962C8B-B14F-4D97-AF65-F5344CB8AC3E}">
        <p14:creationId xmlns:p14="http://schemas.microsoft.com/office/powerpoint/2010/main" val="41261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CS:5810 -- Formal Methods in Software Engineering   Fall 2017</a:t>
            </a:r>
            <a:endParaRPr lang="en-US"/>
          </a:p>
        </p:txBody>
      </p:sp>
      <p:sp>
        <p:nvSpPr>
          <p:cNvPr id="7" name="Slide Number Placeholder 6"/>
          <p:cNvSpPr>
            <a:spLocks noGrp="1"/>
          </p:cNvSpPr>
          <p:nvPr>
            <p:ph type="sldNum" sz="quarter" idx="12"/>
          </p:nvPr>
        </p:nvSpPr>
        <p:spPr/>
        <p:txBody>
          <a:bodyPr/>
          <a:lstStyle/>
          <a:p>
            <a:fld id="{C5D25723-B98D-894A-906C-241747C73B58}" type="slidenum">
              <a:rPr lang="en-US" smtClean="0"/>
              <a:pPr/>
              <a:t>‹#›</a:t>
            </a:fld>
            <a:endParaRPr lang="en-US"/>
          </a:p>
        </p:txBody>
      </p:sp>
    </p:spTree>
    <p:extLst>
      <p:ext uri="{BB962C8B-B14F-4D97-AF65-F5344CB8AC3E}">
        <p14:creationId xmlns:p14="http://schemas.microsoft.com/office/powerpoint/2010/main" val="3101157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CS:5810 -- Formal Methods in Software Engineering   Fall 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F3293-E8E8-7549-8CE5-3501B5DFE227}" type="slidenum">
              <a:rPr lang="en-US" smtClean="0"/>
              <a:pPr/>
              <a:t>‹#›</a:t>
            </a:fld>
            <a:endParaRPr lang="en-US"/>
          </a:p>
        </p:txBody>
      </p:sp>
    </p:spTree>
    <p:extLst>
      <p:ext uri="{BB962C8B-B14F-4D97-AF65-F5344CB8AC3E}">
        <p14:creationId xmlns:p14="http://schemas.microsoft.com/office/powerpoint/2010/main" val="8883889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subTitle" idx="1"/>
          </p:nvPr>
        </p:nvSpPr>
        <p:spPr>
          <a:xfrm>
            <a:off x="1155700" y="3886200"/>
            <a:ext cx="6807200" cy="1752600"/>
          </a:xfrm>
        </p:spPr>
        <p:txBody>
          <a:bodyPr/>
          <a:lstStyle/>
          <a:p>
            <a:r>
              <a:rPr lang="en-US" sz="3600" dirty="0" smtClean="0">
                <a:solidFill>
                  <a:schemeClr val="accent2"/>
                </a:solidFill>
              </a:rPr>
              <a:t>Alloy Modules</a:t>
            </a:r>
            <a:endParaRPr lang="en-US" sz="3600" dirty="0">
              <a:solidFill>
                <a:schemeClr val="accent2"/>
              </a:solidFill>
            </a:endParaRPr>
          </a:p>
        </p:txBody>
      </p:sp>
      <p:sp>
        <p:nvSpPr>
          <p:cNvPr id="5" name="Text Box 7"/>
          <p:cNvSpPr txBox="1">
            <a:spLocks noChangeArrowheads="1"/>
          </p:cNvSpPr>
          <p:nvPr/>
        </p:nvSpPr>
        <p:spPr bwMode="auto">
          <a:xfrm>
            <a:off x="623367" y="5468938"/>
            <a:ext cx="8402638" cy="1015663"/>
          </a:xfrm>
          <a:prstGeom prst="rect">
            <a:avLst/>
          </a:prstGeom>
          <a:noFill/>
          <a:ln w="9525">
            <a:noFill/>
            <a:miter lim="800000"/>
            <a:headEnd/>
            <a:tailEnd/>
          </a:ln>
          <a:effectLst/>
        </p:spPr>
        <p:txBody>
          <a:bodyPr>
            <a:prstTxWarp prst="textNoShape">
              <a:avLst/>
            </a:prstTxWarp>
            <a:spAutoFit/>
          </a:bodyPr>
          <a:lstStyle/>
          <a:p>
            <a:r>
              <a:rPr lang="en-US" sz="1200" i="1" dirty="0" smtClean="0">
                <a:latin typeface="Microsoft Sans Serif" charset="0"/>
              </a:rPr>
              <a:t>Copyright 2007-17, Laurence </a:t>
            </a:r>
            <a:r>
              <a:rPr lang="en-US" sz="1200" i="1" dirty="0" err="1" smtClean="0">
                <a:latin typeface="Microsoft Sans Serif" charset="0"/>
              </a:rPr>
              <a:t>Pilard</a:t>
            </a:r>
            <a:r>
              <a:rPr lang="en-US" sz="1200" i="1" dirty="0" smtClean="0">
                <a:latin typeface="Microsoft Sans Serif" charset="0"/>
              </a:rPr>
              <a:t>, and Cesare Tinelli. </a:t>
            </a:r>
          </a:p>
          <a:p>
            <a:r>
              <a:rPr lang="en-US" sz="1200" i="1" dirty="0" smtClean="0">
                <a:latin typeface="Microsoft Sans Serif" charset="0"/>
              </a:rPr>
              <a:t>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holders.</a:t>
            </a:r>
            <a:endParaRPr lang="en-US" sz="1200" i="1" dirty="0"/>
          </a:p>
        </p:txBody>
      </p:sp>
      <p:sp>
        <p:nvSpPr>
          <p:cNvPr id="6" name="Rectangle 2"/>
          <p:cNvSpPr>
            <a:spLocks noGrp="1" noChangeArrowheads="1"/>
          </p:cNvSpPr>
          <p:nvPr>
            <p:ph type="ctrTitle"/>
          </p:nvPr>
        </p:nvSpPr>
        <p:spPr>
          <a:xfrm>
            <a:off x="762000" y="1511300"/>
            <a:ext cx="7890934" cy="1870075"/>
          </a:xfrm>
        </p:spPr>
        <p:txBody>
          <a:bodyPr>
            <a:noAutofit/>
          </a:bodyPr>
          <a:lstStyle/>
          <a:p>
            <a:r>
              <a:rPr lang="en-US" sz="4000" dirty="0"/>
              <a:t>CS:5810</a:t>
            </a:r>
            <a:br>
              <a:rPr lang="en-US" sz="4000" dirty="0"/>
            </a:br>
            <a:r>
              <a:rPr lang="en-US" sz="4000" dirty="0"/>
              <a:t>Formal Methods in Software Engineering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ModulePathName definition</a:t>
            </a:r>
          </a:p>
        </p:txBody>
      </p:sp>
      <p:sp>
        <p:nvSpPr>
          <p:cNvPr id="14339" name="Rectangle 3"/>
          <p:cNvSpPr>
            <a:spLocks noGrp="1" noChangeArrowheads="1"/>
          </p:cNvSpPr>
          <p:nvPr>
            <p:ph idx="1"/>
          </p:nvPr>
        </p:nvSpPr>
        <p:spPr>
          <a:xfrm>
            <a:off x="679736" y="1455738"/>
            <a:ext cx="7611242" cy="4876800"/>
          </a:xfrm>
        </p:spPr>
        <p:txBody>
          <a:bodyPr/>
          <a:lstStyle/>
          <a:p>
            <a:pPr>
              <a:spcAft>
                <a:spcPct val="20000"/>
              </a:spcAft>
            </a:pPr>
            <a:r>
              <a:rPr lang="en-US" sz="2800" dirty="0"/>
              <a:t>Example: </a:t>
            </a:r>
          </a:p>
          <a:p>
            <a:pPr marL="457200" lvl="1" indent="0">
              <a:buNone/>
            </a:pPr>
            <a:r>
              <a:rPr lang="en-US" sz="2400" b="1" dirty="0" smtClean="0">
                <a:solidFill>
                  <a:schemeClr val="accent1"/>
                </a:solidFill>
                <a:latin typeface="Lucida Console" charset="0"/>
              </a:rPr>
              <a:t>module </a:t>
            </a:r>
            <a:r>
              <a:rPr lang="en-US" sz="2400" dirty="0" err="1">
                <a:solidFill>
                  <a:schemeClr val="accent1"/>
                </a:solidFill>
                <a:latin typeface="Lucida Console" charset="0"/>
              </a:rPr>
              <a:t>myProject</a:t>
            </a:r>
            <a:r>
              <a:rPr lang="en-US" sz="2400" dirty="0">
                <a:solidFill>
                  <a:schemeClr val="accent1"/>
                </a:solidFill>
                <a:latin typeface="Lucida Console" charset="0"/>
              </a:rPr>
              <a:t>/family</a:t>
            </a:r>
          </a:p>
          <a:p>
            <a:pPr>
              <a:spcAft>
                <a:spcPct val="50000"/>
              </a:spcAft>
              <a:buFont typeface="Wingdings" charset="2"/>
              <a:buNone/>
            </a:pPr>
            <a:r>
              <a:rPr lang="en-US" sz="2400" b="1" dirty="0">
                <a:solidFill>
                  <a:schemeClr val="accent1"/>
                </a:solidFill>
                <a:latin typeface="Lucida Console" charset="0"/>
              </a:rPr>
              <a:t>	</a:t>
            </a:r>
            <a:r>
              <a:rPr lang="en-US" sz="2400" b="1" dirty="0" smtClean="0">
                <a:solidFill>
                  <a:schemeClr val="accent1"/>
                </a:solidFill>
                <a:latin typeface="Lucida Console" charset="0"/>
              </a:rPr>
              <a:t>  open l</a:t>
            </a:r>
            <a:r>
              <a:rPr lang="en-US" sz="2400" dirty="0" smtClean="0">
                <a:solidFill>
                  <a:schemeClr val="accent1"/>
                </a:solidFill>
                <a:latin typeface="Lucida Console" charset="0"/>
              </a:rPr>
              <a:t>ib/people</a:t>
            </a:r>
          </a:p>
          <a:p>
            <a:pPr>
              <a:spcAft>
                <a:spcPct val="50000"/>
              </a:spcAft>
              <a:buFont typeface="Wingdings" charset="2"/>
              <a:buNone/>
            </a:pPr>
            <a:endParaRPr lang="en-US" sz="2400" dirty="0" smtClean="0">
              <a:solidFill>
                <a:schemeClr val="accent1"/>
              </a:solidFill>
              <a:latin typeface="Lucida Console" charset="0"/>
            </a:endParaRPr>
          </a:p>
          <a:p>
            <a:pPr>
              <a:spcAft>
                <a:spcPct val="50000"/>
              </a:spcAft>
              <a:buFont typeface="Wingdings" charset="2"/>
              <a:buNone/>
            </a:pPr>
            <a:endParaRPr lang="en-US" sz="2400" dirty="0">
              <a:solidFill>
                <a:schemeClr val="accent1"/>
              </a:solidFill>
              <a:latin typeface="Lucida Console" charset="0"/>
            </a:endParaRPr>
          </a:p>
          <a:p>
            <a:pPr>
              <a:spcAft>
                <a:spcPct val="50000"/>
              </a:spcAft>
              <a:buFont typeface="Wingdings" charset="2"/>
              <a:buNone/>
            </a:pPr>
            <a:endParaRPr lang="en-US" sz="2400" dirty="0">
              <a:solidFill>
                <a:schemeClr val="accent1"/>
              </a:solidFill>
              <a:latin typeface="Lucida Console" charset="0"/>
            </a:endParaRPr>
          </a:p>
          <a:p>
            <a:pPr>
              <a:spcAft>
                <a:spcPct val="50000"/>
              </a:spcAft>
            </a:pPr>
            <a:r>
              <a:rPr lang="en-US" sz="2800" dirty="0"/>
              <a:t>If the path of </a:t>
            </a:r>
            <a:r>
              <a:rPr lang="en-US" sz="2400" dirty="0" err="1">
                <a:solidFill>
                  <a:schemeClr val="accent1"/>
                </a:solidFill>
                <a:latin typeface="Lucida Console"/>
                <a:cs typeface="Lucida Console"/>
              </a:rPr>
              <a:t>myProject</a:t>
            </a:r>
            <a:r>
              <a:rPr lang="en-US" sz="2400" dirty="0"/>
              <a:t> </a:t>
            </a:r>
            <a:r>
              <a:rPr lang="en-US" sz="2800" dirty="0"/>
              <a:t>is </a:t>
            </a:r>
            <a:r>
              <a:rPr lang="en-US" sz="2400" dirty="0" smtClean="0">
                <a:solidFill>
                  <a:schemeClr val="accent1"/>
                </a:solidFill>
                <a:latin typeface="Lucida Console"/>
                <a:cs typeface="Lucida Console"/>
              </a:rPr>
              <a:t>&lt;p&gt;</a:t>
            </a:r>
            <a:r>
              <a:rPr lang="en-US" sz="2800" dirty="0" smtClean="0"/>
              <a:t> </a:t>
            </a:r>
            <a:r>
              <a:rPr lang="en-US" sz="2800" dirty="0"/>
              <a:t>in the file system then </a:t>
            </a:r>
            <a:r>
              <a:rPr lang="en-US" sz="2800" dirty="0" smtClean="0"/>
              <a:t>AA </a:t>
            </a:r>
            <a:r>
              <a:rPr lang="en-US" sz="2800" dirty="0"/>
              <a:t>will search</a:t>
            </a:r>
            <a:r>
              <a:rPr lang="en-US" sz="2800" dirty="0" smtClean="0"/>
              <a:t> </a:t>
            </a:r>
            <a:r>
              <a:rPr lang="en-US" sz="2400" dirty="0" err="1" smtClean="0">
                <a:solidFill>
                  <a:schemeClr val="accent1"/>
                </a:solidFill>
                <a:latin typeface="Lucida Console"/>
                <a:cs typeface="Lucida Console"/>
              </a:rPr>
              <a:t>people.als</a:t>
            </a:r>
            <a:r>
              <a:rPr lang="en-US" sz="2800" dirty="0" smtClean="0"/>
              <a:t> </a:t>
            </a:r>
            <a:r>
              <a:rPr lang="en-US" sz="2800" dirty="0"/>
              <a:t>in </a:t>
            </a:r>
            <a:r>
              <a:rPr lang="en-US" sz="2400" dirty="0" smtClean="0">
                <a:solidFill>
                  <a:schemeClr val="accent1"/>
                </a:solidFill>
                <a:latin typeface="Lucida Console"/>
                <a:cs typeface="Lucida Console"/>
              </a:rPr>
              <a:t>&lt;p&gt;/lib/</a:t>
            </a:r>
            <a:endParaRPr lang="en-US" sz="2400" dirty="0">
              <a:latin typeface="Lucida Console"/>
              <a:cs typeface="Lucida Console"/>
            </a:endParaRPr>
          </a:p>
        </p:txBody>
      </p:sp>
      <p:sp>
        <p:nvSpPr>
          <p:cNvPr id="14340" name="Freeform 4"/>
          <p:cNvSpPr>
            <a:spLocks/>
          </p:cNvSpPr>
          <p:nvPr/>
        </p:nvSpPr>
        <p:spPr bwMode="auto">
          <a:xfrm>
            <a:off x="7142163" y="1954213"/>
            <a:ext cx="625475" cy="1298575"/>
          </a:xfrm>
          <a:custGeom>
            <a:avLst/>
            <a:gdLst/>
            <a:ahLst/>
            <a:cxnLst>
              <a:cxn ang="0">
                <a:pos x="394" y="0"/>
              </a:cxn>
              <a:cxn ang="0">
                <a:pos x="261" y="145"/>
              </a:cxn>
              <a:cxn ang="0">
                <a:pos x="267" y="273"/>
              </a:cxn>
              <a:cxn ang="0">
                <a:pos x="188" y="430"/>
              </a:cxn>
              <a:cxn ang="0">
                <a:pos x="79" y="552"/>
              </a:cxn>
              <a:cxn ang="0">
                <a:pos x="73" y="721"/>
              </a:cxn>
              <a:cxn ang="0">
                <a:pos x="0" y="818"/>
              </a:cxn>
            </a:cxnLst>
            <a:rect l="0" t="0" r="r" b="b"/>
            <a:pathLst>
              <a:path w="394" h="818">
                <a:moveTo>
                  <a:pt x="394" y="0"/>
                </a:moveTo>
                <a:cubicBezTo>
                  <a:pt x="333" y="48"/>
                  <a:pt x="282" y="99"/>
                  <a:pt x="261" y="145"/>
                </a:cubicBezTo>
                <a:cubicBezTo>
                  <a:pt x="240" y="191"/>
                  <a:pt x="279" y="226"/>
                  <a:pt x="267" y="273"/>
                </a:cubicBezTo>
                <a:cubicBezTo>
                  <a:pt x="255" y="320"/>
                  <a:pt x="219" y="383"/>
                  <a:pt x="188" y="430"/>
                </a:cubicBezTo>
                <a:cubicBezTo>
                  <a:pt x="157" y="477"/>
                  <a:pt x="98" y="504"/>
                  <a:pt x="79" y="552"/>
                </a:cubicBezTo>
                <a:cubicBezTo>
                  <a:pt x="60" y="600"/>
                  <a:pt x="86" y="677"/>
                  <a:pt x="73" y="721"/>
                </a:cubicBezTo>
                <a:cubicBezTo>
                  <a:pt x="60" y="765"/>
                  <a:pt x="15" y="798"/>
                  <a:pt x="0" y="818"/>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4341" name="Oval 5"/>
          <p:cNvSpPr>
            <a:spLocks noChangeArrowheads="1"/>
          </p:cNvSpPr>
          <p:nvPr/>
        </p:nvSpPr>
        <p:spPr bwMode="auto">
          <a:xfrm>
            <a:off x="7092950" y="3192463"/>
            <a:ext cx="104775" cy="11588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4342" name="Oval 6"/>
          <p:cNvSpPr>
            <a:spLocks noChangeArrowheads="1"/>
          </p:cNvSpPr>
          <p:nvPr/>
        </p:nvSpPr>
        <p:spPr bwMode="auto">
          <a:xfrm>
            <a:off x="7718425" y="1892300"/>
            <a:ext cx="104775" cy="11588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4343" name="Text Box 7"/>
          <p:cNvSpPr txBox="1">
            <a:spLocks noChangeArrowheads="1"/>
          </p:cNvSpPr>
          <p:nvPr/>
        </p:nvSpPr>
        <p:spPr bwMode="auto">
          <a:xfrm>
            <a:off x="6742702" y="2230438"/>
            <a:ext cx="802624" cy="461665"/>
          </a:xfrm>
          <a:prstGeom prst="rect">
            <a:avLst/>
          </a:prstGeom>
          <a:noFill/>
          <a:ln w="9525">
            <a:noFill/>
            <a:miter lim="800000"/>
            <a:headEnd/>
            <a:tailEnd/>
          </a:ln>
          <a:effectLst/>
        </p:spPr>
        <p:txBody>
          <a:bodyPr wrap="none">
            <a:prstTxWarp prst="textNoShape">
              <a:avLst/>
            </a:prstTxWarp>
            <a:spAutoFit/>
          </a:bodyPr>
          <a:lstStyle/>
          <a:p>
            <a:r>
              <a:rPr lang="en-US" sz="2400" dirty="0">
                <a:solidFill>
                  <a:schemeClr val="accent1"/>
                </a:solidFill>
                <a:latin typeface="Tahoma" charset="0"/>
              </a:rPr>
              <a:t>&lt;</a:t>
            </a:r>
            <a:r>
              <a:rPr lang="en-US" sz="2400" dirty="0" smtClean="0">
                <a:solidFill>
                  <a:schemeClr val="accent1"/>
                </a:solidFill>
                <a:latin typeface="Tahoma" charset="0"/>
              </a:rPr>
              <a:t>p&gt;</a:t>
            </a:r>
            <a:endParaRPr lang="en-US" sz="2400" dirty="0">
              <a:solidFill>
                <a:schemeClr val="accent1"/>
              </a:solidFill>
              <a:latin typeface="Tahoma" charset="0"/>
            </a:endParaRPr>
          </a:p>
        </p:txBody>
      </p:sp>
      <p:sp>
        <p:nvSpPr>
          <p:cNvPr id="14344" name="Line 8"/>
          <p:cNvSpPr>
            <a:spLocks noChangeShapeType="1"/>
          </p:cNvSpPr>
          <p:nvPr/>
        </p:nvSpPr>
        <p:spPr bwMode="auto">
          <a:xfrm flipH="1">
            <a:off x="6843713" y="3262313"/>
            <a:ext cx="288925" cy="53975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345" name="Oval 9"/>
          <p:cNvSpPr>
            <a:spLocks noChangeArrowheads="1"/>
          </p:cNvSpPr>
          <p:nvPr/>
        </p:nvSpPr>
        <p:spPr bwMode="auto">
          <a:xfrm>
            <a:off x="6792913" y="3748088"/>
            <a:ext cx="104775" cy="11588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4346" name="Text Box 10"/>
          <p:cNvSpPr txBox="1">
            <a:spLocks noChangeArrowheads="1"/>
          </p:cNvSpPr>
          <p:nvPr/>
        </p:nvSpPr>
        <p:spPr bwMode="auto">
          <a:xfrm>
            <a:off x="6415088" y="3176588"/>
            <a:ext cx="495749" cy="461665"/>
          </a:xfrm>
          <a:prstGeom prst="rect">
            <a:avLst/>
          </a:prstGeom>
          <a:noFill/>
          <a:ln w="9525">
            <a:noFill/>
            <a:miter lim="800000"/>
            <a:headEnd/>
            <a:tailEnd/>
          </a:ln>
          <a:effectLst/>
        </p:spPr>
        <p:txBody>
          <a:bodyPr wrap="none">
            <a:prstTxWarp prst="textNoShape">
              <a:avLst/>
            </a:prstTxWarp>
            <a:spAutoFit/>
          </a:bodyPr>
          <a:lstStyle/>
          <a:p>
            <a:r>
              <a:rPr lang="en-US" sz="2400" dirty="0" smtClean="0">
                <a:solidFill>
                  <a:schemeClr val="accent1"/>
                </a:solidFill>
                <a:latin typeface="Tahoma" charset="0"/>
              </a:rPr>
              <a:t>lib</a:t>
            </a:r>
            <a:endParaRPr lang="en-US" sz="2400" dirty="0">
              <a:solidFill>
                <a:schemeClr val="accent1"/>
              </a:solidFill>
              <a:latin typeface="Tahoma" charset="0"/>
            </a:endParaRPr>
          </a:p>
        </p:txBody>
      </p:sp>
      <p:sp>
        <p:nvSpPr>
          <p:cNvPr id="14347" name="Text Box 11"/>
          <p:cNvSpPr txBox="1">
            <a:spLocks noChangeArrowheads="1"/>
          </p:cNvSpPr>
          <p:nvPr/>
        </p:nvSpPr>
        <p:spPr bwMode="auto">
          <a:xfrm>
            <a:off x="7289800" y="3956050"/>
            <a:ext cx="1136650" cy="366713"/>
          </a:xfrm>
          <a:prstGeom prst="rect">
            <a:avLst/>
          </a:prstGeom>
          <a:noFill/>
          <a:ln w="9525">
            <a:noFill/>
            <a:miter lim="800000"/>
            <a:headEnd/>
            <a:tailEnd/>
          </a:ln>
          <a:effectLst/>
        </p:spPr>
        <p:txBody>
          <a:bodyPr wrap="none">
            <a:prstTxWarp prst="textNoShape">
              <a:avLst/>
            </a:prstTxWarp>
            <a:spAutoFit/>
          </a:bodyPr>
          <a:lstStyle/>
          <a:p>
            <a:r>
              <a:rPr lang="en-US"/>
              <a:t>family.als</a:t>
            </a:r>
          </a:p>
        </p:txBody>
      </p:sp>
      <p:sp>
        <p:nvSpPr>
          <p:cNvPr id="14348" name="Text Box 12"/>
          <p:cNvSpPr txBox="1">
            <a:spLocks noChangeArrowheads="1"/>
          </p:cNvSpPr>
          <p:nvPr/>
        </p:nvSpPr>
        <p:spPr bwMode="auto">
          <a:xfrm>
            <a:off x="5994400" y="3949700"/>
            <a:ext cx="1237050" cy="369332"/>
          </a:xfrm>
          <a:prstGeom prst="rect">
            <a:avLst/>
          </a:prstGeom>
          <a:noFill/>
          <a:ln w="9525">
            <a:noFill/>
            <a:miter lim="800000"/>
            <a:headEnd/>
            <a:tailEnd/>
          </a:ln>
          <a:effectLst/>
        </p:spPr>
        <p:txBody>
          <a:bodyPr wrap="none">
            <a:prstTxWarp prst="textNoShape">
              <a:avLst/>
            </a:prstTxWarp>
            <a:spAutoFit/>
          </a:bodyPr>
          <a:lstStyle/>
          <a:p>
            <a:r>
              <a:rPr lang="en-US" dirty="0" err="1" smtClean="0"/>
              <a:t>people.als</a:t>
            </a:r>
            <a:endParaRPr lang="en-US" dirty="0"/>
          </a:p>
        </p:txBody>
      </p:sp>
      <p:sp>
        <p:nvSpPr>
          <p:cNvPr id="14350" name="Line 14"/>
          <p:cNvSpPr>
            <a:spLocks noChangeShapeType="1"/>
          </p:cNvSpPr>
          <p:nvPr/>
        </p:nvSpPr>
        <p:spPr bwMode="auto">
          <a:xfrm flipH="1">
            <a:off x="6842125" y="3827463"/>
            <a:ext cx="11113" cy="1539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4351" name="Rectangle 15"/>
          <p:cNvSpPr>
            <a:spLocks noChangeArrowheads="1"/>
          </p:cNvSpPr>
          <p:nvPr/>
        </p:nvSpPr>
        <p:spPr bwMode="auto">
          <a:xfrm>
            <a:off x="5997575" y="1760538"/>
            <a:ext cx="2860675" cy="26765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4352" name="Line 16"/>
          <p:cNvSpPr>
            <a:spLocks noChangeShapeType="1"/>
          </p:cNvSpPr>
          <p:nvPr/>
        </p:nvSpPr>
        <p:spPr bwMode="auto">
          <a:xfrm>
            <a:off x="7169150" y="3260725"/>
            <a:ext cx="327025" cy="539750"/>
          </a:xfrm>
          <a:prstGeom prst="line">
            <a:avLst/>
          </a:prstGeom>
          <a:noFill/>
          <a:ln w="9525">
            <a:solidFill>
              <a:schemeClr val="tx1"/>
            </a:solidFill>
            <a:round/>
            <a:headEnd/>
            <a:tailEnd/>
          </a:ln>
          <a:effectLst/>
        </p:spPr>
        <p:txBody>
          <a:bodyPr>
            <a:prstTxWarp prst="textNoShape">
              <a:avLst/>
            </a:prstTxWarp>
          </a:bodyPr>
          <a:lstStyle/>
          <a:p>
            <a:endParaRPr lang="en-US"/>
          </a:p>
        </p:txBody>
      </p:sp>
      <p:grpSp>
        <p:nvGrpSpPr>
          <p:cNvPr id="14355" name="Group 19"/>
          <p:cNvGrpSpPr>
            <a:grpSpLocks/>
          </p:cNvGrpSpPr>
          <p:nvPr/>
        </p:nvGrpSpPr>
        <p:grpSpPr bwMode="auto">
          <a:xfrm>
            <a:off x="7435850" y="3736975"/>
            <a:ext cx="104775" cy="233363"/>
            <a:chOff x="4696" y="2391"/>
            <a:chExt cx="66" cy="147"/>
          </a:xfrm>
        </p:grpSpPr>
        <p:sp>
          <p:nvSpPr>
            <p:cNvPr id="14353" name="Oval 17"/>
            <p:cNvSpPr>
              <a:spLocks noChangeArrowheads="1"/>
            </p:cNvSpPr>
            <p:nvPr/>
          </p:nvSpPr>
          <p:spPr bwMode="auto">
            <a:xfrm>
              <a:off x="4696" y="2391"/>
              <a:ext cx="66" cy="73"/>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4354" name="Line 18"/>
            <p:cNvSpPr>
              <a:spLocks noChangeShapeType="1"/>
            </p:cNvSpPr>
            <p:nvPr/>
          </p:nvSpPr>
          <p:spPr bwMode="auto">
            <a:xfrm flipH="1">
              <a:off x="4727" y="2441"/>
              <a:ext cx="7" cy="9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sp>
        <p:nvSpPr>
          <p:cNvPr id="14356" name="Text Box 20"/>
          <p:cNvSpPr txBox="1">
            <a:spLocks noChangeArrowheads="1"/>
          </p:cNvSpPr>
          <p:nvPr/>
        </p:nvSpPr>
        <p:spPr bwMode="auto">
          <a:xfrm>
            <a:off x="7270750" y="3165475"/>
            <a:ext cx="1524000" cy="457200"/>
          </a:xfrm>
          <a:prstGeom prst="rect">
            <a:avLst/>
          </a:prstGeom>
          <a:noFill/>
          <a:ln w="9525">
            <a:noFill/>
            <a:miter lim="800000"/>
            <a:headEnd/>
            <a:tailEnd/>
          </a:ln>
          <a:effectLst/>
        </p:spPr>
        <p:txBody>
          <a:bodyPr wrap="none">
            <a:prstTxWarp prst="textNoShape">
              <a:avLst/>
            </a:prstTxWarp>
            <a:spAutoFit/>
          </a:bodyPr>
          <a:lstStyle/>
          <a:p>
            <a:r>
              <a:rPr lang="en-US" sz="2400" dirty="0" err="1">
                <a:solidFill>
                  <a:schemeClr val="accent1"/>
                </a:solidFill>
                <a:latin typeface="Tahoma" charset="0"/>
              </a:rPr>
              <a:t>myProject</a:t>
            </a:r>
            <a:endParaRPr lang="en-US" sz="2400" dirty="0">
              <a:solidFill>
                <a:schemeClr val="accent1"/>
              </a:solidFill>
              <a:latin typeface="Tahoma" charset="0"/>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Predefined Modules</a:t>
            </a:r>
            <a:endParaRPr lang="en-US" dirty="0"/>
          </a:p>
        </p:txBody>
      </p:sp>
      <p:sp>
        <p:nvSpPr>
          <p:cNvPr id="3" name="Content Placeholder 2"/>
          <p:cNvSpPr>
            <a:spLocks noGrp="1"/>
          </p:cNvSpPr>
          <p:nvPr>
            <p:ph idx="1"/>
          </p:nvPr>
        </p:nvSpPr>
        <p:spPr>
          <a:xfrm>
            <a:off x="685799" y="1225362"/>
            <a:ext cx="8132867" cy="5175438"/>
          </a:xfrm>
        </p:spPr>
        <p:txBody>
          <a:bodyPr/>
          <a:lstStyle/>
          <a:p>
            <a:r>
              <a:rPr lang="en-US" dirty="0" smtClean="0"/>
              <a:t>Alloy 4 comes with a library of predefined modules</a:t>
            </a:r>
          </a:p>
          <a:p>
            <a:r>
              <a:rPr lang="en-US" dirty="0" smtClean="0"/>
              <a:t>Any imported module will actually be </a:t>
            </a:r>
            <a:r>
              <a:rPr lang="en-US" dirty="0" smtClean="0">
                <a:solidFill>
                  <a:srgbClr val="C0504D"/>
                </a:solidFill>
              </a:rPr>
              <a:t>searched first </a:t>
            </a:r>
            <a:r>
              <a:rPr lang="en-US" dirty="0" smtClean="0"/>
              <a:t>among those modules</a:t>
            </a:r>
          </a:p>
          <a:p>
            <a:pPr lvl="1"/>
            <a:r>
              <a:rPr lang="en-US" dirty="0" smtClean="0"/>
              <a:t>Examples:</a:t>
            </a:r>
          </a:p>
          <a:p>
            <a:pPr lvl="2"/>
            <a:r>
              <a:rPr lang="en-US" sz="2000" dirty="0" smtClean="0">
                <a:solidFill>
                  <a:srgbClr val="4F81BD"/>
                </a:solidFill>
                <a:latin typeface="Lucida Console"/>
                <a:cs typeface="Lucida Console"/>
              </a:rPr>
              <a:t>book/chapter2/addressBook1a</a:t>
            </a:r>
          </a:p>
          <a:p>
            <a:pPr lvl="2"/>
            <a:r>
              <a:rPr lang="en-US" sz="2000" dirty="0" err="1" smtClean="0">
                <a:solidFill>
                  <a:srgbClr val="4F81BD"/>
                </a:solidFill>
                <a:latin typeface="Lucida Console"/>
                <a:cs typeface="Lucida Console"/>
              </a:rPr>
              <a:t>util</a:t>
            </a:r>
            <a:r>
              <a:rPr lang="en-US" sz="2000" dirty="0" smtClean="0">
                <a:solidFill>
                  <a:srgbClr val="4F81BD"/>
                </a:solidFill>
                <a:latin typeface="Lucida Console"/>
                <a:cs typeface="Lucida Console"/>
              </a:rPr>
              <a:t>/relation</a:t>
            </a:r>
          </a:p>
          <a:p>
            <a:pPr lvl="2"/>
            <a:r>
              <a:rPr lang="en-US" sz="2000" dirty="0" smtClean="0">
                <a:solidFill>
                  <a:srgbClr val="4F81BD"/>
                </a:solidFill>
                <a:latin typeface="Lucida Console"/>
                <a:cs typeface="Lucida Console"/>
              </a:rPr>
              <a:t>examples/puzzles/farmer</a:t>
            </a:r>
          </a:p>
          <a:p>
            <a:r>
              <a:rPr lang="en-US" dirty="0" smtClean="0"/>
              <a:t>Failing that, the rules in the previous slides apply</a:t>
            </a:r>
            <a:endParaRPr lang="en-US" dirty="0"/>
          </a:p>
        </p:txBody>
      </p:sp>
      <p:sp>
        <p:nvSpPr>
          <p:cNvPr id="4" name="Footer Placeholder 3"/>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As</a:t>
            </a:r>
          </a:p>
        </p:txBody>
      </p:sp>
      <p:sp>
        <p:nvSpPr>
          <p:cNvPr id="22531" name="Rectangle 3"/>
          <p:cNvSpPr>
            <a:spLocks noGrp="1" noChangeArrowheads="1"/>
          </p:cNvSpPr>
          <p:nvPr>
            <p:ph idx="1"/>
          </p:nvPr>
        </p:nvSpPr>
        <p:spPr>
          <a:xfrm>
            <a:off x="635017" y="1533622"/>
            <a:ext cx="7992423" cy="4876800"/>
          </a:xfrm>
        </p:spPr>
        <p:txBody>
          <a:bodyPr/>
          <a:lstStyle/>
          <a:p>
            <a:r>
              <a:rPr lang="en-US" dirty="0"/>
              <a:t>When the path name of an import </a:t>
            </a:r>
            <a:r>
              <a:rPr lang="en-US" dirty="0" smtClean="0"/>
              <a:t>includes </a:t>
            </a:r>
            <a:r>
              <a:rPr lang="en-US" dirty="0">
                <a:solidFill>
                  <a:schemeClr val="accent1"/>
                </a:solidFill>
              </a:rPr>
              <a:t>/</a:t>
            </a:r>
            <a:r>
              <a:rPr lang="en-US" dirty="0"/>
              <a:t> (</a:t>
            </a:r>
            <a:r>
              <a:rPr lang="en-US" i="1" dirty="0"/>
              <a:t>i.e.</a:t>
            </a:r>
            <a:r>
              <a:rPr lang="en-US" dirty="0"/>
              <a:t> it is not just the name of a file but also a path)</a:t>
            </a:r>
          </a:p>
          <a:p>
            <a:r>
              <a:rPr lang="en-US" dirty="0"/>
              <a:t>Then you </a:t>
            </a:r>
            <a:r>
              <a:rPr lang="en-US" dirty="0" smtClean="0"/>
              <a:t>may give </a:t>
            </a:r>
            <a:r>
              <a:rPr lang="en-US" dirty="0"/>
              <a:t>a shorter name to the module with </a:t>
            </a:r>
            <a:r>
              <a:rPr lang="en-US" sz="2800" b="1" dirty="0">
                <a:solidFill>
                  <a:schemeClr val="accent1"/>
                </a:solidFill>
                <a:latin typeface="Lucida Console"/>
                <a:cs typeface="Lucida Console"/>
              </a:rPr>
              <a:t>as</a:t>
            </a:r>
            <a:endParaRPr lang="en-US" b="1" dirty="0">
              <a:solidFill>
                <a:schemeClr val="accent1"/>
              </a:solidFill>
              <a:latin typeface="Lucida Console"/>
              <a:cs typeface="Lucida Console"/>
            </a:endParaRPr>
          </a:p>
          <a:p>
            <a:pPr>
              <a:buFont typeface="Wingdings" charset="2"/>
              <a:buNone/>
            </a:pPr>
            <a:endParaRPr lang="en-US" dirty="0">
              <a:solidFill>
                <a:schemeClr val="accent1"/>
              </a:solidFill>
            </a:endParaRPr>
          </a:p>
          <a:p>
            <a:pPr>
              <a:spcAft>
                <a:spcPct val="50000"/>
              </a:spcAft>
              <a:buFont typeface="Wingdings" charset="2"/>
              <a:buNone/>
            </a:pPr>
            <a:r>
              <a:rPr lang="en-US" sz="2800" b="1" dirty="0">
                <a:solidFill>
                  <a:schemeClr val="accent1"/>
                </a:solidFill>
                <a:latin typeface="Lucida Console" charset="0"/>
              </a:rPr>
              <a:t>	</a:t>
            </a:r>
            <a:r>
              <a:rPr lang="en-US" sz="2800" b="1" dirty="0" smtClean="0">
                <a:solidFill>
                  <a:schemeClr val="accent1"/>
                </a:solidFill>
                <a:latin typeface="Lucida Console" charset="0"/>
              </a:rPr>
              <a:t>	open </a:t>
            </a:r>
            <a:r>
              <a:rPr lang="en-US" sz="2800" dirty="0" err="1">
                <a:solidFill>
                  <a:schemeClr val="accent1"/>
                </a:solidFill>
                <a:latin typeface="Lucida Console" charset="0"/>
              </a:rPr>
              <a:t>util</a:t>
            </a:r>
            <a:r>
              <a:rPr lang="en-US" sz="2800" dirty="0" smtClean="0">
                <a:solidFill>
                  <a:schemeClr val="accent1"/>
                </a:solidFill>
                <a:latin typeface="Lucida Console" charset="0"/>
              </a:rPr>
              <a:t>/relation </a:t>
            </a:r>
            <a:r>
              <a:rPr lang="en-US" sz="2800" b="1" dirty="0" smtClean="0">
                <a:solidFill>
                  <a:srgbClr val="C0504D"/>
                </a:solidFill>
                <a:latin typeface="Lucida Console" charset="0"/>
              </a:rPr>
              <a:t>as</a:t>
            </a:r>
            <a:r>
              <a:rPr lang="en-US" sz="2800" dirty="0" smtClean="0">
                <a:solidFill>
                  <a:srgbClr val="C0504D"/>
                </a:solidFill>
                <a:latin typeface="Lucida Console" charset="0"/>
              </a:rPr>
              <a:t> </a:t>
            </a:r>
            <a:r>
              <a:rPr lang="en-US" sz="2800" dirty="0" err="1" smtClean="0">
                <a:solidFill>
                  <a:schemeClr val="accent1"/>
                </a:solidFill>
                <a:latin typeface="Lucida Console" charset="0"/>
              </a:rPr>
              <a:t>rel</a:t>
            </a:r>
            <a:endParaRPr lang="en-US" dirty="0">
              <a:solidFill>
                <a:schemeClr val="accent1"/>
              </a:solidFill>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Name Clashes</a:t>
            </a:r>
          </a:p>
        </p:txBody>
      </p:sp>
      <p:sp>
        <p:nvSpPr>
          <p:cNvPr id="21507" name="Rectangle 3"/>
          <p:cNvSpPr>
            <a:spLocks noGrp="1" noChangeArrowheads="1"/>
          </p:cNvSpPr>
          <p:nvPr>
            <p:ph idx="1"/>
          </p:nvPr>
        </p:nvSpPr>
        <p:spPr>
          <a:xfrm>
            <a:off x="685800" y="1524000"/>
            <a:ext cx="7345805" cy="4876800"/>
          </a:xfrm>
        </p:spPr>
        <p:txBody>
          <a:bodyPr/>
          <a:lstStyle/>
          <a:p>
            <a:r>
              <a:rPr lang="en-US" dirty="0"/>
              <a:t>Modules have their own </a:t>
            </a:r>
            <a:r>
              <a:rPr lang="en-US" dirty="0">
                <a:solidFill>
                  <a:srgbClr val="C0504D"/>
                </a:solidFill>
              </a:rPr>
              <a:t>namespaces</a:t>
            </a:r>
          </a:p>
          <a:p>
            <a:r>
              <a:rPr lang="en-US" dirty="0" smtClean="0"/>
              <a:t>To avoid name clashes </a:t>
            </a:r>
            <a:r>
              <a:rPr lang="en-US" dirty="0"/>
              <a:t>between components of </a:t>
            </a:r>
            <a:r>
              <a:rPr lang="en-US" dirty="0" smtClean="0"/>
              <a:t>different modules, we </a:t>
            </a:r>
            <a:r>
              <a:rPr lang="en-US" dirty="0"/>
              <a:t>use </a:t>
            </a:r>
            <a:r>
              <a:rPr lang="en-US" dirty="0">
                <a:solidFill>
                  <a:srgbClr val="C0504D"/>
                </a:solidFill>
              </a:rPr>
              <a:t>qualified names</a:t>
            </a:r>
          </a:p>
          <a:p>
            <a:endParaRPr lang="en-US" dirty="0">
              <a:solidFill>
                <a:schemeClr val="accent1"/>
              </a:solidFill>
            </a:endParaRPr>
          </a:p>
          <a:p>
            <a:pPr>
              <a:spcBef>
                <a:spcPct val="0"/>
              </a:spcBef>
              <a:buFont typeface="Wingdings" charset="2"/>
              <a:buNone/>
            </a:pPr>
            <a:r>
              <a:rPr lang="en-US" sz="2400" b="1" dirty="0" smtClean="0">
                <a:latin typeface="Lucida Console" charset="0"/>
              </a:rPr>
              <a:t> </a:t>
            </a:r>
            <a:r>
              <a:rPr lang="en-US" sz="2400" b="1" dirty="0" smtClean="0">
                <a:solidFill>
                  <a:schemeClr val="accent1"/>
                </a:solidFill>
                <a:latin typeface="Lucida Console" charset="0"/>
              </a:rPr>
              <a:t>module</a:t>
            </a:r>
            <a:r>
              <a:rPr lang="en-US" sz="2400" dirty="0" smtClean="0">
                <a:solidFill>
                  <a:schemeClr val="accent1"/>
                </a:solidFill>
                <a:latin typeface="Lucida Console" charset="0"/>
              </a:rPr>
              <a:t> </a:t>
            </a:r>
            <a:r>
              <a:rPr lang="en-US" sz="2400" dirty="0">
                <a:solidFill>
                  <a:schemeClr val="accent1"/>
                </a:solidFill>
                <a:latin typeface="Lucida Console" charset="0"/>
              </a:rPr>
              <a:t>family</a:t>
            </a:r>
          </a:p>
          <a:p>
            <a:pPr>
              <a:spcBef>
                <a:spcPct val="0"/>
              </a:spcBef>
              <a:buFont typeface="Wingdings" charset="2"/>
              <a:buNone/>
            </a:pPr>
            <a:r>
              <a:rPr lang="en-US" sz="2400" b="1" dirty="0" smtClean="0">
                <a:solidFill>
                  <a:schemeClr val="accent1"/>
                </a:solidFill>
                <a:latin typeface="Lucida Console" charset="0"/>
              </a:rPr>
              <a:t>  open</a:t>
            </a:r>
            <a:r>
              <a:rPr lang="en-US" sz="2400" dirty="0" smtClean="0">
                <a:solidFill>
                  <a:schemeClr val="accent1"/>
                </a:solidFill>
                <a:latin typeface="Lucida Console" charset="0"/>
              </a:rPr>
              <a:t> </a:t>
            </a:r>
            <a:r>
              <a:rPr lang="en-US" sz="2400" dirty="0" err="1">
                <a:solidFill>
                  <a:schemeClr val="accent1"/>
                </a:solidFill>
                <a:latin typeface="Lucida Console" charset="0"/>
              </a:rPr>
              <a:t>util</a:t>
            </a:r>
            <a:r>
              <a:rPr lang="en-US" sz="2400" dirty="0" smtClean="0">
                <a:solidFill>
                  <a:schemeClr val="accent1"/>
                </a:solidFill>
                <a:latin typeface="Lucida Console" charset="0"/>
              </a:rPr>
              <a:t>/relation </a:t>
            </a:r>
            <a:r>
              <a:rPr lang="en-US" sz="2400" b="1" dirty="0" smtClean="0">
                <a:solidFill>
                  <a:schemeClr val="accent1"/>
                </a:solidFill>
                <a:latin typeface="Lucida Console" charset="0"/>
              </a:rPr>
              <a:t>as</a:t>
            </a:r>
            <a:r>
              <a:rPr lang="en-US" sz="2400" dirty="0" smtClean="0">
                <a:solidFill>
                  <a:schemeClr val="accent1"/>
                </a:solidFill>
                <a:latin typeface="Lucida Console" charset="0"/>
              </a:rPr>
              <a:t> </a:t>
            </a:r>
            <a:r>
              <a:rPr lang="en-US" sz="2400" dirty="0" err="1" smtClean="0">
                <a:solidFill>
                  <a:schemeClr val="accent2"/>
                </a:solidFill>
                <a:latin typeface="Lucida Console" charset="0"/>
              </a:rPr>
              <a:t>rel</a:t>
            </a:r>
            <a:endParaRPr lang="en-US" sz="2400" dirty="0" smtClean="0">
              <a:solidFill>
                <a:schemeClr val="accent2"/>
              </a:solidFill>
              <a:latin typeface="Lucida Console" charset="0"/>
            </a:endParaRPr>
          </a:p>
          <a:p>
            <a:pPr>
              <a:spcBef>
                <a:spcPct val="0"/>
              </a:spcBef>
              <a:buFont typeface="Wingdings" charset="2"/>
              <a:buNone/>
            </a:pPr>
            <a:r>
              <a:rPr lang="en-US" sz="2400" b="1" dirty="0" smtClean="0">
                <a:solidFill>
                  <a:schemeClr val="accent1"/>
                </a:solidFill>
                <a:latin typeface="Lucida Console" charset="0"/>
              </a:rPr>
              <a:t>  sig</a:t>
            </a:r>
            <a:r>
              <a:rPr lang="en-US" sz="2400" dirty="0" smtClean="0">
                <a:solidFill>
                  <a:schemeClr val="accent1"/>
                </a:solidFill>
                <a:latin typeface="Lucida Console" charset="0"/>
              </a:rPr>
              <a:t> </a:t>
            </a:r>
            <a:r>
              <a:rPr lang="en-US" sz="2400" dirty="0">
                <a:solidFill>
                  <a:schemeClr val="accent1"/>
                </a:solidFill>
                <a:latin typeface="Lucida Console" charset="0"/>
              </a:rPr>
              <a:t>Person { parents: </a:t>
            </a:r>
            <a:r>
              <a:rPr lang="en-US" sz="2400" b="1" dirty="0">
                <a:solidFill>
                  <a:schemeClr val="accent1"/>
                </a:solidFill>
                <a:latin typeface="Lucida Console" charset="0"/>
              </a:rPr>
              <a:t>set</a:t>
            </a:r>
            <a:r>
              <a:rPr lang="en-US" sz="2400" dirty="0">
                <a:solidFill>
                  <a:schemeClr val="accent1"/>
                </a:solidFill>
                <a:latin typeface="Lucida Console" charset="0"/>
              </a:rPr>
              <a:t> Person }</a:t>
            </a:r>
          </a:p>
          <a:p>
            <a:pPr>
              <a:spcBef>
                <a:spcPct val="0"/>
              </a:spcBef>
              <a:buFont typeface="Wingdings" charset="2"/>
              <a:buNone/>
            </a:pPr>
            <a:r>
              <a:rPr lang="en-US" sz="2400" b="1" dirty="0" smtClean="0">
                <a:solidFill>
                  <a:schemeClr val="accent1"/>
                </a:solidFill>
                <a:latin typeface="Lucida Console" charset="0"/>
              </a:rPr>
              <a:t>  fact</a:t>
            </a:r>
            <a:r>
              <a:rPr lang="en-US" sz="2400" dirty="0" smtClean="0">
                <a:solidFill>
                  <a:schemeClr val="accent1"/>
                </a:solidFill>
                <a:latin typeface="Lucida Console" charset="0"/>
              </a:rPr>
              <a:t> </a:t>
            </a:r>
            <a:r>
              <a:rPr lang="en-US" sz="2400" dirty="0">
                <a:solidFill>
                  <a:schemeClr val="accent1"/>
                </a:solidFill>
                <a:latin typeface="Lucida Console" charset="0"/>
              </a:rPr>
              <a:t>{</a:t>
            </a:r>
            <a:r>
              <a:rPr lang="en-US" sz="2400" dirty="0" smtClean="0">
                <a:solidFill>
                  <a:schemeClr val="accent1"/>
                </a:solidFill>
                <a:latin typeface="Lucida Console" charset="0"/>
              </a:rPr>
              <a:t> </a:t>
            </a:r>
            <a:r>
              <a:rPr lang="en-US" sz="2400" dirty="0" err="1" smtClean="0">
                <a:solidFill>
                  <a:srgbClr val="C0504D"/>
                </a:solidFill>
                <a:latin typeface="Lucida Console" charset="0"/>
              </a:rPr>
              <a:t>rel</a:t>
            </a:r>
            <a:r>
              <a:rPr lang="en-US" sz="2400" dirty="0" smtClean="0">
                <a:solidFill>
                  <a:schemeClr val="accent1"/>
                </a:solidFill>
                <a:latin typeface="Lucida Console" charset="0"/>
              </a:rPr>
              <a:t>/acyclic </a:t>
            </a:r>
            <a:r>
              <a:rPr lang="en-US" sz="2400" dirty="0">
                <a:solidFill>
                  <a:schemeClr val="accent1"/>
                </a:solidFill>
                <a:latin typeface="Lucida Console" charset="0"/>
              </a:rPr>
              <a:t>[parents] }</a:t>
            </a:r>
          </a:p>
          <a:p>
            <a:pPr>
              <a:buFont typeface="Wingdings" charset="2"/>
              <a:buNone/>
            </a:pPr>
            <a:endParaRPr lang="en-US" dirty="0">
              <a:solidFill>
                <a:schemeClr val="accent1"/>
              </a:solidFill>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Modules</a:t>
            </a:r>
            <a:endParaRPr lang="en-US" dirty="0"/>
          </a:p>
        </p:txBody>
      </p:sp>
      <p:sp>
        <p:nvSpPr>
          <p:cNvPr id="3" name="Content Placeholder 2"/>
          <p:cNvSpPr>
            <a:spLocks noGrp="1"/>
          </p:cNvSpPr>
          <p:nvPr>
            <p:ph idx="1"/>
          </p:nvPr>
        </p:nvSpPr>
        <p:spPr/>
        <p:txBody>
          <a:bodyPr/>
          <a:lstStyle/>
          <a:p>
            <a:r>
              <a:rPr lang="en-US" sz="2800" dirty="0" smtClean="0"/>
              <a:t>A model  </a:t>
            </a:r>
            <a:r>
              <a:rPr lang="en-US" sz="2800" dirty="0" smtClean="0">
                <a:solidFill>
                  <a:schemeClr val="accent1"/>
                </a:solidFill>
                <a:latin typeface="Lucida Console" charset="0"/>
              </a:rPr>
              <a:t>m</a:t>
            </a:r>
            <a:r>
              <a:rPr lang="en-US" sz="2800" b="1" dirty="0">
                <a:latin typeface="Lucida Console" charset="0"/>
              </a:rPr>
              <a:t> </a:t>
            </a:r>
            <a:r>
              <a:rPr lang="en-US" sz="2800" dirty="0" smtClean="0"/>
              <a:t>can be </a:t>
            </a:r>
            <a:r>
              <a:rPr lang="en-US" sz="2800" dirty="0" err="1" smtClean="0">
                <a:solidFill>
                  <a:srgbClr val="C0504D"/>
                </a:solidFill>
              </a:rPr>
              <a:t>parametrized</a:t>
            </a:r>
            <a:r>
              <a:rPr lang="en-US" sz="2800" dirty="0" smtClean="0">
                <a:solidFill>
                  <a:srgbClr val="C0504D"/>
                </a:solidFill>
              </a:rPr>
              <a:t> </a:t>
            </a:r>
            <a:r>
              <a:rPr lang="en-US" sz="2800" dirty="0" smtClean="0"/>
              <a:t>by one or more signature parameters </a:t>
            </a:r>
            <a:r>
              <a:rPr lang="en-US" sz="2400" dirty="0" smtClean="0">
                <a:solidFill>
                  <a:srgbClr val="4F81BD"/>
                </a:solidFill>
                <a:latin typeface="Lucida Console"/>
                <a:cs typeface="Lucida Console"/>
              </a:rPr>
              <a:t>[x1,…,</a:t>
            </a:r>
            <a:r>
              <a:rPr lang="en-US" sz="2400" dirty="0" err="1" smtClean="0">
                <a:solidFill>
                  <a:srgbClr val="4F81BD"/>
                </a:solidFill>
                <a:latin typeface="Lucida Console"/>
                <a:cs typeface="Lucida Console"/>
              </a:rPr>
              <a:t>xn</a:t>
            </a:r>
            <a:r>
              <a:rPr lang="en-US" sz="2400" dirty="0" smtClean="0">
                <a:solidFill>
                  <a:srgbClr val="4F81BD"/>
                </a:solidFill>
                <a:latin typeface="Lucida Console"/>
                <a:cs typeface="Lucida Console"/>
              </a:rPr>
              <a:t>]</a:t>
            </a:r>
          </a:p>
          <a:p>
            <a:endParaRPr lang="en-US" sz="1800" dirty="0" smtClean="0">
              <a:solidFill>
                <a:srgbClr val="6E1EC6"/>
              </a:solidFill>
              <a:latin typeface="Lucida Console"/>
              <a:cs typeface="Lucida Console"/>
            </a:endParaRPr>
          </a:p>
          <a:p>
            <a:r>
              <a:rPr lang="en-US" sz="2800" dirty="0" smtClean="0"/>
              <a:t>Any importing module must instantiate each parameter with a signature name</a:t>
            </a:r>
          </a:p>
          <a:p>
            <a:endParaRPr lang="en-US" sz="1800" dirty="0" smtClean="0"/>
          </a:p>
          <a:p>
            <a:r>
              <a:rPr lang="en-US" sz="2800" dirty="0" smtClean="0"/>
              <a:t>The effect of opening </a:t>
            </a:r>
            <a:r>
              <a:rPr lang="en-US" sz="2400" dirty="0" smtClean="0">
                <a:solidFill>
                  <a:srgbClr val="4F81BD"/>
                </a:solidFill>
                <a:latin typeface="Lucida Console" charset="0"/>
              </a:rPr>
              <a:t>m[S1,..,Sn] </a:t>
            </a:r>
            <a:r>
              <a:rPr lang="en-US" sz="2800" dirty="0" smtClean="0"/>
              <a:t>is that of importing a copy of </a:t>
            </a:r>
            <a:r>
              <a:rPr lang="en-US" sz="2800" dirty="0" smtClean="0">
                <a:solidFill>
                  <a:srgbClr val="4F81BD"/>
                </a:solidFill>
                <a:latin typeface="Lucida Console" charset="0"/>
              </a:rPr>
              <a:t>m </a:t>
            </a:r>
            <a:r>
              <a:rPr lang="en-US" sz="2800" dirty="0" smtClean="0"/>
              <a:t>with each signature parameter </a:t>
            </a:r>
            <a:r>
              <a:rPr lang="en-US" sz="2400" dirty="0" smtClean="0">
                <a:solidFill>
                  <a:srgbClr val="4F81BD"/>
                </a:solidFill>
                <a:latin typeface="Lucida Console"/>
                <a:cs typeface="Lucida Console"/>
              </a:rPr>
              <a:t>xi </a:t>
            </a:r>
            <a:r>
              <a:rPr lang="en-US" sz="2800" dirty="0" smtClean="0"/>
              <a:t>replaced by the signature name  </a:t>
            </a:r>
            <a:r>
              <a:rPr lang="en-US" sz="2400" dirty="0" smtClean="0">
                <a:solidFill>
                  <a:srgbClr val="4F81BD"/>
                </a:solidFill>
                <a:latin typeface="Lucida Console" charset="0"/>
              </a:rPr>
              <a:t>Si</a:t>
            </a:r>
            <a:r>
              <a:rPr lang="en-US" sz="2400" dirty="0" smtClean="0"/>
              <a:t> </a:t>
            </a:r>
            <a:endParaRPr lang="en-US" sz="2800" dirty="0"/>
          </a:p>
        </p:txBody>
      </p:sp>
      <p:sp>
        <p:nvSpPr>
          <p:cNvPr id="4" name="Footer Placeholder 3"/>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Parametric Modules Example</a:t>
            </a:r>
          </a:p>
        </p:txBody>
      </p:sp>
      <p:sp>
        <p:nvSpPr>
          <p:cNvPr id="23558" name="Rectangle 6"/>
          <p:cNvSpPr>
            <a:spLocks noGrp="1" noChangeArrowheads="1"/>
          </p:cNvSpPr>
          <p:nvPr>
            <p:ph idx="1"/>
          </p:nvPr>
        </p:nvSpPr>
        <p:spPr>
          <a:xfrm>
            <a:off x="714559" y="1532944"/>
            <a:ext cx="8023611" cy="4876800"/>
          </a:xfrm>
          <a:noFill/>
          <a:ln/>
        </p:spPr>
        <p:txBody>
          <a:bodyPr/>
          <a:lstStyle/>
          <a:p>
            <a:pPr>
              <a:spcBef>
                <a:spcPct val="0"/>
              </a:spcBef>
              <a:buFont typeface="Wingdings" charset="2"/>
              <a:buNone/>
            </a:pPr>
            <a:r>
              <a:rPr lang="en-US" sz="2400" b="1" dirty="0">
                <a:solidFill>
                  <a:srgbClr val="4F81BD"/>
                </a:solidFill>
                <a:latin typeface="Lucida Console" charset="0"/>
              </a:rPr>
              <a:t>module</a:t>
            </a:r>
            <a:r>
              <a:rPr lang="en-US" sz="2400" dirty="0">
                <a:solidFill>
                  <a:srgbClr val="4F81BD"/>
                </a:solidFill>
                <a:latin typeface="Lucida Console" charset="0"/>
              </a:rPr>
              <a:t> </a:t>
            </a:r>
            <a:r>
              <a:rPr lang="en-US" sz="2400" dirty="0" smtClean="0">
                <a:solidFill>
                  <a:srgbClr val="4F81BD"/>
                </a:solidFill>
                <a:latin typeface="Lucida Console" charset="0"/>
              </a:rPr>
              <a:t>graph[</a:t>
            </a:r>
            <a:r>
              <a:rPr lang="en-US" sz="2400" dirty="0" smtClean="0">
                <a:solidFill>
                  <a:schemeClr val="accent2"/>
                </a:solidFill>
                <a:latin typeface="Lucida Console" charset="0"/>
              </a:rPr>
              <a:t>node</a:t>
            </a:r>
            <a:r>
              <a:rPr lang="en-US" sz="2400" dirty="0" smtClean="0">
                <a:solidFill>
                  <a:srgbClr val="4F81BD"/>
                </a:solidFill>
                <a:latin typeface="Lucida Console" charset="0"/>
              </a:rPr>
              <a:t>] </a:t>
            </a:r>
            <a:r>
              <a:rPr lang="en-US" sz="2400" dirty="0" smtClean="0">
                <a:solidFill>
                  <a:schemeClr val="accent1">
                    <a:lumMod val="60000"/>
                    <a:lumOff val="40000"/>
                  </a:schemeClr>
                </a:solidFill>
                <a:latin typeface="Lucida Console" charset="0"/>
              </a:rPr>
              <a:t>// 1 signature </a:t>
            </a:r>
            <a:r>
              <a:rPr lang="en-US" sz="2400" dirty="0" err="1" smtClean="0">
                <a:solidFill>
                  <a:schemeClr val="accent1">
                    <a:lumMod val="60000"/>
                    <a:lumOff val="40000"/>
                  </a:schemeClr>
                </a:solidFill>
                <a:latin typeface="Lucida Console" charset="0"/>
              </a:rPr>
              <a:t>param</a:t>
            </a:r>
            <a:endParaRPr lang="en-US" sz="2400" dirty="0" smtClean="0">
              <a:solidFill>
                <a:schemeClr val="accent1">
                  <a:lumMod val="60000"/>
                  <a:lumOff val="40000"/>
                </a:schemeClr>
              </a:solidFill>
              <a:latin typeface="Lucida Console" charset="0"/>
            </a:endParaRPr>
          </a:p>
          <a:p>
            <a:pPr>
              <a:spcBef>
                <a:spcPct val="0"/>
              </a:spcBef>
              <a:buNone/>
            </a:pPr>
            <a:r>
              <a:rPr lang="en-US" sz="2400" b="1" dirty="0" smtClean="0">
                <a:solidFill>
                  <a:srgbClr val="4F81BD"/>
                </a:solidFill>
                <a:latin typeface="Lucida Console" charset="0"/>
              </a:rPr>
              <a:t> open </a:t>
            </a:r>
            <a:r>
              <a:rPr lang="en-US" sz="2400" b="1" dirty="0" err="1" smtClean="0">
                <a:solidFill>
                  <a:srgbClr val="4F81BD"/>
                </a:solidFill>
                <a:latin typeface="Lucida Console" charset="0"/>
              </a:rPr>
              <a:t>util</a:t>
            </a:r>
            <a:r>
              <a:rPr lang="en-US" sz="2400" b="1" dirty="0" smtClean="0">
                <a:solidFill>
                  <a:srgbClr val="4F81BD"/>
                </a:solidFill>
                <a:latin typeface="Lucida Console" charset="0"/>
              </a:rPr>
              <a:t>/relation as </a:t>
            </a:r>
            <a:r>
              <a:rPr lang="en-US" sz="2400" b="1" dirty="0" err="1" smtClean="0">
                <a:solidFill>
                  <a:srgbClr val="4F81BD"/>
                </a:solidFill>
                <a:latin typeface="Lucida Console" charset="0"/>
              </a:rPr>
              <a:t>rel</a:t>
            </a:r>
            <a:endParaRPr lang="en-US" sz="2400" b="1" dirty="0" smtClean="0">
              <a:solidFill>
                <a:srgbClr val="4F81BD"/>
              </a:solidFill>
              <a:latin typeface="Lucida Console" charset="0"/>
            </a:endParaRPr>
          </a:p>
          <a:p>
            <a:pPr>
              <a:spcBef>
                <a:spcPct val="0"/>
              </a:spcBef>
              <a:buNone/>
            </a:pPr>
            <a:endParaRPr lang="en-US" sz="2400" b="1" dirty="0" smtClean="0">
              <a:solidFill>
                <a:srgbClr val="4F81BD"/>
              </a:solidFill>
              <a:latin typeface="Lucida Console" charset="0"/>
            </a:endParaRPr>
          </a:p>
          <a:p>
            <a:pPr>
              <a:spcBef>
                <a:spcPct val="0"/>
              </a:spcBef>
              <a:buNone/>
            </a:pPr>
            <a:r>
              <a:rPr lang="en-US" sz="2400" b="1" dirty="0" smtClean="0">
                <a:solidFill>
                  <a:srgbClr val="4F81BD"/>
                </a:solidFill>
                <a:latin typeface="Lucida Console" charset="0"/>
              </a:rPr>
              <a:t> </a:t>
            </a:r>
            <a:r>
              <a:rPr lang="en-US" sz="2400" b="1" dirty="0" err="1" smtClean="0">
                <a:solidFill>
                  <a:srgbClr val="4F81BD"/>
                </a:solidFill>
                <a:latin typeface="Lucida Console" charset="0"/>
              </a:rPr>
              <a:t>pred</a:t>
            </a:r>
            <a:r>
              <a:rPr lang="en-US" sz="2400" b="1" dirty="0" smtClean="0">
                <a:solidFill>
                  <a:srgbClr val="4F81BD"/>
                </a:solidFill>
                <a:latin typeface="Lucida Console" charset="0"/>
              </a:rPr>
              <a:t> dag[r: </a:t>
            </a:r>
            <a:r>
              <a:rPr lang="en-US" sz="2400" b="1" dirty="0" smtClean="0">
                <a:solidFill>
                  <a:srgbClr val="C0504D"/>
                </a:solidFill>
                <a:latin typeface="Lucida Console" charset="0"/>
              </a:rPr>
              <a:t>node</a:t>
            </a:r>
            <a:r>
              <a:rPr lang="en-US" sz="2400" b="1" dirty="0" smtClean="0">
                <a:solidFill>
                  <a:srgbClr val="4F81BD"/>
                </a:solidFill>
                <a:latin typeface="Lucida Console" charset="0"/>
              </a:rPr>
              <a:t> -&gt; </a:t>
            </a:r>
            <a:r>
              <a:rPr lang="en-US" sz="2400" b="1" dirty="0" smtClean="0">
                <a:solidFill>
                  <a:srgbClr val="C0504D"/>
                </a:solidFill>
                <a:latin typeface="Lucida Console" charset="0"/>
              </a:rPr>
              <a:t>node</a:t>
            </a:r>
            <a:r>
              <a:rPr lang="en-US" sz="2400" b="1" dirty="0" smtClean="0">
                <a:solidFill>
                  <a:srgbClr val="4F81BD"/>
                </a:solidFill>
                <a:latin typeface="Lucida Console" charset="0"/>
              </a:rPr>
              <a:t>] {</a:t>
            </a:r>
          </a:p>
          <a:p>
            <a:pPr>
              <a:spcBef>
                <a:spcPct val="0"/>
              </a:spcBef>
              <a:buNone/>
            </a:pPr>
            <a:r>
              <a:rPr lang="en-US" sz="2400" b="1" dirty="0" smtClean="0">
                <a:solidFill>
                  <a:srgbClr val="4F81BD"/>
                </a:solidFill>
                <a:latin typeface="Lucida Console" charset="0"/>
              </a:rPr>
              <a:t>   </a:t>
            </a:r>
            <a:r>
              <a:rPr lang="en-US" sz="2400" b="1" dirty="0" err="1" smtClean="0">
                <a:solidFill>
                  <a:srgbClr val="4F81BD"/>
                </a:solidFill>
                <a:latin typeface="Lucida Console" charset="0"/>
              </a:rPr>
              <a:t>rel</a:t>
            </a:r>
            <a:r>
              <a:rPr lang="en-US" sz="2400" b="1" dirty="0" smtClean="0">
                <a:solidFill>
                  <a:srgbClr val="4F81BD"/>
                </a:solidFill>
                <a:latin typeface="Lucida Console" charset="0"/>
              </a:rPr>
              <a:t>/acyclic[r, </a:t>
            </a:r>
            <a:r>
              <a:rPr lang="en-US" sz="2400" b="1" dirty="0" smtClean="0">
                <a:solidFill>
                  <a:srgbClr val="C0504D"/>
                </a:solidFill>
                <a:latin typeface="Lucida Console" charset="0"/>
              </a:rPr>
              <a:t>node</a:t>
            </a:r>
            <a:r>
              <a:rPr lang="en-US" sz="2400" b="1" dirty="0" smtClean="0">
                <a:solidFill>
                  <a:srgbClr val="4F81BD"/>
                </a:solidFill>
                <a:latin typeface="Lucida Console" charset="0"/>
              </a:rPr>
              <a:t>]</a:t>
            </a:r>
          </a:p>
          <a:p>
            <a:pPr>
              <a:spcBef>
                <a:spcPct val="0"/>
              </a:spcBef>
              <a:buNone/>
            </a:pPr>
            <a:r>
              <a:rPr lang="en-US" sz="2400" b="1" dirty="0" smtClean="0">
                <a:solidFill>
                  <a:srgbClr val="4F81BD"/>
                </a:solidFill>
                <a:latin typeface="Lucida Console" charset="0"/>
              </a:rPr>
              <a:t> }</a:t>
            </a:r>
          </a:p>
          <a:p>
            <a:pPr>
              <a:spcBef>
                <a:spcPct val="0"/>
              </a:spcBef>
              <a:buFont typeface="Wingdings" charset="2"/>
              <a:buNone/>
            </a:pPr>
            <a:endParaRPr lang="en-US" sz="2400" b="1" dirty="0" smtClean="0">
              <a:solidFill>
                <a:srgbClr val="4F81BD"/>
              </a:solidFill>
              <a:latin typeface="Lucida Console" charset="0"/>
            </a:endParaRPr>
          </a:p>
          <a:p>
            <a:pPr>
              <a:spcBef>
                <a:spcPct val="0"/>
              </a:spcBef>
              <a:buFont typeface="Wingdings" charset="2"/>
              <a:buNone/>
            </a:pPr>
            <a:endParaRPr lang="en-US" sz="2400" b="1" dirty="0" smtClean="0">
              <a:solidFill>
                <a:srgbClr val="4F81BD"/>
              </a:solidFill>
              <a:latin typeface="Lucida Console" charset="0"/>
            </a:endParaRPr>
          </a:p>
          <a:p>
            <a:pPr>
              <a:spcBef>
                <a:spcPct val="0"/>
              </a:spcBef>
              <a:buFont typeface="Wingdings" charset="2"/>
              <a:buNone/>
            </a:pPr>
            <a:r>
              <a:rPr lang="en-US" sz="2400" b="1" dirty="0" smtClean="0">
                <a:solidFill>
                  <a:srgbClr val="4F81BD"/>
                </a:solidFill>
                <a:latin typeface="Lucida Console" charset="0"/>
              </a:rPr>
              <a:t>module</a:t>
            </a:r>
            <a:r>
              <a:rPr lang="en-US" sz="2400" dirty="0" smtClean="0">
                <a:solidFill>
                  <a:srgbClr val="4F81BD"/>
                </a:solidFill>
                <a:latin typeface="Lucida Console" charset="0"/>
              </a:rPr>
              <a:t> </a:t>
            </a:r>
            <a:r>
              <a:rPr lang="en-US" sz="2400" dirty="0">
                <a:solidFill>
                  <a:srgbClr val="4F81BD"/>
                </a:solidFill>
                <a:latin typeface="Lucida Console" charset="0"/>
              </a:rPr>
              <a:t>family</a:t>
            </a:r>
          </a:p>
          <a:p>
            <a:pPr>
              <a:spcBef>
                <a:spcPct val="0"/>
              </a:spcBef>
              <a:buFont typeface="Wingdings" charset="2"/>
              <a:buNone/>
            </a:pPr>
            <a:r>
              <a:rPr lang="en-US" sz="2400" b="1" dirty="0" smtClean="0">
                <a:solidFill>
                  <a:srgbClr val="4F81BD"/>
                </a:solidFill>
                <a:latin typeface="Lucida Console" charset="0"/>
              </a:rPr>
              <a:t> open</a:t>
            </a:r>
            <a:r>
              <a:rPr lang="en-US" sz="2400" dirty="0" smtClean="0">
                <a:solidFill>
                  <a:srgbClr val="4F81BD"/>
                </a:solidFill>
                <a:latin typeface="Lucida Console" charset="0"/>
              </a:rPr>
              <a:t> </a:t>
            </a:r>
            <a:r>
              <a:rPr lang="en-US" sz="2400" dirty="0" err="1">
                <a:solidFill>
                  <a:srgbClr val="4F81BD"/>
                </a:solidFill>
                <a:latin typeface="Lucida Console" charset="0"/>
              </a:rPr>
              <a:t>util</a:t>
            </a:r>
            <a:r>
              <a:rPr lang="en-US" sz="2400" dirty="0">
                <a:solidFill>
                  <a:srgbClr val="4F81BD"/>
                </a:solidFill>
                <a:latin typeface="Lucida Console" charset="0"/>
              </a:rPr>
              <a:t>/</a:t>
            </a:r>
            <a:r>
              <a:rPr lang="en-US" sz="2400" dirty="0" smtClean="0">
                <a:solidFill>
                  <a:srgbClr val="4F81BD"/>
                </a:solidFill>
                <a:latin typeface="Lucida Console" charset="0"/>
              </a:rPr>
              <a:t>graph[</a:t>
            </a:r>
            <a:r>
              <a:rPr lang="en-US" sz="2400" dirty="0">
                <a:solidFill>
                  <a:srgbClr val="C0504D"/>
                </a:solidFill>
                <a:latin typeface="Lucida Console" charset="0"/>
              </a:rPr>
              <a:t>Person</a:t>
            </a:r>
            <a:r>
              <a:rPr lang="en-US" sz="2400" dirty="0">
                <a:solidFill>
                  <a:srgbClr val="4F81BD"/>
                </a:solidFill>
                <a:latin typeface="Lucida Console" charset="0"/>
              </a:rPr>
              <a:t>] </a:t>
            </a:r>
            <a:r>
              <a:rPr lang="en-US" sz="2400" b="1" dirty="0">
                <a:solidFill>
                  <a:srgbClr val="4F81BD"/>
                </a:solidFill>
                <a:latin typeface="Lucida Console" charset="0"/>
              </a:rPr>
              <a:t>as</a:t>
            </a:r>
            <a:r>
              <a:rPr lang="en-US" sz="2400" dirty="0" smtClean="0">
                <a:solidFill>
                  <a:srgbClr val="4F81BD"/>
                </a:solidFill>
                <a:latin typeface="Lucida Console" charset="0"/>
              </a:rPr>
              <a:t> g</a:t>
            </a:r>
          </a:p>
          <a:p>
            <a:pPr>
              <a:spcBef>
                <a:spcPct val="0"/>
              </a:spcBef>
              <a:buFont typeface="Wingdings" charset="2"/>
              <a:buNone/>
            </a:pPr>
            <a:r>
              <a:rPr lang="en-US" sz="2400" b="1" dirty="0" smtClean="0">
                <a:solidFill>
                  <a:srgbClr val="4F81BD"/>
                </a:solidFill>
                <a:latin typeface="Lucida Console" charset="0"/>
              </a:rPr>
              <a:t> sig</a:t>
            </a:r>
            <a:r>
              <a:rPr lang="en-US" sz="2400" dirty="0" smtClean="0">
                <a:solidFill>
                  <a:srgbClr val="4F81BD"/>
                </a:solidFill>
                <a:latin typeface="Lucida Console" charset="0"/>
              </a:rPr>
              <a:t> </a:t>
            </a:r>
            <a:r>
              <a:rPr lang="en-US" sz="2400" dirty="0">
                <a:solidFill>
                  <a:srgbClr val="4F81BD"/>
                </a:solidFill>
                <a:latin typeface="Lucida Console" charset="0"/>
              </a:rPr>
              <a:t>Person { parents: </a:t>
            </a:r>
            <a:r>
              <a:rPr lang="en-US" sz="2400" b="1" dirty="0">
                <a:solidFill>
                  <a:srgbClr val="4F81BD"/>
                </a:solidFill>
                <a:latin typeface="Lucida Console" charset="0"/>
              </a:rPr>
              <a:t>set</a:t>
            </a:r>
            <a:r>
              <a:rPr lang="en-US" sz="2400" dirty="0">
                <a:solidFill>
                  <a:srgbClr val="4F81BD"/>
                </a:solidFill>
                <a:latin typeface="Lucida Console" charset="0"/>
              </a:rPr>
              <a:t> Person }</a:t>
            </a:r>
          </a:p>
          <a:p>
            <a:pPr>
              <a:spcBef>
                <a:spcPct val="0"/>
              </a:spcBef>
              <a:buFont typeface="Wingdings" charset="2"/>
              <a:buNone/>
            </a:pPr>
            <a:r>
              <a:rPr lang="en-US" sz="2400" b="1" dirty="0" smtClean="0">
                <a:solidFill>
                  <a:srgbClr val="4F81BD"/>
                </a:solidFill>
                <a:latin typeface="Lucida Console" charset="0"/>
              </a:rPr>
              <a:t> fact</a:t>
            </a:r>
            <a:r>
              <a:rPr lang="en-US" sz="2400" dirty="0" smtClean="0">
                <a:solidFill>
                  <a:srgbClr val="4F81BD"/>
                </a:solidFill>
                <a:latin typeface="Lucida Console" charset="0"/>
              </a:rPr>
              <a:t> </a:t>
            </a:r>
            <a:r>
              <a:rPr lang="en-US" sz="2400" dirty="0">
                <a:solidFill>
                  <a:srgbClr val="4F81BD"/>
                </a:solidFill>
                <a:latin typeface="Lucida Console" charset="0"/>
              </a:rPr>
              <a:t>{</a:t>
            </a:r>
            <a:r>
              <a:rPr lang="en-US" sz="2400" dirty="0" smtClean="0">
                <a:solidFill>
                  <a:srgbClr val="4F81BD"/>
                </a:solidFill>
                <a:latin typeface="Lucida Console" charset="0"/>
              </a:rPr>
              <a:t> dag[</a:t>
            </a:r>
            <a:r>
              <a:rPr lang="en-US" sz="2400" dirty="0">
                <a:solidFill>
                  <a:srgbClr val="4F81BD"/>
                </a:solidFill>
                <a:latin typeface="Lucida Console" charset="0"/>
              </a:rPr>
              <a:t>parents] </a:t>
            </a:r>
            <a:r>
              <a:rPr lang="en-US" sz="2400" dirty="0" smtClean="0">
                <a:solidFill>
                  <a:srgbClr val="4F81BD"/>
                </a:solidFill>
                <a:latin typeface="Lucida Console" charset="0"/>
              </a:rPr>
              <a:t>}</a:t>
            </a:r>
            <a:endParaRPr lang="en-US" sz="2400" dirty="0">
              <a:solidFill>
                <a:srgbClr val="4F81BD"/>
              </a:solidFill>
              <a:latin typeface="Lucida Console" charset="0"/>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dirty="0"/>
              <a:t>The</a:t>
            </a:r>
            <a:r>
              <a:rPr lang="en-US" sz="4000" dirty="0" smtClean="0"/>
              <a:t> Predefined Module </a:t>
            </a:r>
            <a:r>
              <a:rPr lang="en-US" sz="4000" dirty="0">
                <a:solidFill>
                  <a:srgbClr val="4F81BD"/>
                </a:solidFill>
              </a:rPr>
              <a:t>Ordering</a:t>
            </a:r>
          </a:p>
        </p:txBody>
      </p:sp>
      <p:sp>
        <p:nvSpPr>
          <p:cNvPr id="31747" name="Rectangle 3"/>
          <p:cNvSpPr>
            <a:spLocks noGrp="1" noChangeArrowheads="1"/>
          </p:cNvSpPr>
          <p:nvPr>
            <p:ph idx="1"/>
          </p:nvPr>
        </p:nvSpPr>
        <p:spPr/>
        <p:txBody>
          <a:bodyPr>
            <a:normAutofit/>
          </a:bodyPr>
          <a:lstStyle/>
          <a:p>
            <a:r>
              <a:rPr lang="en-US" dirty="0"/>
              <a:t>Creates a single linear ordering over the atoms in</a:t>
            </a:r>
            <a:r>
              <a:rPr lang="en-US" dirty="0" smtClean="0"/>
              <a:t> </a:t>
            </a:r>
            <a:r>
              <a:rPr lang="en-US" sz="2800" dirty="0" smtClean="0">
                <a:solidFill>
                  <a:schemeClr val="accent1"/>
                </a:solidFill>
                <a:latin typeface="Lucida Console" charset="0"/>
              </a:rPr>
              <a:t>S</a:t>
            </a:r>
            <a:endParaRPr lang="en-US" dirty="0" smtClean="0"/>
          </a:p>
          <a:p>
            <a:pPr lvl="1">
              <a:buNone/>
            </a:pPr>
            <a:r>
              <a:rPr lang="en-US" b="1" dirty="0" smtClean="0">
                <a:solidFill>
                  <a:schemeClr val="accent1"/>
                </a:solidFill>
                <a:latin typeface="Lucida Console" charset="0"/>
              </a:rPr>
              <a:t>module </a:t>
            </a:r>
            <a:r>
              <a:rPr lang="en-US" dirty="0" err="1" smtClean="0">
                <a:solidFill>
                  <a:schemeClr val="accent1"/>
                </a:solidFill>
                <a:latin typeface="Lucida Console" charset="0"/>
              </a:rPr>
              <a:t>util</a:t>
            </a:r>
            <a:r>
              <a:rPr lang="en-US" dirty="0" smtClean="0">
                <a:solidFill>
                  <a:schemeClr val="accent1"/>
                </a:solidFill>
                <a:latin typeface="Lucida Console" charset="0"/>
              </a:rPr>
              <a:t>/ordering[S]</a:t>
            </a:r>
          </a:p>
          <a:p>
            <a:pPr lvl="1">
              <a:buNone/>
            </a:pPr>
            <a:endParaRPr lang="en-US" sz="2000" dirty="0" smtClean="0"/>
          </a:p>
          <a:p>
            <a:r>
              <a:rPr lang="en-US" dirty="0" smtClean="0"/>
              <a:t>It also constrains all the atoms to exist that are permitted by the scope on </a:t>
            </a:r>
            <a:r>
              <a:rPr lang="en-US" sz="2800" dirty="0">
                <a:solidFill>
                  <a:schemeClr val="accent1"/>
                </a:solidFill>
                <a:latin typeface="Lucida Console" charset="0"/>
              </a:rPr>
              <a:t>S</a:t>
            </a:r>
            <a:endParaRPr lang="en-US" dirty="0" smtClean="0"/>
          </a:p>
          <a:p>
            <a:pPr lvl="1"/>
            <a:r>
              <a:rPr lang="en-US" dirty="0"/>
              <a:t>If the scope on a signature </a:t>
            </a:r>
            <a:r>
              <a:rPr lang="en-US" sz="2400" dirty="0">
                <a:solidFill>
                  <a:schemeClr val="accent1"/>
                </a:solidFill>
                <a:latin typeface="Lucida Console"/>
                <a:cs typeface="Lucida Console"/>
              </a:rPr>
              <a:t>S</a:t>
            </a:r>
            <a:r>
              <a:rPr lang="en-US" dirty="0"/>
              <a:t> is 5, opening </a:t>
            </a:r>
            <a:r>
              <a:rPr lang="en-US" sz="2400" dirty="0">
                <a:solidFill>
                  <a:srgbClr val="4F81BD"/>
                </a:solidFill>
                <a:latin typeface="Lucida Console"/>
                <a:cs typeface="Lucida Console"/>
              </a:rPr>
              <a:t>ordering[S]</a:t>
            </a:r>
            <a:r>
              <a:rPr lang="en-US" dirty="0"/>
              <a:t> will force </a:t>
            </a:r>
            <a:r>
              <a:rPr lang="en-US" sz="2400" dirty="0">
                <a:solidFill>
                  <a:srgbClr val="4F81BD"/>
                </a:solidFill>
                <a:latin typeface="Lucida Console"/>
                <a:cs typeface="Lucida Console"/>
              </a:rPr>
              <a:t>S</a:t>
            </a:r>
            <a:r>
              <a:rPr lang="en-US" dirty="0" smtClean="0"/>
              <a:t> </a:t>
            </a:r>
            <a:r>
              <a:rPr lang="en-US" dirty="0"/>
              <a:t>to have 5 elements and create a linear ordering over those five </a:t>
            </a:r>
            <a:r>
              <a:rPr lang="en-US" dirty="0" smtClean="0"/>
              <a:t>elements</a:t>
            </a:r>
            <a:endParaRPr lang="en-US" dirty="0"/>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The Module Ordering</a:t>
            </a:r>
          </a:p>
        </p:txBody>
      </p:sp>
      <p:sp>
        <p:nvSpPr>
          <p:cNvPr id="25603" name="Rectangle 3"/>
          <p:cNvSpPr>
            <a:spLocks noGrp="1" noChangeArrowheads="1"/>
          </p:cNvSpPr>
          <p:nvPr>
            <p:ph idx="1"/>
          </p:nvPr>
        </p:nvSpPr>
        <p:spPr/>
        <p:txBody>
          <a:bodyPr>
            <a:normAutofit lnSpcReduction="10000"/>
          </a:bodyPr>
          <a:lstStyle/>
          <a:p>
            <a:pPr>
              <a:lnSpc>
                <a:spcPct val="80000"/>
              </a:lnSpc>
              <a:spcAft>
                <a:spcPct val="50000"/>
              </a:spcAft>
              <a:buNone/>
            </a:pPr>
            <a:r>
              <a:rPr lang="en-US" sz="2400" b="1" dirty="0" smtClean="0">
                <a:solidFill>
                  <a:srgbClr val="4F81BD"/>
                </a:solidFill>
                <a:latin typeface="Lucida Console" charset="0"/>
              </a:rPr>
              <a:t>module </a:t>
            </a:r>
            <a:r>
              <a:rPr lang="en-US" sz="2400" dirty="0" err="1" smtClean="0">
                <a:solidFill>
                  <a:srgbClr val="4F81BD"/>
                </a:solidFill>
                <a:latin typeface="Lucida Console" charset="0"/>
              </a:rPr>
              <a:t>util</a:t>
            </a:r>
            <a:r>
              <a:rPr lang="en-US" sz="2400" dirty="0" smtClean="0">
                <a:solidFill>
                  <a:srgbClr val="4F81BD"/>
                </a:solidFill>
                <a:latin typeface="Lucida Console" charset="0"/>
              </a:rPr>
              <a:t>/ordering[S]</a:t>
            </a:r>
          </a:p>
          <a:p>
            <a:pPr>
              <a:lnSpc>
                <a:spcPct val="80000"/>
              </a:lnSpc>
              <a:spcAft>
                <a:spcPct val="50000"/>
              </a:spcAft>
              <a:buNone/>
            </a:pPr>
            <a:r>
              <a:rPr lang="en-US" sz="2400" b="1" dirty="0" smtClean="0">
                <a:solidFill>
                  <a:srgbClr val="4F81BD"/>
                </a:solidFill>
                <a:latin typeface="Lucida Console" charset="0"/>
              </a:rPr>
              <a:t>private one sig </a:t>
            </a:r>
            <a:r>
              <a:rPr lang="en-US" sz="2400" b="1" dirty="0" err="1" smtClean="0">
                <a:solidFill>
                  <a:srgbClr val="4F81BD"/>
                </a:solidFill>
                <a:latin typeface="Lucida Console" charset="0"/>
              </a:rPr>
              <a:t>Ord</a:t>
            </a:r>
            <a:r>
              <a:rPr lang="en-US" sz="2400" b="1" dirty="0" smtClean="0">
                <a:solidFill>
                  <a:srgbClr val="4F81BD"/>
                </a:solidFill>
                <a:latin typeface="Lucida Console" charset="0"/>
              </a:rPr>
              <a:t> {</a:t>
            </a:r>
          </a:p>
          <a:p>
            <a:pPr>
              <a:lnSpc>
                <a:spcPct val="80000"/>
              </a:lnSpc>
              <a:spcAft>
                <a:spcPct val="50000"/>
              </a:spcAft>
              <a:buNone/>
            </a:pPr>
            <a:r>
              <a:rPr lang="en-US" sz="2400" dirty="0" smtClean="0">
                <a:solidFill>
                  <a:srgbClr val="4F81BD"/>
                </a:solidFill>
                <a:latin typeface="Lucida Console" charset="0"/>
              </a:rPr>
              <a:t>   First</a:t>
            </a:r>
            <a:r>
              <a:rPr lang="en-US" sz="2400" dirty="0">
                <a:solidFill>
                  <a:srgbClr val="4F81BD"/>
                </a:solidFill>
                <a:latin typeface="Lucida Console" charset="0"/>
              </a:rPr>
              <a:t>, Last: </a:t>
            </a:r>
            <a:r>
              <a:rPr lang="en-US" sz="2400" dirty="0" smtClean="0">
                <a:solidFill>
                  <a:srgbClr val="4F81BD"/>
                </a:solidFill>
                <a:latin typeface="Lucida Console" charset="0"/>
              </a:rPr>
              <a:t>S,</a:t>
            </a:r>
            <a:endParaRPr lang="en-US" sz="2400" dirty="0">
              <a:solidFill>
                <a:srgbClr val="4F81BD"/>
              </a:solidFill>
              <a:latin typeface="Lucida Console" charset="0"/>
            </a:endParaRPr>
          </a:p>
          <a:p>
            <a:pPr>
              <a:lnSpc>
                <a:spcPct val="80000"/>
              </a:lnSpc>
              <a:buFont typeface="Wingdings" charset="2"/>
              <a:buNone/>
            </a:pPr>
            <a:r>
              <a:rPr lang="en-US" sz="2400" dirty="0">
                <a:solidFill>
                  <a:srgbClr val="4F81BD"/>
                </a:solidFill>
                <a:latin typeface="Lucida Console" charset="0"/>
              </a:rPr>
              <a:t>   Next, </a:t>
            </a:r>
            <a:r>
              <a:rPr lang="en-US" sz="2400" dirty="0" err="1">
                <a:solidFill>
                  <a:srgbClr val="4F81BD"/>
                </a:solidFill>
                <a:latin typeface="Lucida Console" charset="0"/>
              </a:rPr>
              <a:t>Prev</a:t>
            </a:r>
            <a:r>
              <a:rPr lang="en-US" sz="2400" dirty="0">
                <a:solidFill>
                  <a:srgbClr val="4F81BD"/>
                </a:solidFill>
                <a:latin typeface="Lucida Console" charset="0"/>
              </a:rPr>
              <a:t>: </a:t>
            </a:r>
            <a:r>
              <a:rPr lang="en-US" sz="2400" dirty="0" smtClean="0">
                <a:solidFill>
                  <a:srgbClr val="4F81BD"/>
                </a:solidFill>
                <a:latin typeface="Lucida Console" charset="0"/>
              </a:rPr>
              <a:t>S -</a:t>
            </a:r>
            <a:r>
              <a:rPr lang="en-US" sz="2400" dirty="0">
                <a:solidFill>
                  <a:srgbClr val="4F81BD"/>
                </a:solidFill>
                <a:latin typeface="Lucida Console" charset="0"/>
              </a:rPr>
              <a:t>&gt; </a:t>
            </a:r>
            <a:r>
              <a:rPr lang="en-US" sz="2400" b="1" dirty="0">
                <a:solidFill>
                  <a:srgbClr val="4F81BD"/>
                </a:solidFill>
                <a:latin typeface="Lucida Console" charset="0"/>
              </a:rPr>
              <a:t>lone</a:t>
            </a:r>
            <a:r>
              <a:rPr lang="en-US" sz="2400" dirty="0">
                <a:solidFill>
                  <a:srgbClr val="4F81BD"/>
                </a:solidFill>
                <a:latin typeface="Lucida Console" charset="0"/>
              </a:rPr>
              <a:t> </a:t>
            </a:r>
            <a:r>
              <a:rPr lang="en-US" sz="2400" dirty="0" smtClean="0">
                <a:solidFill>
                  <a:srgbClr val="4F81BD"/>
                </a:solidFill>
                <a:latin typeface="Lucida Console" charset="0"/>
              </a:rPr>
              <a:t>S</a:t>
            </a:r>
            <a:endParaRPr lang="en-US" sz="2400" dirty="0">
              <a:solidFill>
                <a:srgbClr val="4F81BD"/>
              </a:solidFill>
              <a:latin typeface="Lucida Console" charset="0"/>
            </a:endParaRPr>
          </a:p>
          <a:p>
            <a:pPr>
              <a:lnSpc>
                <a:spcPct val="80000"/>
              </a:lnSpc>
              <a:spcAft>
                <a:spcPct val="50000"/>
              </a:spcAft>
              <a:buFont typeface="Wingdings" charset="2"/>
              <a:buNone/>
            </a:pPr>
            <a:r>
              <a:rPr lang="en-US" sz="2400" dirty="0">
                <a:solidFill>
                  <a:srgbClr val="4F81BD"/>
                </a:solidFill>
                <a:latin typeface="Lucida Console" charset="0"/>
              </a:rPr>
              <a:t>}</a:t>
            </a:r>
          </a:p>
          <a:p>
            <a:pPr>
              <a:lnSpc>
                <a:spcPct val="80000"/>
              </a:lnSpc>
              <a:spcAft>
                <a:spcPct val="50000"/>
              </a:spcAft>
              <a:buFont typeface="Wingdings" charset="2"/>
              <a:buNone/>
            </a:pPr>
            <a:r>
              <a:rPr lang="en-US" sz="2400" b="1" dirty="0">
                <a:solidFill>
                  <a:srgbClr val="4F81BD"/>
                </a:solidFill>
                <a:latin typeface="Lucida Console" charset="0"/>
              </a:rPr>
              <a:t>fact</a:t>
            </a:r>
            <a:r>
              <a:rPr lang="en-US" sz="2400" dirty="0">
                <a:solidFill>
                  <a:srgbClr val="4F81BD"/>
                </a:solidFill>
                <a:latin typeface="Lucida Console" charset="0"/>
              </a:rPr>
              <a:t> {</a:t>
            </a:r>
          </a:p>
          <a:p>
            <a:pPr>
              <a:lnSpc>
                <a:spcPct val="80000"/>
              </a:lnSpc>
              <a:buFont typeface="Wingdings" charset="2"/>
              <a:buNone/>
            </a:pPr>
            <a:r>
              <a:rPr lang="en-US" sz="2400" dirty="0">
                <a:solidFill>
                  <a:schemeClr val="accent1">
                    <a:lumMod val="60000"/>
                    <a:lumOff val="40000"/>
                  </a:schemeClr>
                </a:solidFill>
                <a:latin typeface="Lucida Console" charset="0"/>
              </a:rPr>
              <a:t>	// all elements of </a:t>
            </a:r>
            <a:r>
              <a:rPr lang="en-US" sz="2400" dirty="0" smtClean="0">
                <a:solidFill>
                  <a:schemeClr val="accent1">
                    <a:lumMod val="60000"/>
                    <a:lumOff val="40000"/>
                  </a:schemeClr>
                </a:solidFill>
                <a:latin typeface="Lucida Console" charset="0"/>
              </a:rPr>
              <a:t>S are totally ordered</a:t>
            </a:r>
            <a:endParaRPr lang="en-US" sz="2400" dirty="0">
              <a:solidFill>
                <a:schemeClr val="accent1">
                  <a:lumMod val="60000"/>
                  <a:lumOff val="40000"/>
                </a:schemeClr>
              </a:solidFill>
              <a:latin typeface="Lucida Console" charset="0"/>
            </a:endParaRPr>
          </a:p>
          <a:p>
            <a:pPr>
              <a:lnSpc>
                <a:spcPct val="80000"/>
              </a:lnSpc>
              <a:spcAft>
                <a:spcPct val="50000"/>
              </a:spcAft>
              <a:buFont typeface="Wingdings" charset="2"/>
              <a:buNone/>
            </a:pPr>
            <a:r>
              <a:rPr lang="en-US" sz="2400" dirty="0">
                <a:solidFill>
                  <a:srgbClr val="4F81BD"/>
                </a:solidFill>
                <a:latin typeface="Lucida Console" charset="0"/>
              </a:rPr>
              <a:t>  </a:t>
            </a:r>
            <a:r>
              <a:rPr lang="en-US" sz="2400" dirty="0" smtClean="0">
                <a:solidFill>
                  <a:srgbClr val="4F81BD"/>
                </a:solidFill>
                <a:latin typeface="Lucida Console" charset="0"/>
              </a:rPr>
              <a:t>S </a:t>
            </a:r>
            <a:r>
              <a:rPr lang="en-US" sz="2400" b="1" dirty="0" smtClean="0">
                <a:solidFill>
                  <a:srgbClr val="4F81BD"/>
                </a:solidFill>
                <a:latin typeface="Lucida Console" charset="0"/>
              </a:rPr>
              <a:t>in</a:t>
            </a:r>
            <a:r>
              <a:rPr lang="en-US" sz="2400" dirty="0" smtClean="0">
                <a:solidFill>
                  <a:srgbClr val="4F81BD"/>
                </a:solidFill>
                <a:latin typeface="Lucida Console" charset="0"/>
              </a:rPr>
              <a:t> </a:t>
            </a:r>
            <a:r>
              <a:rPr lang="en-US" sz="2400" dirty="0" err="1" smtClean="0">
                <a:solidFill>
                  <a:srgbClr val="4F81BD"/>
                </a:solidFill>
                <a:latin typeface="Lucida Console" charset="0"/>
              </a:rPr>
              <a:t>Ord.First</a:t>
            </a:r>
            <a:r>
              <a:rPr lang="en-US" sz="2400" dirty="0">
                <a:solidFill>
                  <a:srgbClr val="4F81BD"/>
                </a:solidFill>
                <a:latin typeface="Lucida Console" charset="0"/>
              </a:rPr>
              <a:t>.*Next</a:t>
            </a:r>
          </a:p>
          <a:p>
            <a:pPr>
              <a:lnSpc>
                <a:spcPct val="80000"/>
              </a:lnSpc>
              <a:buFont typeface="Wingdings" charset="2"/>
              <a:buNone/>
            </a:pPr>
            <a:r>
              <a:rPr lang="en-US" sz="2400" dirty="0">
                <a:solidFill>
                  <a:srgbClr val="4F81BD"/>
                </a:solidFill>
                <a:latin typeface="Lucida Console" charset="0"/>
              </a:rPr>
              <a:t>	...</a:t>
            </a:r>
          </a:p>
          <a:p>
            <a:pPr>
              <a:lnSpc>
                <a:spcPct val="80000"/>
              </a:lnSpc>
              <a:buFont typeface="Wingdings" charset="2"/>
              <a:buNone/>
            </a:pPr>
            <a:r>
              <a:rPr lang="en-US" sz="2400" dirty="0">
                <a:solidFill>
                  <a:srgbClr val="4F81BD"/>
                </a:solidFill>
                <a:latin typeface="Lucida Console" charset="0"/>
              </a:rPr>
              <a:t>}</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The Module Ordering</a:t>
            </a:r>
          </a:p>
        </p:txBody>
      </p:sp>
      <p:sp>
        <p:nvSpPr>
          <p:cNvPr id="26627" name="Rectangle 3"/>
          <p:cNvSpPr>
            <a:spLocks noGrp="1" noChangeArrowheads="1"/>
          </p:cNvSpPr>
          <p:nvPr>
            <p:ph idx="1"/>
          </p:nvPr>
        </p:nvSpPr>
        <p:spPr/>
        <p:txBody>
          <a:bodyPr/>
          <a:lstStyle/>
          <a:p>
            <a:pPr>
              <a:buFont typeface="Wingdings" charset="2"/>
              <a:buNone/>
            </a:pPr>
            <a:endParaRPr lang="en-US" sz="2400" dirty="0">
              <a:latin typeface="Lucida Console" charset="0"/>
            </a:endParaRPr>
          </a:p>
          <a:p>
            <a:pPr>
              <a:buFont typeface="Wingdings" charset="2"/>
              <a:buNone/>
            </a:pPr>
            <a:r>
              <a:rPr lang="en-US" sz="2400" dirty="0">
                <a:solidFill>
                  <a:schemeClr val="accent1">
                    <a:lumMod val="60000"/>
                    <a:lumOff val="40000"/>
                  </a:schemeClr>
                </a:solidFill>
                <a:latin typeface="Lucida Console" charset="0"/>
              </a:rPr>
              <a:t>// constraints that actually define the</a:t>
            </a:r>
          </a:p>
          <a:p>
            <a:pPr>
              <a:buFont typeface="Wingdings" charset="2"/>
              <a:buNone/>
            </a:pPr>
            <a:r>
              <a:rPr lang="en-US" sz="2400" dirty="0">
                <a:solidFill>
                  <a:schemeClr val="accent1">
                    <a:lumMod val="60000"/>
                    <a:lumOff val="40000"/>
                  </a:schemeClr>
                </a:solidFill>
                <a:latin typeface="Lucida Console" charset="0"/>
              </a:rPr>
              <a:t>// total order</a:t>
            </a:r>
            <a:endParaRPr lang="en-US" sz="2400" dirty="0" smtClean="0">
              <a:solidFill>
                <a:schemeClr val="accent1">
                  <a:lumMod val="60000"/>
                  <a:lumOff val="40000"/>
                </a:schemeClr>
              </a:solidFill>
              <a:latin typeface="Lucida Console" charset="0"/>
            </a:endParaRPr>
          </a:p>
          <a:p>
            <a:pPr>
              <a:buFont typeface="Wingdings" charset="2"/>
              <a:buNone/>
            </a:pPr>
            <a:r>
              <a:rPr lang="en-US" sz="2400" dirty="0" err="1" smtClean="0">
                <a:solidFill>
                  <a:schemeClr val="accent1"/>
                </a:solidFill>
                <a:latin typeface="Lucida Console" charset="0"/>
              </a:rPr>
              <a:t>Ord.Prev</a:t>
            </a:r>
            <a:r>
              <a:rPr lang="en-US" sz="2400" dirty="0" smtClean="0">
                <a:solidFill>
                  <a:schemeClr val="accent1"/>
                </a:solidFill>
                <a:latin typeface="Lucida Console" charset="0"/>
              </a:rPr>
              <a:t> </a:t>
            </a:r>
            <a:r>
              <a:rPr lang="en-US" sz="2400" dirty="0">
                <a:solidFill>
                  <a:schemeClr val="accent1"/>
                </a:solidFill>
                <a:latin typeface="Lucida Console" charset="0"/>
              </a:rPr>
              <a:t>= </a:t>
            </a:r>
            <a:r>
              <a:rPr lang="en-US" sz="2400" dirty="0" smtClean="0">
                <a:solidFill>
                  <a:schemeClr val="accent1"/>
                </a:solidFill>
                <a:latin typeface="Lucida Console" charset="0"/>
              </a:rPr>
              <a:t>~(</a:t>
            </a:r>
            <a:r>
              <a:rPr lang="en-US" sz="2400" dirty="0" err="1" smtClean="0">
                <a:solidFill>
                  <a:schemeClr val="accent1"/>
                </a:solidFill>
                <a:latin typeface="Lucida Console" charset="0"/>
              </a:rPr>
              <a:t>Ord.Next</a:t>
            </a:r>
            <a:r>
              <a:rPr lang="en-US" sz="2400" dirty="0" smtClean="0">
                <a:solidFill>
                  <a:schemeClr val="accent1"/>
                </a:solidFill>
                <a:latin typeface="Lucida Console" charset="0"/>
              </a:rPr>
              <a:t>)</a:t>
            </a:r>
          </a:p>
          <a:p>
            <a:pPr>
              <a:buNone/>
            </a:pPr>
            <a:r>
              <a:rPr lang="en-US" sz="2400" b="1" dirty="0">
                <a:solidFill>
                  <a:schemeClr val="accent1"/>
                </a:solidFill>
                <a:latin typeface="Lucida Console" charset="0"/>
              </a:rPr>
              <a:t>one</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Ord.First</a:t>
            </a:r>
            <a:r>
              <a:rPr lang="en-US" sz="2400" dirty="0" smtClean="0">
                <a:solidFill>
                  <a:schemeClr val="accent1"/>
                </a:solidFill>
                <a:latin typeface="Lucida Console" charset="0"/>
              </a:rPr>
              <a:t>  </a:t>
            </a:r>
            <a:r>
              <a:rPr lang="en-US" sz="2000" dirty="0" smtClean="0">
                <a:solidFill>
                  <a:srgbClr val="95B3D7"/>
                </a:solidFill>
                <a:latin typeface="Lucida Console" charset="0"/>
              </a:rPr>
              <a:t>// redundant with signature decl.</a:t>
            </a:r>
            <a:endParaRPr lang="en-US" sz="2000" dirty="0">
              <a:solidFill>
                <a:srgbClr val="95B3D7"/>
              </a:solidFill>
              <a:latin typeface="Lucida Console" charset="0"/>
            </a:endParaRPr>
          </a:p>
          <a:p>
            <a:pPr>
              <a:buNone/>
            </a:pPr>
            <a:r>
              <a:rPr lang="en-US" sz="2400" b="1" dirty="0">
                <a:solidFill>
                  <a:schemeClr val="accent1"/>
                </a:solidFill>
                <a:latin typeface="Lucida Console" charset="0"/>
              </a:rPr>
              <a:t>one</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Ord.Last</a:t>
            </a:r>
            <a:r>
              <a:rPr lang="en-US" sz="2400" dirty="0" smtClean="0">
                <a:solidFill>
                  <a:schemeClr val="accent1"/>
                </a:solidFill>
                <a:latin typeface="Lucida Console" charset="0"/>
              </a:rPr>
              <a:t>   </a:t>
            </a:r>
            <a:r>
              <a:rPr lang="en-US" sz="2000" dirty="0" smtClean="0">
                <a:solidFill>
                  <a:srgbClr val="95B3D7"/>
                </a:solidFill>
                <a:latin typeface="Lucida Console" charset="0"/>
              </a:rPr>
              <a:t>/</a:t>
            </a:r>
            <a:r>
              <a:rPr lang="en-US" sz="2000" dirty="0">
                <a:solidFill>
                  <a:srgbClr val="95B3D7"/>
                </a:solidFill>
                <a:latin typeface="Lucida Console" charset="0"/>
              </a:rPr>
              <a:t>/ redundant with signature </a:t>
            </a:r>
            <a:r>
              <a:rPr lang="en-US" sz="2000" dirty="0" smtClean="0">
                <a:solidFill>
                  <a:srgbClr val="95B3D7"/>
                </a:solidFill>
                <a:latin typeface="Lucida Console" charset="0"/>
              </a:rPr>
              <a:t>decl.</a:t>
            </a:r>
          </a:p>
          <a:p>
            <a:pPr>
              <a:buNone/>
            </a:pPr>
            <a:r>
              <a:rPr lang="en-US" sz="2400" b="1" dirty="0" smtClean="0">
                <a:solidFill>
                  <a:schemeClr val="accent1"/>
                </a:solidFill>
                <a:latin typeface="Lucida Console" charset="0"/>
              </a:rPr>
              <a:t>no</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Ord.First.Prev</a:t>
            </a:r>
            <a:endParaRPr lang="en-US" sz="2400" dirty="0" smtClean="0">
              <a:solidFill>
                <a:schemeClr val="accent1"/>
              </a:solidFill>
              <a:latin typeface="Lucida Console" charset="0"/>
            </a:endParaRPr>
          </a:p>
          <a:p>
            <a:pPr>
              <a:buNone/>
            </a:pPr>
            <a:r>
              <a:rPr lang="en-US" sz="2400" b="1" dirty="0" smtClean="0">
                <a:solidFill>
                  <a:schemeClr val="accent1"/>
                </a:solidFill>
                <a:latin typeface="Lucida Console" charset="0"/>
              </a:rPr>
              <a:t>no</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Ord.Last.Next</a:t>
            </a:r>
            <a:endParaRPr lang="en-US" sz="2000" dirty="0">
              <a:solidFill>
                <a:schemeClr val="accent1"/>
              </a:solidFill>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The Module Ordering</a:t>
            </a:r>
          </a:p>
        </p:txBody>
      </p:sp>
      <p:sp>
        <p:nvSpPr>
          <p:cNvPr id="27651" name="Rectangle 3"/>
          <p:cNvSpPr>
            <a:spLocks noGrp="1" noChangeArrowheads="1"/>
          </p:cNvSpPr>
          <p:nvPr>
            <p:ph idx="1"/>
          </p:nvPr>
        </p:nvSpPr>
        <p:spPr>
          <a:xfrm>
            <a:off x="435429" y="1600200"/>
            <a:ext cx="8227785" cy="4525963"/>
          </a:xfrm>
        </p:spPr>
        <p:txBody>
          <a:bodyPr>
            <a:normAutofit fontScale="92500" lnSpcReduction="10000"/>
          </a:bodyPr>
          <a:lstStyle/>
          <a:p>
            <a:pPr>
              <a:lnSpc>
                <a:spcPct val="80000"/>
              </a:lnSpc>
              <a:buFont typeface="Wingdings" charset="2"/>
              <a:buNone/>
            </a:pPr>
            <a:r>
              <a:rPr lang="en-US" sz="2000" dirty="0" smtClean="0">
                <a:solidFill>
                  <a:schemeClr val="accent1"/>
                </a:solidFill>
                <a:latin typeface="Lucida Console" charset="0"/>
              </a:rPr>
              <a:t>  </a:t>
            </a:r>
            <a:r>
              <a:rPr lang="en-US" sz="2000" dirty="0">
                <a:solidFill>
                  <a:schemeClr val="accent1">
                    <a:lumMod val="60000"/>
                    <a:lumOff val="40000"/>
                  </a:schemeClr>
                </a:solidFill>
                <a:latin typeface="Lucida Console" charset="0"/>
              </a:rPr>
              <a:t>/</a:t>
            </a:r>
            <a:r>
              <a:rPr lang="en-US" sz="2000" dirty="0" smtClean="0">
                <a:solidFill>
                  <a:schemeClr val="accent1">
                    <a:lumMod val="60000"/>
                    <a:lumOff val="40000"/>
                  </a:schemeClr>
                </a:solidFill>
                <a:latin typeface="Lucida Console" charset="0"/>
              </a:rPr>
              <a:t>/</a:t>
            </a:r>
            <a:endParaRPr lang="en-US" sz="2000" dirty="0">
              <a:solidFill>
                <a:schemeClr val="accent1">
                  <a:lumMod val="60000"/>
                  <a:lumOff val="40000"/>
                </a:schemeClr>
              </a:solidFill>
              <a:latin typeface="Lucida Console" charset="0"/>
            </a:endParaRPr>
          </a:p>
          <a:p>
            <a:pPr>
              <a:lnSpc>
                <a:spcPct val="80000"/>
              </a:lnSpc>
              <a:buFont typeface="Wingdings" charset="2"/>
              <a:buNone/>
            </a:pPr>
            <a:r>
              <a:rPr lang="en-US" sz="2000" dirty="0">
                <a:solidFill>
                  <a:schemeClr val="accent1">
                    <a:lumMod val="60000"/>
                    <a:lumOff val="40000"/>
                  </a:schemeClr>
                </a:solidFill>
                <a:latin typeface="Lucida Console" charset="0"/>
              </a:rPr>
              <a:t>  /</a:t>
            </a:r>
            <a:r>
              <a:rPr lang="en-US" sz="2000" dirty="0" smtClean="0">
                <a:solidFill>
                  <a:schemeClr val="accent1">
                    <a:lumMod val="60000"/>
                    <a:lumOff val="40000"/>
                  </a:schemeClr>
                </a:solidFill>
                <a:latin typeface="Lucida Console" charset="0"/>
              </a:rPr>
              <a:t>/</a:t>
            </a:r>
            <a:endParaRPr lang="en-US" sz="2000" dirty="0">
              <a:solidFill>
                <a:schemeClr val="accent1">
                  <a:lumMod val="60000"/>
                  <a:lumOff val="40000"/>
                </a:schemeClr>
              </a:solidFill>
              <a:latin typeface="Lucida Console" charset="0"/>
            </a:endParaRPr>
          </a:p>
          <a:p>
            <a:pPr>
              <a:lnSpc>
                <a:spcPct val="80000"/>
              </a:lnSpc>
              <a:buNone/>
            </a:pPr>
            <a:r>
              <a:rPr lang="en-US" sz="2000" dirty="0">
                <a:solidFill>
                  <a:schemeClr val="accent1"/>
                </a:solidFill>
                <a:latin typeface="Lucida Console" charset="0"/>
              </a:rPr>
              <a:t>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smtClean="0">
                <a:solidFill>
                  <a:schemeClr val="accent1"/>
                </a:solidFill>
                <a:latin typeface="Lucida Console" charset="0"/>
              </a:rPr>
              <a:t>S and </a:t>
            </a:r>
            <a:r>
              <a:rPr lang="en-US" sz="2000" b="1" dirty="0">
                <a:solidFill>
                  <a:schemeClr val="accent1"/>
                </a:solidFill>
                <a:latin typeface="Lucida Console" charset="0"/>
              </a:rPr>
              <a:t>no</a:t>
            </a:r>
            <a:r>
              <a:rPr lang="en-US" sz="2000" dirty="0">
                <a:solidFill>
                  <a:schemeClr val="accent1"/>
                </a:solidFill>
                <a:latin typeface="Lucida Console" charset="0"/>
              </a:rPr>
              <a:t> </a:t>
            </a:r>
            <a:r>
              <a:rPr lang="en-US" sz="2000" dirty="0" smtClean="0">
                <a:solidFill>
                  <a:schemeClr val="accent1"/>
                </a:solidFill>
                <a:latin typeface="Lucida Console" charset="0"/>
              </a:rPr>
              <a:t>S.(</a:t>
            </a:r>
            <a:r>
              <a:rPr lang="en-US" sz="2000" dirty="0" err="1" smtClean="0">
                <a:solidFill>
                  <a:schemeClr val="accent1"/>
                </a:solidFill>
                <a:latin typeface="Lucida Console" charset="0"/>
              </a:rPr>
              <a:t>Ord.Prev</a:t>
            </a:r>
            <a:r>
              <a:rPr lang="en-US" sz="2000" dirty="0" smtClean="0">
                <a:solidFill>
                  <a:schemeClr val="accent1"/>
                </a:solidFill>
                <a:latin typeface="Lucida Console" charset="0"/>
              </a:rPr>
              <a:t>) and </a:t>
            </a:r>
            <a:r>
              <a:rPr lang="en-US" sz="2000" b="1" dirty="0" smtClean="0">
                <a:solidFill>
                  <a:schemeClr val="accent1"/>
                </a:solidFill>
                <a:latin typeface="Lucida Console" charset="0"/>
              </a:rPr>
              <a:t>no</a:t>
            </a:r>
            <a:r>
              <a:rPr lang="en-US" sz="2000" dirty="0" smtClean="0">
                <a:solidFill>
                  <a:schemeClr val="accent1"/>
                </a:solidFill>
                <a:latin typeface="Lucida Console" charset="0"/>
              </a:rPr>
              <a:t> S.(</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 </a:t>
            </a:r>
          </a:p>
          <a:p>
            <a:pPr>
              <a:lnSpc>
                <a:spcPct val="80000"/>
              </a:lnSpc>
              <a:buNone/>
            </a:pPr>
            <a:r>
              <a:rPr lang="en-US" sz="2000" dirty="0" smtClean="0">
                <a:solidFill>
                  <a:schemeClr val="accent1"/>
                </a:solidFill>
                <a:latin typeface="Lucida Console" charset="0"/>
              </a:rPr>
              <a:t>  or</a:t>
            </a:r>
          </a:p>
          <a:p>
            <a:pPr>
              <a:lnSpc>
                <a:spcPct val="80000"/>
              </a:lnSpc>
              <a:buFont typeface="Wingdings" charset="2"/>
              <a:buNone/>
            </a:pPr>
            <a:r>
              <a:rPr lang="en-US" sz="2000" dirty="0" smtClean="0">
                <a:solidFill>
                  <a:srgbClr val="95B3D7"/>
                </a:solidFill>
                <a:latin typeface="Lucida Console" charset="0"/>
              </a:rPr>
              <a:t>  </a:t>
            </a: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b="1" dirty="0" smtClean="0">
                <a:solidFill>
                  <a:schemeClr val="accent1"/>
                </a:solidFill>
                <a:latin typeface="Lucida Console" charset="0"/>
              </a:rPr>
              <a:t>all</a:t>
            </a:r>
            <a:r>
              <a:rPr lang="en-US" sz="2000" dirty="0" smtClean="0">
                <a:solidFill>
                  <a:schemeClr val="accent1"/>
                </a:solidFill>
                <a:latin typeface="Lucida Console" charset="0"/>
              </a:rPr>
              <a:t> </a:t>
            </a:r>
            <a:r>
              <a:rPr lang="en-US" sz="2000" dirty="0">
                <a:solidFill>
                  <a:schemeClr val="accent1"/>
                </a:solidFill>
                <a:latin typeface="Lucida Console" charset="0"/>
              </a:rPr>
              <a:t>e: </a:t>
            </a:r>
            <a:r>
              <a:rPr lang="en-US" sz="2000" dirty="0" smtClean="0">
                <a:solidFill>
                  <a:schemeClr val="accent1"/>
                </a:solidFill>
                <a:latin typeface="Lucida Console" charset="0"/>
              </a:rPr>
              <a:t>S |</a:t>
            </a:r>
          </a:p>
          <a:p>
            <a:pPr>
              <a:lnSpc>
                <a:spcPct val="80000"/>
              </a:lnSpc>
              <a:buFont typeface="Wingdings" charset="2"/>
              <a:buNone/>
            </a:pPr>
            <a:r>
              <a:rPr lang="en-US" sz="2000" dirty="0" smtClean="0">
                <a:solidFill>
                  <a:srgbClr val="95B3D7"/>
                </a:solidFill>
                <a:latin typeface="Lucida Console" charset="0"/>
              </a:rPr>
              <a:t>	 //</a:t>
            </a:r>
            <a:endParaRPr lang="en-US" sz="2000" dirty="0">
              <a:solidFill>
                <a:srgbClr val="95B3D7"/>
              </a:solidFill>
              <a:latin typeface="Lucida Console" charset="0"/>
            </a:endParaRP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a:t>
            </a:r>
          </a:p>
          <a:p>
            <a:pPr>
              <a:lnSpc>
                <a:spcPct val="80000"/>
              </a:lnSpc>
              <a:buFont typeface="Wingdings" charset="2"/>
              <a:buNone/>
            </a:pPr>
            <a:r>
              <a:rPr lang="en-US" sz="2000" dirty="0">
                <a:solidFill>
                  <a:schemeClr val="accent1"/>
                </a:solidFill>
                <a:latin typeface="Lucida Console" charset="0"/>
              </a:rPr>
              <a:t>		(</a:t>
            </a:r>
            <a:r>
              <a:rPr lang="en-US" sz="2000" dirty="0" err="1">
                <a:solidFill>
                  <a:schemeClr val="accent1"/>
                </a:solidFill>
                <a:latin typeface="Lucida Console" charset="0"/>
              </a:rPr>
              <a:t>e</a:t>
            </a: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dirty="0" err="1" smtClean="0">
                <a:solidFill>
                  <a:schemeClr val="accent1"/>
                </a:solidFill>
                <a:latin typeface="Lucida Console" charset="0"/>
              </a:rPr>
              <a:t>Ord.First</a:t>
            </a:r>
            <a:r>
              <a:rPr lang="en-US" sz="2000" dirty="0" smtClean="0">
                <a:solidFill>
                  <a:schemeClr val="accent1"/>
                </a:solidFill>
                <a:latin typeface="Lucida Console" charset="0"/>
              </a:rPr>
              <a:t> or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smtClean="0">
                <a:solidFill>
                  <a:schemeClr val="accent1"/>
                </a:solidFill>
                <a:latin typeface="Lucida Console" charset="0"/>
              </a:rPr>
              <a:t>e.</a:t>
            </a:r>
            <a:r>
              <a:rPr lang="en-US" sz="2000" dirty="0">
                <a:solidFill>
                  <a:schemeClr val="accent1"/>
                </a:solidFill>
                <a:latin typeface="Lucida Console" charset="0"/>
              </a:rPr>
              <a:t>(</a:t>
            </a:r>
            <a:r>
              <a:rPr lang="en-US" sz="2000" dirty="0" err="1" smtClean="0">
                <a:solidFill>
                  <a:schemeClr val="accent1"/>
                </a:solidFill>
                <a:latin typeface="Lucida Console" charset="0"/>
              </a:rPr>
              <a:t>Ord.Prev</a:t>
            </a:r>
            <a:r>
              <a:rPr lang="en-US" sz="2000" dirty="0" smtClean="0">
                <a:solidFill>
                  <a:schemeClr val="accent1"/>
                </a:solidFill>
                <a:latin typeface="Lucida Console" charset="0"/>
              </a:rPr>
              <a:t>)) and</a:t>
            </a:r>
          </a:p>
          <a:p>
            <a:pPr>
              <a:lnSpc>
                <a:spcPct val="80000"/>
              </a:lnSpc>
              <a:buFont typeface="Wingdings" charset="2"/>
              <a:buNone/>
            </a:pPr>
            <a:endParaRPr lang="en-US" sz="2000" dirty="0" smtClean="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a:t>
            </a: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a:t>
            </a:r>
            <a:endParaRPr lang="en-US" sz="2000" dirty="0">
              <a:solidFill>
                <a:srgbClr val="95B3D7"/>
              </a:solidFill>
              <a:latin typeface="Lucida Console" charset="0"/>
            </a:endParaRPr>
          </a:p>
          <a:p>
            <a:pPr>
              <a:lnSpc>
                <a:spcPct val="80000"/>
              </a:lnSpc>
              <a:buNone/>
            </a:pPr>
            <a:r>
              <a:rPr lang="en-US" sz="2000" dirty="0">
                <a:solidFill>
                  <a:schemeClr val="accent1"/>
                </a:solidFill>
                <a:latin typeface="Lucida Console" charset="0"/>
              </a:rPr>
              <a:t>		(</a:t>
            </a:r>
            <a:r>
              <a:rPr lang="en-US" sz="2000" dirty="0" err="1">
                <a:solidFill>
                  <a:schemeClr val="accent1"/>
                </a:solidFill>
                <a:latin typeface="Lucida Console" charset="0"/>
              </a:rPr>
              <a:t>e</a:t>
            </a: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dirty="0" err="1" smtClean="0">
                <a:solidFill>
                  <a:schemeClr val="accent1"/>
                </a:solidFill>
                <a:latin typeface="Lucida Console" charset="0"/>
              </a:rPr>
              <a:t>Ord.Last</a:t>
            </a:r>
            <a:r>
              <a:rPr lang="en-US" sz="2000" dirty="0" smtClean="0">
                <a:solidFill>
                  <a:schemeClr val="accent1"/>
                </a:solidFill>
                <a:latin typeface="Lucida Console" charset="0"/>
              </a:rPr>
              <a:t> or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err="1" smtClean="0">
                <a:solidFill>
                  <a:schemeClr val="accent1"/>
                </a:solidFill>
                <a:latin typeface="Lucida Console" charset="0"/>
              </a:rPr>
              <a:t>e.</a:t>
            </a:r>
            <a:r>
              <a:rPr lang="en-US" sz="2000" dirty="0" err="1">
                <a:solidFill>
                  <a:schemeClr val="accent1"/>
                </a:solidFill>
                <a:latin typeface="Lucida Console" charset="0"/>
              </a:rPr>
              <a:t>(</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 and</a:t>
            </a:r>
          </a:p>
          <a:p>
            <a:pPr>
              <a:lnSpc>
                <a:spcPct val="80000"/>
              </a:lnSpc>
              <a:buFont typeface="Wingdings" charset="2"/>
              <a:buNone/>
            </a:pPr>
            <a:r>
              <a:rPr lang="en-US" sz="2000" dirty="0">
                <a:solidFill>
                  <a:schemeClr val="accent1"/>
                </a:solidFill>
                <a:latin typeface="Lucida Console" charset="0"/>
              </a:rPr>
              <a:t>		</a:t>
            </a:r>
            <a:endParaRPr lang="en-US" sz="2000" dirty="0" smtClean="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a:t>
            </a:r>
            <a:r>
              <a:rPr lang="en-US" sz="2000" dirty="0">
                <a:solidFill>
                  <a:srgbClr val="95B3D7"/>
                </a:solidFill>
                <a:latin typeface="Lucida Console" charset="0"/>
              </a:rPr>
              <a:t>/ </a:t>
            </a:r>
          </a:p>
          <a:p>
            <a:pPr>
              <a:lnSpc>
                <a:spcPct val="80000"/>
              </a:lnSpc>
              <a:buNone/>
            </a:pPr>
            <a:r>
              <a:rPr lang="en-US" sz="2000" dirty="0">
                <a:solidFill>
                  <a:schemeClr val="accent1"/>
                </a:solidFill>
                <a:latin typeface="Lucida Console" charset="0"/>
              </a:rPr>
              <a:t>		(e </a:t>
            </a:r>
            <a:r>
              <a:rPr lang="en-US" sz="2000" b="1" dirty="0">
                <a:solidFill>
                  <a:schemeClr val="accent1"/>
                </a:solidFill>
                <a:latin typeface="Lucida Console" charset="0"/>
              </a:rPr>
              <a:t>!in</a:t>
            </a:r>
            <a:r>
              <a:rPr lang="en-US" sz="2000" dirty="0">
                <a:solidFill>
                  <a:schemeClr val="accent1"/>
                </a:solidFill>
                <a:latin typeface="Lucida Console" charset="0"/>
              </a:rPr>
              <a:t> e.</a:t>
            </a:r>
            <a:r>
              <a:rPr lang="en-US" sz="2000" dirty="0" smtClean="0">
                <a:solidFill>
                  <a:schemeClr val="accent1"/>
                </a:solidFill>
                <a:latin typeface="Lucida Console" charset="0"/>
              </a:rPr>
              <a:t>^(</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Alloy Modules</a:t>
            </a:r>
            <a:endParaRPr lang="en-US" dirty="0"/>
          </a:p>
        </p:txBody>
      </p:sp>
      <p:sp>
        <p:nvSpPr>
          <p:cNvPr id="3" name="Content Placeholder 2"/>
          <p:cNvSpPr>
            <a:spLocks noGrp="1"/>
          </p:cNvSpPr>
          <p:nvPr>
            <p:ph idx="1"/>
          </p:nvPr>
        </p:nvSpPr>
        <p:spPr>
          <a:xfrm>
            <a:off x="457200" y="1727194"/>
            <a:ext cx="8229600" cy="4525963"/>
          </a:xfrm>
        </p:spPr>
        <p:txBody>
          <a:bodyPr/>
          <a:lstStyle/>
          <a:p>
            <a:r>
              <a:rPr lang="en-US" dirty="0" smtClean="0"/>
              <a:t>Alloys has a module system that allows the </a:t>
            </a:r>
            <a:r>
              <a:rPr lang="en-US" dirty="0" smtClean="0">
                <a:solidFill>
                  <a:schemeClr val="accent2"/>
                </a:solidFill>
              </a:rPr>
              <a:t>modularization </a:t>
            </a:r>
            <a:r>
              <a:rPr lang="en-US" dirty="0" smtClean="0"/>
              <a:t>and </a:t>
            </a:r>
            <a:r>
              <a:rPr lang="en-US" dirty="0" smtClean="0">
                <a:solidFill>
                  <a:srgbClr val="C0504D"/>
                </a:solidFill>
              </a:rPr>
              <a:t>reuse </a:t>
            </a:r>
            <a:r>
              <a:rPr lang="en-US" dirty="0" smtClean="0"/>
              <a:t>of models</a:t>
            </a:r>
          </a:p>
          <a:p>
            <a:endParaRPr lang="en-US" sz="1800" dirty="0" smtClean="0"/>
          </a:p>
          <a:p>
            <a:r>
              <a:rPr lang="en-US" dirty="0" smtClean="0"/>
              <a:t>A </a:t>
            </a:r>
            <a:r>
              <a:rPr lang="en-US" dirty="0" smtClean="0">
                <a:solidFill>
                  <a:srgbClr val="C0504D"/>
                </a:solidFill>
              </a:rPr>
              <a:t>module </a:t>
            </a:r>
            <a:r>
              <a:rPr lang="en-US" dirty="0" smtClean="0"/>
              <a:t>defines a model that can be incorporated as a </a:t>
            </a:r>
            <a:r>
              <a:rPr lang="en-US" dirty="0" err="1" smtClean="0">
                <a:solidFill>
                  <a:srgbClr val="C0504D"/>
                </a:solidFill>
              </a:rPr>
              <a:t>submodel</a:t>
            </a:r>
            <a:r>
              <a:rPr lang="en-US" dirty="0" smtClean="0">
                <a:solidFill>
                  <a:srgbClr val="C0504D"/>
                </a:solidFill>
              </a:rPr>
              <a:t> </a:t>
            </a:r>
            <a:r>
              <a:rPr lang="en-US" dirty="0" smtClean="0"/>
              <a:t>into another one</a:t>
            </a:r>
          </a:p>
          <a:p>
            <a:endParaRPr lang="en-US" sz="1800" dirty="0" smtClean="0"/>
          </a:p>
          <a:p>
            <a:r>
              <a:rPr lang="en-US" dirty="0" smtClean="0"/>
              <a:t>To facilitate reuse, modules may be </a:t>
            </a:r>
            <a:r>
              <a:rPr lang="en-US" dirty="0" smtClean="0">
                <a:solidFill>
                  <a:srgbClr val="C0504D"/>
                </a:solidFill>
              </a:rPr>
              <a:t>parametric </a:t>
            </a:r>
            <a:r>
              <a:rPr lang="en-US" dirty="0" smtClean="0"/>
              <a:t>in one or more signatures</a:t>
            </a:r>
            <a:endParaRPr lang="en-US" dirty="0"/>
          </a:p>
        </p:txBody>
      </p:sp>
      <p:sp>
        <p:nvSpPr>
          <p:cNvPr id="4" name="Footer Placeholder 3"/>
          <p:cNvSpPr>
            <a:spLocks noGrp="1"/>
          </p:cNvSpPr>
          <p:nvPr>
            <p:ph type="ftr" sz="quarter" idx="11"/>
          </p:nvPr>
        </p:nvSpPr>
        <p:spPr>
          <a:xfrm>
            <a:off x="2118049" y="6356350"/>
            <a:ext cx="4935893" cy="365125"/>
          </a:xfrm>
        </p:spPr>
        <p:txBody>
          <a:bodyPr/>
          <a:lstStyle/>
          <a:p>
            <a:r>
              <a:rPr lang="en-US" smtClean="0"/>
              <a:t>CS:5810 -- Formal Methods in Software Engineering   Fall 2017</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The Module Ordering</a:t>
            </a:r>
          </a:p>
        </p:txBody>
      </p:sp>
      <p:sp>
        <p:nvSpPr>
          <p:cNvPr id="27651" name="Rectangle 3"/>
          <p:cNvSpPr>
            <a:spLocks noGrp="1" noChangeArrowheads="1"/>
          </p:cNvSpPr>
          <p:nvPr>
            <p:ph idx="1"/>
          </p:nvPr>
        </p:nvSpPr>
        <p:spPr>
          <a:xfrm>
            <a:off x="435429" y="1600200"/>
            <a:ext cx="8227785" cy="4525963"/>
          </a:xfrm>
        </p:spPr>
        <p:txBody>
          <a:bodyPr>
            <a:normAutofit fontScale="92500" lnSpcReduction="10000"/>
          </a:bodyPr>
          <a:lstStyle/>
          <a:p>
            <a:pPr>
              <a:lnSpc>
                <a:spcPct val="80000"/>
              </a:lnSpc>
              <a:buFont typeface="Wingdings" charset="2"/>
              <a:buNone/>
            </a:pPr>
            <a:r>
              <a:rPr lang="en-US" sz="2000" dirty="0" smtClean="0">
                <a:solidFill>
                  <a:schemeClr val="accent1">
                    <a:lumMod val="60000"/>
                    <a:lumOff val="40000"/>
                  </a:schemeClr>
                </a:solidFill>
                <a:latin typeface="Lucida Console" charset="0"/>
              </a:rPr>
              <a:t>  </a:t>
            </a:r>
            <a:r>
              <a:rPr lang="en-US" sz="2000" dirty="0">
                <a:solidFill>
                  <a:schemeClr val="accent1">
                    <a:lumMod val="60000"/>
                    <a:lumOff val="40000"/>
                  </a:schemeClr>
                </a:solidFill>
                <a:latin typeface="Lucida Console" charset="0"/>
              </a:rPr>
              <a:t>// either </a:t>
            </a:r>
            <a:r>
              <a:rPr lang="en-US" sz="2000" dirty="0" smtClean="0">
                <a:solidFill>
                  <a:schemeClr val="accent1">
                    <a:lumMod val="60000"/>
                    <a:lumOff val="40000"/>
                  </a:schemeClr>
                </a:solidFill>
                <a:latin typeface="Lucida Console" charset="0"/>
              </a:rPr>
              <a:t>S has </a:t>
            </a:r>
            <a:r>
              <a:rPr lang="en-US" sz="2000" dirty="0">
                <a:solidFill>
                  <a:schemeClr val="accent1">
                    <a:lumMod val="60000"/>
                    <a:lumOff val="40000"/>
                  </a:schemeClr>
                </a:solidFill>
                <a:latin typeface="Lucida Console" charset="0"/>
              </a:rPr>
              <a:t>exactly one atom,</a:t>
            </a:r>
          </a:p>
          <a:p>
            <a:pPr>
              <a:lnSpc>
                <a:spcPct val="80000"/>
              </a:lnSpc>
              <a:buFont typeface="Wingdings" charset="2"/>
              <a:buNone/>
            </a:pPr>
            <a:r>
              <a:rPr lang="en-US" sz="2000" dirty="0">
                <a:solidFill>
                  <a:schemeClr val="accent1">
                    <a:lumMod val="60000"/>
                    <a:lumOff val="40000"/>
                  </a:schemeClr>
                </a:solidFill>
                <a:latin typeface="Lucida Console" charset="0"/>
              </a:rPr>
              <a:t>  // which has no </a:t>
            </a:r>
            <a:r>
              <a:rPr lang="en-US" sz="2000" dirty="0" smtClean="0">
                <a:solidFill>
                  <a:schemeClr val="accent1">
                    <a:lumMod val="60000"/>
                    <a:lumOff val="40000"/>
                  </a:schemeClr>
                </a:solidFill>
                <a:latin typeface="Lucida Console" charset="0"/>
              </a:rPr>
              <a:t>predecessors </a:t>
            </a:r>
            <a:r>
              <a:rPr lang="en-US" sz="2000" dirty="0">
                <a:solidFill>
                  <a:schemeClr val="accent1">
                    <a:lumMod val="60000"/>
                    <a:lumOff val="40000"/>
                  </a:schemeClr>
                </a:solidFill>
                <a:latin typeface="Lucida Console" charset="0"/>
              </a:rPr>
              <a:t>or </a:t>
            </a:r>
            <a:r>
              <a:rPr lang="en-US" sz="2000" dirty="0" smtClean="0">
                <a:solidFill>
                  <a:schemeClr val="accent1">
                    <a:lumMod val="60000"/>
                    <a:lumOff val="40000"/>
                  </a:schemeClr>
                </a:solidFill>
                <a:latin typeface="Lucida Console" charset="0"/>
              </a:rPr>
              <a:t>successors .</a:t>
            </a:r>
            <a:r>
              <a:rPr lang="en-US" sz="2000" dirty="0">
                <a:solidFill>
                  <a:schemeClr val="accent1">
                    <a:lumMod val="60000"/>
                    <a:lumOff val="40000"/>
                  </a:schemeClr>
                </a:solidFill>
                <a:latin typeface="Lucida Console" charset="0"/>
              </a:rPr>
              <a:t>..</a:t>
            </a:r>
          </a:p>
          <a:p>
            <a:pPr>
              <a:lnSpc>
                <a:spcPct val="80000"/>
              </a:lnSpc>
              <a:buNone/>
            </a:pPr>
            <a:r>
              <a:rPr lang="en-US" sz="2000" dirty="0">
                <a:solidFill>
                  <a:schemeClr val="accent1"/>
                </a:solidFill>
                <a:latin typeface="Lucida Console" charset="0"/>
              </a:rPr>
              <a:t>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smtClean="0">
                <a:solidFill>
                  <a:schemeClr val="accent1"/>
                </a:solidFill>
                <a:latin typeface="Lucida Console" charset="0"/>
              </a:rPr>
              <a:t>S and </a:t>
            </a:r>
            <a:r>
              <a:rPr lang="en-US" sz="2000" b="1" dirty="0">
                <a:solidFill>
                  <a:schemeClr val="accent1"/>
                </a:solidFill>
                <a:latin typeface="Lucida Console" charset="0"/>
              </a:rPr>
              <a:t>no</a:t>
            </a:r>
            <a:r>
              <a:rPr lang="en-US" sz="2000" dirty="0">
                <a:solidFill>
                  <a:schemeClr val="accent1"/>
                </a:solidFill>
                <a:latin typeface="Lucida Console" charset="0"/>
              </a:rPr>
              <a:t> </a:t>
            </a:r>
            <a:r>
              <a:rPr lang="en-US" sz="2000" dirty="0" smtClean="0">
                <a:solidFill>
                  <a:schemeClr val="accent1"/>
                </a:solidFill>
                <a:latin typeface="Lucida Console" charset="0"/>
              </a:rPr>
              <a:t>S.(</a:t>
            </a:r>
            <a:r>
              <a:rPr lang="en-US" sz="2000" dirty="0" err="1" smtClean="0">
                <a:solidFill>
                  <a:schemeClr val="accent1"/>
                </a:solidFill>
                <a:latin typeface="Lucida Console" charset="0"/>
              </a:rPr>
              <a:t>Ord.Prev</a:t>
            </a:r>
            <a:r>
              <a:rPr lang="en-US" sz="2000" dirty="0" smtClean="0">
                <a:solidFill>
                  <a:schemeClr val="accent1"/>
                </a:solidFill>
                <a:latin typeface="Lucida Console" charset="0"/>
              </a:rPr>
              <a:t>) and </a:t>
            </a:r>
            <a:r>
              <a:rPr lang="en-US" sz="2000" b="1" dirty="0" smtClean="0">
                <a:solidFill>
                  <a:schemeClr val="accent1"/>
                </a:solidFill>
                <a:latin typeface="Lucida Console" charset="0"/>
              </a:rPr>
              <a:t>no</a:t>
            </a:r>
            <a:r>
              <a:rPr lang="en-US" sz="2000" dirty="0" smtClean="0">
                <a:solidFill>
                  <a:schemeClr val="accent1"/>
                </a:solidFill>
                <a:latin typeface="Lucida Console" charset="0"/>
              </a:rPr>
              <a:t> S.(</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 </a:t>
            </a:r>
          </a:p>
          <a:p>
            <a:pPr>
              <a:lnSpc>
                <a:spcPct val="80000"/>
              </a:lnSpc>
              <a:buNone/>
            </a:pPr>
            <a:r>
              <a:rPr lang="en-US" sz="2000" dirty="0">
                <a:solidFill>
                  <a:schemeClr val="accent1"/>
                </a:solidFill>
                <a:latin typeface="Lucida Console" charset="0"/>
              </a:rPr>
              <a:t> </a:t>
            </a:r>
            <a:r>
              <a:rPr lang="en-US" sz="2000" dirty="0" smtClean="0">
                <a:solidFill>
                  <a:schemeClr val="accent1"/>
                </a:solidFill>
                <a:latin typeface="Lucida Console" charset="0"/>
              </a:rPr>
              <a:t> or</a:t>
            </a:r>
          </a:p>
          <a:p>
            <a:pPr>
              <a:lnSpc>
                <a:spcPct val="80000"/>
              </a:lnSpc>
              <a:buFont typeface="Wingdings" charset="2"/>
              <a:buNone/>
            </a:pPr>
            <a:r>
              <a:rPr lang="en-US" sz="2000" dirty="0" smtClean="0">
                <a:solidFill>
                  <a:srgbClr val="95B3D7"/>
                </a:solidFill>
                <a:latin typeface="Lucida Console" charset="0"/>
              </a:rPr>
              <a:t>  </a:t>
            </a:r>
            <a:r>
              <a:rPr lang="en-US" sz="2000" dirty="0">
                <a:solidFill>
                  <a:srgbClr val="95B3D7"/>
                </a:solidFill>
                <a:latin typeface="Lucida Console" charset="0"/>
              </a:rPr>
              <a:t>// </a:t>
            </a:r>
            <a:r>
              <a:rPr lang="en-US" sz="2000" dirty="0" smtClean="0">
                <a:solidFill>
                  <a:srgbClr val="95B3D7"/>
                </a:solidFill>
                <a:latin typeface="Lucida Console" charset="0"/>
              </a:rPr>
              <a:t>or .</a:t>
            </a:r>
            <a:r>
              <a:rPr lang="en-US" sz="2000" dirty="0">
                <a:solidFill>
                  <a:srgbClr val="95B3D7"/>
                </a:solidFill>
                <a:latin typeface="Lucida Console" charset="0"/>
              </a:rPr>
              <a:t>..</a:t>
            </a:r>
          </a:p>
          <a:p>
            <a:pPr>
              <a:lnSpc>
                <a:spcPct val="80000"/>
              </a:lnSpc>
              <a:buFont typeface="Wingdings" charset="2"/>
              <a:buNone/>
            </a:pP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b="1" dirty="0" smtClean="0">
                <a:solidFill>
                  <a:schemeClr val="accent1"/>
                </a:solidFill>
                <a:latin typeface="Lucida Console" charset="0"/>
              </a:rPr>
              <a:t>all</a:t>
            </a:r>
            <a:r>
              <a:rPr lang="en-US" sz="2000" dirty="0" smtClean="0">
                <a:solidFill>
                  <a:schemeClr val="accent1"/>
                </a:solidFill>
                <a:latin typeface="Lucida Console" charset="0"/>
              </a:rPr>
              <a:t> </a:t>
            </a:r>
            <a:r>
              <a:rPr lang="en-US" sz="2000" dirty="0">
                <a:solidFill>
                  <a:schemeClr val="accent1"/>
                </a:solidFill>
                <a:latin typeface="Lucida Console" charset="0"/>
              </a:rPr>
              <a:t>e: </a:t>
            </a:r>
            <a:r>
              <a:rPr lang="en-US" sz="2000" dirty="0" smtClean="0">
                <a:solidFill>
                  <a:schemeClr val="accent1"/>
                </a:solidFill>
                <a:latin typeface="Lucida Console" charset="0"/>
              </a:rPr>
              <a:t>S |</a:t>
            </a:r>
          </a:p>
          <a:p>
            <a:pPr>
              <a:lnSpc>
                <a:spcPct val="80000"/>
              </a:lnSpc>
              <a:buFont typeface="Wingdings" charset="2"/>
              <a:buNone/>
            </a:pPr>
            <a:r>
              <a:rPr lang="en-US" sz="2000" dirty="0" smtClean="0">
                <a:solidFill>
                  <a:srgbClr val="95B3D7"/>
                </a:solidFill>
                <a:latin typeface="Lucida Console" charset="0"/>
              </a:rPr>
              <a:t>	 /</a:t>
            </a:r>
            <a:r>
              <a:rPr lang="en-US" sz="2000" dirty="0">
                <a:solidFill>
                  <a:srgbClr val="95B3D7"/>
                </a:solidFill>
                <a:latin typeface="Lucida Console" charset="0"/>
              </a:rPr>
              <a:t>/ ..</a:t>
            </a:r>
            <a:r>
              <a:rPr lang="en-US" sz="2000" dirty="0" smtClean="0">
                <a:solidFill>
                  <a:srgbClr val="95B3D7"/>
                </a:solidFill>
                <a:latin typeface="Lucida Console" charset="0"/>
              </a:rPr>
              <a:t>. every element except </a:t>
            </a:r>
            <a:r>
              <a:rPr lang="en-US" sz="2000" dirty="0">
                <a:solidFill>
                  <a:srgbClr val="95B3D7"/>
                </a:solidFill>
                <a:latin typeface="Lucida Console" charset="0"/>
              </a:rPr>
              <a:t>the </a:t>
            </a:r>
            <a:r>
              <a:rPr lang="en-US" sz="2000" dirty="0" smtClean="0">
                <a:solidFill>
                  <a:srgbClr val="95B3D7"/>
                </a:solidFill>
                <a:latin typeface="Lucida Console" charset="0"/>
              </a:rPr>
              <a:t>first </a:t>
            </a:r>
            <a:r>
              <a:rPr lang="en-US" sz="2000" dirty="0">
                <a:solidFill>
                  <a:srgbClr val="95B3D7"/>
                </a:solidFill>
                <a:latin typeface="Lucida Console" charset="0"/>
              </a:rPr>
              <a:t>has </a:t>
            </a:r>
            <a:r>
              <a:rPr lang="en-US" sz="2000" dirty="0" smtClean="0">
                <a:solidFill>
                  <a:srgbClr val="95B3D7"/>
                </a:solidFill>
                <a:latin typeface="Lucida Console" charset="0"/>
              </a:rPr>
              <a:t>one</a:t>
            </a:r>
            <a:endParaRPr lang="en-US" sz="2000" dirty="0">
              <a:solidFill>
                <a:srgbClr val="95B3D7"/>
              </a:solidFill>
              <a:latin typeface="Lucida Console" charset="0"/>
            </a:endParaRP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predecessor, and .</a:t>
            </a:r>
            <a:r>
              <a:rPr lang="en-US" sz="2000" dirty="0">
                <a:solidFill>
                  <a:srgbClr val="95B3D7"/>
                </a:solidFill>
                <a:latin typeface="Lucida Console" charset="0"/>
              </a:rPr>
              <a:t>..</a:t>
            </a:r>
          </a:p>
          <a:p>
            <a:pPr>
              <a:lnSpc>
                <a:spcPct val="80000"/>
              </a:lnSpc>
              <a:buNone/>
            </a:pPr>
            <a:r>
              <a:rPr lang="en-US" sz="2000" dirty="0">
                <a:solidFill>
                  <a:schemeClr val="accent1"/>
                </a:solidFill>
                <a:latin typeface="Lucida Console" charset="0"/>
              </a:rPr>
              <a:t>		(</a:t>
            </a:r>
            <a:r>
              <a:rPr lang="en-US" sz="2000" dirty="0" err="1">
                <a:solidFill>
                  <a:schemeClr val="accent1"/>
                </a:solidFill>
                <a:latin typeface="Lucida Console" charset="0"/>
              </a:rPr>
              <a:t>e</a:t>
            </a: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dirty="0" err="1" smtClean="0">
                <a:solidFill>
                  <a:schemeClr val="accent1"/>
                </a:solidFill>
                <a:latin typeface="Lucida Console" charset="0"/>
              </a:rPr>
              <a:t>Ord.First</a:t>
            </a:r>
            <a:r>
              <a:rPr lang="en-US" sz="2000" dirty="0" smtClean="0">
                <a:solidFill>
                  <a:schemeClr val="accent1"/>
                </a:solidFill>
                <a:latin typeface="Lucida Console" charset="0"/>
              </a:rPr>
              <a:t> or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err="1" smtClean="0">
                <a:solidFill>
                  <a:schemeClr val="accent1"/>
                </a:solidFill>
                <a:latin typeface="Lucida Console" charset="0"/>
              </a:rPr>
              <a:t>e.</a:t>
            </a:r>
            <a:r>
              <a:rPr lang="en-US" sz="2000" dirty="0" err="1">
                <a:solidFill>
                  <a:schemeClr val="accent1"/>
                </a:solidFill>
                <a:latin typeface="Lucida Console" charset="0"/>
              </a:rPr>
              <a:t>(</a:t>
            </a:r>
            <a:r>
              <a:rPr lang="en-US" sz="2000" dirty="0" err="1" smtClean="0">
                <a:solidFill>
                  <a:schemeClr val="accent1"/>
                </a:solidFill>
                <a:latin typeface="Lucida Console" charset="0"/>
              </a:rPr>
              <a:t>Ord.Prev</a:t>
            </a:r>
            <a:r>
              <a:rPr lang="en-US" sz="2000" dirty="0" smtClean="0">
                <a:solidFill>
                  <a:schemeClr val="accent1"/>
                </a:solidFill>
                <a:latin typeface="Lucida Console" charset="0"/>
              </a:rPr>
              <a:t>)) and</a:t>
            </a:r>
          </a:p>
          <a:p>
            <a:pPr>
              <a:lnSpc>
                <a:spcPct val="80000"/>
              </a:lnSpc>
              <a:buFont typeface="Wingdings" charset="2"/>
              <a:buNone/>
            </a:pPr>
            <a:endParaRPr lang="en-US" sz="2000" dirty="0" smtClean="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 ..</a:t>
            </a:r>
            <a:r>
              <a:rPr lang="en-US" sz="2000" dirty="0" smtClean="0">
                <a:solidFill>
                  <a:srgbClr val="95B3D7"/>
                </a:solidFill>
                <a:latin typeface="Lucida Console" charset="0"/>
              </a:rPr>
              <a:t>. every element except </a:t>
            </a:r>
            <a:r>
              <a:rPr lang="en-US" sz="2000" dirty="0">
                <a:solidFill>
                  <a:srgbClr val="95B3D7"/>
                </a:solidFill>
                <a:latin typeface="Lucida Console" charset="0"/>
              </a:rPr>
              <a:t>the </a:t>
            </a:r>
            <a:r>
              <a:rPr lang="en-US" sz="2000" dirty="0" smtClean="0">
                <a:solidFill>
                  <a:srgbClr val="95B3D7"/>
                </a:solidFill>
                <a:latin typeface="Lucida Console" charset="0"/>
              </a:rPr>
              <a:t>last </a:t>
            </a:r>
            <a:r>
              <a:rPr lang="en-US" sz="2000" dirty="0">
                <a:solidFill>
                  <a:srgbClr val="95B3D7"/>
                </a:solidFill>
                <a:latin typeface="Lucida Console" charset="0"/>
              </a:rPr>
              <a:t>has </a:t>
            </a:r>
            <a:r>
              <a:rPr lang="en-US" sz="2000" dirty="0" smtClean="0">
                <a:solidFill>
                  <a:srgbClr val="95B3D7"/>
                </a:solidFill>
                <a:latin typeface="Lucida Console" charset="0"/>
              </a:rPr>
              <a:t>one</a:t>
            </a: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 successor, and .</a:t>
            </a:r>
            <a:r>
              <a:rPr lang="en-US" sz="2000" dirty="0">
                <a:solidFill>
                  <a:srgbClr val="95B3D7"/>
                </a:solidFill>
                <a:latin typeface="Lucida Console" charset="0"/>
              </a:rPr>
              <a:t>..</a:t>
            </a:r>
          </a:p>
          <a:p>
            <a:pPr>
              <a:lnSpc>
                <a:spcPct val="80000"/>
              </a:lnSpc>
              <a:buNone/>
            </a:pPr>
            <a:r>
              <a:rPr lang="en-US" sz="2000" dirty="0">
                <a:solidFill>
                  <a:schemeClr val="accent1"/>
                </a:solidFill>
                <a:latin typeface="Lucida Console" charset="0"/>
              </a:rPr>
              <a:t>		(</a:t>
            </a:r>
            <a:r>
              <a:rPr lang="en-US" sz="2000" dirty="0" err="1">
                <a:solidFill>
                  <a:schemeClr val="accent1"/>
                </a:solidFill>
                <a:latin typeface="Lucida Console" charset="0"/>
              </a:rPr>
              <a:t>e</a:t>
            </a:r>
            <a:r>
              <a:rPr lang="en-US" sz="2000" dirty="0">
                <a:solidFill>
                  <a:schemeClr val="accent1"/>
                </a:solidFill>
                <a:latin typeface="Lucida Console" charset="0"/>
              </a:rPr>
              <a:t> =</a:t>
            </a:r>
            <a:r>
              <a:rPr lang="en-US" sz="2000" dirty="0" smtClean="0">
                <a:solidFill>
                  <a:schemeClr val="accent1"/>
                </a:solidFill>
                <a:latin typeface="Lucida Console" charset="0"/>
              </a:rPr>
              <a:t> </a:t>
            </a:r>
            <a:r>
              <a:rPr lang="en-US" sz="2000" dirty="0" err="1" smtClean="0">
                <a:solidFill>
                  <a:schemeClr val="accent1"/>
                </a:solidFill>
                <a:latin typeface="Lucida Console" charset="0"/>
              </a:rPr>
              <a:t>Ord.Last</a:t>
            </a:r>
            <a:r>
              <a:rPr lang="en-US" sz="2000" dirty="0" smtClean="0">
                <a:solidFill>
                  <a:schemeClr val="accent1"/>
                </a:solidFill>
                <a:latin typeface="Lucida Console" charset="0"/>
              </a:rPr>
              <a:t> or </a:t>
            </a:r>
            <a:r>
              <a:rPr lang="en-US" sz="2000" b="1" dirty="0">
                <a:solidFill>
                  <a:schemeClr val="accent1"/>
                </a:solidFill>
                <a:latin typeface="Lucida Console" charset="0"/>
              </a:rPr>
              <a:t>one</a:t>
            </a:r>
            <a:r>
              <a:rPr lang="en-US" sz="2000" dirty="0">
                <a:solidFill>
                  <a:schemeClr val="accent1"/>
                </a:solidFill>
                <a:latin typeface="Lucida Console" charset="0"/>
              </a:rPr>
              <a:t> </a:t>
            </a:r>
            <a:r>
              <a:rPr lang="en-US" sz="2000" dirty="0" err="1" smtClean="0">
                <a:solidFill>
                  <a:schemeClr val="accent1"/>
                </a:solidFill>
                <a:latin typeface="Lucida Console" charset="0"/>
              </a:rPr>
              <a:t>e.</a:t>
            </a:r>
            <a:r>
              <a:rPr lang="en-US" sz="2000" dirty="0" err="1">
                <a:solidFill>
                  <a:schemeClr val="accent1"/>
                </a:solidFill>
                <a:latin typeface="Lucida Console" charset="0"/>
              </a:rPr>
              <a:t>(</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 and</a:t>
            </a:r>
          </a:p>
          <a:p>
            <a:pPr>
              <a:lnSpc>
                <a:spcPct val="80000"/>
              </a:lnSpc>
              <a:buFont typeface="Wingdings" charset="2"/>
              <a:buNone/>
            </a:pPr>
            <a:r>
              <a:rPr lang="en-US" sz="2000" dirty="0">
                <a:solidFill>
                  <a:schemeClr val="accent1"/>
                </a:solidFill>
                <a:latin typeface="Lucida Console" charset="0"/>
              </a:rPr>
              <a:t>		</a:t>
            </a:r>
            <a:endParaRPr lang="en-US" sz="2000" dirty="0" smtClean="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a:t>
            </a:r>
            <a:r>
              <a:rPr lang="en-US" sz="2000" dirty="0" smtClean="0">
                <a:solidFill>
                  <a:srgbClr val="95B3D7"/>
                </a:solidFill>
                <a:latin typeface="Lucida Console" charset="0"/>
              </a:rPr>
              <a:t>  /</a:t>
            </a:r>
            <a:r>
              <a:rPr lang="en-US" sz="2000" dirty="0">
                <a:solidFill>
                  <a:srgbClr val="95B3D7"/>
                </a:solidFill>
                <a:latin typeface="Lucida Console" charset="0"/>
              </a:rPr>
              <a:t>/ ..</a:t>
            </a:r>
            <a:r>
              <a:rPr lang="en-US" sz="2000" dirty="0" smtClean="0">
                <a:solidFill>
                  <a:srgbClr val="95B3D7"/>
                </a:solidFill>
                <a:latin typeface="Lucida Console" charset="0"/>
              </a:rPr>
              <a:t>. there </a:t>
            </a:r>
            <a:r>
              <a:rPr lang="en-US" sz="2000" dirty="0">
                <a:solidFill>
                  <a:srgbClr val="95B3D7"/>
                </a:solidFill>
                <a:latin typeface="Lucida Console" charset="0"/>
              </a:rPr>
              <a:t>are no cycles</a:t>
            </a:r>
          </a:p>
          <a:p>
            <a:pPr>
              <a:lnSpc>
                <a:spcPct val="80000"/>
              </a:lnSpc>
              <a:buNone/>
            </a:pPr>
            <a:r>
              <a:rPr lang="en-US" sz="2000" dirty="0">
                <a:solidFill>
                  <a:schemeClr val="accent1"/>
                </a:solidFill>
                <a:latin typeface="Lucida Console" charset="0"/>
              </a:rPr>
              <a:t>		(e </a:t>
            </a:r>
            <a:r>
              <a:rPr lang="en-US" sz="2000" b="1" dirty="0">
                <a:solidFill>
                  <a:schemeClr val="accent1"/>
                </a:solidFill>
                <a:latin typeface="Lucida Console" charset="0"/>
              </a:rPr>
              <a:t>!in</a:t>
            </a:r>
            <a:r>
              <a:rPr lang="en-US" sz="2000" dirty="0">
                <a:solidFill>
                  <a:schemeClr val="accent1"/>
                </a:solidFill>
                <a:latin typeface="Lucida Console" charset="0"/>
              </a:rPr>
              <a:t> e.</a:t>
            </a:r>
            <a:r>
              <a:rPr lang="en-US" sz="2000" dirty="0" smtClean="0">
                <a:solidFill>
                  <a:schemeClr val="accent1"/>
                </a:solidFill>
                <a:latin typeface="Lucida Console" charset="0"/>
              </a:rPr>
              <a:t>^(</a:t>
            </a:r>
            <a:r>
              <a:rPr lang="en-US" sz="2000" dirty="0" err="1" smtClean="0">
                <a:solidFill>
                  <a:schemeClr val="accent1"/>
                </a:solidFill>
                <a:latin typeface="Lucida Console" charset="0"/>
              </a:rPr>
              <a:t>Ord.Next</a:t>
            </a:r>
            <a:r>
              <a:rPr lang="en-US" sz="2000" dirty="0" smtClean="0">
                <a:solidFill>
                  <a:schemeClr val="accent1"/>
                </a:solidFill>
                <a:latin typeface="Lucida Console" charset="0"/>
              </a:rPr>
              <a:t>))</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extLst>
      <p:ext uri="{BB962C8B-B14F-4D97-AF65-F5344CB8AC3E}">
        <p14:creationId xmlns:p14="http://schemas.microsoft.com/office/powerpoint/2010/main" val="4165867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dirty="0"/>
              <a:t>The Module Ordering</a:t>
            </a:r>
          </a:p>
        </p:txBody>
      </p:sp>
      <p:sp>
        <p:nvSpPr>
          <p:cNvPr id="28675" name="Rectangle 3"/>
          <p:cNvSpPr>
            <a:spLocks noGrp="1" noChangeArrowheads="1"/>
          </p:cNvSpPr>
          <p:nvPr>
            <p:ph idx="1"/>
          </p:nvPr>
        </p:nvSpPr>
        <p:spPr>
          <a:xfrm>
            <a:off x="666750" y="1436688"/>
            <a:ext cx="8153400" cy="4876800"/>
          </a:xfrm>
        </p:spPr>
        <p:txBody>
          <a:bodyPr>
            <a:normAutofit lnSpcReduction="10000"/>
          </a:bodyPr>
          <a:lstStyle/>
          <a:p>
            <a:pPr>
              <a:lnSpc>
                <a:spcPct val="80000"/>
              </a:lnSpc>
              <a:buFont typeface="Wingdings" charset="2"/>
              <a:buNone/>
            </a:pPr>
            <a:r>
              <a:rPr lang="en-US" sz="2000" dirty="0">
                <a:solidFill>
                  <a:schemeClr val="accent1">
                    <a:lumMod val="60000"/>
                    <a:lumOff val="40000"/>
                  </a:schemeClr>
                </a:solidFill>
                <a:latin typeface="Lucida Console" charset="0"/>
              </a:rPr>
              <a:t>/</a:t>
            </a:r>
            <a:r>
              <a:rPr lang="en-US" sz="2000" dirty="0" smtClean="0">
                <a:solidFill>
                  <a:schemeClr val="accent1">
                    <a:lumMod val="60000"/>
                    <a:lumOff val="40000"/>
                  </a:schemeClr>
                </a:solidFill>
                <a:latin typeface="Lucida Console" charset="0"/>
              </a:rPr>
              <a:t>/</a:t>
            </a:r>
            <a:endParaRPr lang="en-US" sz="2000" dirty="0">
              <a:solidFill>
                <a:schemeClr val="accent1">
                  <a:lumMod val="60000"/>
                  <a:lumOff val="40000"/>
                </a:schemeClr>
              </a:solidFill>
              <a:latin typeface="Lucida Console" charset="0"/>
            </a:endParaRP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first:</a:t>
            </a:r>
            <a:r>
              <a:rPr lang="en-US" sz="2000" dirty="0" smtClean="0">
                <a:solidFill>
                  <a:schemeClr val="accent1"/>
                </a:solidFill>
                <a:latin typeface="Lucida Console" charset="0"/>
              </a:rPr>
              <a:t> one S { </a:t>
            </a:r>
            <a:r>
              <a:rPr lang="en-US" sz="2000" dirty="0" err="1">
                <a:solidFill>
                  <a:schemeClr val="accent1"/>
                </a:solidFill>
                <a:latin typeface="Lucida Console" charset="0"/>
              </a:rPr>
              <a:t>Ord.First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last:</a:t>
            </a:r>
            <a:r>
              <a:rPr lang="en-US" sz="2000" dirty="0" smtClean="0">
                <a:solidFill>
                  <a:schemeClr val="accent1"/>
                </a:solidFill>
                <a:latin typeface="Lucida Console" charset="0"/>
              </a:rPr>
              <a:t> one S { </a:t>
            </a:r>
            <a:r>
              <a:rPr lang="en-US" sz="2000" dirty="0" err="1">
                <a:solidFill>
                  <a:schemeClr val="accent1"/>
                </a:solidFill>
                <a:latin typeface="Lucida Console" charset="0"/>
              </a:rPr>
              <a:t>Ord.Last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prev</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a:t>
            </a:r>
          </a:p>
          <a:p>
            <a:pPr>
              <a:lnSpc>
                <a:spcPct val="80000"/>
              </a:lnSpc>
              <a:buFont typeface="Wingdings" charset="2"/>
              <a:buNone/>
            </a:pP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next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Ord.Next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a:t>
            </a:r>
            <a:endParaRPr lang="en-US" sz="2000" dirty="0" smtClean="0">
              <a:solidFill>
                <a:srgbClr val="95B3D7"/>
              </a:solidFill>
              <a:latin typeface="Lucida Console" charset="0"/>
            </a:endParaRPr>
          </a:p>
          <a:p>
            <a:pPr>
              <a:lnSpc>
                <a:spcPct val="80000"/>
              </a:lnSpc>
              <a:buFont typeface="Wingdings" charset="2"/>
              <a:buNone/>
            </a:pPr>
            <a:r>
              <a:rPr lang="en-US" sz="2000" b="1" dirty="0" smtClean="0">
                <a:solidFill>
                  <a:schemeClr val="accent1"/>
                </a:solidFill>
                <a:latin typeface="Lucida Console" charset="0"/>
              </a:rPr>
              <a:t>fun</a:t>
            </a:r>
            <a:r>
              <a:rPr lang="en-US" sz="2000" dirty="0" smtClean="0">
                <a:solidFill>
                  <a:schemeClr val="accent1"/>
                </a:solidFill>
                <a:latin typeface="Lucida Console" charset="0"/>
              </a:rPr>
              <a:t> </a:t>
            </a:r>
            <a:r>
              <a:rPr lang="en-US" sz="2000" dirty="0" err="1">
                <a:solidFill>
                  <a:schemeClr val="accent1"/>
                </a:solidFill>
                <a:latin typeface="Lucida Console" charset="0"/>
              </a:rPr>
              <a:t>prevs</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a:t>
            </a:r>
            <a:r>
              <a:rPr lang="en-US" sz="2000" dirty="0" smtClean="0">
                <a:solidFill>
                  <a:srgbClr val="95B3D7"/>
                </a:solidFill>
                <a:latin typeface="Lucida Console" charset="0"/>
              </a:rPr>
              <a:t>/</a:t>
            </a:r>
            <a:endParaRPr lang="en-US" sz="2000" dirty="0">
              <a:solidFill>
                <a:srgbClr val="95B3D7"/>
              </a:solidFill>
              <a:latin typeface="Lucida Console" charset="0"/>
            </a:endParaRP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nexts</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Ord.Next</a:t>
            </a:r>
            <a:r>
              <a:rPr lang="en-US" sz="2000" dirty="0">
                <a:solidFill>
                  <a:schemeClr val="accent1"/>
                </a:solidFill>
                <a:latin typeface="Lucida Console" charset="0"/>
              </a:rPr>
              <a:t>) }</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dirty="0"/>
              <a:t>The Module Ordering</a:t>
            </a:r>
          </a:p>
        </p:txBody>
      </p:sp>
      <p:sp>
        <p:nvSpPr>
          <p:cNvPr id="28675" name="Rectangle 3"/>
          <p:cNvSpPr>
            <a:spLocks noGrp="1" noChangeArrowheads="1"/>
          </p:cNvSpPr>
          <p:nvPr>
            <p:ph idx="1"/>
          </p:nvPr>
        </p:nvSpPr>
        <p:spPr>
          <a:xfrm>
            <a:off x="666750" y="1436688"/>
            <a:ext cx="8153400" cy="4876800"/>
          </a:xfrm>
        </p:spPr>
        <p:txBody>
          <a:bodyPr>
            <a:normAutofit lnSpcReduction="10000"/>
          </a:bodyPr>
          <a:lstStyle/>
          <a:p>
            <a:pPr>
              <a:lnSpc>
                <a:spcPct val="80000"/>
              </a:lnSpc>
              <a:buFont typeface="Wingdings" charset="2"/>
              <a:buNone/>
            </a:pPr>
            <a:r>
              <a:rPr lang="en-US" sz="2000" dirty="0">
                <a:solidFill>
                  <a:schemeClr val="accent1">
                    <a:lumMod val="60000"/>
                    <a:lumOff val="40000"/>
                  </a:schemeClr>
                </a:solidFill>
                <a:latin typeface="Lucida Console" charset="0"/>
              </a:rPr>
              <a:t>// first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first:</a:t>
            </a:r>
            <a:r>
              <a:rPr lang="en-US" sz="2000" dirty="0" smtClean="0">
                <a:solidFill>
                  <a:schemeClr val="accent1"/>
                </a:solidFill>
                <a:latin typeface="Lucida Console" charset="0"/>
              </a:rPr>
              <a:t> one S { </a:t>
            </a:r>
            <a:r>
              <a:rPr lang="en-US" sz="2000" dirty="0" err="1">
                <a:solidFill>
                  <a:schemeClr val="accent1"/>
                </a:solidFill>
                <a:latin typeface="Lucida Console" charset="0"/>
              </a:rPr>
              <a:t>Ord.First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last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last:</a:t>
            </a:r>
            <a:r>
              <a:rPr lang="en-US" sz="2000" dirty="0" smtClean="0">
                <a:solidFill>
                  <a:schemeClr val="accent1"/>
                </a:solidFill>
                <a:latin typeface="Lucida Console" charset="0"/>
              </a:rPr>
              <a:t> one S { </a:t>
            </a:r>
            <a:r>
              <a:rPr lang="en-US" sz="2000" dirty="0" err="1">
                <a:solidFill>
                  <a:schemeClr val="accent1"/>
                </a:solidFill>
                <a:latin typeface="Lucida Console" charset="0"/>
              </a:rPr>
              <a:t>Ord.Last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 the predecessor of </a:t>
            </a:r>
            <a:r>
              <a:rPr lang="en-US" sz="2000" dirty="0" err="1">
                <a:solidFill>
                  <a:srgbClr val="95B3D7"/>
                </a:solidFill>
                <a:latin typeface="Lucida Console" charset="0"/>
              </a:rPr>
              <a:t>e</a:t>
            </a:r>
            <a:r>
              <a:rPr lang="en-US" sz="2000" dirty="0">
                <a:solidFill>
                  <a:srgbClr val="95B3D7"/>
                </a:solidFill>
                <a:latin typeface="Lucida Console" charset="0"/>
              </a:rPr>
              <a:t>, or empty set if </a:t>
            </a:r>
            <a:r>
              <a:rPr lang="en-US" sz="2000" dirty="0" err="1">
                <a:solidFill>
                  <a:srgbClr val="95B3D7"/>
                </a:solidFill>
                <a:latin typeface="Lucida Console" charset="0"/>
              </a:rPr>
              <a:t>e</a:t>
            </a:r>
            <a:r>
              <a:rPr lang="en-US" sz="2000" dirty="0">
                <a:solidFill>
                  <a:srgbClr val="95B3D7"/>
                </a:solidFill>
                <a:latin typeface="Lucida Console" charset="0"/>
              </a:rPr>
              <a:t> is</a:t>
            </a:r>
          </a:p>
          <a:p>
            <a:pPr>
              <a:lnSpc>
                <a:spcPct val="80000"/>
              </a:lnSpc>
              <a:buFont typeface="Wingdings" charset="2"/>
              <a:buNone/>
            </a:pPr>
            <a:r>
              <a:rPr lang="en-US" sz="2000" dirty="0">
                <a:solidFill>
                  <a:srgbClr val="95B3D7"/>
                </a:solidFill>
                <a:latin typeface="Lucida Console" charset="0"/>
              </a:rPr>
              <a:t>// the first element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prev</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 the successor of </a:t>
            </a:r>
            <a:r>
              <a:rPr lang="en-US" sz="2000" dirty="0" err="1">
                <a:solidFill>
                  <a:srgbClr val="95B3D7"/>
                </a:solidFill>
                <a:latin typeface="Lucida Console" charset="0"/>
              </a:rPr>
              <a:t>e</a:t>
            </a:r>
            <a:r>
              <a:rPr lang="en-US" sz="2000" dirty="0">
                <a:solidFill>
                  <a:srgbClr val="95B3D7"/>
                </a:solidFill>
                <a:latin typeface="Lucida Console" charset="0"/>
              </a:rPr>
              <a:t>, or empty set of </a:t>
            </a:r>
            <a:r>
              <a:rPr lang="en-US" sz="2000" dirty="0" err="1">
                <a:solidFill>
                  <a:srgbClr val="95B3D7"/>
                </a:solidFill>
                <a:latin typeface="Lucida Console" charset="0"/>
              </a:rPr>
              <a:t>e</a:t>
            </a:r>
            <a:r>
              <a:rPr lang="en-US" sz="2000" dirty="0">
                <a:solidFill>
                  <a:srgbClr val="95B3D7"/>
                </a:solidFill>
                <a:latin typeface="Lucida Console" charset="0"/>
              </a:rPr>
              <a:t> is</a:t>
            </a:r>
          </a:p>
          <a:p>
            <a:pPr>
              <a:lnSpc>
                <a:spcPct val="80000"/>
              </a:lnSpc>
              <a:buFont typeface="Wingdings" charset="2"/>
              <a:buNone/>
            </a:pPr>
            <a:r>
              <a:rPr lang="en-US" sz="2000" dirty="0">
                <a:solidFill>
                  <a:srgbClr val="95B3D7"/>
                </a:solidFill>
                <a:latin typeface="Lucida Console" charset="0"/>
              </a:rPr>
              <a:t>// the last element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next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Ord.Next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 elements prior to </a:t>
            </a:r>
            <a:r>
              <a:rPr lang="en-US" sz="2000" dirty="0" err="1">
                <a:solidFill>
                  <a:srgbClr val="95B3D7"/>
                </a:solidFill>
                <a:latin typeface="Lucida Console" charset="0"/>
              </a:rPr>
              <a:t>e</a:t>
            </a:r>
            <a:r>
              <a:rPr lang="en-US" sz="2000" dirty="0">
                <a:solidFill>
                  <a:srgbClr val="95B3D7"/>
                </a:solidFill>
                <a:latin typeface="Lucida Console" charset="0"/>
              </a:rPr>
              <a:t> in the ordering</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prevs</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 elements following </a:t>
            </a:r>
            <a:r>
              <a:rPr lang="en-US" sz="2000" dirty="0" err="1">
                <a:solidFill>
                  <a:srgbClr val="95B3D7"/>
                </a:solidFill>
                <a:latin typeface="Lucida Console" charset="0"/>
              </a:rPr>
              <a:t>e</a:t>
            </a:r>
            <a:r>
              <a:rPr lang="en-US" sz="2000" dirty="0">
                <a:solidFill>
                  <a:srgbClr val="95B3D7"/>
                </a:solidFill>
                <a:latin typeface="Lucida Console" charset="0"/>
              </a:rPr>
              <a:t> in the ordering</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nexts</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Ord.Next</a:t>
            </a:r>
            <a:r>
              <a:rPr lang="en-US" sz="2000" dirty="0">
                <a:solidFill>
                  <a:schemeClr val="accent1"/>
                </a:solidFill>
                <a:latin typeface="Lucida Console" charset="0"/>
              </a:rPr>
              <a:t>) }</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extLst>
      <p:ext uri="{BB962C8B-B14F-4D97-AF65-F5344CB8AC3E}">
        <p14:creationId xmlns:p14="http://schemas.microsoft.com/office/powerpoint/2010/main" val="1400148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dirty="0"/>
              <a:t>The Module Ordering</a:t>
            </a:r>
          </a:p>
        </p:txBody>
      </p:sp>
      <p:sp>
        <p:nvSpPr>
          <p:cNvPr id="29699" name="Rectangle 3"/>
          <p:cNvSpPr>
            <a:spLocks noGrp="1" noChangeArrowheads="1"/>
          </p:cNvSpPr>
          <p:nvPr>
            <p:ph idx="1"/>
          </p:nvPr>
        </p:nvSpPr>
        <p:spPr/>
        <p:txBody>
          <a:bodyPr/>
          <a:lstStyle/>
          <a:p>
            <a:pPr>
              <a:lnSpc>
                <a:spcPct val="80000"/>
              </a:lnSpc>
              <a:buFont typeface="Wingdings" charset="2"/>
              <a:buNone/>
            </a:pPr>
            <a:r>
              <a:rPr lang="en-US" sz="2000" dirty="0">
                <a:solidFill>
                  <a:schemeClr val="accent1">
                    <a:lumMod val="60000"/>
                    <a:lumOff val="40000"/>
                  </a:schemeClr>
                </a:solidFill>
                <a:latin typeface="Lucida Console" charset="0"/>
              </a:rPr>
              <a:t>// e1 is</a:t>
            </a:r>
            <a:r>
              <a:rPr lang="en-US" sz="2000" dirty="0" smtClean="0">
                <a:solidFill>
                  <a:schemeClr val="accent1">
                    <a:lumMod val="60000"/>
                    <a:lumOff val="40000"/>
                  </a:schemeClr>
                </a:solidFill>
                <a:latin typeface="Lucida Console" charset="0"/>
              </a:rPr>
              <a:t> before e2 </a:t>
            </a:r>
            <a:r>
              <a:rPr lang="en-US" sz="2000" dirty="0">
                <a:solidFill>
                  <a:schemeClr val="accent1">
                    <a:lumMod val="60000"/>
                    <a:lumOff val="40000"/>
                  </a:schemeClr>
                </a:solidFill>
                <a:latin typeface="Lucida Console" charset="0"/>
              </a:rPr>
              <a:t>in the ordering</a:t>
            </a:r>
          </a:p>
          <a:p>
            <a:pPr>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lt</a:t>
            </a:r>
            <a:r>
              <a:rPr lang="en-US" sz="2000" dirty="0">
                <a:solidFill>
                  <a:schemeClr val="accent1"/>
                </a:solidFill>
                <a:latin typeface="Lucida Console" charset="0"/>
              </a:rPr>
              <a:t> [e1, e2: </a:t>
            </a:r>
            <a:r>
              <a:rPr lang="en-US" sz="2000" dirty="0" smtClean="0">
                <a:solidFill>
                  <a:schemeClr val="accent1"/>
                </a:solidFill>
                <a:latin typeface="Lucida Console" charset="0"/>
              </a:rPr>
              <a:t>S] </a:t>
            </a:r>
            <a:r>
              <a:rPr lang="en-US" sz="2000" dirty="0">
                <a:solidFill>
                  <a:schemeClr val="accent1"/>
                </a:solidFill>
                <a:latin typeface="Lucida Console" charset="0"/>
              </a:rPr>
              <a:t>{ e1 </a:t>
            </a:r>
            <a:r>
              <a:rPr lang="en-US" sz="2000" b="1" dirty="0">
                <a:solidFill>
                  <a:schemeClr val="accent1"/>
                </a:solidFill>
                <a:latin typeface="Lucida Console" charset="0"/>
              </a:rPr>
              <a:t>in</a:t>
            </a:r>
            <a:r>
              <a:rPr lang="en-US" sz="2000" dirty="0">
                <a:solidFill>
                  <a:schemeClr val="accent1"/>
                </a:solidFill>
                <a:latin typeface="Lucida Console" charset="0"/>
              </a:rPr>
              <a:t> prevs[e2] }</a:t>
            </a:r>
          </a:p>
          <a:p>
            <a:pPr>
              <a:lnSpc>
                <a:spcPct val="80000"/>
              </a:lnSpc>
              <a:buFont typeface="Wingdings" charset="2"/>
              <a:buNone/>
            </a:pPr>
            <a:endParaRPr lang="en-US" sz="2000" dirty="0">
              <a:solidFill>
                <a:schemeClr val="accent1"/>
              </a:solidFill>
              <a:latin typeface="Lucida Console" charset="0"/>
            </a:endParaRPr>
          </a:p>
          <a:p>
            <a:pPr>
              <a:lnSpc>
                <a:spcPct val="80000"/>
              </a:lnSpc>
              <a:buFont typeface="Wingdings" charset="2"/>
              <a:buNone/>
            </a:pPr>
            <a:r>
              <a:rPr lang="en-US" sz="2000" dirty="0">
                <a:solidFill>
                  <a:schemeClr val="accent1">
                    <a:lumMod val="60000"/>
                    <a:lumOff val="40000"/>
                  </a:schemeClr>
                </a:solidFill>
                <a:latin typeface="Lucida Console" charset="0"/>
              </a:rPr>
              <a:t>// e1 is</a:t>
            </a:r>
            <a:r>
              <a:rPr lang="en-US" sz="2000" dirty="0" smtClean="0">
                <a:solidFill>
                  <a:schemeClr val="accent1">
                    <a:lumMod val="60000"/>
                    <a:lumOff val="40000"/>
                  </a:schemeClr>
                </a:solidFill>
                <a:latin typeface="Lucida Console" charset="0"/>
              </a:rPr>
              <a:t> after than </a:t>
            </a:r>
            <a:r>
              <a:rPr lang="en-US" sz="2000" dirty="0">
                <a:solidFill>
                  <a:schemeClr val="accent1">
                    <a:lumMod val="60000"/>
                    <a:lumOff val="40000"/>
                  </a:schemeClr>
                </a:solidFill>
                <a:latin typeface="Lucida Console" charset="0"/>
              </a:rPr>
              <a:t>e2 in the ordering</a:t>
            </a:r>
          </a:p>
          <a:p>
            <a:pPr>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gt</a:t>
            </a:r>
            <a:r>
              <a:rPr lang="en-US" sz="2000" dirty="0">
                <a:solidFill>
                  <a:schemeClr val="accent1"/>
                </a:solidFill>
                <a:latin typeface="Lucida Console" charset="0"/>
              </a:rPr>
              <a:t> [e1, e2: </a:t>
            </a:r>
            <a:r>
              <a:rPr lang="en-US" sz="2000" dirty="0" smtClean="0">
                <a:solidFill>
                  <a:schemeClr val="accent1"/>
                </a:solidFill>
                <a:latin typeface="Lucida Console" charset="0"/>
              </a:rPr>
              <a:t>S] </a:t>
            </a:r>
            <a:r>
              <a:rPr lang="en-US" sz="2000" dirty="0">
                <a:solidFill>
                  <a:schemeClr val="accent1"/>
                </a:solidFill>
                <a:latin typeface="Lucida Console" charset="0"/>
              </a:rPr>
              <a:t>{ e1 </a:t>
            </a:r>
            <a:r>
              <a:rPr lang="en-US" sz="2000" b="1" dirty="0">
                <a:solidFill>
                  <a:schemeClr val="accent1"/>
                </a:solidFill>
                <a:latin typeface="Lucida Console" charset="0"/>
              </a:rPr>
              <a:t>in</a:t>
            </a:r>
            <a:r>
              <a:rPr lang="en-US" sz="2000" dirty="0">
                <a:solidFill>
                  <a:schemeClr val="accent1"/>
                </a:solidFill>
                <a:latin typeface="Lucida Console" charset="0"/>
              </a:rPr>
              <a:t> nexts[e2] }</a:t>
            </a:r>
          </a:p>
          <a:p>
            <a:pPr>
              <a:lnSpc>
                <a:spcPct val="80000"/>
              </a:lnSpc>
              <a:buFont typeface="Wingdings" charset="2"/>
              <a:buNone/>
            </a:pPr>
            <a:endParaRPr lang="en-US" sz="20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e1 is</a:t>
            </a:r>
            <a:r>
              <a:rPr lang="en-US" sz="2000" dirty="0" smtClean="0">
                <a:solidFill>
                  <a:srgbClr val="95B3D7"/>
                </a:solidFill>
                <a:latin typeface="Lucida Console" charset="0"/>
              </a:rPr>
              <a:t> before or </a:t>
            </a:r>
            <a:r>
              <a:rPr lang="en-US" sz="2000" dirty="0">
                <a:solidFill>
                  <a:srgbClr val="95B3D7"/>
                </a:solidFill>
                <a:latin typeface="Lucida Console" charset="0"/>
              </a:rPr>
              <a:t>equal to e2 in the ordering</a:t>
            </a:r>
          </a:p>
          <a:p>
            <a:pPr>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lte</a:t>
            </a:r>
            <a:r>
              <a:rPr lang="en-US" sz="2000" dirty="0">
                <a:solidFill>
                  <a:schemeClr val="accent1"/>
                </a:solidFill>
                <a:latin typeface="Lucida Console" charset="0"/>
              </a:rPr>
              <a:t> [e1, e2: </a:t>
            </a:r>
            <a:r>
              <a:rPr lang="en-US" sz="2000" dirty="0" smtClean="0">
                <a:solidFill>
                  <a:schemeClr val="accent1"/>
                </a:solidFill>
                <a:latin typeface="Lucida Console" charset="0"/>
              </a:rPr>
              <a:t>S] </a:t>
            </a:r>
            <a:r>
              <a:rPr lang="en-US" sz="2000" dirty="0">
                <a:solidFill>
                  <a:schemeClr val="accent1"/>
                </a:solidFill>
                <a:latin typeface="Lucida Console" charset="0"/>
              </a:rPr>
              <a:t>{ e1=e2 || </a:t>
            </a:r>
            <a:r>
              <a:rPr lang="en-US" sz="2000" dirty="0" err="1">
                <a:solidFill>
                  <a:schemeClr val="accent1"/>
                </a:solidFill>
                <a:latin typeface="Lucida Console" charset="0"/>
              </a:rPr>
              <a:t>lt</a:t>
            </a:r>
            <a:r>
              <a:rPr lang="en-US" sz="2000" dirty="0">
                <a:solidFill>
                  <a:schemeClr val="accent1"/>
                </a:solidFill>
                <a:latin typeface="Lucida Console" charset="0"/>
              </a:rPr>
              <a:t> [e1,e2] }</a:t>
            </a:r>
          </a:p>
          <a:p>
            <a:pPr>
              <a:lnSpc>
                <a:spcPct val="80000"/>
              </a:lnSpc>
              <a:buFont typeface="Wingdings" charset="2"/>
              <a:buNone/>
            </a:pPr>
            <a:endParaRPr lang="en-US" sz="20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e1 is</a:t>
            </a:r>
            <a:r>
              <a:rPr lang="en-US" sz="2000" dirty="0" smtClean="0">
                <a:solidFill>
                  <a:srgbClr val="95B3D7"/>
                </a:solidFill>
                <a:latin typeface="Lucida Console" charset="0"/>
              </a:rPr>
              <a:t> after or </a:t>
            </a:r>
            <a:r>
              <a:rPr lang="en-US" sz="2000" dirty="0">
                <a:solidFill>
                  <a:srgbClr val="95B3D7"/>
                </a:solidFill>
                <a:latin typeface="Lucida Console" charset="0"/>
              </a:rPr>
              <a:t>equal to e2 in the ordering</a:t>
            </a:r>
          </a:p>
          <a:p>
            <a:pPr>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gte</a:t>
            </a:r>
            <a:r>
              <a:rPr lang="en-US" sz="2000" dirty="0">
                <a:solidFill>
                  <a:schemeClr val="accent1"/>
                </a:solidFill>
                <a:latin typeface="Lucida Console" charset="0"/>
              </a:rPr>
              <a:t> [e1, e2: </a:t>
            </a:r>
            <a:r>
              <a:rPr lang="en-US" sz="2000" dirty="0" smtClean="0">
                <a:solidFill>
                  <a:schemeClr val="accent1"/>
                </a:solidFill>
                <a:latin typeface="Lucida Console" charset="0"/>
              </a:rPr>
              <a:t>S] </a:t>
            </a:r>
            <a:r>
              <a:rPr lang="en-US" sz="2000" dirty="0">
                <a:solidFill>
                  <a:schemeClr val="accent1"/>
                </a:solidFill>
                <a:latin typeface="Lucida Console" charset="0"/>
              </a:rPr>
              <a:t>{ e1=e2 || </a:t>
            </a:r>
            <a:r>
              <a:rPr lang="en-US" sz="2000" dirty="0" err="1">
                <a:solidFill>
                  <a:schemeClr val="accent1"/>
                </a:solidFill>
                <a:latin typeface="Lucida Console" charset="0"/>
              </a:rPr>
              <a:t>gt</a:t>
            </a:r>
            <a:r>
              <a:rPr lang="en-US" sz="2000" dirty="0">
                <a:solidFill>
                  <a:schemeClr val="accent1"/>
                </a:solidFill>
                <a:latin typeface="Lucida Console" charset="0"/>
              </a:rPr>
              <a:t> [e1,e2] }</a:t>
            </a:r>
          </a:p>
          <a:p>
            <a:pPr>
              <a:lnSpc>
                <a:spcPct val="80000"/>
              </a:lnSpc>
              <a:buFont typeface="Wingdings" charset="2"/>
              <a:buNone/>
            </a:pPr>
            <a:endParaRPr lang="en-US" sz="2000" dirty="0">
              <a:solidFill>
                <a:schemeClr val="accent1"/>
              </a:solidFill>
              <a:latin typeface="Lucida Console" charset="0"/>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dirty="0"/>
              <a:t>The Module Ordering</a:t>
            </a:r>
          </a:p>
        </p:txBody>
      </p:sp>
      <p:sp>
        <p:nvSpPr>
          <p:cNvPr id="30723" name="Rectangle 3"/>
          <p:cNvSpPr>
            <a:spLocks noGrp="1" noChangeArrowheads="1"/>
          </p:cNvSpPr>
          <p:nvPr>
            <p:ph idx="1"/>
          </p:nvPr>
        </p:nvSpPr>
        <p:spPr>
          <a:xfrm>
            <a:off x="590550" y="1246188"/>
            <a:ext cx="8153400" cy="5291137"/>
          </a:xfrm>
        </p:spPr>
        <p:txBody>
          <a:bodyPr/>
          <a:lstStyle/>
          <a:p>
            <a:pPr>
              <a:lnSpc>
                <a:spcPct val="80000"/>
              </a:lnSpc>
              <a:buFont typeface="Wingdings" charset="2"/>
              <a:buNone/>
            </a:pPr>
            <a:r>
              <a:rPr lang="en-US" sz="2000" dirty="0">
                <a:solidFill>
                  <a:schemeClr val="accent1">
                    <a:lumMod val="60000"/>
                    <a:lumOff val="40000"/>
                  </a:schemeClr>
                </a:solidFill>
                <a:latin typeface="Lucida Console" charset="0"/>
              </a:rPr>
              <a:t>// returns the larger of the two elements in the </a:t>
            </a:r>
          </a:p>
          <a:p>
            <a:pPr>
              <a:lnSpc>
                <a:spcPct val="80000"/>
              </a:lnSpc>
              <a:buFont typeface="Wingdings" charset="2"/>
              <a:buNone/>
            </a:pPr>
            <a:r>
              <a:rPr lang="en-US" sz="2000" dirty="0">
                <a:solidFill>
                  <a:schemeClr val="accent1">
                    <a:lumMod val="60000"/>
                    <a:lumOff val="40000"/>
                  </a:schemeClr>
                </a:solidFill>
                <a:latin typeface="Lucida Console" charset="0"/>
              </a:rPr>
              <a:t>// ordering</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larger [e1, e2: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dirty="0" smtClean="0">
                <a:solidFill>
                  <a:schemeClr val="accent1"/>
                </a:solidFill>
                <a:latin typeface="Lucida Console" charset="0"/>
              </a:rPr>
              <a:t>S</a:t>
            </a:r>
            <a:endParaRPr lang="en-US" sz="2000" dirty="0">
              <a:solidFill>
                <a:schemeClr val="accent1"/>
              </a:solidFill>
              <a:latin typeface="Lucida Console" charset="0"/>
            </a:endParaRPr>
          </a:p>
          <a:p>
            <a:pPr>
              <a:lnSpc>
                <a:spcPct val="80000"/>
              </a:lnSpc>
              <a:buFont typeface="Wingdings" charset="2"/>
              <a:buNone/>
            </a:pPr>
            <a:r>
              <a:rPr lang="en-US" sz="2000" dirty="0">
                <a:solidFill>
                  <a:schemeClr val="accent1"/>
                </a:solidFill>
                <a:latin typeface="Lucida Console" charset="0"/>
              </a:rPr>
              <a:t>				{ lt[e1,e2] =&gt; e2 </a:t>
            </a:r>
            <a:r>
              <a:rPr lang="en-US" sz="2000" b="1" dirty="0">
                <a:solidFill>
                  <a:schemeClr val="accent1"/>
                </a:solidFill>
                <a:latin typeface="Lucida Console" charset="0"/>
              </a:rPr>
              <a:t>else</a:t>
            </a:r>
            <a:r>
              <a:rPr lang="en-US" sz="2000" dirty="0">
                <a:solidFill>
                  <a:schemeClr val="accent1"/>
                </a:solidFill>
                <a:latin typeface="Lucida Console" charset="0"/>
              </a:rPr>
              <a:t> e1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returns the smaller of the two elements in the</a:t>
            </a:r>
          </a:p>
          <a:p>
            <a:pPr>
              <a:lnSpc>
                <a:spcPct val="80000"/>
              </a:lnSpc>
              <a:buFont typeface="Wingdings" charset="2"/>
              <a:buNone/>
            </a:pPr>
            <a:r>
              <a:rPr lang="en-US" sz="2000" dirty="0">
                <a:solidFill>
                  <a:srgbClr val="95B3D7"/>
                </a:solidFill>
                <a:latin typeface="Lucida Console" charset="0"/>
              </a:rPr>
              <a:t>// ordering</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smaller [e1, e2: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dirty="0" smtClean="0">
                <a:solidFill>
                  <a:schemeClr val="accent1"/>
                </a:solidFill>
                <a:latin typeface="Lucida Console" charset="0"/>
              </a:rPr>
              <a:t>S</a:t>
            </a:r>
            <a:endParaRPr lang="en-US" sz="2000" dirty="0">
              <a:solidFill>
                <a:schemeClr val="accent1"/>
              </a:solidFill>
              <a:latin typeface="Lucida Console" charset="0"/>
            </a:endParaRPr>
          </a:p>
          <a:p>
            <a:pPr>
              <a:lnSpc>
                <a:spcPct val="80000"/>
              </a:lnSpc>
              <a:buFont typeface="Wingdings" charset="2"/>
              <a:buNone/>
            </a:pPr>
            <a:r>
              <a:rPr lang="en-US" sz="2000" dirty="0">
                <a:solidFill>
                  <a:schemeClr val="accent1"/>
                </a:solidFill>
                <a:latin typeface="Lucida Console" charset="0"/>
              </a:rPr>
              <a:t>				{ lt[e1,e2] =&gt; e1 </a:t>
            </a:r>
            <a:r>
              <a:rPr lang="en-US" sz="2000" b="1" dirty="0" smtClean="0">
                <a:solidFill>
                  <a:schemeClr val="accent1"/>
                </a:solidFill>
                <a:latin typeface="Lucida Console" charset="0"/>
              </a:rPr>
              <a:t>else</a:t>
            </a:r>
            <a:r>
              <a:rPr lang="en-US" sz="2000" dirty="0" smtClean="0">
                <a:solidFill>
                  <a:schemeClr val="accent1"/>
                </a:solidFill>
                <a:latin typeface="Lucida Console" charset="0"/>
              </a:rPr>
              <a:t> e2 </a:t>
            </a:r>
            <a:r>
              <a:rPr lang="en-US" sz="2000" dirty="0">
                <a:solidFill>
                  <a:schemeClr val="accent1"/>
                </a:solidFill>
                <a:latin typeface="Lucida Console" charset="0"/>
              </a:rPr>
              <a:t>}</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returns the largest element in </a:t>
            </a:r>
            <a:r>
              <a:rPr lang="en-US" sz="2000" dirty="0" err="1">
                <a:solidFill>
                  <a:srgbClr val="95B3D7"/>
                </a:solidFill>
                <a:latin typeface="Lucida Console" charset="0"/>
              </a:rPr>
              <a:t>es</a:t>
            </a:r>
            <a:endParaRPr lang="en-US" sz="2000" dirty="0">
              <a:solidFill>
                <a:srgbClr val="95B3D7"/>
              </a:solidFill>
              <a:latin typeface="Lucida Console" charset="0"/>
            </a:endParaRPr>
          </a:p>
          <a:p>
            <a:pPr>
              <a:lnSpc>
                <a:spcPct val="80000"/>
              </a:lnSpc>
              <a:buFont typeface="Wingdings" charset="2"/>
              <a:buNone/>
            </a:pPr>
            <a:r>
              <a:rPr lang="en-US" sz="2000" dirty="0">
                <a:solidFill>
                  <a:srgbClr val="95B3D7"/>
                </a:solidFill>
                <a:latin typeface="Lucida Console" charset="0"/>
              </a:rPr>
              <a:t>// or the empty set if </a:t>
            </a:r>
            <a:r>
              <a:rPr lang="en-US" sz="2000" dirty="0" err="1">
                <a:solidFill>
                  <a:srgbClr val="95B3D7"/>
                </a:solidFill>
                <a:latin typeface="Lucida Console" charset="0"/>
              </a:rPr>
              <a:t>es</a:t>
            </a:r>
            <a:r>
              <a:rPr lang="en-US" sz="2000" dirty="0">
                <a:solidFill>
                  <a:srgbClr val="95B3D7"/>
                </a:solidFill>
                <a:latin typeface="Lucida Console" charset="0"/>
              </a:rPr>
              <a:t> is empty</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max [</a:t>
            </a:r>
            <a:r>
              <a:rPr lang="en-US" sz="2000" dirty="0" err="1">
                <a:solidFill>
                  <a:schemeClr val="accent1"/>
                </a:solidFill>
                <a:latin typeface="Lucida Console" charset="0"/>
              </a:rPr>
              <a:t>es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a:t>
            </a:r>
            <a:endParaRPr lang="en-US" sz="2000" dirty="0">
              <a:solidFill>
                <a:schemeClr val="accent1"/>
              </a:solidFill>
              <a:latin typeface="Lucida Console" charset="0"/>
            </a:endParaRPr>
          </a:p>
          <a:p>
            <a:pPr>
              <a:lnSpc>
                <a:spcPct val="80000"/>
              </a:lnSpc>
              <a:buFont typeface="Wingdings" charset="2"/>
              <a:buNone/>
            </a:pPr>
            <a:r>
              <a:rPr lang="en-US" sz="2000" dirty="0">
                <a:solidFill>
                  <a:schemeClr val="accent1"/>
                </a:solidFill>
                <a:latin typeface="Lucida Console" charset="0"/>
              </a:rPr>
              <a:t>				{ </a:t>
            </a:r>
            <a:r>
              <a:rPr lang="en-US" sz="2000" dirty="0" err="1">
                <a:solidFill>
                  <a:schemeClr val="accent1"/>
                </a:solidFill>
                <a:latin typeface="Lucida Console" charset="0"/>
              </a:rPr>
              <a:t>es</a:t>
            </a:r>
            <a:r>
              <a:rPr lang="en-US" sz="2000" dirty="0">
                <a:solidFill>
                  <a:schemeClr val="accent1"/>
                </a:solidFill>
                <a:latin typeface="Lucida Console" charset="0"/>
              </a:rPr>
              <a:t> - </a:t>
            </a:r>
            <a:r>
              <a:rPr lang="en-US" sz="2000" dirty="0" err="1">
                <a:solidFill>
                  <a:schemeClr val="accent1"/>
                </a:solidFill>
                <a:latin typeface="Lucida Console" charset="0"/>
              </a:rPr>
              <a:t>es.^(Ord.Prev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rgbClr val="95B3D7"/>
                </a:solidFill>
                <a:latin typeface="Lucida Console" charset="0"/>
              </a:rPr>
              <a:t>// returns the smallest element in </a:t>
            </a:r>
            <a:r>
              <a:rPr lang="en-US" sz="2000" dirty="0" err="1">
                <a:solidFill>
                  <a:srgbClr val="95B3D7"/>
                </a:solidFill>
                <a:latin typeface="Lucida Console" charset="0"/>
              </a:rPr>
              <a:t>es</a:t>
            </a:r>
            <a:endParaRPr lang="en-US" sz="2000" dirty="0">
              <a:solidFill>
                <a:srgbClr val="95B3D7"/>
              </a:solidFill>
              <a:latin typeface="Lucida Console" charset="0"/>
            </a:endParaRPr>
          </a:p>
          <a:p>
            <a:pPr>
              <a:lnSpc>
                <a:spcPct val="80000"/>
              </a:lnSpc>
              <a:buFont typeface="Wingdings" charset="2"/>
              <a:buNone/>
            </a:pPr>
            <a:r>
              <a:rPr lang="en-US" sz="2000" dirty="0">
                <a:solidFill>
                  <a:srgbClr val="95B3D7"/>
                </a:solidFill>
                <a:latin typeface="Lucida Console" charset="0"/>
              </a:rPr>
              <a:t>// or the empty set if </a:t>
            </a:r>
            <a:r>
              <a:rPr lang="en-US" sz="2000" dirty="0" err="1">
                <a:solidFill>
                  <a:srgbClr val="95B3D7"/>
                </a:solidFill>
                <a:latin typeface="Lucida Console" charset="0"/>
              </a:rPr>
              <a:t>es</a:t>
            </a:r>
            <a:r>
              <a:rPr lang="en-US" sz="2000" dirty="0">
                <a:solidFill>
                  <a:srgbClr val="95B3D7"/>
                </a:solidFill>
                <a:latin typeface="Lucida Console" charset="0"/>
              </a:rPr>
              <a:t> is empty</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min [</a:t>
            </a:r>
            <a:r>
              <a:rPr lang="en-US" sz="2000" dirty="0" err="1">
                <a:solidFill>
                  <a:schemeClr val="accent1"/>
                </a:solidFill>
                <a:latin typeface="Lucida Console" charset="0"/>
              </a:rPr>
              <a:t>es</a:t>
            </a:r>
            <a:r>
              <a:rPr lang="en-US" sz="2000" dirty="0">
                <a:solidFill>
                  <a:schemeClr val="accent1"/>
                </a:solidFill>
                <a:latin typeface="Lucida Console" charset="0"/>
              </a:rPr>
              <a:t>: </a:t>
            </a:r>
            <a:r>
              <a:rPr lang="en-US" sz="2000" b="1" dirty="0">
                <a:solidFill>
                  <a:schemeClr val="accent1"/>
                </a:solidFill>
                <a:latin typeface="Lucida Console" charset="0"/>
              </a:rPr>
              <a:t>set</a:t>
            </a:r>
            <a:r>
              <a:rPr lang="en-US" sz="2000" dirty="0">
                <a:solidFill>
                  <a:schemeClr val="accent1"/>
                </a:solidFill>
                <a:latin typeface="Lucida Console" charset="0"/>
              </a:rPr>
              <a:t>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a:t>
            </a:r>
            <a:endParaRPr lang="en-US" sz="2000" dirty="0">
              <a:solidFill>
                <a:schemeClr val="accent1"/>
              </a:solidFill>
              <a:latin typeface="Lucida Console" charset="0"/>
            </a:endParaRPr>
          </a:p>
          <a:p>
            <a:pPr>
              <a:lnSpc>
                <a:spcPct val="80000"/>
              </a:lnSpc>
              <a:buFont typeface="Wingdings" charset="2"/>
              <a:buNone/>
            </a:pPr>
            <a:r>
              <a:rPr lang="en-US" sz="2000" dirty="0">
                <a:solidFill>
                  <a:schemeClr val="accent1"/>
                </a:solidFill>
                <a:latin typeface="Lucida Console" charset="0"/>
              </a:rPr>
              <a:t>				{ </a:t>
            </a:r>
            <a:r>
              <a:rPr lang="en-US" sz="2000" dirty="0" err="1">
                <a:solidFill>
                  <a:schemeClr val="accent1"/>
                </a:solidFill>
                <a:latin typeface="Lucida Console" charset="0"/>
              </a:rPr>
              <a:t>es</a:t>
            </a:r>
            <a:r>
              <a:rPr lang="en-US" sz="2000" dirty="0">
                <a:solidFill>
                  <a:schemeClr val="accent1"/>
                </a:solidFill>
                <a:latin typeface="Lucida Console" charset="0"/>
              </a:rPr>
              <a:t> - </a:t>
            </a:r>
            <a:r>
              <a:rPr lang="en-US" sz="2000" dirty="0" err="1">
                <a:solidFill>
                  <a:schemeClr val="accent1"/>
                </a:solidFill>
                <a:latin typeface="Lucida Console" charset="0"/>
              </a:rPr>
              <a:t>es.^(Ord.Next</a:t>
            </a:r>
            <a:r>
              <a:rPr lang="en-US" sz="2000" dirty="0">
                <a:solidFill>
                  <a:schemeClr val="accent1"/>
                </a:solidFill>
                <a:latin typeface="Lucida Console"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Examples</a:t>
            </a:r>
            <a:endParaRPr lang="en-US" dirty="0"/>
          </a:p>
        </p:txBody>
      </p:sp>
      <p:sp>
        <p:nvSpPr>
          <p:cNvPr id="17411" name="Rectangle 3"/>
          <p:cNvSpPr>
            <a:spLocks noGrp="1" noChangeArrowheads="1"/>
          </p:cNvSpPr>
          <p:nvPr>
            <p:ph idx="1"/>
          </p:nvPr>
        </p:nvSpPr>
        <p:spPr>
          <a:xfrm>
            <a:off x="643011" y="1323748"/>
            <a:ext cx="8354535" cy="5303938"/>
          </a:xfrm>
        </p:spPr>
        <p:txBody>
          <a:bodyPr/>
          <a:lstStyle/>
          <a:p>
            <a:pPr>
              <a:spcBef>
                <a:spcPct val="0"/>
              </a:spcBef>
              <a:buFont typeface="Wingdings" charset="2"/>
              <a:buNone/>
            </a:pPr>
            <a:r>
              <a:rPr lang="en-US" sz="2400" b="1" dirty="0">
                <a:solidFill>
                  <a:schemeClr val="accent1"/>
                </a:solidFill>
                <a:latin typeface="Lucida Console" charset="0"/>
              </a:rPr>
              <a:t>module</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util</a:t>
            </a:r>
            <a:r>
              <a:rPr lang="en-US" sz="2400" dirty="0" smtClean="0">
                <a:solidFill>
                  <a:schemeClr val="accent1"/>
                </a:solidFill>
                <a:latin typeface="Lucida Console" charset="0"/>
              </a:rPr>
              <a:t>/relation</a:t>
            </a:r>
            <a:endParaRPr lang="en-US" sz="2400" b="1" dirty="0" smtClean="0">
              <a:solidFill>
                <a:schemeClr val="accent1"/>
              </a:solidFill>
              <a:latin typeface="Lucida Console" charset="0"/>
            </a:endParaRPr>
          </a:p>
          <a:p>
            <a:pPr>
              <a:spcBef>
                <a:spcPct val="0"/>
              </a:spcBef>
              <a:buNone/>
            </a:pPr>
            <a:r>
              <a:rPr lang="en-US" sz="2400" b="1" dirty="0" smtClean="0">
                <a:solidFill>
                  <a:schemeClr val="accent1">
                    <a:lumMod val="60000"/>
                    <a:lumOff val="40000"/>
                  </a:schemeClr>
                </a:solidFill>
                <a:latin typeface="Lucida Console" charset="0"/>
              </a:rPr>
              <a:t> </a:t>
            </a:r>
            <a:r>
              <a:rPr lang="en-US" sz="2400" dirty="0" smtClean="0">
                <a:solidFill>
                  <a:schemeClr val="accent1">
                    <a:lumMod val="60000"/>
                    <a:lumOff val="40000"/>
                  </a:schemeClr>
                </a:solidFill>
                <a:latin typeface="Lucida Console" charset="0"/>
              </a:rPr>
              <a:t>-- r is acyclic over the set s</a:t>
            </a:r>
          </a:p>
          <a:p>
            <a:pPr>
              <a:spcBef>
                <a:spcPct val="0"/>
              </a:spcBef>
              <a:buNone/>
            </a:pPr>
            <a:r>
              <a:rPr lang="en-US" sz="2400" dirty="0" smtClean="0">
                <a:solidFill>
                  <a:schemeClr val="accent1"/>
                </a:solidFill>
                <a:latin typeface="Lucida Console" charset="0"/>
              </a:rPr>
              <a:t> </a:t>
            </a:r>
            <a:r>
              <a:rPr lang="en-US" sz="2400" b="1" dirty="0" err="1" smtClean="0">
                <a:solidFill>
                  <a:schemeClr val="accent1"/>
                </a:solidFill>
                <a:latin typeface="Lucida Console" charset="0"/>
              </a:rPr>
              <a:t>pred</a:t>
            </a:r>
            <a:r>
              <a:rPr lang="en-US" sz="2400" dirty="0" smtClean="0">
                <a:solidFill>
                  <a:schemeClr val="accent1"/>
                </a:solidFill>
                <a:latin typeface="Lucida Console" charset="0"/>
              </a:rPr>
              <a:t> acyclic [r: </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-&gt;</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 s: </a:t>
            </a:r>
            <a:r>
              <a:rPr lang="en-US" sz="2400" b="1" dirty="0" smtClean="0">
                <a:solidFill>
                  <a:schemeClr val="accent1"/>
                </a:solidFill>
                <a:latin typeface="Lucida Console" charset="0"/>
              </a:rPr>
              <a:t>set</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 {</a:t>
            </a:r>
          </a:p>
          <a:p>
            <a:pPr>
              <a:spcBef>
                <a:spcPct val="0"/>
              </a:spcBef>
              <a:buNone/>
            </a:pPr>
            <a:r>
              <a:rPr lang="en-US" sz="2400" dirty="0" smtClean="0">
                <a:solidFill>
                  <a:schemeClr val="accent1"/>
                </a:solidFill>
                <a:latin typeface="Lucida Console" charset="0"/>
              </a:rPr>
              <a:t>   </a:t>
            </a:r>
            <a:r>
              <a:rPr lang="en-US" sz="2400" b="1" dirty="0" smtClean="0">
                <a:solidFill>
                  <a:schemeClr val="accent1"/>
                </a:solidFill>
                <a:latin typeface="Lucida Console" charset="0"/>
              </a:rPr>
              <a:t>all</a:t>
            </a:r>
            <a:r>
              <a:rPr lang="en-US" sz="2400" dirty="0" smtClean="0">
                <a:solidFill>
                  <a:schemeClr val="accent1"/>
                </a:solidFill>
                <a:latin typeface="Lucida Console" charset="0"/>
              </a:rPr>
              <a:t> x: s | x !</a:t>
            </a:r>
            <a:r>
              <a:rPr lang="en-US" sz="2400" b="1" dirty="0" smtClean="0">
                <a:solidFill>
                  <a:schemeClr val="accent1"/>
                </a:solidFill>
                <a:latin typeface="Lucida Console" charset="0"/>
              </a:rPr>
              <a:t>in</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x.^r</a:t>
            </a:r>
            <a:r>
              <a:rPr lang="en-US" sz="2400" dirty="0" smtClean="0">
                <a:solidFill>
                  <a:schemeClr val="accent1"/>
                </a:solidFill>
                <a:latin typeface="Lucida Console" charset="0"/>
              </a:rPr>
              <a:t> </a:t>
            </a:r>
          </a:p>
          <a:p>
            <a:pPr>
              <a:spcBef>
                <a:spcPct val="0"/>
              </a:spcBef>
              <a:buNone/>
            </a:pPr>
            <a:r>
              <a:rPr lang="en-US" sz="2400" dirty="0" smtClean="0">
                <a:solidFill>
                  <a:schemeClr val="accent1"/>
                </a:solidFill>
                <a:latin typeface="Lucida Console" charset="0"/>
              </a:rPr>
              <a:t> }</a:t>
            </a:r>
          </a:p>
          <a:p>
            <a:pPr>
              <a:spcBef>
                <a:spcPct val="0"/>
              </a:spcBef>
              <a:buNone/>
            </a:pPr>
            <a:endParaRPr lang="en-US" sz="2400" b="1" dirty="0" smtClean="0">
              <a:solidFill>
                <a:schemeClr val="accent1"/>
              </a:solidFill>
              <a:latin typeface="Lucida Console" charset="0"/>
            </a:endParaRPr>
          </a:p>
          <a:p>
            <a:pPr>
              <a:spcBef>
                <a:spcPct val="0"/>
              </a:spcBef>
              <a:spcAft>
                <a:spcPts val="0"/>
              </a:spcAft>
              <a:buFont typeface="Wingdings" charset="2"/>
              <a:buNone/>
            </a:pPr>
            <a:endParaRPr lang="en-US" sz="2400" b="1" dirty="0" smtClean="0">
              <a:solidFill>
                <a:schemeClr val="accent1"/>
              </a:solidFill>
              <a:latin typeface="Lucida Console" charset="0"/>
            </a:endParaRPr>
          </a:p>
          <a:p>
            <a:pPr>
              <a:spcBef>
                <a:spcPct val="0"/>
              </a:spcBef>
              <a:buFont typeface="Wingdings" charset="2"/>
              <a:buNone/>
            </a:pPr>
            <a:r>
              <a:rPr lang="en-US" sz="2400" b="1" dirty="0" smtClean="0">
                <a:solidFill>
                  <a:schemeClr val="accent1"/>
                </a:solidFill>
                <a:latin typeface="Lucida Console" charset="0"/>
              </a:rPr>
              <a:t>module</a:t>
            </a:r>
            <a:r>
              <a:rPr lang="en-US" sz="2400" dirty="0" smtClean="0">
                <a:solidFill>
                  <a:schemeClr val="accent1"/>
                </a:solidFill>
                <a:latin typeface="Lucida Console" charset="0"/>
              </a:rPr>
              <a:t> </a:t>
            </a:r>
            <a:r>
              <a:rPr lang="en-US" sz="2400" dirty="0">
                <a:solidFill>
                  <a:schemeClr val="accent1"/>
                </a:solidFill>
                <a:latin typeface="Lucida Console" charset="0"/>
              </a:rPr>
              <a:t>family</a:t>
            </a:r>
          </a:p>
          <a:p>
            <a:pPr>
              <a:spcBef>
                <a:spcPct val="0"/>
              </a:spcBef>
              <a:buNone/>
            </a:pPr>
            <a:r>
              <a:rPr lang="en-US" sz="2400" b="1" dirty="0" smtClean="0">
                <a:solidFill>
                  <a:schemeClr val="accent1"/>
                </a:solidFill>
                <a:latin typeface="Lucida Console" charset="0"/>
              </a:rPr>
              <a:t> open</a:t>
            </a:r>
            <a:r>
              <a:rPr lang="en-US" sz="2400" dirty="0" smtClean="0">
                <a:solidFill>
                  <a:schemeClr val="accent1"/>
                </a:solidFill>
                <a:latin typeface="Lucida Console" charset="0"/>
              </a:rPr>
              <a:t> </a:t>
            </a:r>
            <a:r>
              <a:rPr lang="en-US" sz="2400" dirty="0" err="1">
                <a:solidFill>
                  <a:schemeClr val="accent1"/>
                </a:solidFill>
                <a:latin typeface="Lucida Console" charset="0"/>
              </a:rPr>
              <a:t>util</a:t>
            </a:r>
            <a:r>
              <a:rPr lang="en-US" sz="2400" dirty="0" smtClean="0">
                <a:solidFill>
                  <a:schemeClr val="accent1"/>
                </a:solidFill>
                <a:latin typeface="Lucida Console" charset="0"/>
              </a:rPr>
              <a:t>/relation </a:t>
            </a:r>
            <a:r>
              <a:rPr lang="en-US" sz="2400" b="1" dirty="0" smtClean="0">
                <a:solidFill>
                  <a:schemeClr val="accent1"/>
                </a:solidFill>
                <a:latin typeface="Lucida Console" charset="0"/>
              </a:rPr>
              <a:t>as</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rel</a:t>
            </a:r>
            <a:endParaRPr lang="en-US" sz="2400" dirty="0" smtClean="0">
              <a:solidFill>
                <a:schemeClr val="accent1"/>
              </a:solidFill>
              <a:latin typeface="Lucida Console" charset="0"/>
            </a:endParaRPr>
          </a:p>
          <a:p>
            <a:pPr>
              <a:spcBef>
                <a:spcPct val="0"/>
              </a:spcBef>
              <a:buFont typeface="Wingdings" charset="2"/>
              <a:buNone/>
            </a:pPr>
            <a:r>
              <a:rPr lang="en-US" sz="2400" b="1" dirty="0" smtClean="0">
                <a:solidFill>
                  <a:schemeClr val="accent1"/>
                </a:solidFill>
                <a:latin typeface="Lucida Console" charset="0"/>
              </a:rPr>
              <a:t> sig</a:t>
            </a:r>
            <a:r>
              <a:rPr lang="en-US" sz="2400" dirty="0" smtClean="0">
                <a:solidFill>
                  <a:schemeClr val="accent1"/>
                </a:solidFill>
                <a:latin typeface="Lucida Console" charset="0"/>
              </a:rPr>
              <a:t> </a:t>
            </a:r>
            <a:r>
              <a:rPr lang="en-US" sz="2400" dirty="0">
                <a:solidFill>
                  <a:schemeClr val="accent1"/>
                </a:solidFill>
                <a:latin typeface="Lucida Console" charset="0"/>
              </a:rPr>
              <a:t>Person {</a:t>
            </a:r>
            <a:r>
              <a:rPr lang="en-US" sz="2400" dirty="0" smtClean="0">
                <a:solidFill>
                  <a:schemeClr val="accent1"/>
                </a:solidFill>
                <a:latin typeface="Lucida Console" charset="0"/>
              </a:rPr>
              <a:t> </a:t>
            </a:r>
          </a:p>
          <a:p>
            <a:pPr>
              <a:spcBef>
                <a:spcPct val="0"/>
              </a:spcBef>
              <a:buFont typeface="Wingdings" charset="2"/>
              <a:buNone/>
            </a:pPr>
            <a:r>
              <a:rPr lang="en-US" sz="2400" dirty="0" smtClean="0">
                <a:solidFill>
                  <a:schemeClr val="accent1"/>
                </a:solidFill>
                <a:latin typeface="Lucida Console" charset="0"/>
              </a:rPr>
              <a:t>   parents</a:t>
            </a:r>
            <a:r>
              <a:rPr lang="en-US" sz="2400" dirty="0">
                <a:solidFill>
                  <a:schemeClr val="accent1"/>
                </a:solidFill>
                <a:latin typeface="Lucida Console" charset="0"/>
              </a:rPr>
              <a:t>: </a:t>
            </a:r>
            <a:r>
              <a:rPr lang="en-US" sz="2400" b="1" dirty="0">
                <a:solidFill>
                  <a:schemeClr val="accent1"/>
                </a:solidFill>
                <a:latin typeface="Lucida Console" charset="0"/>
              </a:rPr>
              <a:t>set</a:t>
            </a:r>
            <a:r>
              <a:rPr lang="en-US" sz="2400" dirty="0">
                <a:solidFill>
                  <a:schemeClr val="accent1"/>
                </a:solidFill>
                <a:latin typeface="Lucida Console" charset="0"/>
              </a:rPr>
              <a:t> Person</a:t>
            </a:r>
            <a:r>
              <a:rPr lang="en-US" sz="2400" dirty="0" smtClean="0">
                <a:solidFill>
                  <a:schemeClr val="accent1"/>
                </a:solidFill>
                <a:latin typeface="Lucida Console" charset="0"/>
              </a:rPr>
              <a:t> </a:t>
            </a:r>
          </a:p>
          <a:p>
            <a:pPr>
              <a:spcBef>
                <a:spcPct val="0"/>
              </a:spcBef>
              <a:buFont typeface="Wingdings" charset="2"/>
              <a:buNone/>
            </a:pPr>
            <a:r>
              <a:rPr lang="en-US" sz="2400" dirty="0" smtClean="0">
                <a:solidFill>
                  <a:schemeClr val="accent1"/>
                </a:solidFill>
                <a:latin typeface="Lucida Console" charset="0"/>
              </a:rPr>
              <a:t> }</a:t>
            </a:r>
            <a:endParaRPr lang="en-US" sz="2400" dirty="0">
              <a:solidFill>
                <a:schemeClr val="accent1"/>
              </a:solidFill>
              <a:latin typeface="Lucida Console" charset="0"/>
            </a:endParaRPr>
          </a:p>
          <a:p>
            <a:pPr>
              <a:spcBef>
                <a:spcPct val="0"/>
              </a:spcBef>
              <a:buFont typeface="Wingdings" charset="2"/>
              <a:buNone/>
            </a:pPr>
            <a:r>
              <a:rPr lang="en-US" sz="2400" b="1" dirty="0" smtClean="0">
                <a:solidFill>
                  <a:schemeClr val="accent1"/>
                </a:solidFill>
                <a:latin typeface="Lucida Console" charset="0"/>
              </a:rPr>
              <a:t> fact</a:t>
            </a:r>
            <a:r>
              <a:rPr lang="en-US" sz="2400" dirty="0" smtClean="0">
                <a:solidFill>
                  <a:schemeClr val="accent1"/>
                </a:solidFill>
                <a:latin typeface="Lucida Console" charset="0"/>
              </a:rPr>
              <a:t> </a:t>
            </a:r>
            <a:r>
              <a:rPr lang="en-US" sz="2400" dirty="0">
                <a:solidFill>
                  <a:schemeClr val="accent1"/>
                </a:solidFill>
                <a:latin typeface="Lucida Console" charset="0"/>
              </a:rPr>
              <a:t>{</a:t>
            </a:r>
            <a:r>
              <a:rPr lang="en-US" sz="2400" dirty="0" smtClean="0">
                <a:solidFill>
                  <a:schemeClr val="accent1"/>
                </a:solidFill>
                <a:latin typeface="Lucida Console" charset="0"/>
              </a:rPr>
              <a:t> acyclic[parents, Person] </a:t>
            </a:r>
            <a:r>
              <a:rPr lang="en-US" sz="2400" dirty="0">
                <a:solidFill>
                  <a:schemeClr val="accent1"/>
                </a:solidFill>
                <a:latin typeface="Lucida Console" charset="0"/>
              </a:rPr>
              <a:t>}</a:t>
            </a:r>
            <a:endParaRPr lang="en-US" sz="2400" dirty="0" smtClean="0">
              <a:solidFill>
                <a:schemeClr val="accent1"/>
              </a:solidFill>
              <a:latin typeface="Lucida Console" charset="0"/>
            </a:endParaRPr>
          </a:p>
          <a:p>
            <a:pPr>
              <a:spcBef>
                <a:spcPct val="0"/>
              </a:spcBef>
              <a:buFont typeface="Wingdings" charset="2"/>
              <a:buNone/>
            </a:pPr>
            <a:endParaRPr lang="en-US" sz="2400" b="1" dirty="0">
              <a:latin typeface="Lucida Console" charset="0"/>
            </a:endParaRPr>
          </a:p>
        </p:txBody>
      </p:sp>
      <p:cxnSp>
        <p:nvCxnSpPr>
          <p:cNvPr id="7" name="Straight Connector 6"/>
          <p:cNvCxnSpPr/>
          <p:nvPr/>
        </p:nvCxnSpPr>
        <p:spPr>
          <a:xfrm flipV="1">
            <a:off x="3219796" y="3532976"/>
            <a:ext cx="2808379" cy="17888"/>
          </a:xfrm>
          <a:prstGeom prst="line">
            <a:avLst/>
          </a:prstGeom>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Examples</a:t>
            </a:r>
            <a:endParaRPr lang="en-US" dirty="0"/>
          </a:p>
        </p:txBody>
      </p:sp>
      <p:sp>
        <p:nvSpPr>
          <p:cNvPr id="17411" name="Rectangle 3"/>
          <p:cNvSpPr>
            <a:spLocks noGrp="1" noChangeArrowheads="1"/>
          </p:cNvSpPr>
          <p:nvPr>
            <p:ph idx="1"/>
          </p:nvPr>
        </p:nvSpPr>
        <p:spPr>
          <a:xfrm>
            <a:off x="643011" y="1323748"/>
            <a:ext cx="8354535" cy="5321826"/>
          </a:xfrm>
        </p:spPr>
        <p:txBody>
          <a:bodyPr/>
          <a:lstStyle/>
          <a:p>
            <a:pPr>
              <a:spcBef>
                <a:spcPct val="0"/>
              </a:spcBef>
              <a:buFont typeface="Wingdings" charset="2"/>
              <a:buNone/>
            </a:pPr>
            <a:r>
              <a:rPr lang="en-US" sz="2400" b="1" dirty="0">
                <a:solidFill>
                  <a:schemeClr val="accent1"/>
                </a:solidFill>
                <a:latin typeface="Lucida Console" charset="0"/>
              </a:rPr>
              <a:t>module</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util</a:t>
            </a:r>
            <a:r>
              <a:rPr lang="en-US" sz="2400" dirty="0" smtClean="0">
                <a:solidFill>
                  <a:schemeClr val="accent1"/>
                </a:solidFill>
                <a:latin typeface="Lucida Console" charset="0"/>
              </a:rPr>
              <a:t>/relation</a:t>
            </a:r>
          </a:p>
          <a:p>
            <a:pPr>
              <a:spcBef>
                <a:spcPct val="0"/>
              </a:spcBef>
              <a:buNone/>
            </a:pPr>
            <a:r>
              <a:rPr lang="en-US" sz="2400" dirty="0" smtClean="0">
                <a:solidFill>
                  <a:schemeClr val="accent1">
                    <a:lumMod val="60000"/>
                    <a:lumOff val="40000"/>
                  </a:schemeClr>
                </a:solidFill>
                <a:latin typeface="Lucida Console" charset="0"/>
              </a:rPr>
              <a:t> -- r is acyclic over the set s</a:t>
            </a:r>
          </a:p>
          <a:p>
            <a:pPr>
              <a:spcBef>
                <a:spcPct val="0"/>
              </a:spcBef>
              <a:buNone/>
            </a:pPr>
            <a:r>
              <a:rPr lang="en-US" sz="2400" dirty="0" smtClean="0">
                <a:solidFill>
                  <a:schemeClr val="accent1"/>
                </a:solidFill>
                <a:latin typeface="Lucida Console" charset="0"/>
              </a:rPr>
              <a:t> </a:t>
            </a:r>
            <a:r>
              <a:rPr lang="en-US" sz="2400" b="1" dirty="0" err="1" smtClean="0">
                <a:solidFill>
                  <a:schemeClr val="accent1"/>
                </a:solidFill>
                <a:latin typeface="Lucida Console" charset="0"/>
              </a:rPr>
              <a:t>pred</a:t>
            </a:r>
            <a:r>
              <a:rPr lang="en-US" sz="2400" dirty="0" smtClean="0">
                <a:solidFill>
                  <a:schemeClr val="accent1"/>
                </a:solidFill>
                <a:latin typeface="Lucida Console" charset="0"/>
              </a:rPr>
              <a:t> acyclic [r: </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-&gt;</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 s: </a:t>
            </a:r>
            <a:r>
              <a:rPr lang="en-US" sz="2400" b="1" dirty="0" smtClean="0">
                <a:solidFill>
                  <a:schemeClr val="accent1"/>
                </a:solidFill>
                <a:latin typeface="Lucida Console" charset="0"/>
              </a:rPr>
              <a:t>set</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univ</a:t>
            </a:r>
            <a:r>
              <a:rPr lang="en-US" sz="2400" dirty="0" smtClean="0">
                <a:solidFill>
                  <a:schemeClr val="accent1"/>
                </a:solidFill>
                <a:latin typeface="Lucida Console" charset="0"/>
              </a:rPr>
              <a:t>] {</a:t>
            </a:r>
          </a:p>
          <a:p>
            <a:pPr>
              <a:spcBef>
                <a:spcPct val="0"/>
              </a:spcBef>
              <a:buNone/>
            </a:pPr>
            <a:r>
              <a:rPr lang="en-US" sz="2400" dirty="0" smtClean="0">
                <a:solidFill>
                  <a:schemeClr val="accent1"/>
                </a:solidFill>
                <a:latin typeface="Lucida Console" charset="0"/>
              </a:rPr>
              <a:t>   </a:t>
            </a:r>
            <a:r>
              <a:rPr lang="en-US" sz="2400" b="1" dirty="0" smtClean="0">
                <a:solidFill>
                  <a:schemeClr val="accent1"/>
                </a:solidFill>
                <a:latin typeface="Lucida Console" charset="0"/>
              </a:rPr>
              <a:t>all</a:t>
            </a:r>
            <a:r>
              <a:rPr lang="en-US" sz="2400" dirty="0" smtClean="0">
                <a:solidFill>
                  <a:schemeClr val="accent1"/>
                </a:solidFill>
                <a:latin typeface="Lucida Console" charset="0"/>
              </a:rPr>
              <a:t> x: s | x !</a:t>
            </a:r>
            <a:r>
              <a:rPr lang="en-US" sz="2400" b="1" dirty="0" smtClean="0">
                <a:solidFill>
                  <a:schemeClr val="accent1"/>
                </a:solidFill>
                <a:latin typeface="Lucida Console" charset="0"/>
              </a:rPr>
              <a:t>in</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x.^r</a:t>
            </a:r>
            <a:r>
              <a:rPr lang="en-US" sz="2400" dirty="0" smtClean="0">
                <a:solidFill>
                  <a:schemeClr val="accent1"/>
                </a:solidFill>
                <a:latin typeface="Lucida Console" charset="0"/>
              </a:rPr>
              <a:t> </a:t>
            </a:r>
          </a:p>
          <a:p>
            <a:pPr>
              <a:spcBef>
                <a:spcPct val="0"/>
              </a:spcBef>
              <a:buNone/>
            </a:pPr>
            <a:r>
              <a:rPr lang="en-US" sz="2400" dirty="0" smtClean="0">
                <a:solidFill>
                  <a:schemeClr val="accent1"/>
                </a:solidFill>
                <a:latin typeface="Lucida Console" charset="0"/>
              </a:rPr>
              <a:t> }</a:t>
            </a:r>
          </a:p>
          <a:p>
            <a:pPr>
              <a:spcBef>
                <a:spcPct val="0"/>
              </a:spcBef>
              <a:buNone/>
            </a:pPr>
            <a:endParaRPr lang="en-US" sz="2400" b="1" dirty="0" smtClean="0">
              <a:solidFill>
                <a:schemeClr val="accent1"/>
              </a:solidFill>
              <a:latin typeface="Lucida Console" charset="0"/>
            </a:endParaRPr>
          </a:p>
          <a:p>
            <a:pPr>
              <a:spcBef>
                <a:spcPct val="0"/>
              </a:spcBef>
              <a:buNone/>
            </a:pPr>
            <a:r>
              <a:rPr lang="en-US" sz="2400" b="1" dirty="0" smtClean="0">
                <a:solidFill>
                  <a:schemeClr val="accent1"/>
                </a:solidFill>
                <a:latin typeface="Lucida Console" charset="0"/>
              </a:rPr>
              <a:t>module</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fileSystem</a:t>
            </a:r>
            <a:endParaRPr lang="en-US" sz="2400" dirty="0" smtClean="0">
              <a:solidFill>
                <a:schemeClr val="accent1"/>
              </a:solidFill>
              <a:latin typeface="Lucida Console" charset="0"/>
            </a:endParaRPr>
          </a:p>
          <a:p>
            <a:pPr>
              <a:spcBef>
                <a:spcPct val="0"/>
              </a:spcBef>
              <a:buNone/>
            </a:pPr>
            <a:r>
              <a:rPr lang="en-US" sz="2400" b="1" dirty="0" smtClean="0">
                <a:solidFill>
                  <a:schemeClr val="accent1"/>
                </a:solidFill>
                <a:latin typeface="Lucida Console" charset="0"/>
              </a:rPr>
              <a:t> open</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util</a:t>
            </a:r>
            <a:r>
              <a:rPr lang="en-US" sz="2400" dirty="0" smtClean="0">
                <a:solidFill>
                  <a:schemeClr val="accent1"/>
                </a:solidFill>
                <a:latin typeface="Lucida Console" charset="0"/>
              </a:rPr>
              <a:t>/relation </a:t>
            </a:r>
            <a:r>
              <a:rPr lang="en-US" sz="2400" b="1" dirty="0" smtClean="0">
                <a:solidFill>
                  <a:schemeClr val="accent1"/>
                </a:solidFill>
                <a:latin typeface="Lucida Console" charset="0"/>
              </a:rPr>
              <a:t>as</a:t>
            </a:r>
            <a:r>
              <a:rPr lang="en-US" sz="2400" dirty="0" smtClean="0">
                <a:solidFill>
                  <a:schemeClr val="accent1"/>
                </a:solidFill>
                <a:latin typeface="Lucida Console" charset="0"/>
              </a:rPr>
              <a:t> </a:t>
            </a:r>
            <a:r>
              <a:rPr lang="en-US" sz="2400" dirty="0" err="1" smtClean="0">
                <a:solidFill>
                  <a:schemeClr val="accent1"/>
                </a:solidFill>
                <a:latin typeface="Lucida Console" charset="0"/>
              </a:rPr>
              <a:t>rel</a:t>
            </a:r>
            <a:endParaRPr lang="en-US" sz="2400" dirty="0" smtClean="0">
              <a:solidFill>
                <a:schemeClr val="accent1"/>
              </a:solidFill>
              <a:latin typeface="Lucida Console" charset="0"/>
            </a:endParaRPr>
          </a:p>
          <a:p>
            <a:pPr>
              <a:spcBef>
                <a:spcPct val="0"/>
              </a:spcBef>
              <a:buNone/>
            </a:pPr>
            <a:r>
              <a:rPr lang="en-US" sz="2400" b="1" dirty="0" smtClean="0">
                <a:solidFill>
                  <a:schemeClr val="accent1"/>
                </a:solidFill>
                <a:latin typeface="Lucida Console" charset="0"/>
              </a:rPr>
              <a:t> sig </a:t>
            </a:r>
            <a:r>
              <a:rPr lang="en-US" sz="2400" dirty="0" smtClean="0">
                <a:solidFill>
                  <a:schemeClr val="accent1"/>
                </a:solidFill>
                <a:latin typeface="Lucida Console" charset="0"/>
              </a:rPr>
              <a:t>Object {}</a:t>
            </a:r>
          </a:p>
          <a:p>
            <a:pPr>
              <a:spcBef>
                <a:spcPct val="0"/>
              </a:spcBef>
              <a:buNone/>
            </a:pPr>
            <a:r>
              <a:rPr lang="en-US" sz="2400" b="1" dirty="0" smtClean="0">
                <a:solidFill>
                  <a:schemeClr val="accent1"/>
                </a:solidFill>
                <a:latin typeface="Lucida Console" charset="0"/>
              </a:rPr>
              <a:t> sig </a:t>
            </a:r>
            <a:r>
              <a:rPr lang="en-US" sz="2400" dirty="0" smtClean="0">
                <a:solidFill>
                  <a:schemeClr val="accent1"/>
                </a:solidFill>
                <a:latin typeface="Lucida Console" charset="0"/>
              </a:rPr>
              <a:t>Folder extends Object {</a:t>
            </a:r>
          </a:p>
          <a:p>
            <a:pPr>
              <a:spcBef>
                <a:spcPct val="0"/>
              </a:spcBef>
              <a:buNone/>
            </a:pPr>
            <a:r>
              <a:rPr lang="en-US" sz="2400" dirty="0" smtClean="0">
                <a:solidFill>
                  <a:schemeClr val="accent1"/>
                </a:solidFill>
                <a:latin typeface="Lucida Console" charset="0"/>
              </a:rPr>
              <a:t>   </a:t>
            </a:r>
            <a:r>
              <a:rPr lang="en-US" sz="2400" dirty="0" err="1" smtClean="0">
                <a:solidFill>
                  <a:schemeClr val="accent1"/>
                </a:solidFill>
                <a:latin typeface="Lucida Console" charset="0"/>
              </a:rPr>
              <a:t>subFolders</a:t>
            </a:r>
            <a:r>
              <a:rPr lang="en-US" sz="2400" dirty="0" smtClean="0">
                <a:solidFill>
                  <a:schemeClr val="accent1"/>
                </a:solidFill>
                <a:latin typeface="Lucida Console" charset="0"/>
              </a:rPr>
              <a:t>: set Folder</a:t>
            </a:r>
          </a:p>
          <a:p>
            <a:pPr>
              <a:spcBef>
                <a:spcPct val="0"/>
              </a:spcBef>
              <a:buNone/>
            </a:pPr>
            <a:r>
              <a:rPr lang="en-US" sz="2400" dirty="0" smtClean="0">
                <a:solidFill>
                  <a:schemeClr val="accent1"/>
                </a:solidFill>
                <a:latin typeface="Lucida Console" charset="0"/>
              </a:rPr>
              <a:t> }</a:t>
            </a:r>
          </a:p>
          <a:p>
            <a:pPr>
              <a:spcBef>
                <a:spcPct val="0"/>
              </a:spcBef>
              <a:buNone/>
            </a:pPr>
            <a:r>
              <a:rPr lang="en-US" sz="2400" b="1" dirty="0" smtClean="0">
                <a:solidFill>
                  <a:schemeClr val="accent1"/>
                </a:solidFill>
                <a:latin typeface="Lucida Console" charset="0"/>
              </a:rPr>
              <a:t> fact </a:t>
            </a:r>
            <a:r>
              <a:rPr lang="en-US" sz="2400" dirty="0" smtClean="0">
                <a:solidFill>
                  <a:schemeClr val="accent1"/>
                </a:solidFill>
                <a:latin typeface="Lucida Console" charset="0"/>
              </a:rPr>
              <a:t>{ acyclic[</a:t>
            </a:r>
            <a:r>
              <a:rPr lang="en-US" sz="2400" dirty="0" err="1">
                <a:solidFill>
                  <a:schemeClr val="accent1"/>
                </a:solidFill>
                <a:latin typeface="Lucida Console" charset="0"/>
              </a:rPr>
              <a:t>subFolders</a:t>
            </a:r>
            <a:r>
              <a:rPr lang="en-US" sz="2400" dirty="0">
                <a:solidFill>
                  <a:schemeClr val="accent1"/>
                </a:solidFill>
                <a:latin typeface="Lucida Console" charset="0"/>
              </a:rPr>
              <a:t>, </a:t>
            </a:r>
            <a:r>
              <a:rPr lang="en-US" sz="2400" dirty="0" smtClean="0">
                <a:solidFill>
                  <a:schemeClr val="accent1"/>
                </a:solidFill>
                <a:latin typeface="Lucida Console" charset="0"/>
              </a:rPr>
              <a:t>Folder] }</a:t>
            </a:r>
            <a:endParaRPr lang="en-US" sz="2400" b="1" dirty="0" smtClean="0">
              <a:solidFill>
                <a:schemeClr val="accent1"/>
              </a:solidFill>
              <a:latin typeface="Lucida Console" charset="0"/>
            </a:endParaRPr>
          </a:p>
          <a:p>
            <a:pPr>
              <a:spcBef>
                <a:spcPct val="0"/>
              </a:spcBef>
              <a:buFont typeface="Wingdings" charset="2"/>
              <a:buNone/>
            </a:pPr>
            <a:endParaRPr lang="en-US" sz="2400" dirty="0" smtClean="0">
              <a:solidFill>
                <a:schemeClr val="accent1"/>
              </a:solidFill>
              <a:latin typeface="Lucida Console" charset="0"/>
            </a:endParaRPr>
          </a:p>
          <a:p>
            <a:pPr>
              <a:spcBef>
                <a:spcPct val="0"/>
              </a:spcBef>
              <a:buFont typeface="Wingdings" charset="2"/>
              <a:buNone/>
            </a:pPr>
            <a:endParaRPr lang="en-US" sz="2400" b="1" dirty="0">
              <a:solidFill>
                <a:schemeClr val="accent1"/>
              </a:solidFill>
              <a:latin typeface="Lucida Console" charset="0"/>
            </a:endParaRPr>
          </a:p>
        </p:txBody>
      </p:sp>
      <p:cxnSp>
        <p:nvCxnSpPr>
          <p:cNvPr id="7" name="Straight Connector 6"/>
          <p:cNvCxnSpPr/>
          <p:nvPr/>
        </p:nvCxnSpPr>
        <p:spPr>
          <a:xfrm flipV="1">
            <a:off x="3219796" y="3281047"/>
            <a:ext cx="2808379" cy="17888"/>
          </a:xfrm>
          <a:prstGeom prst="line">
            <a:avLst/>
          </a:prstGeom>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Module Declarations</a:t>
            </a:r>
          </a:p>
        </p:txBody>
      </p:sp>
      <p:sp>
        <p:nvSpPr>
          <p:cNvPr id="9219" name="Rectangle 3"/>
          <p:cNvSpPr>
            <a:spLocks noGrp="1" noChangeArrowheads="1"/>
          </p:cNvSpPr>
          <p:nvPr>
            <p:ph idx="1"/>
          </p:nvPr>
        </p:nvSpPr>
        <p:spPr/>
        <p:txBody>
          <a:bodyPr>
            <a:normAutofit lnSpcReduction="10000"/>
          </a:bodyPr>
          <a:lstStyle/>
          <a:p>
            <a:pPr>
              <a:spcBef>
                <a:spcPct val="0"/>
              </a:spcBef>
              <a:spcAft>
                <a:spcPct val="50000"/>
              </a:spcAft>
            </a:pPr>
            <a:r>
              <a:rPr lang="en-US" dirty="0"/>
              <a:t>The first line of every module is a </a:t>
            </a:r>
            <a:r>
              <a:rPr lang="en-US" dirty="0">
                <a:solidFill>
                  <a:schemeClr val="accent2"/>
                </a:solidFill>
              </a:rPr>
              <a:t>module header</a:t>
            </a:r>
          </a:p>
          <a:p>
            <a:pPr>
              <a:buFont typeface="Wingdings" charset="2"/>
              <a:buNone/>
            </a:pPr>
            <a:r>
              <a:rPr lang="en-US" sz="2800" b="1" dirty="0">
                <a:solidFill>
                  <a:schemeClr val="accent1"/>
                </a:solidFill>
                <a:latin typeface="Lucida Console" charset="0"/>
              </a:rPr>
              <a:t>		module</a:t>
            </a:r>
            <a:r>
              <a:rPr lang="en-US" sz="2800" dirty="0">
                <a:solidFill>
                  <a:schemeClr val="accent1"/>
                </a:solidFill>
                <a:latin typeface="Lucida Console" charset="0"/>
              </a:rPr>
              <a:t> </a:t>
            </a:r>
            <a:r>
              <a:rPr lang="en-US" sz="2800" i="1" dirty="0" err="1">
                <a:solidFill>
                  <a:schemeClr val="accent1"/>
                </a:solidFill>
                <a:latin typeface="Lucida Console" charset="0"/>
              </a:rPr>
              <a:t>modulePathName</a:t>
            </a:r>
            <a:endParaRPr lang="en-US" sz="2800" i="1" dirty="0">
              <a:solidFill>
                <a:schemeClr val="accent1"/>
              </a:solidFill>
              <a:latin typeface="Lucida Console" charset="0"/>
            </a:endParaRPr>
          </a:p>
          <a:p>
            <a:pPr>
              <a:buFont typeface="Wingdings" charset="2"/>
              <a:buNone/>
            </a:pPr>
            <a:endParaRPr lang="en-US" dirty="0" smtClean="0"/>
          </a:p>
          <a:p>
            <a:pPr>
              <a:spcBef>
                <a:spcPct val="0"/>
              </a:spcBef>
              <a:spcAft>
                <a:spcPct val="50000"/>
              </a:spcAft>
            </a:pPr>
            <a:r>
              <a:rPr lang="en-US" dirty="0" smtClean="0"/>
              <a:t>The module can </a:t>
            </a:r>
            <a:r>
              <a:rPr lang="en-US" dirty="0" smtClean="0">
                <a:solidFill>
                  <a:schemeClr val="accent2"/>
                </a:solidFill>
              </a:rPr>
              <a:t>import </a:t>
            </a:r>
            <a:r>
              <a:rPr lang="en-US" dirty="0" smtClean="0"/>
              <a:t>another module with an </a:t>
            </a:r>
            <a:r>
              <a:rPr lang="en-US" sz="2800" b="1" dirty="0" smtClean="0">
                <a:solidFill>
                  <a:srgbClr val="4F81BD"/>
                </a:solidFill>
                <a:latin typeface="Lucida Console"/>
                <a:cs typeface="Lucida Console"/>
              </a:rPr>
              <a:t>open</a:t>
            </a:r>
            <a:r>
              <a:rPr lang="en-US" sz="2800" dirty="0" smtClean="0">
                <a:solidFill>
                  <a:srgbClr val="6E1EC6"/>
                </a:solidFill>
              </a:rPr>
              <a:t> </a:t>
            </a:r>
            <a:r>
              <a:rPr lang="en-US" dirty="0" smtClean="0"/>
              <a:t>statement immediately </a:t>
            </a:r>
            <a:r>
              <a:rPr lang="en-US" dirty="0"/>
              <a:t>following the header</a:t>
            </a:r>
          </a:p>
          <a:p>
            <a:pPr>
              <a:buFont typeface="Wingdings" charset="2"/>
              <a:buNone/>
            </a:pPr>
            <a:r>
              <a:rPr lang="en-US" dirty="0">
                <a:solidFill>
                  <a:schemeClr val="accent1"/>
                </a:solidFill>
              </a:rPr>
              <a:t>		</a:t>
            </a:r>
            <a:r>
              <a:rPr lang="en-US" sz="2800" b="1" dirty="0">
                <a:solidFill>
                  <a:schemeClr val="accent1"/>
                </a:solidFill>
                <a:latin typeface="Lucida Console" charset="0"/>
              </a:rPr>
              <a:t>open</a:t>
            </a:r>
            <a:r>
              <a:rPr lang="en-US" sz="2800" dirty="0">
                <a:solidFill>
                  <a:schemeClr val="accent1"/>
                </a:solidFill>
                <a:latin typeface="Lucida Console" charset="0"/>
              </a:rPr>
              <a:t> </a:t>
            </a:r>
            <a:r>
              <a:rPr lang="en-US" sz="2800" i="1" dirty="0" err="1">
                <a:solidFill>
                  <a:schemeClr val="accent1"/>
                </a:solidFill>
                <a:latin typeface="Lucida Console" charset="0"/>
              </a:rPr>
              <a:t>modulePathName</a:t>
            </a:r>
            <a:endParaRPr lang="en-US" sz="2800" i="1" dirty="0">
              <a:solidFill>
                <a:schemeClr val="accent1"/>
              </a:solidFill>
              <a:latin typeface="Lucida Console" charset="0"/>
            </a:endParaRP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Module Definition</a:t>
            </a:r>
          </a:p>
        </p:txBody>
      </p:sp>
      <p:sp>
        <p:nvSpPr>
          <p:cNvPr id="10243" name="Rectangle 3"/>
          <p:cNvSpPr>
            <a:spLocks noGrp="1" noChangeArrowheads="1"/>
          </p:cNvSpPr>
          <p:nvPr>
            <p:ph idx="1"/>
          </p:nvPr>
        </p:nvSpPr>
        <p:spPr/>
        <p:txBody>
          <a:bodyPr/>
          <a:lstStyle/>
          <a:p>
            <a:pPr>
              <a:spcBef>
                <a:spcPct val="0"/>
              </a:spcBef>
              <a:spcAft>
                <a:spcPct val="50000"/>
              </a:spcAft>
            </a:pPr>
            <a:r>
              <a:rPr lang="en-US" dirty="0" smtClean="0"/>
              <a:t>A module </a:t>
            </a:r>
            <a:r>
              <a:rPr lang="en-US" dirty="0" smtClean="0">
                <a:solidFill>
                  <a:srgbClr val="4F81BD"/>
                </a:solidFill>
              </a:rPr>
              <a:t>A</a:t>
            </a:r>
            <a:r>
              <a:rPr lang="en-US" dirty="0" smtClean="0"/>
              <a:t> can import a module </a:t>
            </a:r>
            <a:r>
              <a:rPr lang="en-US" dirty="0" smtClean="0">
                <a:solidFill>
                  <a:srgbClr val="4F81BD"/>
                </a:solidFill>
              </a:rPr>
              <a:t>B</a:t>
            </a:r>
            <a:r>
              <a:rPr lang="en-US" dirty="0" smtClean="0"/>
              <a:t> which can in turn import a module </a:t>
            </a:r>
            <a:r>
              <a:rPr lang="en-US" dirty="0" smtClean="0">
                <a:solidFill>
                  <a:srgbClr val="4F81BD"/>
                </a:solidFill>
              </a:rPr>
              <a:t>C</a:t>
            </a:r>
            <a:r>
              <a:rPr lang="en-US" dirty="0" smtClean="0"/>
              <a:t>, and so on</a:t>
            </a:r>
          </a:p>
          <a:p>
            <a:pPr>
              <a:spcBef>
                <a:spcPct val="0"/>
              </a:spcBef>
              <a:spcAft>
                <a:spcPct val="50000"/>
              </a:spcAft>
            </a:pPr>
            <a:r>
              <a:rPr lang="en-US" dirty="0" smtClean="0"/>
              <a:t>You can understand </a:t>
            </a:r>
            <a:r>
              <a:rPr lang="en-US" dirty="0" smtClean="0">
                <a:solidFill>
                  <a:srgbClr val="4F81BD"/>
                </a:solidFill>
              </a:rPr>
              <a:t>open</a:t>
            </a:r>
            <a:r>
              <a:rPr lang="en-US" dirty="0" smtClean="0"/>
              <a:t> statements informally as textual inclusion</a:t>
            </a:r>
          </a:p>
          <a:p>
            <a:pPr>
              <a:spcBef>
                <a:spcPct val="0"/>
              </a:spcBef>
              <a:spcAft>
                <a:spcPct val="50000"/>
              </a:spcAft>
            </a:pPr>
            <a:r>
              <a:rPr lang="en-US" dirty="0" smtClean="0"/>
              <a:t>No cycles in the import structure are permitted</a:t>
            </a:r>
          </a:p>
          <a:p>
            <a:pPr>
              <a:spcBef>
                <a:spcPct val="0"/>
              </a:spcBef>
              <a:spcAft>
                <a:spcPct val="50000"/>
              </a:spcAft>
            </a:pPr>
            <a:endParaRPr lang="en-US" dirty="0"/>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a:t>ModulePathName</a:t>
            </a:r>
            <a:r>
              <a:rPr lang="en-US" dirty="0" smtClean="0"/>
              <a:t> Definition</a:t>
            </a:r>
            <a:endParaRPr lang="en-US" dirty="0"/>
          </a:p>
        </p:txBody>
      </p:sp>
      <p:sp>
        <p:nvSpPr>
          <p:cNvPr id="11267" name="Rectangle 3"/>
          <p:cNvSpPr>
            <a:spLocks noGrp="1" noChangeArrowheads="1"/>
          </p:cNvSpPr>
          <p:nvPr>
            <p:ph idx="1"/>
          </p:nvPr>
        </p:nvSpPr>
        <p:spPr/>
        <p:txBody>
          <a:bodyPr/>
          <a:lstStyle/>
          <a:p>
            <a:pPr>
              <a:spcAft>
                <a:spcPct val="50000"/>
              </a:spcAft>
            </a:pPr>
            <a:r>
              <a:rPr lang="en-US" sz="2800" dirty="0"/>
              <a:t>Every module has a path name that must match the path of its corresponding file in the file system</a:t>
            </a:r>
            <a:endParaRPr lang="en-US" sz="2800" dirty="0" smtClean="0"/>
          </a:p>
          <a:p>
            <a:r>
              <a:rPr lang="en-US" sz="2400" dirty="0" smtClean="0"/>
              <a:t>The module’s path name can range </a:t>
            </a:r>
          </a:p>
          <a:p>
            <a:pPr marL="968375" lvl="1" indent="-338138"/>
            <a:r>
              <a:rPr lang="en-US" sz="2400" dirty="0"/>
              <a:t>f</a:t>
            </a:r>
            <a:r>
              <a:rPr lang="en-US" sz="2400" dirty="0" smtClean="0"/>
              <a:t>rom just the </a:t>
            </a:r>
            <a:r>
              <a:rPr lang="en-US" sz="2400" dirty="0"/>
              <a:t>name of the </a:t>
            </a:r>
            <a:r>
              <a:rPr lang="en-US" sz="2400" dirty="0" smtClean="0"/>
              <a:t>file (</a:t>
            </a:r>
            <a:r>
              <a:rPr lang="en-US" sz="2400" dirty="0"/>
              <a:t>without the</a:t>
            </a:r>
            <a:r>
              <a:rPr lang="en-US" sz="2400" dirty="0" smtClean="0"/>
              <a:t> .</a:t>
            </a:r>
            <a:r>
              <a:rPr lang="en-US" sz="2400" dirty="0" err="1" smtClean="0"/>
              <a:t>als</a:t>
            </a:r>
            <a:r>
              <a:rPr lang="en-US" sz="2400" dirty="0" smtClean="0"/>
              <a:t> extension</a:t>
            </a:r>
            <a:r>
              <a:rPr lang="en-US" sz="2400" dirty="0"/>
              <a:t>)</a:t>
            </a:r>
            <a:endParaRPr lang="en-US" sz="2400" dirty="0" smtClean="0"/>
          </a:p>
          <a:p>
            <a:pPr marL="968375" lvl="1" indent="-338138"/>
            <a:r>
              <a:rPr lang="en-US" sz="2400" dirty="0"/>
              <a:t>t</a:t>
            </a:r>
            <a:r>
              <a:rPr lang="en-US" sz="2400" dirty="0" smtClean="0"/>
              <a:t>o the </a:t>
            </a:r>
            <a:r>
              <a:rPr lang="en-US" sz="2400" dirty="0"/>
              <a:t>whole</a:t>
            </a:r>
            <a:r>
              <a:rPr lang="en-US" sz="2400" dirty="0" smtClean="0"/>
              <a:t> path </a:t>
            </a:r>
            <a:r>
              <a:rPr lang="en-US" sz="2400" dirty="0"/>
              <a:t>from the root</a:t>
            </a:r>
          </a:p>
          <a:p>
            <a:pPr marL="968375" lvl="1" indent="-338138">
              <a:buFont typeface="Wingdings" charset="2"/>
              <a:buNone/>
            </a:pPr>
            <a:endParaRPr lang="en-US" sz="2400" dirty="0" smtClean="0"/>
          </a:p>
          <a:p>
            <a:r>
              <a:rPr lang="en-US" sz="2800" dirty="0" smtClean="0">
                <a:solidFill>
                  <a:schemeClr val="accent2"/>
                </a:solidFill>
              </a:rPr>
              <a:t>The root </a:t>
            </a:r>
            <a:r>
              <a:rPr lang="en-US" sz="2800" dirty="0">
                <a:solidFill>
                  <a:schemeClr val="accent2"/>
                </a:solidFill>
              </a:rPr>
              <a:t>of the path in</a:t>
            </a:r>
            <a:r>
              <a:rPr lang="en-US" sz="2800" dirty="0" smtClean="0">
                <a:solidFill>
                  <a:schemeClr val="accent2"/>
                </a:solidFill>
              </a:rPr>
              <a:t> the importing module </a:t>
            </a:r>
            <a:r>
              <a:rPr lang="en-US" sz="2800" dirty="0">
                <a:solidFill>
                  <a:schemeClr val="accent2"/>
                </a:solidFill>
              </a:rPr>
              <a:t>header is the root of the path of every import </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Examples</a:t>
            </a:r>
            <a:endParaRPr lang="en-US" dirty="0"/>
          </a:p>
        </p:txBody>
      </p:sp>
      <p:sp>
        <p:nvSpPr>
          <p:cNvPr id="15365" name="Text Box 5"/>
          <p:cNvSpPr txBox="1">
            <a:spLocks noChangeArrowheads="1"/>
          </p:cNvSpPr>
          <p:nvPr/>
        </p:nvSpPr>
        <p:spPr bwMode="auto">
          <a:xfrm>
            <a:off x="685800" y="5867400"/>
            <a:ext cx="698500" cy="495300"/>
          </a:xfrm>
          <a:prstGeom prst="rect">
            <a:avLst/>
          </a:prstGeom>
          <a:noFill/>
          <a:ln w="38100">
            <a:solidFill>
              <a:schemeClr val="tx1"/>
            </a:solidFill>
            <a:miter lim="800000"/>
            <a:headEnd/>
            <a:tailEnd/>
          </a:ln>
          <a:effectLst/>
        </p:spPr>
        <p:txBody>
          <a:bodyPr wrap="none">
            <a:prstTxWarp prst="textNoShape">
              <a:avLst/>
            </a:prstTxWarp>
            <a:spAutoFit/>
          </a:bodyPr>
          <a:lstStyle/>
          <a:p>
            <a:r>
              <a:rPr lang="en-US" sz="2400" dirty="0">
                <a:solidFill>
                  <a:srgbClr val="FF3300"/>
                </a:solidFill>
              </a:rPr>
              <a:t>lib3</a:t>
            </a:r>
          </a:p>
        </p:txBody>
      </p:sp>
      <p:sp>
        <p:nvSpPr>
          <p:cNvPr id="15366" name="Text Box 6"/>
          <p:cNvSpPr txBox="1">
            <a:spLocks noChangeArrowheads="1"/>
          </p:cNvSpPr>
          <p:nvPr/>
        </p:nvSpPr>
        <p:spPr bwMode="auto">
          <a:xfrm>
            <a:off x="3733800" y="3810000"/>
            <a:ext cx="698500" cy="495300"/>
          </a:xfrm>
          <a:prstGeom prst="rect">
            <a:avLst/>
          </a:prstGeom>
          <a:noFill/>
          <a:ln w="38100">
            <a:solidFill>
              <a:schemeClr val="tx1"/>
            </a:solidFill>
            <a:miter lim="800000"/>
            <a:headEnd/>
            <a:tailEnd/>
          </a:ln>
          <a:effectLst/>
        </p:spPr>
        <p:txBody>
          <a:bodyPr wrap="none">
            <a:prstTxWarp prst="textNoShape">
              <a:avLst/>
            </a:prstTxWarp>
            <a:spAutoFit/>
          </a:bodyPr>
          <a:lstStyle/>
          <a:p>
            <a:r>
              <a:rPr lang="en-US" sz="2400" dirty="0">
                <a:solidFill>
                  <a:srgbClr val="3366FF"/>
                </a:solidFill>
              </a:rPr>
              <a:t>lib1</a:t>
            </a:r>
          </a:p>
        </p:txBody>
      </p:sp>
      <p:sp>
        <p:nvSpPr>
          <p:cNvPr id="15367" name="Text Box 7"/>
          <p:cNvSpPr txBox="1">
            <a:spLocks noChangeArrowheads="1"/>
          </p:cNvSpPr>
          <p:nvPr/>
        </p:nvSpPr>
        <p:spPr bwMode="auto">
          <a:xfrm>
            <a:off x="1676400" y="5867400"/>
            <a:ext cx="698500" cy="495300"/>
          </a:xfrm>
          <a:prstGeom prst="rect">
            <a:avLst/>
          </a:prstGeom>
          <a:noFill/>
          <a:ln w="38100">
            <a:solidFill>
              <a:schemeClr val="tx1"/>
            </a:solidFill>
            <a:miter lim="800000"/>
            <a:headEnd/>
            <a:tailEnd/>
          </a:ln>
          <a:effectLst/>
        </p:spPr>
        <p:txBody>
          <a:bodyPr wrap="none">
            <a:prstTxWarp prst="textNoShape">
              <a:avLst/>
            </a:prstTxWarp>
            <a:spAutoFit/>
          </a:bodyPr>
          <a:lstStyle/>
          <a:p>
            <a:r>
              <a:rPr lang="en-US" sz="2400" dirty="0">
                <a:solidFill>
                  <a:srgbClr val="009900"/>
                </a:solidFill>
              </a:rPr>
              <a:t>lib2</a:t>
            </a:r>
          </a:p>
        </p:txBody>
      </p:sp>
      <p:sp>
        <p:nvSpPr>
          <p:cNvPr id="15368" name="Text Box 8"/>
          <p:cNvSpPr txBox="1">
            <a:spLocks noChangeArrowheads="1"/>
          </p:cNvSpPr>
          <p:nvPr/>
        </p:nvSpPr>
        <p:spPr bwMode="auto">
          <a:xfrm>
            <a:off x="2438400" y="4876800"/>
            <a:ext cx="783388" cy="461665"/>
          </a:xfrm>
          <a:prstGeom prst="rect">
            <a:avLst/>
          </a:prstGeom>
          <a:noFill/>
          <a:ln w="38100">
            <a:solidFill>
              <a:schemeClr val="tx1"/>
            </a:solidFill>
            <a:miter lim="800000"/>
            <a:headEnd/>
            <a:tailEnd/>
          </a:ln>
          <a:effectLst/>
        </p:spPr>
        <p:txBody>
          <a:bodyPr wrap="none">
            <a:prstTxWarp prst="textNoShape">
              <a:avLst/>
            </a:prstTxWarp>
            <a:spAutoFit/>
          </a:bodyPr>
          <a:lstStyle/>
          <a:p>
            <a:r>
              <a:rPr lang="en-US" sz="2400" dirty="0" smtClean="0">
                <a:solidFill>
                  <a:schemeClr val="accent2"/>
                </a:solidFill>
              </a:rPr>
              <a:t>mod</a:t>
            </a:r>
            <a:endParaRPr lang="en-US" sz="2400" dirty="0">
              <a:solidFill>
                <a:schemeClr val="accent2"/>
              </a:solidFill>
            </a:endParaRPr>
          </a:p>
        </p:txBody>
      </p:sp>
      <p:sp>
        <p:nvSpPr>
          <p:cNvPr id="15369" name="Line 9"/>
          <p:cNvSpPr>
            <a:spLocks noChangeShapeType="1"/>
          </p:cNvSpPr>
          <p:nvPr/>
        </p:nvSpPr>
        <p:spPr bwMode="auto">
          <a:xfrm>
            <a:off x="3124200" y="2667000"/>
            <a:ext cx="914400" cy="1143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76" name="Line 16"/>
          <p:cNvSpPr>
            <a:spLocks noChangeShapeType="1"/>
          </p:cNvSpPr>
          <p:nvPr/>
        </p:nvSpPr>
        <p:spPr bwMode="auto">
          <a:xfrm flipH="1">
            <a:off x="2209800" y="2667000"/>
            <a:ext cx="914400" cy="1143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78" name="Line 18"/>
          <p:cNvSpPr>
            <a:spLocks noChangeShapeType="1"/>
          </p:cNvSpPr>
          <p:nvPr/>
        </p:nvSpPr>
        <p:spPr bwMode="auto">
          <a:xfrm flipH="1">
            <a:off x="1600200" y="3810000"/>
            <a:ext cx="609600" cy="10668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79" name="Line 19"/>
          <p:cNvSpPr>
            <a:spLocks noChangeShapeType="1"/>
          </p:cNvSpPr>
          <p:nvPr/>
        </p:nvSpPr>
        <p:spPr bwMode="auto">
          <a:xfrm>
            <a:off x="2209800" y="3810000"/>
            <a:ext cx="685800" cy="10668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81" name="Line 21"/>
          <p:cNvSpPr>
            <a:spLocks noChangeShapeType="1"/>
          </p:cNvSpPr>
          <p:nvPr/>
        </p:nvSpPr>
        <p:spPr bwMode="auto">
          <a:xfrm flipH="1">
            <a:off x="1066800" y="4876800"/>
            <a:ext cx="533400" cy="9906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82" name="Line 22"/>
          <p:cNvSpPr>
            <a:spLocks noChangeShapeType="1"/>
          </p:cNvSpPr>
          <p:nvPr/>
        </p:nvSpPr>
        <p:spPr bwMode="auto">
          <a:xfrm>
            <a:off x="1600200" y="4876800"/>
            <a:ext cx="457200" cy="9906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85" name="Text Box 25"/>
          <p:cNvSpPr txBox="1">
            <a:spLocks noChangeArrowheads="1"/>
          </p:cNvSpPr>
          <p:nvPr/>
        </p:nvSpPr>
        <p:spPr bwMode="auto">
          <a:xfrm>
            <a:off x="3733800" y="2836863"/>
            <a:ext cx="404813" cy="457200"/>
          </a:xfrm>
          <a:prstGeom prst="rect">
            <a:avLst/>
          </a:prstGeom>
          <a:noFill/>
          <a:ln w="9525">
            <a:noFill/>
            <a:miter lim="800000"/>
            <a:headEnd/>
            <a:tailEnd/>
          </a:ln>
          <a:effectLst/>
        </p:spPr>
        <p:txBody>
          <a:bodyPr wrap="none">
            <a:prstTxWarp prst="textNoShape">
              <a:avLst/>
            </a:prstTxWarp>
            <a:spAutoFit/>
          </a:bodyPr>
          <a:lstStyle/>
          <a:p>
            <a:r>
              <a:rPr lang="en-US" sz="2400"/>
              <a:t>D</a:t>
            </a:r>
          </a:p>
        </p:txBody>
      </p:sp>
      <p:sp>
        <p:nvSpPr>
          <p:cNvPr id="15386" name="Oval 26"/>
          <p:cNvSpPr>
            <a:spLocks noChangeArrowheads="1"/>
          </p:cNvSpPr>
          <p:nvPr/>
        </p:nvSpPr>
        <p:spPr bwMode="auto">
          <a:xfrm>
            <a:off x="3048000" y="2590800"/>
            <a:ext cx="152400" cy="1524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5387" name="Oval 27"/>
          <p:cNvSpPr>
            <a:spLocks noChangeArrowheads="1"/>
          </p:cNvSpPr>
          <p:nvPr/>
        </p:nvSpPr>
        <p:spPr bwMode="auto">
          <a:xfrm>
            <a:off x="2133600" y="3733800"/>
            <a:ext cx="152400" cy="1524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5388" name="Oval 28"/>
          <p:cNvSpPr>
            <a:spLocks noChangeArrowheads="1"/>
          </p:cNvSpPr>
          <p:nvPr/>
        </p:nvSpPr>
        <p:spPr bwMode="auto">
          <a:xfrm>
            <a:off x="1524000" y="4800600"/>
            <a:ext cx="152400" cy="1524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5390" name="Line 30"/>
          <p:cNvSpPr>
            <a:spLocks noChangeShapeType="1"/>
          </p:cNvSpPr>
          <p:nvPr/>
        </p:nvSpPr>
        <p:spPr bwMode="auto">
          <a:xfrm flipH="1">
            <a:off x="3124200" y="1447800"/>
            <a:ext cx="990600" cy="1219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91" name="Line 31"/>
          <p:cNvSpPr>
            <a:spLocks noChangeShapeType="1"/>
          </p:cNvSpPr>
          <p:nvPr/>
        </p:nvSpPr>
        <p:spPr bwMode="auto">
          <a:xfrm>
            <a:off x="4114800" y="1447800"/>
            <a:ext cx="990600" cy="12192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5392" name="Oval 32"/>
          <p:cNvSpPr>
            <a:spLocks noChangeArrowheads="1"/>
          </p:cNvSpPr>
          <p:nvPr/>
        </p:nvSpPr>
        <p:spPr bwMode="auto">
          <a:xfrm>
            <a:off x="4038600" y="1371600"/>
            <a:ext cx="152400" cy="1524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5393" name="Oval 33"/>
          <p:cNvSpPr>
            <a:spLocks noChangeArrowheads="1"/>
          </p:cNvSpPr>
          <p:nvPr/>
        </p:nvSpPr>
        <p:spPr bwMode="auto">
          <a:xfrm>
            <a:off x="5029200" y="2590800"/>
            <a:ext cx="152400" cy="152400"/>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5399" name="Freeform 39"/>
          <p:cNvSpPr>
            <a:spLocks/>
          </p:cNvSpPr>
          <p:nvPr/>
        </p:nvSpPr>
        <p:spPr bwMode="auto">
          <a:xfrm>
            <a:off x="1069975" y="2624138"/>
            <a:ext cx="2032000" cy="3146425"/>
          </a:xfrm>
          <a:custGeom>
            <a:avLst/>
            <a:gdLst/>
            <a:ahLst/>
            <a:cxnLst>
              <a:cxn ang="0">
                <a:pos x="661" y="1030"/>
              </a:cxn>
              <a:cxn ang="0">
                <a:pos x="1203" y="278"/>
              </a:cxn>
              <a:cxn ang="0">
                <a:pos x="1122" y="122"/>
              </a:cxn>
              <a:cxn ang="0">
                <a:pos x="471" y="1010"/>
              </a:cxn>
              <a:cxn ang="0">
                <a:pos x="44" y="1850"/>
              </a:cxn>
              <a:cxn ang="0">
                <a:pos x="207" y="1803"/>
              </a:cxn>
              <a:cxn ang="0">
                <a:pos x="661" y="1030"/>
              </a:cxn>
            </a:cxnLst>
            <a:rect l="0" t="0" r="r" b="b"/>
            <a:pathLst>
              <a:path w="1280" h="1982">
                <a:moveTo>
                  <a:pt x="661" y="1030"/>
                </a:moveTo>
                <a:cubicBezTo>
                  <a:pt x="824" y="770"/>
                  <a:pt x="1126" y="429"/>
                  <a:pt x="1203" y="278"/>
                </a:cubicBezTo>
                <a:cubicBezTo>
                  <a:pt x="1280" y="127"/>
                  <a:pt x="1244" y="0"/>
                  <a:pt x="1122" y="122"/>
                </a:cubicBezTo>
                <a:cubicBezTo>
                  <a:pt x="1000" y="244"/>
                  <a:pt x="651" y="722"/>
                  <a:pt x="471" y="1010"/>
                </a:cubicBezTo>
                <a:cubicBezTo>
                  <a:pt x="291" y="1298"/>
                  <a:pt x="88" y="1718"/>
                  <a:pt x="44" y="1850"/>
                </a:cubicBezTo>
                <a:cubicBezTo>
                  <a:pt x="0" y="1982"/>
                  <a:pt x="104" y="1940"/>
                  <a:pt x="207" y="1803"/>
                </a:cubicBezTo>
                <a:cubicBezTo>
                  <a:pt x="310" y="1666"/>
                  <a:pt x="566" y="1191"/>
                  <a:pt x="661" y="1030"/>
                </a:cubicBezTo>
                <a:close/>
              </a:path>
            </a:pathLst>
          </a:custGeom>
          <a:noFill/>
          <a:ln w="31750">
            <a:solidFill>
              <a:srgbClr val="FF0000"/>
            </a:solidFill>
            <a:round/>
            <a:headEnd/>
            <a:tailEnd/>
          </a:ln>
          <a:effectLst/>
        </p:spPr>
        <p:txBody>
          <a:bodyPr>
            <a:prstTxWarp prst="textNoShape">
              <a:avLst/>
            </a:prstTxWarp>
          </a:bodyPr>
          <a:lstStyle/>
          <a:p>
            <a:endParaRPr lang="en-US"/>
          </a:p>
        </p:txBody>
      </p:sp>
      <p:sp>
        <p:nvSpPr>
          <p:cNvPr id="15400" name="Freeform 40"/>
          <p:cNvSpPr>
            <a:spLocks/>
          </p:cNvSpPr>
          <p:nvPr/>
        </p:nvSpPr>
        <p:spPr bwMode="auto">
          <a:xfrm>
            <a:off x="1320800" y="2613025"/>
            <a:ext cx="1865313" cy="3194050"/>
          </a:xfrm>
          <a:custGeom>
            <a:avLst/>
            <a:gdLst/>
            <a:ahLst/>
            <a:cxnLst>
              <a:cxn ang="0">
                <a:pos x="272" y="1906"/>
              </a:cxn>
              <a:cxn ang="0">
                <a:pos x="483" y="1932"/>
              </a:cxn>
              <a:cxn ang="0">
                <a:pos x="327" y="1424"/>
              </a:cxn>
              <a:cxn ang="0">
                <a:pos x="1088" y="274"/>
              </a:cxn>
              <a:cxn ang="0">
                <a:pos x="848" y="178"/>
              </a:cxn>
              <a:cxn ang="0">
                <a:pos x="96" y="1342"/>
              </a:cxn>
              <a:cxn ang="0">
                <a:pos x="272" y="1906"/>
              </a:cxn>
            </a:cxnLst>
            <a:rect l="0" t="0" r="r" b="b"/>
            <a:pathLst>
              <a:path w="1175" h="2012">
                <a:moveTo>
                  <a:pt x="272" y="1906"/>
                </a:moveTo>
                <a:cubicBezTo>
                  <a:pt x="336" y="2004"/>
                  <a:pt x="474" y="2012"/>
                  <a:pt x="483" y="1932"/>
                </a:cubicBezTo>
                <a:cubicBezTo>
                  <a:pt x="492" y="1852"/>
                  <a:pt x="226" y="1700"/>
                  <a:pt x="327" y="1424"/>
                </a:cubicBezTo>
                <a:cubicBezTo>
                  <a:pt x="428" y="1148"/>
                  <a:pt x="1001" y="482"/>
                  <a:pt x="1088" y="274"/>
                </a:cubicBezTo>
                <a:cubicBezTo>
                  <a:pt x="1175" y="66"/>
                  <a:pt x="1013" y="0"/>
                  <a:pt x="848" y="178"/>
                </a:cubicBezTo>
                <a:cubicBezTo>
                  <a:pt x="683" y="356"/>
                  <a:pt x="192" y="1054"/>
                  <a:pt x="96" y="1342"/>
                </a:cubicBezTo>
                <a:cubicBezTo>
                  <a:pt x="0" y="1630"/>
                  <a:pt x="235" y="1788"/>
                  <a:pt x="272" y="1906"/>
                </a:cubicBezTo>
                <a:close/>
              </a:path>
            </a:pathLst>
          </a:custGeom>
          <a:noFill/>
          <a:ln w="31750">
            <a:solidFill>
              <a:srgbClr val="339966"/>
            </a:solidFill>
            <a:round/>
            <a:headEnd/>
            <a:tailEnd/>
          </a:ln>
          <a:effectLst/>
        </p:spPr>
        <p:txBody>
          <a:bodyPr>
            <a:prstTxWarp prst="textNoShape">
              <a:avLst/>
            </a:prstTxWarp>
          </a:bodyPr>
          <a:lstStyle/>
          <a:p>
            <a:endParaRPr lang="en-US"/>
          </a:p>
        </p:txBody>
      </p:sp>
      <p:sp>
        <p:nvSpPr>
          <p:cNvPr id="15401" name="Freeform 41"/>
          <p:cNvSpPr>
            <a:spLocks/>
          </p:cNvSpPr>
          <p:nvPr/>
        </p:nvSpPr>
        <p:spPr bwMode="auto">
          <a:xfrm>
            <a:off x="3111500" y="2641600"/>
            <a:ext cx="952500" cy="1130300"/>
          </a:xfrm>
          <a:custGeom>
            <a:avLst/>
            <a:gdLst/>
            <a:ahLst/>
            <a:cxnLst>
              <a:cxn ang="0">
                <a:pos x="392" y="640"/>
              </a:cxn>
              <a:cxn ang="0">
                <a:pos x="536" y="640"/>
              </a:cxn>
              <a:cxn ang="0">
                <a:pos x="536" y="496"/>
              </a:cxn>
              <a:cxn ang="0">
                <a:pos x="152" y="64"/>
              </a:cxn>
              <a:cxn ang="0">
                <a:pos x="56" y="112"/>
              </a:cxn>
              <a:cxn ang="0">
                <a:pos x="56" y="208"/>
              </a:cxn>
              <a:cxn ang="0">
                <a:pos x="392" y="640"/>
              </a:cxn>
            </a:cxnLst>
            <a:rect l="0" t="0" r="r" b="b"/>
            <a:pathLst>
              <a:path w="600" h="712">
                <a:moveTo>
                  <a:pt x="392" y="640"/>
                </a:moveTo>
                <a:cubicBezTo>
                  <a:pt x="472" y="712"/>
                  <a:pt x="512" y="664"/>
                  <a:pt x="536" y="640"/>
                </a:cubicBezTo>
                <a:cubicBezTo>
                  <a:pt x="560" y="616"/>
                  <a:pt x="600" y="592"/>
                  <a:pt x="536" y="496"/>
                </a:cubicBezTo>
                <a:cubicBezTo>
                  <a:pt x="472" y="400"/>
                  <a:pt x="232" y="128"/>
                  <a:pt x="152" y="64"/>
                </a:cubicBezTo>
                <a:cubicBezTo>
                  <a:pt x="72" y="0"/>
                  <a:pt x="72" y="88"/>
                  <a:pt x="56" y="112"/>
                </a:cubicBezTo>
                <a:cubicBezTo>
                  <a:pt x="40" y="136"/>
                  <a:pt x="0" y="120"/>
                  <a:pt x="56" y="208"/>
                </a:cubicBezTo>
                <a:cubicBezTo>
                  <a:pt x="112" y="296"/>
                  <a:pt x="312" y="568"/>
                  <a:pt x="392" y="640"/>
                </a:cubicBezTo>
                <a:close/>
              </a:path>
            </a:pathLst>
          </a:custGeom>
          <a:noFill/>
          <a:ln w="31750">
            <a:solidFill>
              <a:srgbClr val="3366FF"/>
            </a:solidFill>
            <a:round/>
            <a:headEnd/>
            <a:tailEnd/>
          </a:ln>
          <a:effectLst/>
        </p:spPr>
        <p:txBody>
          <a:bodyPr>
            <a:prstTxWarp prst="textNoShape">
              <a:avLst/>
            </a:prstTxWarp>
          </a:bodyPr>
          <a:lstStyle/>
          <a:p>
            <a:endParaRPr lang="en-US"/>
          </a:p>
        </p:txBody>
      </p:sp>
      <p:sp>
        <p:nvSpPr>
          <p:cNvPr id="15402" name="Freeform 42"/>
          <p:cNvSpPr>
            <a:spLocks/>
          </p:cNvSpPr>
          <p:nvPr/>
        </p:nvSpPr>
        <p:spPr bwMode="auto">
          <a:xfrm>
            <a:off x="1909763" y="2692400"/>
            <a:ext cx="1236662" cy="2132013"/>
          </a:xfrm>
          <a:custGeom>
            <a:avLst/>
            <a:gdLst/>
            <a:ahLst/>
            <a:cxnLst>
              <a:cxn ang="0">
                <a:pos x="429" y="1232"/>
              </a:cxn>
              <a:cxn ang="0">
                <a:pos x="573" y="1328"/>
              </a:cxn>
              <a:cxn ang="0">
                <a:pos x="586" y="1143"/>
              </a:cxn>
              <a:cxn ang="0">
                <a:pos x="444" y="933"/>
              </a:cxn>
              <a:cxn ang="0">
                <a:pos x="396" y="750"/>
              </a:cxn>
              <a:cxn ang="0">
                <a:pos x="566" y="574"/>
              </a:cxn>
              <a:cxn ang="0">
                <a:pos x="755" y="235"/>
              </a:cxn>
              <a:cxn ang="0">
                <a:pos x="708" y="52"/>
              </a:cxn>
              <a:cxn ang="0">
                <a:pos x="484" y="39"/>
              </a:cxn>
              <a:cxn ang="0">
                <a:pos x="227" y="283"/>
              </a:cxn>
              <a:cxn ang="0">
                <a:pos x="24" y="594"/>
              </a:cxn>
              <a:cxn ang="0">
                <a:pos x="85" y="818"/>
              </a:cxn>
              <a:cxn ang="0">
                <a:pos x="429" y="1232"/>
              </a:cxn>
            </a:cxnLst>
            <a:rect l="0" t="0" r="r" b="b"/>
            <a:pathLst>
              <a:path w="779" h="1343">
                <a:moveTo>
                  <a:pt x="429" y="1232"/>
                </a:moveTo>
                <a:cubicBezTo>
                  <a:pt x="501" y="1320"/>
                  <a:pt x="547" y="1343"/>
                  <a:pt x="573" y="1328"/>
                </a:cubicBezTo>
                <a:cubicBezTo>
                  <a:pt x="599" y="1313"/>
                  <a:pt x="607" y="1209"/>
                  <a:pt x="586" y="1143"/>
                </a:cubicBezTo>
                <a:cubicBezTo>
                  <a:pt x="565" y="1077"/>
                  <a:pt x="476" y="998"/>
                  <a:pt x="444" y="933"/>
                </a:cubicBezTo>
                <a:cubicBezTo>
                  <a:pt x="412" y="868"/>
                  <a:pt x="376" y="810"/>
                  <a:pt x="396" y="750"/>
                </a:cubicBezTo>
                <a:cubicBezTo>
                  <a:pt x="416" y="690"/>
                  <a:pt x="506" y="660"/>
                  <a:pt x="566" y="574"/>
                </a:cubicBezTo>
                <a:cubicBezTo>
                  <a:pt x="626" y="488"/>
                  <a:pt x="731" y="322"/>
                  <a:pt x="755" y="235"/>
                </a:cubicBezTo>
                <a:cubicBezTo>
                  <a:pt x="779" y="148"/>
                  <a:pt x="753" y="85"/>
                  <a:pt x="708" y="52"/>
                </a:cubicBezTo>
                <a:cubicBezTo>
                  <a:pt x="663" y="19"/>
                  <a:pt x="564" y="0"/>
                  <a:pt x="484" y="39"/>
                </a:cubicBezTo>
                <a:cubicBezTo>
                  <a:pt x="404" y="78"/>
                  <a:pt x="304" y="190"/>
                  <a:pt x="227" y="283"/>
                </a:cubicBezTo>
                <a:cubicBezTo>
                  <a:pt x="150" y="376"/>
                  <a:pt x="48" y="505"/>
                  <a:pt x="24" y="594"/>
                </a:cubicBezTo>
                <a:cubicBezTo>
                  <a:pt x="0" y="683"/>
                  <a:pt x="18" y="712"/>
                  <a:pt x="85" y="818"/>
                </a:cubicBezTo>
                <a:cubicBezTo>
                  <a:pt x="152" y="924"/>
                  <a:pt x="357" y="1146"/>
                  <a:pt x="429" y="1232"/>
                </a:cubicBezTo>
                <a:close/>
              </a:path>
            </a:pathLst>
          </a:custGeom>
          <a:noFill/>
          <a:ln w="31750">
            <a:solidFill>
              <a:schemeClr val="accent2"/>
            </a:solidFill>
            <a:round/>
            <a:headEnd/>
            <a:tailEnd/>
          </a:ln>
          <a:effectLst/>
        </p:spPr>
        <p:txBody>
          <a:bodyPr>
            <a:prstTxWarp prst="textNoShape">
              <a:avLst/>
            </a:prstTxWarp>
          </a:bodyPr>
          <a:lstStyle/>
          <a:p>
            <a:endParaRPr lang="en-US"/>
          </a:p>
        </p:txBody>
      </p:sp>
      <p:sp>
        <p:nvSpPr>
          <p:cNvPr id="15422" name="Text Box 62"/>
          <p:cNvSpPr txBox="1">
            <a:spLocks noChangeArrowheads="1"/>
          </p:cNvSpPr>
          <p:nvPr/>
        </p:nvSpPr>
        <p:spPr bwMode="auto">
          <a:xfrm>
            <a:off x="3308350" y="1633538"/>
            <a:ext cx="387350" cy="457200"/>
          </a:xfrm>
          <a:prstGeom prst="rect">
            <a:avLst/>
          </a:prstGeom>
          <a:noFill/>
          <a:ln w="9525">
            <a:noFill/>
            <a:miter lim="800000"/>
            <a:headEnd/>
            <a:tailEnd/>
          </a:ln>
          <a:effectLst/>
        </p:spPr>
        <p:txBody>
          <a:bodyPr wrap="none">
            <a:prstTxWarp prst="textNoShape">
              <a:avLst/>
            </a:prstTxWarp>
            <a:spAutoFit/>
          </a:bodyPr>
          <a:lstStyle/>
          <a:p>
            <a:r>
              <a:rPr lang="en-US" sz="2400"/>
              <a:t>A</a:t>
            </a:r>
          </a:p>
        </p:txBody>
      </p:sp>
      <p:sp>
        <p:nvSpPr>
          <p:cNvPr id="15423" name="Text Box 63"/>
          <p:cNvSpPr txBox="1">
            <a:spLocks noChangeArrowheads="1"/>
          </p:cNvSpPr>
          <p:nvPr/>
        </p:nvSpPr>
        <p:spPr bwMode="auto">
          <a:xfrm>
            <a:off x="2651125" y="3910013"/>
            <a:ext cx="369888" cy="457200"/>
          </a:xfrm>
          <a:prstGeom prst="rect">
            <a:avLst/>
          </a:prstGeom>
          <a:noFill/>
          <a:ln w="9525">
            <a:noFill/>
            <a:miter lim="800000"/>
            <a:headEnd/>
            <a:tailEnd/>
          </a:ln>
          <a:effectLst/>
        </p:spPr>
        <p:txBody>
          <a:bodyPr wrap="none">
            <a:prstTxWarp prst="textNoShape">
              <a:avLst/>
            </a:prstTxWarp>
            <a:spAutoFit/>
          </a:bodyPr>
          <a:lstStyle/>
          <a:p>
            <a:r>
              <a:rPr lang="en-US" sz="2400"/>
              <a:t>F</a:t>
            </a:r>
          </a:p>
        </p:txBody>
      </p:sp>
      <p:sp>
        <p:nvSpPr>
          <p:cNvPr id="15424" name="Text Box 64"/>
          <p:cNvSpPr txBox="1">
            <a:spLocks noChangeArrowheads="1"/>
          </p:cNvSpPr>
          <p:nvPr/>
        </p:nvSpPr>
        <p:spPr bwMode="auto">
          <a:xfrm>
            <a:off x="1331913" y="3905250"/>
            <a:ext cx="387350" cy="457200"/>
          </a:xfrm>
          <a:prstGeom prst="rect">
            <a:avLst/>
          </a:prstGeom>
          <a:noFill/>
          <a:ln w="9525">
            <a:noFill/>
            <a:miter lim="800000"/>
            <a:headEnd/>
            <a:tailEnd/>
          </a:ln>
          <a:effectLst/>
        </p:spPr>
        <p:txBody>
          <a:bodyPr wrap="none">
            <a:prstTxWarp prst="textNoShape">
              <a:avLst/>
            </a:prstTxWarp>
            <a:spAutoFit/>
          </a:bodyPr>
          <a:lstStyle/>
          <a:p>
            <a:r>
              <a:rPr lang="en-US" sz="2400"/>
              <a:t>E</a:t>
            </a:r>
          </a:p>
        </p:txBody>
      </p:sp>
      <p:sp>
        <p:nvSpPr>
          <p:cNvPr id="15425" name="Text Box 65"/>
          <p:cNvSpPr txBox="1">
            <a:spLocks noChangeArrowheads="1"/>
          </p:cNvSpPr>
          <p:nvPr/>
        </p:nvSpPr>
        <p:spPr bwMode="auto">
          <a:xfrm>
            <a:off x="1966913" y="2759075"/>
            <a:ext cx="404812" cy="457200"/>
          </a:xfrm>
          <a:prstGeom prst="rect">
            <a:avLst/>
          </a:prstGeom>
          <a:noFill/>
          <a:ln w="9525">
            <a:noFill/>
            <a:miter lim="800000"/>
            <a:headEnd/>
            <a:tailEnd/>
          </a:ln>
          <a:effectLst/>
        </p:spPr>
        <p:txBody>
          <a:bodyPr wrap="none">
            <a:prstTxWarp prst="textNoShape">
              <a:avLst/>
            </a:prstTxWarp>
            <a:spAutoFit/>
          </a:bodyPr>
          <a:lstStyle/>
          <a:p>
            <a:r>
              <a:rPr lang="en-US" sz="2400"/>
              <a:t>C</a:t>
            </a:r>
          </a:p>
        </p:txBody>
      </p:sp>
      <p:sp>
        <p:nvSpPr>
          <p:cNvPr id="15426" name="Text Box 66"/>
          <p:cNvSpPr txBox="1">
            <a:spLocks noChangeArrowheads="1"/>
          </p:cNvSpPr>
          <p:nvPr/>
        </p:nvSpPr>
        <p:spPr bwMode="auto">
          <a:xfrm>
            <a:off x="4616450" y="1676400"/>
            <a:ext cx="387350" cy="457200"/>
          </a:xfrm>
          <a:prstGeom prst="rect">
            <a:avLst/>
          </a:prstGeom>
          <a:noFill/>
          <a:ln w="9525">
            <a:noFill/>
            <a:miter lim="800000"/>
            <a:headEnd/>
            <a:tailEnd/>
          </a:ln>
          <a:effectLst/>
        </p:spPr>
        <p:txBody>
          <a:bodyPr wrap="none">
            <a:prstTxWarp prst="textNoShape">
              <a:avLst/>
            </a:prstTxWarp>
            <a:spAutoFit/>
          </a:bodyPr>
          <a:lstStyle/>
          <a:p>
            <a:r>
              <a:rPr lang="en-US" sz="2400"/>
              <a:t>B</a:t>
            </a:r>
          </a:p>
        </p:txBody>
      </p:sp>
      <p:sp>
        <p:nvSpPr>
          <p:cNvPr id="15427" name="Text Box 67"/>
          <p:cNvSpPr txBox="1">
            <a:spLocks noChangeArrowheads="1"/>
          </p:cNvSpPr>
          <p:nvPr/>
        </p:nvSpPr>
        <p:spPr bwMode="auto">
          <a:xfrm>
            <a:off x="1898650" y="4954588"/>
            <a:ext cx="404813" cy="457200"/>
          </a:xfrm>
          <a:prstGeom prst="rect">
            <a:avLst/>
          </a:prstGeom>
          <a:noFill/>
          <a:ln w="9525">
            <a:noFill/>
            <a:miter lim="800000"/>
            <a:headEnd/>
            <a:tailEnd/>
          </a:ln>
          <a:effectLst/>
        </p:spPr>
        <p:txBody>
          <a:bodyPr wrap="none">
            <a:prstTxWarp prst="textNoShape">
              <a:avLst/>
            </a:prstTxWarp>
            <a:spAutoFit/>
          </a:bodyPr>
          <a:lstStyle/>
          <a:p>
            <a:r>
              <a:rPr lang="en-US" sz="2400"/>
              <a:t>H</a:t>
            </a:r>
          </a:p>
        </p:txBody>
      </p:sp>
      <p:sp>
        <p:nvSpPr>
          <p:cNvPr id="15428" name="Text Box 68"/>
          <p:cNvSpPr txBox="1">
            <a:spLocks noChangeArrowheads="1"/>
          </p:cNvSpPr>
          <p:nvPr/>
        </p:nvSpPr>
        <p:spPr bwMode="auto">
          <a:xfrm>
            <a:off x="803275" y="5041900"/>
            <a:ext cx="420688" cy="457200"/>
          </a:xfrm>
          <a:prstGeom prst="rect">
            <a:avLst/>
          </a:prstGeom>
          <a:noFill/>
          <a:ln w="9525">
            <a:noFill/>
            <a:miter lim="800000"/>
            <a:headEnd/>
            <a:tailEnd/>
          </a:ln>
          <a:effectLst/>
        </p:spPr>
        <p:txBody>
          <a:bodyPr wrap="none">
            <a:prstTxWarp prst="textNoShape">
              <a:avLst/>
            </a:prstTxWarp>
            <a:spAutoFit/>
          </a:bodyPr>
          <a:lstStyle/>
          <a:p>
            <a:r>
              <a:rPr lang="en-US" sz="2400"/>
              <a:t>G</a:t>
            </a:r>
          </a:p>
        </p:txBody>
      </p:sp>
      <p:sp>
        <p:nvSpPr>
          <p:cNvPr id="15429" name="Text Box 69"/>
          <p:cNvSpPr txBox="1">
            <a:spLocks noChangeArrowheads="1"/>
          </p:cNvSpPr>
          <p:nvPr/>
        </p:nvSpPr>
        <p:spPr bwMode="auto">
          <a:xfrm>
            <a:off x="5822949" y="2244725"/>
            <a:ext cx="3210369" cy="1569660"/>
          </a:xfrm>
          <a:prstGeom prst="rect">
            <a:avLst/>
          </a:prstGeom>
          <a:noFill/>
          <a:ln w="9525">
            <a:noFill/>
            <a:miter lim="800000"/>
            <a:headEnd/>
            <a:tailEnd/>
          </a:ln>
          <a:effectLst/>
        </p:spPr>
        <p:txBody>
          <a:bodyPr wrap="square">
            <a:prstTxWarp prst="textNoShape">
              <a:avLst/>
            </a:prstTxWarp>
            <a:spAutoFit/>
          </a:bodyPr>
          <a:lstStyle/>
          <a:p>
            <a:r>
              <a:rPr lang="en-US" sz="2400" dirty="0">
                <a:solidFill>
                  <a:schemeClr val="accent2"/>
                </a:solidFill>
              </a:rPr>
              <a:t>m</a:t>
            </a:r>
            <a:r>
              <a:rPr lang="en-US" sz="2400" dirty="0" smtClean="0">
                <a:solidFill>
                  <a:schemeClr val="accent2"/>
                </a:solidFill>
              </a:rPr>
              <a:t>odel C/F/mod</a:t>
            </a:r>
            <a:endParaRPr lang="en-US" sz="2400" dirty="0" smtClean="0">
              <a:solidFill>
                <a:schemeClr val="accent1"/>
              </a:solidFill>
              <a:latin typeface="Tahoma" charset="0"/>
            </a:endParaRPr>
          </a:p>
          <a:p>
            <a:r>
              <a:rPr lang="en-US" sz="2400" dirty="0" smtClean="0">
                <a:solidFill>
                  <a:srgbClr val="3366FF"/>
                </a:solidFill>
              </a:rPr>
              <a:t>   open D/lib1</a:t>
            </a:r>
            <a:endParaRPr lang="en-US" sz="2400" dirty="0" smtClean="0">
              <a:solidFill>
                <a:schemeClr val="accent1"/>
              </a:solidFill>
              <a:latin typeface="Tahoma" charset="0"/>
            </a:endParaRPr>
          </a:p>
          <a:p>
            <a:r>
              <a:rPr lang="en-US" sz="2400" dirty="0" smtClean="0">
                <a:solidFill>
                  <a:srgbClr val="009900"/>
                </a:solidFill>
              </a:rPr>
              <a:t>   open C/E/H/lib2</a:t>
            </a:r>
            <a:endParaRPr lang="en-US" sz="2400" dirty="0" smtClean="0">
              <a:solidFill>
                <a:schemeClr val="accent1"/>
              </a:solidFill>
              <a:latin typeface="Tahoma" charset="0"/>
            </a:endParaRPr>
          </a:p>
          <a:p>
            <a:r>
              <a:rPr lang="en-US" sz="2400" dirty="0" smtClean="0">
                <a:solidFill>
                  <a:srgbClr val="FF3300"/>
                </a:solidFill>
              </a:rPr>
              <a:t>   open C/E/G/lib3</a:t>
            </a:r>
            <a:endParaRPr lang="en-US" sz="2400" dirty="0">
              <a:solidFill>
                <a:schemeClr val="accent1"/>
              </a:solidFill>
              <a:latin typeface="Tahoma" charset="0"/>
            </a:endParaRPr>
          </a:p>
        </p:txBody>
      </p:sp>
      <p:sp>
        <p:nvSpPr>
          <p:cNvPr id="15430" name="Text Box 70"/>
          <p:cNvSpPr txBox="1">
            <a:spLocks noChangeArrowheads="1"/>
          </p:cNvSpPr>
          <p:nvPr/>
        </p:nvSpPr>
        <p:spPr bwMode="auto">
          <a:xfrm>
            <a:off x="4770438" y="4862513"/>
            <a:ext cx="3886200" cy="1569660"/>
          </a:xfrm>
          <a:prstGeom prst="rect">
            <a:avLst/>
          </a:prstGeom>
          <a:noFill/>
          <a:ln w="9525">
            <a:noFill/>
            <a:miter lim="800000"/>
            <a:headEnd/>
            <a:tailEnd/>
          </a:ln>
          <a:effectLst/>
        </p:spPr>
        <p:txBody>
          <a:bodyPr>
            <a:prstTxWarp prst="textNoShape">
              <a:avLst/>
            </a:prstTxWarp>
            <a:spAutoFit/>
          </a:bodyPr>
          <a:lstStyle/>
          <a:p>
            <a:pPr>
              <a:spcBef>
                <a:spcPct val="20000"/>
              </a:spcBef>
              <a:spcAft>
                <a:spcPct val="20000"/>
              </a:spcAft>
              <a:buClr>
                <a:schemeClr val="folHlink"/>
              </a:buClr>
              <a:buSzPct val="60000"/>
              <a:buFont typeface="Wingdings" charset="2"/>
              <a:buNone/>
            </a:pPr>
            <a:r>
              <a:rPr lang="en-US" sz="2400" i="1" dirty="0">
                <a:latin typeface="Tahoma" charset="0"/>
              </a:rPr>
              <a:t>The </a:t>
            </a:r>
            <a:r>
              <a:rPr lang="en-US" sz="2400" i="1" dirty="0" err="1">
                <a:latin typeface="Tahoma" charset="0"/>
              </a:rPr>
              <a:t>modulePathName</a:t>
            </a:r>
            <a:r>
              <a:rPr lang="en-US" sz="2400" i="1" dirty="0">
                <a:latin typeface="Tahoma" charset="0"/>
              </a:rPr>
              <a:t> in the module header just specifies the root directory for every imported file</a:t>
            </a:r>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ModulePathName definition</a:t>
            </a:r>
          </a:p>
        </p:txBody>
      </p:sp>
      <p:sp>
        <p:nvSpPr>
          <p:cNvPr id="12291" name="Rectangle 3"/>
          <p:cNvSpPr>
            <a:spLocks noGrp="1" noChangeArrowheads="1"/>
          </p:cNvSpPr>
          <p:nvPr>
            <p:ph idx="1"/>
          </p:nvPr>
        </p:nvSpPr>
        <p:spPr>
          <a:xfrm>
            <a:off x="611528" y="1459648"/>
            <a:ext cx="8153400" cy="4876800"/>
          </a:xfrm>
        </p:spPr>
        <p:txBody>
          <a:bodyPr/>
          <a:lstStyle/>
          <a:p>
            <a:pPr>
              <a:lnSpc>
                <a:spcPct val="90000"/>
              </a:lnSpc>
              <a:spcAft>
                <a:spcPct val="20000"/>
              </a:spcAft>
            </a:pPr>
            <a:r>
              <a:rPr lang="en-US" sz="2800" dirty="0"/>
              <a:t>Example: </a:t>
            </a:r>
          </a:p>
          <a:p>
            <a:pPr lvl="1">
              <a:lnSpc>
                <a:spcPct val="90000"/>
              </a:lnSpc>
              <a:buFont typeface="Wingdings" charset="2"/>
              <a:buNone/>
            </a:pPr>
            <a:r>
              <a:rPr lang="en-US" b="1" dirty="0" smtClean="0">
                <a:solidFill>
                  <a:schemeClr val="accent1"/>
                </a:solidFill>
                <a:latin typeface="Lucida Console" charset="0"/>
              </a:rPr>
              <a:t>module </a:t>
            </a:r>
            <a:r>
              <a:rPr lang="en-US" dirty="0">
                <a:solidFill>
                  <a:schemeClr val="accent1"/>
                </a:solidFill>
                <a:latin typeface="Lucida Console" charset="0"/>
              </a:rPr>
              <a:t>family</a:t>
            </a:r>
          </a:p>
          <a:p>
            <a:pPr>
              <a:lnSpc>
                <a:spcPct val="90000"/>
              </a:lnSpc>
              <a:spcAft>
                <a:spcPct val="50000"/>
              </a:spcAft>
              <a:buFont typeface="Wingdings" charset="2"/>
              <a:buNone/>
            </a:pPr>
            <a:r>
              <a:rPr lang="en-US" sz="2800" b="1" dirty="0">
                <a:solidFill>
                  <a:schemeClr val="accent1"/>
                </a:solidFill>
                <a:latin typeface="Lucida Console" charset="0"/>
              </a:rPr>
              <a:t> </a:t>
            </a:r>
            <a:r>
              <a:rPr lang="en-US" sz="2800" b="1" dirty="0" smtClean="0">
                <a:solidFill>
                  <a:schemeClr val="accent1"/>
                </a:solidFill>
                <a:latin typeface="Lucida Console" charset="0"/>
              </a:rPr>
              <a:t>   </a:t>
            </a:r>
            <a:r>
              <a:rPr lang="en-US" sz="2800" b="1" dirty="0" smtClean="0">
                <a:solidFill>
                  <a:srgbClr val="C0504D"/>
                </a:solidFill>
                <a:latin typeface="Lucida Console" charset="0"/>
              </a:rPr>
              <a:t>open</a:t>
            </a:r>
            <a:r>
              <a:rPr lang="en-US" sz="2800" b="1" dirty="0" smtClean="0">
                <a:solidFill>
                  <a:schemeClr val="accent1"/>
                </a:solidFill>
                <a:latin typeface="Lucida Console" charset="0"/>
              </a:rPr>
              <a:t> lib</a:t>
            </a:r>
            <a:r>
              <a:rPr lang="en-US" sz="2800" dirty="0" smtClean="0">
                <a:solidFill>
                  <a:schemeClr val="accent1"/>
                </a:solidFill>
                <a:latin typeface="Lucida Console" charset="0"/>
              </a:rPr>
              <a:t>/people</a:t>
            </a:r>
          </a:p>
          <a:p>
            <a:pPr>
              <a:lnSpc>
                <a:spcPct val="90000"/>
              </a:lnSpc>
              <a:spcAft>
                <a:spcPct val="50000"/>
              </a:spcAft>
              <a:buFont typeface="Wingdings" charset="2"/>
              <a:buNone/>
            </a:pPr>
            <a:endParaRPr lang="en-US" sz="2800" dirty="0" smtClean="0"/>
          </a:p>
          <a:p>
            <a:pPr>
              <a:lnSpc>
                <a:spcPct val="90000"/>
              </a:lnSpc>
              <a:spcAft>
                <a:spcPct val="50000"/>
              </a:spcAft>
              <a:buFont typeface="Wingdings" charset="2"/>
              <a:buNone/>
            </a:pPr>
            <a:endParaRPr lang="en-US" sz="2800" dirty="0"/>
          </a:p>
          <a:p>
            <a:pPr>
              <a:lnSpc>
                <a:spcPct val="90000"/>
              </a:lnSpc>
              <a:spcAft>
                <a:spcPct val="50000"/>
              </a:spcAft>
            </a:pPr>
            <a:r>
              <a:rPr lang="en-US" sz="2800" dirty="0"/>
              <a:t>If the path of </a:t>
            </a:r>
            <a:r>
              <a:rPr lang="en-US" sz="2400" dirty="0" err="1">
                <a:solidFill>
                  <a:schemeClr val="accent1"/>
                </a:solidFill>
                <a:latin typeface="Lucida Console"/>
                <a:cs typeface="Lucida Console"/>
              </a:rPr>
              <a:t>family.als</a:t>
            </a:r>
            <a:r>
              <a:rPr lang="en-US" sz="2800" dirty="0"/>
              <a:t> is </a:t>
            </a:r>
            <a:r>
              <a:rPr lang="en-US" sz="2400" dirty="0" smtClean="0">
                <a:solidFill>
                  <a:schemeClr val="accent1"/>
                </a:solidFill>
                <a:latin typeface="Lucida Console"/>
                <a:cs typeface="Lucida Console"/>
              </a:rPr>
              <a:t>&lt;p&gt;</a:t>
            </a:r>
            <a:r>
              <a:rPr lang="en-US" sz="2800" dirty="0" smtClean="0"/>
              <a:t> </a:t>
            </a:r>
            <a:r>
              <a:rPr lang="en-US" sz="2800" dirty="0"/>
              <a:t>in the file system then</a:t>
            </a:r>
            <a:r>
              <a:rPr lang="en-US" sz="2800" dirty="0" smtClean="0"/>
              <a:t> the Alloy Analyzer </a:t>
            </a:r>
            <a:r>
              <a:rPr lang="en-US" sz="2800" dirty="0"/>
              <a:t>will search</a:t>
            </a:r>
            <a:r>
              <a:rPr lang="en-US" sz="2800" dirty="0" smtClean="0"/>
              <a:t> </a:t>
            </a:r>
            <a:r>
              <a:rPr lang="en-US" sz="2400" dirty="0" err="1" smtClean="0">
                <a:solidFill>
                  <a:schemeClr val="accent1"/>
                </a:solidFill>
                <a:latin typeface="Lucida Console"/>
                <a:cs typeface="Lucida Console"/>
              </a:rPr>
              <a:t>people.als</a:t>
            </a:r>
            <a:r>
              <a:rPr lang="en-US" sz="2800" dirty="0" smtClean="0"/>
              <a:t> </a:t>
            </a:r>
            <a:r>
              <a:rPr lang="en-US" sz="2800" dirty="0"/>
              <a:t>in </a:t>
            </a:r>
            <a:r>
              <a:rPr lang="en-US" sz="2400" dirty="0" smtClean="0">
                <a:solidFill>
                  <a:schemeClr val="accent1"/>
                </a:solidFill>
                <a:latin typeface="Lucida Console"/>
                <a:cs typeface="Lucida Console"/>
              </a:rPr>
              <a:t>&lt;p&gt;/lib/</a:t>
            </a:r>
            <a:endParaRPr lang="en-US" sz="2400" dirty="0">
              <a:solidFill>
                <a:schemeClr val="accent1"/>
              </a:solidFill>
              <a:latin typeface="Lucida Console"/>
              <a:cs typeface="Lucida Console"/>
            </a:endParaRPr>
          </a:p>
        </p:txBody>
      </p:sp>
      <p:sp>
        <p:nvSpPr>
          <p:cNvPr id="12292" name="Freeform 4"/>
          <p:cNvSpPr>
            <a:spLocks/>
          </p:cNvSpPr>
          <p:nvPr/>
        </p:nvSpPr>
        <p:spPr bwMode="auto">
          <a:xfrm>
            <a:off x="6910388" y="1963738"/>
            <a:ext cx="625475" cy="1298575"/>
          </a:xfrm>
          <a:custGeom>
            <a:avLst/>
            <a:gdLst/>
            <a:ahLst/>
            <a:cxnLst>
              <a:cxn ang="0">
                <a:pos x="394" y="0"/>
              </a:cxn>
              <a:cxn ang="0">
                <a:pos x="261" y="145"/>
              </a:cxn>
              <a:cxn ang="0">
                <a:pos x="267" y="273"/>
              </a:cxn>
              <a:cxn ang="0">
                <a:pos x="188" y="430"/>
              </a:cxn>
              <a:cxn ang="0">
                <a:pos x="79" y="552"/>
              </a:cxn>
              <a:cxn ang="0">
                <a:pos x="73" y="721"/>
              </a:cxn>
              <a:cxn ang="0">
                <a:pos x="0" y="818"/>
              </a:cxn>
            </a:cxnLst>
            <a:rect l="0" t="0" r="r" b="b"/>
            <a:pathLst>
              <a:path w="394" h="818">
                <a:moveTo>
                  <a:pt x="394" y="0"/>
                </a:moveTo>
                <a:cubicBezTo>
                  <a:pt x="333" y="48"/>
                  <a:pt x="282" y="99"/>
                  <a:pt x="261" y="145"/>
                </a:cubicBezTo>
                <a:cubicBezTo>
                  <a:pt x="240" y="191"/>
                  <a:pt x="279" y="226"/>
                  <a:pt x="267" y="273"/>
                </a:cubicBezTo>
                <a:cubicBezTo>
                  <a:pt x="255" y="320"/>
                  <a:pt x="219" y="383"/>
                  <a:pt x="188" y="430"/>
                </a:cubicBezTo>
                <a:cubicBezTo>
                  <a:pt x="157" y="477"/>
                  <a:pt x="98" y="504"/>
                  <a:pt x="79" y="552"/>
                </a:cubicBezTo>
                <a:cubicBezTo>
                  <a:pt x="60" y="600"/>
                  <a:pt x="86" y="677"/>
                  <a:pt x="73" y="721"/>
                </a:cubicBezTo>
                <a:cubicBezTo>
                  <a:pt x="60" y="765"/>
                  <a:pt x="15" y="798"/>
                  <a:pt x="0" y="818"/>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2294" name="Oval 6"/>
          <p:cNvSpPr>
            <a:spLocks noChangeArrowheads="1"/>
          </p:cNvSpPr>
          <p:nvPr/>
        </p:nvSpPr>
        <p:spPr bwMode="auto">
          <a:xfrm>
            <a:off x="6861175" y="3201988"/>
            <a:ext cx="104775" cy="11588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2295" name="Oval 7"/>
          <p:cNvSpPr>
            <a:spLocks noChangeArrowheads="1"/>
          </p:cNvSpPr>
          <p:nvPr/>
        </p:nvSpPr>
        <p:spPr bwMode="auto">
          <a:xfrm>
            <a:off x="7486650" y="1901825"/>
            <a:ext cx="104775" cy="115888"/>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2296" name="Text Box 8"/>
          <p:cNvSpPr txBox="1">
            <a:spLocks noChangeArrowheads="1"/>
          </p:cNvSpPr>
          <p:nvPr/>
        </p:nvSpPr>
        <p:spPr bwMode="auto">
          <a:xfrm>
            <a:off x="6519871" y="2239963"/>
            <a:ext cx="802624" cy="461665"/>
          </a:xfrm>
          <a:prstGeom prst="rect">
            <a:avLst/>
          </a:prstGeom>
          <a:noFill/>
          <a:ln w="9525">
            <a:noFill/>
            <a:miter lim="800000"/>
            <a:headEnd/>
            <a:tailEnd/>
          </a:ln>
          <a:effectLst/>
        </p:spPr>
        <p:txBody>
          <a:bodyPr wrap="none">
            <a:prstTxWarp prst="textNoShape">
              <a:avLst/>
            </a:prstTxWarp>
            <a:spAutoFit/>
          </a:bodyPr>
          <a:lstStyle/>
          <a:p>
            <a:r>
              <a:rPr lang="en-US" sz="2400" dirty="0" smtClean="0">
                <a:solidFill>
                  <a:schemeClr val="accent1"/>
                </a:solidFill>
                <a:latin typeface="Tahoma" charset="0"/>
              </a:rPr>
              <a:t>&lt;p&gt;</a:t>
            </a:r>
            <a:endParaRPr lang="en-US" sz="2400" dirty="0">
              <a:solidFill>
                <a:schemeClr val="accent1"/>
              </a:solidFill>
              <a:latin typeface="Tahoma" charset="0"/>
            </a:endParaRPr>
          </a:p>
        </p:txBody>
      </p:sp>
      <p:sp>
        <p:nvSpPr>
          <p:cNvPr id="12298" name="Line 10"/>
          <p:cNvSpPr>
            <a:spLocks noChangeShapeType="1"/>
          </p:cNvSpPr>
          <p:nvPr/>
        </p:nvSpPr>
        <p:spPr bwMode="auto">
          <a:xfrm flipH="1">
            <a:off x="6611938" y="3271838"/>
            <a:ext cx="288925" cy="53975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2299" name="Oval 11"/>
          <p:cNvSpPr>
            <a:spLocks noChangeArrowheads="1"/>
          </p:cNvSpPr>
          <p:nvPr/>
        </p:nvSpPr>
        <p:spPr bwMode="auto">
          <a:xfrm>
            <a:off x="6561138" y="3757613"/>
            <a:ext cx="104775" cy="115887"/>
          </a:xfrm>
          <a:prstGeom prst="ellipse">
            <a:avLst/>
          </a:prstGeom>
          <a:solidFill>
            <a:schemeClr val="tx1"/>
          </a:solidFill>
          <a:ln w="9525">
            <a:solidFill>
              <a:schemeClr val="tx1"/>
            </a:solidFill>
            <a:round/>
            <a:headEnd/>
            <a:tailEnd/>
          </a:ln>
          <a:effectLst/>
        </p:spPr>
        <p:txBody>
          <a:bodyPr wrap="none" anchor="ctr">
            <a:prstTxWarp prst="textNoShape">
              <a:avLst/>
            </a:prstTxWarp>
          </a:bodyPr>
          <a:lstStyle/>
          <a:p>
            <a:endParaRPr lang="en-US"/>
          </a:p>
        </p:txBody>
      </p:sp>
      <p:sp>
        <p:nvSpPr>
          <p:cNvPr id="12300" name="Text Box 12"/>
          <p:cNvSpPr txBox="1">
            <a:spLocks noChangeArrowheads="1"/>
          </p:cNvSpPr>
          <p:nvPr/>
        </p:nvSpPr>
        <p:spPr bwMode="auto">
          <a:xfrm>
            <a:off x="6183313" y="3186113"/>
            <a:ext cx="495749" cy="461665"/>
          </a:xfrm>
          <a:prstGeom prst="rect">
            <a:avLst/>
          </a:prstGeom>
          <a:noFill/>
          <a:ln w="9525">
            <a:noFill/>
            <a:miter lim="800000"/>
            <a:headEnd/>
            <a:tailEnd/>
          </a:ln>
          <a:effectLst/>
        </p:spPr>
        <p:txBody>
          <a:bodyPr wrap="none">
            <a:prstTxWarp prst="textNoShape">
              <a:avLst/>
            </a:prstTxWarp>
            <a:spAutoFit/>
          </a:bodyPr>
          <a:lstStyle/>
          <a:p>
            <a:r>
              <a:rPr lang="en-US" sz="2400" dirty="0" smtClean="0">
                <a:solidFill>
                  <a:schemeClr val="accent1"/>
                </a:solidFill>
                <a:latin typeface="Tahoma" charset="0"/>
              </a:rPr>
              <a:t>lib</a:t>
            </a:r>
            <a:endParaRPr lang="en-US" sz="2400" dirty="0">
              <a:solidFill>
                <a:schemeClr val="accent1"/>
              </a:solidFill>
              <a:latin typeface="Tahoma" charset="0"/>
            </a:endParaRPr>
          </a:p>
        </p:txBody>
      </p:sp>
      <p:sp>
        <p:nvSpPr>
          <p:cNvPr id="12301" name="Text Box 13"/>
          <p:cNvSpPr txBox="1">
            <a:spLocks noChangeArrowheads="1"/>
          </p:cNvSpPr>
          <p:nvPr/>
        </p:nvSpPr>
        <p:spPr bwMode="auto">
          <a:xfrm>
            <a:off x="7021513" y="3062288"/>
            <a:ext cx="1136650" cy="366712"/>
          </a:xfrm>
          <a:prstGeom prst="rect">
            <a:avLst/>
          </a:prstGeom>
          <a:noFill/>
          <a:ln w="9525">
            <a:noFill/>
            <a:miter lim="800000"/>
            <a:headEnd/>
            <a:tailEnd/>
          </a:ln>
          <a:effectLst/>
        </p:spPr>
        <p:txBody>
          <a:bodyPr wrap="none">
            <a:prstTxWarp prst="textNoShape">
              <a:avLst/>
            </a:prstTxWarp>
            <a:spAutoFit/>
          </a:bodyPr>
          <a:lstStyle/>
          <a:p>
            <a:r>
              <a:rPr lang="en-US"/>
              <a:t>family.als</a:t>
            </a:r>
          </a:p>
        </p:txBody>
      </p:sp>
      <p:sp>
        <p:nvSpPr>
          <p:cNvPr id="12302" name="Text Box 14"/>
          <p:cNvSpPr txBox="1">
            <a:spLocks noChangeArrowheads="1"/>
          </p:cNvSpPr>
          <p:nvPr/>
        </p:nvSpPr>
        <p:spPr bwMode="auto">
          <a:xfrm>
            <a:off x="6723063" y="3609975"/>
            <a:ext cx="1237050" cy="369332"/>
          </a:xfrm>
          <a:prstGeom prst="rect">
            <a:avLst/>
          </a:prstGeom>
          <a:noFill/>
          <a:ln w="9525">
            <a:noFill/>
            <a:miter lim="800000"/>
            <a:headEnd/>
            <a:tailEnd/>
          </a:ln>
          <a:effectLst/>
        </p:spPr>
        <p:txBody>
          <a:bodyPr wrap="none">
            <a:prstTxWarp prst="textNoShape">
              <a:avLst/>
            </a:prstTxWarp>
            <a:spAutoFit/>
          </a:bodyPr>
          <a:lstStyle/>
          <a:p>
            <a:r>
              <a:rPr lang="en-US" dirty="0" err="1" smtClean="0"/>
              <a:t>people.als</a:t>
            </a:r>
            <a:endParaRPr lang="en-US" dirty="0"/>
          </a:p>
        </p:txBody>
      </p:sp>
      <p:sp>
        <p:nvSpPr>
          <p:cNvPr id="12304" name="Line 16"/>
          <p:cNvSpPr>
            <a:spLocks noChangeShapeType="1"/>
          </p:cNvSpPr>
          <p:nvPr/>
        </p:nvSpPr>
        <p:spPr bwMode="auto">
          <a:xfrm flipV="1">
            <a:off x="6969125" y="3262313"/>
            <a:ext cx="123825" cy="9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2305" name="Line 17"/>
          <p:cNvSpPr>
            <a:spLocks noChangeShapeType="1"/>
          </p:cNvSpPr>
          <p:nvPr/>
        </p:nvSpPr>
        <p:spPr bwMode="auto">
          <a:xfrm flipV="1">
            <a:off x="6669088" y="3808413"/>
            <a:ext cx="123825" cy="9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2306" name="Rectangle 18"/>
          <p:cNvSpPr>
            <a:spLocks noChangeArrowheads="1"/>
          </p:cNvSpPr>
          <p:nvPr/>
        </p:nvSpPr>
        <p:spPr bwMode="auto">
          <a:xfrm>
            <a:off x="6169025" y="1674813"/>
            <a:ext cx="2081213" cy="25511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 name="Footer Placeholder 2"/>
          <p:cNvSpPr>
            <a:spLocks noGrp="1"/>
          </p:cNvSpPr>
          <p:nvPr>
            <p:ph type="ftr" sz="quarter" idx="11"/>
          </p:nvPr>
        </p:nvSpPr>
        <p:spPr/>
        <p:txBody>
          <a:bodyPr/>
          <a:lstStyle/>
          <a:p>
            <a:r>
              <a:rPr lang="en-US" smtClean="0"/>
              <a:t>CS:5810 -- Formal Methods in Software Engineering   Fall 2017</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1552</TotalTime>
  <Words>1478</Words>
  <Application>Microsoft Macintosh PowerPoint</Application>
  <PresentationFormat>On-screen Show (4:3)</PresentationFormat>
  <Paragraphs>292</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Calibri</vt:lpstr>
      <vt:lpstr>Lucida Console</vt:lpstr>
      <vt:lpstr>Microsoft Sans Serif</vt:lpstr>
      <vt:lpstr>ＭＳ Ｐゴシック</vt:lpstr>
      <vt:lpstr>Tahoma</vt:lpstr>
      <vt:lpstr>Wingdings</vt:lpstr>
      <vt:lpstr>Arial</vt:lpstr>
      <vt:lpstr>Office Theme</vt:lpstr>
      <vt:lpstr>CS:5810 Formal Methods in Software Engineering</vt:lpstr>
      <vt:lpstr>Alloy Modules</vt:lpstr>
      <vt:lpstr>Examples</vt:lpstr>
      <vt:lpstr>Examples</vt:lpstr>
      <vt:lpstr>Module Declarations</vt:lpstr>
      <vt:lpstr>Module Definition</vt:lpstr>
      <vt:lpstr>ModulePathName Definition</vt:lpstr>
      <vt:lpstr>Examples</vt:lpstr>
      <vt:lpstr>ModulePathName definition</vt:lpstr>
      <vt:lpstr>ModulePathName definition</vt:lpstr>
      <vt:lpstr>Predefined Modules</vt:lpstr>
      <vt:lpstr>As</vt:lpstr>
      <vt:lpstr>Name Clashes</vt:lpstr>
      <vt:lpstr>Parametric Modules</vt:lpstr>
      <vt:lpstr>Parametric Modules Example</vt:lpstr>
      <vt:lpstr>The Predefined Module Ordering</vt:lpstr>
      <vt:lpstr>The Module Ordering</vt:lpstr>
      <vt:lpstr>The Module Ordering</vt:lpstr>
      <vt:lpstr>The Module Ordering</vt:lpstr>
      <vt:lpstr>The Module Ordering</vt:lpstr>
      <vt:lpstr>The Module Ordering</vt:lpstr>
      <vt:lpstr>The Module Ordering</vt:lpstr>
      <vt:lpstr>The Module Ordering</vt:lpstr>
      <vt:lpstr>The Module Ordering</vt:lpstr>
    </vt:vector>
  </TitlesOfParts>
  <Company>University of Iowa</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22c:181 / 55:181 Formal Methods in Software Engineering</dc:title>
  <dc:creator>lpilard</dc:creator>
  <cp:lastModifiedBy>Cesare Tinelli</cp:lastModifiedBy>
  <cp:revision>62</cp:revision>
  <dcterms:created xsi:type="dcterms:W3CDTF">2010-03-25T05:51:48Z</dcterms:created>
  <dcterms:modified xsi:type="dcterms:W3CDTF">2017-09-15T21:47:07Z</dcterms:modified>
</cp:coreProperties>
</file>