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Lst>
  <p:notesMasterIdLst>
    <p:notesMasterId r:id="rId64"/>
  </p:notesMasterIdLst>
  <p:handoutMasterIdLst>
    <p:handoutMasterId r:id="rId65"/>
  </p:handoutMasterIdLst>
  <p:sldIdLst>
    <p:sldId id="268" r:id="rId2"/>
    <p:sldId id="452" r:id="rId3"/>
    <p:sldId id="298" r:id="rId4"/>
    <p:sldId id="295" r:id="rId5"/>
    <p:sldId id="388" r:id="rId6"/>
    <p:sldId id="390" r:id="rId7"/>
    <p:sldId id="389" r:id="rId8"/>
    <p:sldId id="392" r:id="rId9"/>
    <p:sldId id="393" r:id="rId10"/>
    <p:sldId id="379" r:id="rId11"/>
    <p:sldId id="396" r:id="rId12"/>
    <p:sldId id="394" r:id="rId13"/>
    <p:sldId id="403" r:id="rId14"/>
    <p:sldId id="395" r:id="rId15"/>
    <p:sldId id="397" r:id="rId16"/>
    <p:sldId id="404" r:id="rId17"/>
    <p:sldId id="454" r:id="rId18"/>
    <p:sldId id="448" r:id="rId19"/>
    <p:sldId id="409" r:id="rId20"/>
    <p:sldId id="342" r:id="rId21"/>
    <p:sldId id="343" r:id="rId22"/>
    <p:sldId id="411" r:id="rId23"/>
    <p:sldId id="399" r:id="rId24"/>
    <p:sldId id="400" r:id="rId25"/>
    <p:sldId id="433" r:id="rId26"/>
    <p:sldId id="344" r:id="rId27"/>
    <p:sldId id="445" r:id="rId28"/>
    <p:sldId id="297" r:id="rId29"/>
    <p:sldId id="453" r:id="rId30"/>
    <p:sldId id="346" r:id="rId31"/>
    <p:sldId id="447" r:id="rId32"/>
    <p:sldId id="407" r:id="rId33"/>
    <p:sldId id="422" r:id="rId34"/>
    <p:sldId id="423" r:id="rId35"/>
    <p:sldId id="449" r:id="rId36"/>
    <p:sldId id="450" r:id="rId37"/>
    <p:sldId id="427" r:id="rId38"/>
    <p:sldId id="425" r:id="rId39"/>
    <p:sldId id="426" r:id="rId40"/>
    <p:sldId id="348" r:id="rId41"/>
    <p:sldId id="428" r:id="rId42"/>
    <p:sldId id="363" r:id="rId43"/>
    <p:sldId id="347" r:id="rId44"/>
    <p:sldId id="364" r:id="rId45"/>
    <p:sldId id="349" r:id="rId46"/>
    <p:sldId id="451" r:id="rId47"/>
    <p:sldId id="353" r:id="rId48"/>
    <p:sldId id="440" r:id="rId49"/>
    <p:sldId id="441" r:id="rId50"/>
    <p:sldId id="442" r:id="rId51"/>
    <p:sldId id="443" r:id="rId52"/>
    <p:sldId id="365" r:id="rId53"/>
    <p:sldId id="366" r:id="rId54"/>
    <p:sldId id="367" r:id="rId55"/>
    <p:sldId id="352" r:id="rId56"/>
    <p:sldId id="434" r:id="rId57"/>
    <p:sldId id="435" r:id="rId58"/>
    <p:sldId id="436" r:id="rId59"/>
    <p:sldId id="437" r:id="rId60"/>
    <p:sldId id="438" r:id="rId61"/>
    <p:sldId id="439" r:id="rId62"/>
    <p:sldId id="287" r:id="rId63"/>
  </p:sldIdLst>
  <p:sldSz cx="9144000" cy="6858000" type="screen4x3"/>
  <p:notesSz cx="6858000" cy="9296400"/>
  <p:custDataLst>
    <p:tags r:id="rId66"/>
  </p:custDataLst>
  <p:defaultTextStyle>
    <a:defPPr>
      <a:defRPr lang="en-US"/>
    </a:defPPr>
    <a:lvl1pPr algn="ctr" rtl="0" fontAlgn="base">
      <a:spcBef>
        <a:spcPct val="0"/>
      </a:spcBef>
      <a:spcAft>
        <a:spcPct val="0"/>
      </a:spcAft>
      <a:defRPr sz="2400" kern="1200">
        <a:solidFill>
          <a:schemeClr val="tx1"/>
        </a:solidFill>
        <a:latin typeface="Tahoma" charset="0"/>
        <a:ea typeface="+mn-ea"/>
        <a:cs typeface="+mn-cs"/>
      </a:defRPr>
    </a:lvl1pPr>
    <a:lvl2pPr marL="457200" algn="ctr" rtl="0" fontAlgn="base">
      <a:spcBef>
        <a:spcPct val="0"/>
      </a:spcBef>
      <a:spcAft>
        <a:spcPct val="0"/>
      </a:spcAft>
      <a:defRPr sz="2400" kern="1200">
        <a:solidFill>
          <a:schemeClr val="tx1"/>
        </a:solidFill>
        <a:latin typeface="Tahoma" charset="0"/>
        <a:ea typeface="+mn-ea"/>
        <a:cs typeface="+mn-cs"/>
      </a:defRPr>
    </a:lvl2pPr>
    <a:lvl3pPr marL="914400" algn="ctr" rtl="0" fontAlgn="base">
      <a:spcBef>
        <a:spcPct val="0"/>
      </a:spcBef>
      <a:spcAft>
        <a:spcPct val="0"/>
      </a:spcAft>
      <a:defRPr sz="2400" kern="1200">
        <a:solidFill>
          <a:schemeClr val="tx1"/>
        </a:solidFill>
        <a:latin typeface="Tahoma" charset="0"/>
        <a:ea typeface="+mn-ea"/>
        <a:cs typeface="+mn-cs"/>
      </a:defRPr>
    </a:lvl3pPr>
    <a:lvl4pPr marL="1371600" algn="ctr" rtl="0" fontAlgn="base">
      <a:spcBef>
        <a:spcPct val="0"/>
      </a:spcBef>
      <a:spcAft>
        <a:spcPct val="0"/>
      </a:spcAft>
      <a:defRPr sz="2400" kern="1200">
        <a:solidFill>
          <a:schemeClr val="tx1"/>
        </a:solidFill>
        <a:latin typeface="Tahoma" charset="0"/>
        <a:ea typeface="+mn-ea"/>
        <a:cs typeface="+mn-cs"/>
      </a:defRPr>
    </a:lvl4pPr>
    <a:lvl5pPr marL="1828800" algn="ctr" rtl="0" fontAlgn="base">
      <a:spcBef>
        <a:spcPct val="0"/>
      </a:spcBef>
      <a:spcAft>
        <a:spcPct val="0"/>
      </a:spcAft>
      <a:defRPr sz="2400" kern="1200">
        <a:solidFill>
          <a:schemeClr val="tx1"/>
        </a:solidFill>
        <a:latin typeface="Tahoma" charset="0"/>
        <a:ea typeface="+mn-ea"/>
        <a:cs typeface="+mn-cs"/>
      </a:defRPr>
    </a:lvl5pPr>
    <a:lvl6pPr marL="2286000" algn="l" defTabSz="457200" rtl="0" eaLnBrk="1" latinLnBrk="0" hangingPunct="1">
      <a:defRPr sz="2400" kern="1200">
        <a:solidFill>
          <a:schemeClr val="tx1"/>
        </a:solidFill>
        <a:latin typeface="Tahoma" charset="0"/>
        <a:ea typeface="+mn-ea"/>
        <a:cs typeface="+mn-cs"/>
      </a:defRPr>
    </a:lvl6pPr>
    <a:lvl7pPr marL="2743200" algn="l" defTabSz="457200" rtl="0" eaLnBrk="1" latinLnBrk="0" hangingPunct="1">
      <a:defRPr sz="2400" kern="1200">
        <a:solidFill>
          <a:schemeClr val="tx1"/>
        </a:solidFill>
        <a:latin typeface="Tahoma" charset="0"/>
        <a:ea typeface="+mn-ea"/>
        <a:cs typeface="+mn-cs"/>
      </a:defRPr>
    </a:lvl7pPr>
    <a:lvl8pPr marL="3200400" algn="l" defTabSz="457200" rtl="0" eaLnBrk="1" latinLnBrk="0" hangingPunct="1">
      <a:defRPr sz="2400" kern="1200">
        <a:solidFill>
          <a:schemeClr val="tx1"/>
        </a:solidFill>
        <a:latin typeface="Tahoma" charset="0"/>
        <a:ea typeface="+mn-ea"/>
        <a:cs typeface="+mn-cs"/>
      </a:defRPr>
    </a:lvl8pPr>
    <a:lvl9pPr marL="3657600" algn="l" defTabSz="457200" rtl="0" eaLnBrk="1" latinLnBrk="0" hangingPunct="1">
      <a:defRPr sz="2400"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202">
          <p15:clr>
            <a:srgbClr val="A4A3A4"/>
          </p15:clr>
        </p15:guide>
        <p15:guide id="2" pos="3016">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969696"/>
    <a:srgbClr val="FF9999"/>
    <a:srgbClr val="FF6600"/>
    <a:srgbClr val="FF3300"/>
    <a:srgbClr val="00FF00"/>
    <a:srgbClr val="FF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4475"/>
  </p:normalViewPr>
  <p:slideViewPr>
    <p:cSldViewPr snapToGrid="0">
      <p:cViewPr varScale="1">
        <p:scale>
          <a:sx n="80" d="100"/>
          <a:sy n="80" d="100"/>
        </p:scale>
        <p:origin x="1978" y="34"/>
      </p:cViewPr>
      <p:guideLst>
        <p:guide orient="horz" pos="2202"/>
        <p:guide pos="3016"/>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5256"/>
    </p:cViewPr>
  </p:sorterViewPr>
  <p:notesViewPr>
    <p:cSldViewPr snapToGrid="0">
      <p:cViewPr>
        <p:scale>
          <a:sx n="75" d="100"/>
          <a:sy n="75" d="100"/>
        </p:scale>
        <p:origin x="-5568" y="-125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slide" Target="slides/slide2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63550"/>
          </a:xfrm>
          <a:prstGeom prst="rect">
            <a:avLst/>
          </a:prstGeom>
          <a:noFill/>
          <a:ln w="12700" cap="sq">
            <a:noFill/>
            <a:miter lim="800000"/>
            <a:headEnd type="none" w="sm" len="sm"/>
            <a:tailEnd type="none" w="sm" len="sm"/>
          </a:ln>
          <a:effectLst/>
        </p:spPr>
        <p:txBody>
          <a:bodyPr vert="horz" wrap="square" lIns="92297" tIns="46148" rIns="92297" bIns="46148" numCol="1" anchor="t" anchorCtr="0" compatLnSpc="1">
            <a:prstTxWarp prst="textNoShape">
              <a:avLst/>
            </a:prstTxWarp>
          </a:bodyPr>
          <a:lstStyle>
            <a:lvl1pPr algn="l" defTabSz="923925">
              <a:defRPr sz="1100">
                <a:latin typeface="Arial" charset="0"/>
              </a:defRPr>
            </a:lvl1pPr>
          </a:lstStyle>
          <a:p>
            <a:endParaRPr lang="en-US"/>
          </a:p>
        </p:txBody>
      </p:sp>
      <p:sp>
        <p:nvSpPr>
          <p:cNvPr id="36867" name="Rectangle 3"/>
          <p:cNvSpPr>
            <a:spLocks noGrp="1" noChangeArrowheads="1"/>
          </p:cNvSpPr>
          <p:nvPr>
            <p:ph type="dt" sz="quarter" idx="1"/>
          </p:nvPr>
        </p:nvSpPr>
        <p:spPr bwMode="auto">
          <a:xfrm>
            <a:off x="3886200" y="0"/>
            <a:ext cx="2971800" cy="463550"/>
          </a:xfrm>
          <a:prstGeom prst="rect">
            <a:avLst/>
          </a:prstGeom>
          <a:noFill/>
          <a:ln w="12700" cap="sq">
            <a:noFill/>
            <a:miter lim="800000"/>
            <a:headEnd type="none" w="sm" len="sm"/>
            <a:tailEnd type="none" w="sm" len="sm"/>
          </a:ln>
          <a:effectLst/>
        </p:spPr>
        <p:txBody>
          <a:bodyPr vert="horz" wrap="square" lIns="92297" tIns="46148" rIns="92297" bIns="46148" numCol="1" anchor="t" anchorCtr="0" compatLnSpc="1">
            <a:prstTxWarp prst="textNoShape">
              <a:avLst/>
            </a:prstTxWarp>
          </a:bodyPr>
          <a:lstStyle>
            <a:lvl1pPr algn="r" defTabSz="923925">
              <a:defRPr sz="1100">
                <a:latin typeface="Arial" charset="0"/>
              </a:defRPr>
            </a:lvl1pPr>
          </a:lstStyle>
          <a:p>
            <a:endParaRPr lang="en-US"/>
          </a:p>
        </p:txBody>
      </p:sp>
      <p:sp>
        <p:nvSpPr>
          <p:cNvPr id="36868" name="Rectangle 4"/>
          <p:cNvSpPr>
            <a:spLocks noGrp="1" noChangeArrowheads="1"/>
          </p:cNvSpPr>
          <p:nvPr>
            <p:ph type="ftr" sz="quarter" idx="2"/>
          </p:nvPr>
        </p:nvSpPr>
        <p:spPr bwMode="auto">
          <a:xfrm>
            <a:off x="0" y="8832850"/>
            <a:ext cx="2971800" cy="463550"/>
          </a:xfrm>
          <a:prstGeom prst="rect">
            <a:avLst/>
          </a:prstGeom>
          <a:noFill/>
          <a:ln w="12700" cap="sq">
            <a:noFill/>
            <a:miter lim="800000"/>
            <a:headEnd type="none" w="sm" len="sm"/>
            <a:tailEnd type="none" w="sm" len="sm"/>
          </a:ln>
          <a:effectLst/>
        </p:spPr>
        <p:txBody>
          <a:bodyPr vert="horz" wrap="square" lIns="92297" tIns="46148" rIns="92297" bIns="46148" numCol="1" anchor="b" anchorCtr="0" compatLnSpc="1">
            <a:prstTxWarp prst="textNoShape">
              <a:avLst/>
            </a:prstTxWarp>
          </a:bodyPr>
          <a:lstStyle>
            <a:lvl1pPr algn="l" defTabSz="923925">
              <a:defRPr sz="1100">
                <a:latin typeface="Arial" charset="0"/>
              </a:defRPr>
            </a:lvl1pPr>
          </a:lstStyle>
          <a:p>
            <a:endParaRPr lang="en-US"/>
          </a:p>
        </p:txBody>
      </p:sp>
      <p:sp>
        <p:nvSpPr>
          <p:cNvPr id="36869" name="Rectangle 5"/>
          <p:cNvSpPr>
            <a:spLocks noGrp="1" noChangeArrowheads="1"/>
          </p:cNvSpPr>
          <p:nvPr>
            <p:ph type="sldNum" sz="quarter" idx="3"/>
          </p:nvPr>
        </p:nvSpPr>
        <p:spPr bwMode="auto">
          <a:xfrm>
            <a:off x="3886200" y="8832850"/>
            <a:ext cx="2971800" cy="463550"/>
          </a:xfrm>
          <a:prstGeom prst="rect">
            <a:avLst/>
          </a:prstGeom>
          <a:noFill/>
          <a:ln w="12700" cap="sq">
            <a:noFill/>
            <a:miter lim="800000"/>
            <a:headEnd type="none" w="sm" len="sm"/>
            <a:tailEnd type="none" w="sm" len="sm"/>
          </a:ln>
          <a:effectLst/>
        </p:spPr>
        <p:txBody>
          <a:bodyPr vert="horz" wrap="square" lIns="92297" tIns="46148" rIns="92297" bIns="46148" numCol="1" anchor="b" anchorCtr="0" compatLnSpc="1">
            <a:prstTxWarp prst="textNoShape">
              <a:avLst/>
            </a:prstTxWarp>
          </a:bodyPr>
          <a:lstStyle>
            <a:lvl1pPr algn="r" defTabSz="923925">
              <a:defRPr sz="1100">
                <a:latin typeface="Arial" charset="0"/>
              </a:defRPr>
            </a:lvl1pPr>
          </a:lstStyle>
          <a:p>
            <a:fld id="{4343339C-EFCB-1F40-BF21-054E10E365FB}" type="slidenum">
              <a:rPr lang="en-US"/>
              <a:pPr/>
              <a:t>‹#›</a:t>
            </a:fld>
            <a:endParaRPr lang="en-US"/>
          </a:p>
        </p:txBody>
      </p:sp>
    </p:spTree>
    <p:extLst>
      <p:ext uri="{BB962C8B-B14F-4D97-AF65-F5344CB8AC3E}">
        <p14:creationId xmlns:p14="http://schemas.microsoft.com/office/powerpoint/2010/main" val="692218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297" tIns="46148" rIns="92297" bIns="46148" numCol="1" anchor="t" anchorCtr="0" compatLnSpc="1">
            <a:prstTxWarp prst="textNoShape">
              <a:avLst/>
            </a:prstTxWarp>
          </a:bodyPr>
          <a:lstStyle>
            <a:lvl1pPr algn="l" defTabSz="923925">
              <a:defRPr sz="1100">
                <a:latin typeface="Arial" charset="0"/>
              </a:defRPr>
            </a:lvl1pPr>
          </a:lstStyle>
          <a:p>
            <a:endParaRPr lang="en-US"/>
          </a:p>
        </p:txBody>
      </p:sp>
      <p:sp>
        <p:nvSpPr>
          <p:cNvPr id="30723" name="Rectangle 3"/>
          <p:cNvSpPr>
            <a:spLocks noGrp="1" noChangeArrowheads="1"/>
          </p:cNvSpPr>
          <p:nvPr>
            <p:ph type="dt" idx="1"/>
          </p:nvPr>
        </p:nvSpPr>
        <p:spPr bwMode="auto">
          <a:xfrm>
            <a:off x="3886200" y="0"/>
            <a:ext cx="2971800" cy="463550"/>
          </a:xfrm>
          <a:prstGeom prst="rect">
            <a:avLst/>
          </a:prstGeom>
          <a:noFill/>
          <a:ln w="9525">
            <a:noFill/>
            <a:miter lim="800000"/>
            <a:headEnd/>
            <a:tailEnd/>
          </a:ln>
          <a:effectLst/>
        </p:spPr>
        <p:txBody>
          <a:bodyPr vert="horz" wrap="square" lIns="92297" tIns="46148" rIns="92297" bIns="46148" numCol="1" anchor="t" anchorCtr="0" compatLnSpc="1">
            <a:prstTxWarp prst="textNoShape">
              <a:avLst/>
            </a:prstTxWarp>
          </a:bodyPr>
          <a:lstStyle>
            <a:lvl1pPr algn="r" defTabSz="923925">
              <a:defRPr sz="1100">
                <a:latin typeface="Arial" charset="0"/>
              </a:defRPr>
            </a:lvl1pPr>
          </a:lstStyle>
          <a:p>
            <a:endParaRPr lang="en-US"/>
          </a:p>
        </p:txBody>
      </p:sp>
      <p:sp>
        <p:nvSpPr>
          <p:cNvPr id="30724" name="Rectangle 4"/>
          <p:cNvSpPr>
            <a:spLocks noGrp="1" noRot="1" noChangeAspect="1" noChangeArrowheads="1" noTextEdit="1"/>
          </p:cNvSpPr>
          <p:nvPr>
            <p:ph type="sldImg" idx="2"/>
          </p:nvPr>
        </p:nvSpPr>
        <p:spPr bwMode="auto">
          <a:xfrm>
            <a:off x="1106488" y="698500"/>
            <a:ext cx="4648200" cy="348615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915988" y="4416425"/>
            <a:ext cx="5026025" cy="4181475"/>
          </a:xfrm>
          <a:prstGeom prst="rect">
            <a:avLst/>
          </a:prstGeom>
          <a:noFill/>
          <a:ln w="9525">
            <a:noFill/>
            <a:miter lim="800000"/>
            <a:headEnd/>
            <a:tailEnd/>
          </a:ln>
          <a:effectLst/>
        </p:spPr>
        <p:txBody>
          <a:bodyPr vert="horz" wrap="square" lIns="92297" tIns="46148" rIns="92297" bIns="46148" numCol="1" anchor="t" anchorCtr="0" compatLnSpc="1">
            <a:prstTxWarp prst="textNoShape">
              <a:avLst/>
            </a:prstTxWarp>
          </a:bodyPr>
          <a:lstStyle/>
          <a:p>
            <a:pPr lvl="0"/>
            <a:r>
              <a:rPr lang="en-US"/>
              <a:t>Click to edit Master text styles</a:t>
            </a:r>
          </a:p>
          <a:p>
            <a:pPr lvl="0"/>
            <a:r>
              <a:rPr lang="en-US"/>
              <a:t>Second level</a:t>
            </a:r>
          </a:p>
          <a:p>
            <a:pPr lvl="0"/>
            <a:r>
              <a:rPr lang="en-US"/>
              <a:t>Third level</a:t>
            </a:r>
          </a:p>
          <a:p>
            <a:pPr lvl="0"/>
            <a:r>
              <a:rPr lang="en-US"/>
              <a:t>Fourth level</a:t>
            </a:r>
          </a:p>
          <a:p>
            <a:pPr lvl="0"/>
            <a:r>
              <a:rPr lang="en-US"/>
              <a:t>Fifth level</a:t>
            </a:r>
          </a:p>
        </p:txBody>
      </p:sp>
      <p:sp>
        <p:nvSpPr>
          <p:cNvPr id="30726" name="Rectangle 6"/>
          <p:cNvSpPr>
            <a:spLocks noGrp="1" noChangeArrowheads="1"/>
          </p:cNvSpPr>
          <p:nvPr>
            <p:ph type="ftr" sz="quarter" idx="4"/>
          </p:nvPr>
        </p:nvSpPr>
        <p:spPr bwMode="auto">
          <a:xfrm>
            <a:off x="0" y="8832850"/>
            <a:ext cx="2971800" cy="463550"/>
          </a:xfrm>
          <a:prstGeom prst="rect">
            <a:avLst/>
          </a:prstGeom>
          <a:noFill/>
          <a:ln w="9525">
            <a:noFill/>
            <a:miter lim="800000"/>
            <a:headEnd/>
            <a:tailEnd/>
          </a:ln>
          <a:effectLst/>
        </p:spPr>
        <p:txBody>
          <a:bodyPr vert="horz" wrap="square" lIns="92297" tIns="46148" rIns="92297" bIns="46148" numCol="1" anchor="b" anchorCtr="0" compatLnSpc="1">
            <a:prstTxWarp prst="textNoShape">
              <a:avLst/>
            </a:prstTxWarp>
          </a:bodyPr>
          <a:lstStyle>
            <a:lvl1pPr algn="l" defTabSz="923925">
              <a:defRPr sz="1100">
                <a:latin typeface="Arial" charset="0"/>
              </a:defRPr>
            </a:lvl1pPr>
          </a:lstStyle>
          <a:p>
            <a:endParaRPr lang="en-US"/>
          </a:p>
        </p:txBody>
      </p:sp>
      <p:sp>
        <p:nvSpPr>
          <p:cNvPr id="30727" name="Rectangle 7"/>
          <p:cNvSpPr>
            <a:spLocks noGrp="1" noChangeArrowheads="1"/>
          </p:cNvSpPr>
          <p:nvPr>
            <p:ph type="sldNum" sz="quarter" idx="5"/>
          </p:nvPr>
        </p:nvSpPr>
        <p:spPr bwMode="auto">
          <a:xfrm>
            <a:off x="3886200" y="8832850"/>
            <a:ext cx="2971800" cy="463550"/>
          </a:xfrm>
          <a:prstGeom prst="rect">
            <a:avLst/>
          </a:prstGeom>
          <a:noFill/>
          <a:ln w="9525">
            <a:noFill/>
            <a:miter lim="800000"/>
            <a:headEnd/>
            <a:tailEnd/>
          </a:ln>
          <a:effectLst/>
        </p:spPr>
        <p:txBody>
          <a:bodyPr vert="horz" wrap="square" lIns="92297" tIns="46148" rIns="92297" bIns="46148" numCol="1" anchor="b" anchorCtr="0" compatLnSpc="1">
            <a:prstTxWarp prst="textNoShape">
              <a:avLst/>
            </a:prstTxWarp>
          </a:bodyPr>
          <a:lstStyle>
            <a:lvl1pPr algn="r" defTabSz="923925">
              <a:defRPr sz="1100">
                <a:latin typeface="Arial" charset="0"/>
              </a:defRPr>
            </a:lvl1pPr>
          </a:lstStyle>
          <a:p>
            <a:fld id="{45822936-1CD7-4348-A80C-966B5C6A94BB}" type="slidenum">
              <a:rPr lang="en-US"/>
              <a:pPr/>
              <a:t>‹#›</a:t>
            </a:fld>
            <a:endParaRPr lang="en-US"/>
          </a:p>
        </p:txBody>
      </p:sp>
    </p:spTree>
    <p:extLst>
      <p:ext uri="{BB962C8B-B14F-4D97-AF65-F5344CB8AC3E}">
        <p14:creationId xmlns:p14="http://schemas.microsoft.com/office/powerpoint/2010/main" val="46355399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DC9BC2-CD23-A14E-9844-9933807FF94E}" type="slidenum">
              <a:rPr lang="en-US"/>
              <a:pPr/>
              <a:t>1</a:t>
            </a:fld>
            <a:endParaRPr lang="en-US"/>
          </a:p>
        </p:txBody>
      </p:sp>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25769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E6453-EED6-EF44-9F52-AA48C69AFA25}" type="slidenum">
              <a:rPr lang="en-US"/>
              <a:pPr/>
              <a:t>13</a:t>
            </a:fld>
            <a:endParaRPr lang="en-US"/>
          </a:p>
        </p:txBody>
      </p:sp>
      <p:sp>
        <p:nvSpPr>
          <p:cNvPr id="374786" name="Rectangle 2"/>
          <p:cNvSpPr>
            <a:spLocks noGrp="1" noRot="1" noChangeAspect="1" noChangeArrowheads="1" noTextEdit="1"/>
          </p:cNvSpPr>
          <p:nvPr>
            <p:ph type="sldImg"/>
          </p:nvPr>
        </p:nvSpPr>
        <p:spPr>
          <a:ln/>
        </p:spPr>
      </p:sp>
      <p:sp>
        <p:nvSpPr>
          <p:cNvPr id="3747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69483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22936-1CD7-4348-A80C-966B5C6A94BB}" type="slidenum">
              <a:rPr lang="en-US" smtClean="0"/>
              <a:pPr/>
              <a:t>23</a:t>
            </a:fld>
            <a:endParaRPr lang="en-US"/>
          </a:p>
        </p:txBody>
      </p:sp>
    </p:spTree>
    <p:extLst>
      <p:ext uri="{BB962C8B-B14F-4D97-AF65-F5344CB8AC3E}">
        <p14:creationId xmlns:p14="http://schemas.microsoft.com/office/powerpoint/2010/main" val="965107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361917-C1F4-1F4A-91C5-4FCBDB027DDA}" type="datetime1">
              <a:rPr lang="en-GB" smtClean="0"/>
              <a:t>05/09/2019</a:t>
            </a:fld>
            <a:endParaRPr lang="en-US"/>
          </a:p>
        </p:txBody>
      </p:sp>
      <p:sp>
        <p:nvSpPr>
          <p:cNvPr id="5" name="Footer Placeholder 4"/>
          <p:cNvSpPr>
            <a:spLocks noGrp="1"/>
          </p:cNvSpPr>
          <p:nvPr>
            <p:ph type="ftr" sz="quarter" idx="11"/>
          </p:nvPr>
        </p:nvSpPr>
        <p:spPr/>
        <p:txBody>
          <a:bodyPr/>
          <a:lstStyle/>
          <a:p>
            <a:r>
              <a:rPr lang="en-US" dirty="0"/>
              <a:t>CS:5810 -- Formal Methods in Software Engineering   Fall 2019</a:t>
            </a:r>
          </a:p>
        </p:txBody>
      </p:sp>
      <p:sp>
        <p:nvSpPr>
          <p:cNvPr id="6" name="Slide Number Placeholder 5"/>
          <p:cNvSpPr>
            <a:spLocks noGrp="1"/>
          </p:cNvSpPr>
          <p:nvPr>
            <p:ph type="sldNum" sz="quarter" idx="12"/>
          </p:nvPr>
        </p:nvSpPr>
        <p:spPr/>
        <p:txBody>
          <a:bodyPr/>
          <a:lstStyle/>
          <a:p>
            <a:fld id="{F2E2B6F9-9F93-BD4E-9246-12B43882FD2A}" type="slidenum">
              <a:rPr lang="en-US" smtClean="0"/>
              <a:pPr/>
              <a:t>‹#›</a:t>
            </a:fld>
            <a:endParaRPr lang="en-US"/>
          </a:p>
        </p:txBody>
      </p:sp>
    </p:spTree>
    <p:extLst>
      <p:ext uri="{BB962C8B-B14F-4D97-AF65-F5344CB8AC3E}">
        <p14:creationId xmlns:p14="http://schemas.microsoft.com/office/powerpoint/2010/main" val="68781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45B2EA-CAA9-094C-89FC-2478F9705F98}" type="datetime1">
              <a:rPr lang="en-GB" smtClean="0"/>
              <a:t>05/09/2019</a:t>
            </a:fld>
            <a:endParaRPr lang="en-US"/>
          </a:p>
        </p:txBody>
      </p:sp>
      <p:sp>
        <p:nvSpPr>
          <p:cNvPr id="5" name="Footer Placeholder 4"/>
          <p:cNvSpPr>
            <a:spLocks noGrp="1"/>
          </p:cNvSpPr>
          <p:nvPr>
            <p:ph type="ftr" sz="quarter" idx="11"/>
          </p:nvPr>
        </p:nvSpPr>
        <p:spPr/>
        <p:txBody>
          <a:bodyPr/>
          <a:lstStyle/>
          <a:p>
            <a:r>
              <a:rPr lang="en-US" dirty="0"/>
              <a:t>CS:5810 -- Formal Methods in Software Engineering   Fall 2019</a:t>
            </a:r>
          </a:p>
        </p:txBody>
      </p:sp>
      <p:sp>
        <p:nvSpPr>
          <p:cNvPr id="6" name="Slide Number Placeholder 5"/>
          <p:cNvSpPr>
            <a:spLocks noGrp="1"/>
          </p:cNvSpPr>
          <p:nvPr>
            <p:ph type="sldNum" sz="quarter" idx="12"/>
          </p:nvPr>
        </p:nvSpPr>
        <p:spPr/>
        <p:txBody>
          <a:bodyPr/>
          <a:lstStyle/>
          <a:p>
            <a:fld id="{BFE10AB0-C247-B646-9CA2-817F2D3F257D}" type="slidenum">
              <a:rPr lang="en-US" smtClean="0"/>
              <a:pPr/>
              <a:t>‹#›</a:t>
            </a:fld>
            <a:endParaRPr lang="en-US"/>
          </a:p>
        </p:txBody>
      </p:sp>
    </p:spTree>
    <p:extLst>
      <p:ext uri="{BB962C8B-B14F-4D97-AF65-F5344CB8AC3E}">
        <p14:creationId xmlns:p14="http://schemas.microsoft.com/office/powerpoint/2010/main" val="20555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6D3F41-E1AD-6B45-B760-10A397E012D3}" type="datetime1">
              <a:rPr lang="en-GB" smtClean="0"/>
              <a:t>05/09/2019</a:t>
            </a:fld>
            <a:endParaRPr lang="en-US"/>
          </a:p>
        </p:txBody>
      </p:sp>
      <p:sp>
        <p:nvSpPr>
          <p:cNvPr id="5" name="Footer Placeholder 4"/>
          <p:cNvSpPr>
            <a:spLocks noGrp="1"/>
          </p:cNvSpPr>
          <p:nvPr>
            <p:ph type="ftr" sz="quarter" idx="11"/>
          </p:nvPr>
        </p:nvSpPr>
        <p:spPr/>
        <p:txBody>
          <a:bodyPr/>
          <a:lstStyle/>
          <a:p>
            <a:r>
              <a:rPr lang="en-US" dirty="0"/>
              <a:t>CS:5810 -- Formal Methods in Software Engineering   Fall 2019</a:t>
            </a:r>
          </a:p>
        </p:txBody>
      </p:sp>
      <p:sp>
        <p:nvSpPr>
          <p:cNvPr id="6" name="Slide Number Placeholder 5"/>
          <p:cNvSpPr>
            <a:spLocks noGrp="1"/>
          </p:cNvSpPr>
          <p:nvPr>
            <p:ph type="sldNum" sz="quarter" idx="12"/>
          </p:nvPr>
        </p:nvSpPr>
        <p:spPr/>
        <p:txBody>
          <a:bodyPr/>
          <a:lstStyle/>
          <a:p>
            <a:fld id="{98FC9E2D-B485-3345-8958-2ED0FD95706A}" type="slidenum">
              <a:rPr lang="en-US" smtClean="0"/>
              <a:pPr/>
              <a:t>‹#›</a:t>
            </a:fld>
            <a:endParaRPr lang="en-US"/>
          </a:p>
        </p:txBody>
      </p:sp>
    </p:spTree>
    <p:extLst>
      <p:ext uri="{BB962C8B-B14F-4D97-AF65-F5344CB8AC3E}">
        <p14:creationId xmlns:p14="http://schemas.microsoft.com/office/powerpoint/2010/main" val="268100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4BE738-0EE5-494F-8A4E-992FD9DB373C}" type="datetime1">
              <a:rPr lang="en-GB" smtClean="0"/>
              <a:t>05/09/2019</a:t>
            </a:fld>
            <a:endParaRPr lang="en-US"/>
          </a:p>
        </p:txBody>
      </p:sp>
      <p:sp>
        <p:nvSpPr>
          <p:cNvPr id="5" name="Footer Placeholder 4"/>
          <p:cNvSpPr>
            <a:spLocks noGrp="1"/>
          </p:cNvSpPr>
          <p:nvPr>
            <p:ph type="ftr" sz="quarter" idx="11"/>
          </p:nvPr>
        </p:nvSpPr>
        <p:spPr/>
        <p:txBody>
          <a:bodyPr/>
          <a:lstStyle/>
          <a:p>
            <a:r>
              <a:rPr lang="en-US" dirty="0"/>
              <a:t>CS:5810 -- Formal Methods in Software Engineering   Fall 2019</a:t>
            </a:r>
          </a:p>
        </p:txBody>
      </p:sp>
      <p:sp>
        <p:nvSpPr>
          <p:cNvPr id="6" name="Slide Number Placeholder 5"/>
          <p:cNvSpPr>
            <a:spLocks noGrp="1"/>
          </p:cNvSpPr>
          <p:nvPr>
            <p:ph type="sldNum" sz="quarter" idx="12"/>
          </p:nvPr>
        </p:nvSpPr>
        <p:spPr/>
        <p:txBody>
          <a:bodyPr/>
          <a:lstStyle/>
          <a:p>
            <a:fld id="{86D8B492-D4BB-D943-8054-FCD926D4BCB1}" type="slidenum">
              <a:rPr lang="en-US" smtClean="0"/>
              <a:pPr/>
              <a:t>‹#›</a:t>
            </a:fld>
            <a:endParaRPr lang="en-US"/>
          </a:p>
        </p:txBody>
      </p:sp>
    </p:spTree>
    <p:extLst>
      <p:ext uri="{BB962C8B-B14F-4D97-AF65-F5344CB8AC3E}">
        <p14:creationId xmlns:p14="http://schemas.microsoft.com/office/powerpoint/2010/main" val="142363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FDE496-6AD7-A849-9223-F4FA74C69F1E}" type="datetime1">
              <a:rPr lang="en-GB" smtClean="0"/>
              <a:t>05/09/2019</a:t>
            </a:fld>
            <a:endParaRPr lang="en-US"/>
          </a:p>
        </p:txBody>
      </p:sp>
      <p:sp>
        <p:nvSpPr>
          <p:cNvPr id="5" name="Footer Placeholder 4"/>
          <p:cNvSpPr>
            <a:spLocks noGrp="1"/>
          </p:cNvSpPr>
          <p:nvPr>
            <p:ph type="ftr" sz="quarter" idx="11"/>
          </p:nvPr>
        </p:nvSpPr>
        <p:spPr/>
        <p:txBody>
          <a:bodyPr/>
          <a:lstStyle/>
          <a:p>
            <a:r>
              <a:rPr lang="en-US" dirty="0"/>
              <a:t>CS:5810 -- Formal Methods in Software Engineering   Fall 2019</a:t>
            </a:r>
          </a:p>
        </p:txBody>
      </p:sp>
      <p:sp>
        <p:nvSpPr>
          <p:cNvPr id="6" name="Slide Number Placeholder 5"/>
          <p:cNvSpPr>
            <a:spLocks noGrp="1"/>
          </p:cNvSpPr>
          <p:nvPr>
            <p:ph type="sldNum" sz="quarter" idx="12"/>
          </p:nvPr>
        </p:nvSpPr>
        <p:spPr/>
        <p:txBody>
          <a:bodyPr/>
          <a:lstStyle/>
          <a:p>
            <a:fld id="{F985F7BE-0439-B742-9C39-BD51CE533145}" type="slidenum">
              <a:rPr lang="en-US" smtClean="0"/>
              <a:pPr/>
              <a:t>‹#›</a:t>
            </a:fld>
            <a:endParaRPr lang="en-US"/>
          </a:p>
        </p:txBody>
      </p:sp>
    </p:spTree>
    <p:extLst>
      <p:ext uri="{BB962C8B-B14F-4D97-AF65-F5344CB8AC3E}">
        <p14:creationId xmlns:p14="http://schemas.microsoft.com/office/powerpoint/2010/main" val="2228799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B828FE-D4DA-4F46-AB73-8484B839E68F}" type="datetime1">
              <a:rPr lang="en-GB" smtClean="0"/>
              <a:t>05/09/2019</a:t>
            </a:fld>
            <a:endParaRPr lang="en-US"/>
          </a:p>
        </p:txBody>
      </p:sp>
      <p:sp>
        <p:nvSpPr>
          <p:cNvPr id="6" name="Footer Placeholder 5"/>
          <p:cNvSpPr>
            <a:spLocks noGrp="1"/>
          </p:cNvSpPr>
          <p:nvPr>
            <p:ph type="ftr" sz="quarter" idx="11"/>
          </p:nvPr>
        </p:nvSpPr>
        <p:spPr/>
        <p:txBody>
          <a:bodyPr/>
          <a:lstStyle/>
          <a:p>
            <a:r>
              <a:rPr lang="en-US" dirty="0"/>
              <a:t>CS:5810 -- Formal Methods in Software Engineering   Fall 2019</a:t>
            </a:r>
          </a:p>
        </p:txBody>
      </p:sp>
      <p:sp>
        <p:nvSpPr>
          <p:cNvPr id="7" name="Slide Number Placeholder 6"/>
          <p:cNvSpPr>
            <a:spLocks noGrp="1"/>
          </p:cNvSpPr>
          <p:nvPr>
            <p:ph type="sldNum" sz="quarter" idx="12"/>
          </p:nvPr>
        </p:nvSpPr>
        <p:spPr/>
        <p:txBody>
          <a:bodyPr/>
          <a:lstStyle/>
          <a:p>
            <a:fld id="{C8D376A2-195D-2149-8671-628073F78461}" type="slidenum">
              <a:rPr lang="en-US" smtClean="0"/>
              <a:pPr/>
              <a:t>‹#›</a:t>
            </a:fld>
            <a:endParaRPr lang="en-US"/>
          </a:p>
        </p:txBody>
      </p:sp>
    </p:spTree>
    <p:extLst>
      <p:ext uri="{BB962C8B-B14F-4D97-AF65-F5344CB8AC3E}">
        <p14:creationId xmlns:p14="http://schemas.microsoft.com/office/powerpoint/2010/main" val="79121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3F592F-9C24-CC4F-9173-AAC61D081DDC}" type="datetime1">
              <a:rPr lang="en-GB" smtClean="0"/>
              <a:t>05/09/2019</a:t>
            </a:fld>
            <a:endParaRPr lang="en-US"/>
          </a:p>
        </p:txBody>
      </p:sp>
      <p:sp>
        <p:nvSpPr>
          <p:cNvPr id="8" name="Footer Placeholder 7"/>
          <p:cNvSpPr>
            <a:spLocks noGrp="1"/>
          </p:cNvSpPr>
          <p:nvPr>
            <p:ph type="ftr" sz="quarter" idx="11"/>
          </p:nvPr>
        </p:nvSpPr>
        <p:spPr/>
        <p:txBody>
          <a:bodyPr/>
          <a:lstStyle/>
          <a:p>
            <a:r>
              <a:rPr lang="en-US" dirty="0"/>
              <a:t>CS:5810 -- Formal Methods in Software Engineering   Fall 2019</a:t>
            </a:r>
          </a:p>
        </p:txBody>
      </p:sp>
      <p:sp>
        <p:nvSpPr>
          <p:cNvPr id="9" name="Slide Number Placeholder 8"/>
          <p:cNvSpPr>
            <a:spLocks noGrp="1"/>
          </p:cNvSpPr>
          <p:nvPr>
            <p:ph type="sldNum" sz="quarter" idx="12"/>
          </p:nvPr>
        </p:nvSpPr>
        <p:spPr/>
        <p:txBody>
          <a:bodyPr/>
          <a:lstStyle/>
          <a:p>
            <a:fld id="{15BA8353-2103-FC40-B75B-2A383C8D5980}" type="slidenum">
              <a:rPr lang="en-US" smtClean="0"/>
              <a:pPr/>
              <a:t>‹#›</a:t>
            </a:fld>
            <a:endParaRPr lang="en-US"/>
          </a:p>
        </p:txBody>
      </p:sp>
    </p:spTree>
    <p:extLst>
      <p:ext uri="{BB962C8B-B14F-4D97-AF65-F5344CB8AC3E}">
        <p14:creationId xmlns:p14="http://schemas.microsoft.com/office/powerpoint/2010/main" val="2186631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AC68F7-F0A3-F241-BF08-509958699D19}" type="datetime1">
              <a:rPr lang="en-GB" smtClean="0"/>
              <a:t>05/09/2019</a:t>
            </a:fld>
            <a:endParaRPr lang="en-US"/>
          </a:p>
        </p:txBody>
      </p:sp>
      <p:sp>
        <p:nvSpPr>
          <p:cNvPr id="4" name="Footer Placeholder 3"/>
          <p:cNvSpPr>
            <a:spLocks noGrp="1"/>
          </p:cNvSpPr>
          <p:nvPr>
            <p:ph type="ftr" sz="quarter" idx="11"/>
          </p:nvPr>
        </p:nvSpPr>
        <p:spPr/>
        <p:txBody>
          <a:bodyPr/>
          <a:lstStyle/>
          <a:p>
            <a:r>
              <a:rPr lang="en-US" dirty="0"/>
              <a:t>CS:5810 -- Formal Methods in Software Engineering   Fall 2019</a:t>
            </a:r>
          </a:p>
        </p:txBody>
      </p:sp>
      <p:sp>
        <p:nvSpPr>
          <p:cNvPr id="5" name="Slide Number Placeholder 4"/>
          <p:cNvSpPr>
            <a:spLocks noGrp="1"/>
          </p:cNvSpPr>
          <p:nvPr>
            <p:ph type="sldNum" sz="quarter" idx="12"/>
          </p:nvPr>
        </p:nvSpPr>
        <p:spPr/>
        <p:txBody>
          <a:bodyPr/>
          <a:lstStyle/>
          <a:p>
            <a:fld id="{AF4ABB8A-0401-0E42-A6E2-D80EB4F3958F}" type="slidenum">
              <a:rPr lang="en-US" smtClean="0"/>
              <a:pPr/>
              <a:t>‹#›</a:t>
            </a:fld>
            <a:endParaRPr lang="en-US"/>
          </a:p>
        </p:txBody>
      </p:sp>
    </p:spTree>
    <p:extLst>
      <p:ext uri="{BB962C8B-B14F-4D97-AF65-F5344CB8AC3E}">
        <p14:creationId xmlns:p14="http://schemas.microsoft.com/office/powerpoint/2010/main" val="76365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3E045F-028D-384E-B000-F431C81EA190}" type="datetime1">
              <a:rPr lang="en-GB" smtClean="0"/>
              <a:t>05/09/2019</a:t>
            </a:fld>
            <a:endParaRPr lang="en-US"/>
          </a:p>
        </p:txBody>
      </p:sp>
      <p:sp>
        <p:nvSpPr>
          <p:cNvPr id="3" name="Footer Placeholder 2"/>
          <p:cNvSpPr>
            <a:spLocks noGrp="1"/>
          </p:cNvSpPr>
          <p:nvPr>
            <p:ph type="ftr" sz="quarter" idx="11"/>
          </p:nvPr>
        </p:nvSpPr>
        <p:spPr/>
        <p:txBody>
          <a:bodyPr/>
          <a:lstStyle/>
          <a:p>
            <a:r>
              <a:rPr lang="en-US" dirty="0"/>
              <a:t>CS:5810 -- Formal Methods in Software Engineering   Fall 2019</a:t>
            </a:r>
          </a:p>
        </p:txBody>
      </p:sp>
      <p:sp>
        <p:nvSpPr>
          <p:cNvPr id="4" name="Slide Number Placeholder 3"/>
          <p:cNvSpPr>
            <a:spLocks noGrp="1"/>
          </p:cNvSpPr>
          <p:nvPr>
            <p:ph type="sldNum" sz="quarter" idx="12"/>
          </p:nvPr>
        </p:nvSpPr>
        <p:spPr/>
        <p:txBody>
          <a:bodyPr/>
          <a:lstStyle/>
          <a:p>
            <a:fld id="{E0CFA4DA-5584-3E44-A76C-51E791767CBC}" type="slidenum">
              <a:rPr lang="en-US" smtClean="0"/>
              <a:pPr/>
              <a:t>‹#›</a:t>
            </a:fld>
            <a:endParaRPr lang="en-US"/>
          </a:p>
        </p:txBody>
      </p:sp>
    </p:spTree>
    <p:extLst>
      <p:ext uri="{BB962C8B-B14F-4D97-AF65-F5344CB8AC3E}">
        <p14:creationId xmlns:p14="http://schemas.microsoft.com/office/powerpoint/2010/main" val="2004513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CEEAB8-4A32-894F-85F8-FB0CA57EBC91}" type="datetime1">
              <a:rPr lang="en-GB" smtClean="0"/>
              <a:t>05/09/2019</a:t>
            </a:fld>
            <a:endParaRPr lang="en-US"/>
          </a:p>
        </p:txBody>
      </p:sp>
      <p:sp>
        <p:nvSpPr>
          <p:cNvPr id="6" name="Footer Placeholder 5"/>
          <p:cNvSpPr>
            <a:spLocks noGrp="1"/>
          </p:cNvSpPr>
          <p:nvPr>
            <p:ph type="ftr" sz="quarter" idx="11"/>
          </p:nvPr>
        </p:nvSpPr>
        <p:spPr/>
        <p:txBody>
          <a:bodyPr/>
          <a:lstStyle/>
          <a:p>
            <a:r>
              <a:rPr lang="en-US" dirty="0"/>
              <a:t>CS:5810 -- Formal Methods in Software Engineering   Fall 2019</a:t>
            </a:r>
          </a:p>
        </p:txBody>
      </p:sp>
      <p:sp>
        <p:nvSpPr>
          <p:cNvPr id="7" name="Slide Number Placeholder 6"/>
          <p:cNvSpPr>
            <a:spLocks noGrp="1"/>
          </p:cNvSpPr>
          <p:nvPr>
            <p:ph type="sldNum" sz="quarter" idx="12"/>
          </p:nvPr>
        </p:nvSpPr>
        <p:spPr/>
        <p:txBody>
          <a:bodyPr/>
          <a:lstStyle/>
          <a:p>
            <a:fld id="{1826E574-CC00-B14D-9AD0-CEC464A1F32E}" type="slidenum">
              <a:rPr lang="en-US" smtClean="0"/>
              <a:pPr/>
              <a:t>‹#›</a:t>
            </a:fld>
            <a:endParaRPr lang="en-US"/>
          </a:p>
        </p:txBody>
      </p:sp>
    </p:spTree>
    <p:extLst>
      <p:ext uri="{BB962C8B-B14F-4D97-AF65-F5344CB8AC3E}">
        <p14:creationId xmlns:p14="http://schemas.microsoft.com/office/powerpoint/2010/main" val="1010919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56CC09-2460-5D46-893C-1FCA2301BD88}" type="datetime1">
              <a:rPr lang="en-GB" smtClean="0"/>
              <a:t>05/09/2019</a:t>
            </a:fld>
            <a:endParaRPr lang="en-US"/>
          </a:p>
        </p:txBody>
      </p:sp>
      <p:sp>
        <p:nvSpPr>
          <p:cNvPr id="6" name="Footer Placeholder 5"/>
          <p:cNvSpPr>
            <a:spLocks noGrp="1"/>
          </p:cNvSpPr>
          <p:nvPr>
            <p:ph type="ftr" sz="quarter" idx="11"/>
          </p:nvPr>
        </p:nvSpPr>
        <p:spPr/>
        <p:txBody>
          <a:bodyPr/>
          <a:lstStyle/>
          <a:p>
            <a:r>
              <a:rPr lang="en-US" dirty="0"/>
              <a:t>CS:5810 -- Formal Methods in Software Engineering   Fall 2019</a:t>
            </a:r>
          </a:p>
        </p:txBody>
      </p:sp>
      <p:sp>
        <p:nvSpPr>
          <p:cNvPr id="7" name="Slide Number Placeholder 6"/>
          <p:cNvSpPr>
            <a:spLocks noGrp="1"/>
          </p:cNvSpPr>
          <p:nvPr>
            <p:ph type="sldNum" sz="quarter" idx="12"/>
          </p:nvPr>
        </p:nvSpPr>
        <p:spPr/>
        <p:txBody>
          <a:bodyPr/>
          <a:lstStyle/>
          <a:p>
            <a:fld id="{C12E67ED-EE08-8D45-8087-88064D14922F}" type="slidenum">
              <a:rPr lang="en-US" smtClean="0"/>
              <a:pPr/>
              <a:t>‹#›</a:t>
            </a:fld>
            <a:endParaRPr lang="en-US"/>
          </a:p>
        </p:txBody>
      </p:sp>
    </p:spTree>
    <p:extLst>
      <p:ext uri="{BB962C8B-B14F-4D97-AF65-F5344CB8AC3E}">
        <p14:creationId xmlns:p14="http://schemas.microsoft.com/office/powerpoint/2010/main" val="2060459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12300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A08E7-08D1-1E47-B34B-852F55A47E0C}" type="datetime1">
              <a:rPr lang="en-GB" smtClean="0"/>
              <a:t>05/09/2019</a:t>
            </a:fld>
            <a:endParaRPr lang="en-US"/>
          </a:p>
        </p:txBody>
      </p:sp>
      <p:sp>
        <p:nvSpPr>
          <p:cNvPr id="5" name="Footer Placeholder 4"/>
          <p:cNvSpPr>
            <a:spLocks noGrp="1"/>
          </p:cNvSpPr>
          <p:nvPr>
            <p:ph type="ftr" sz="quarter" idx="3"/>
          </p:nvPr>
        </p:nvSpPr>
        <p:spPr>
          <a:xfrm>
            <a:off x="2013857" y="6356350"/>
            <a:ext cx="483507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CS:5810 -- Formal Methods in Software Engineering   Fall 2019</a:t>
            </a:r>
          </a:p>
        </p:txBody>
      </p:sp>
      <p:sp>
        <p:nvSpPr>
          <p:cNvPr id="6" name="Slide Number Placeholder 5"/>
          <p:cNvSpPr>
            <a:spLocks noGrp="1"/>
          </p:cNvSpPr>
          <p:nvPr>
            <p:ph type="sldNum" sz="quarter" idx="4"/>
          </p:nvPr>
        </p:nvSpPr>
        <p:spPr>
          <a:xfrm>
            <a:off x="7220856" y="6356350"/>
            <a:ext cx="14659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2CA12-E3C4-DA44-93D7-275220F15EAB}" type="slidenum">
              <a:rPr lang="en-US" smtClean="0"/>
              <a:pPr/>
              <a:t>‹#›</a:t>
            </a:fld>
            <a:endParaRPr lang="en-US"/>
          </a:p>
        </p:txBody>
      </p:sp>
    </p:spTree>
    <p:extLst>
      <p:ext uri="{BB962C8B-B14F-4D97-AF65-F5344CB8AC3E}">
        <p14:creationId xmlns:p14="http://schemas.microsoft.com/office/powerpoint/2010/main" val="158459948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ctrTitle"/>
          </p:nvPr>
        </p:nvSpPr>
        <p:spPr>
          <a:xfrm>
            <a:off x="762000" y="1511300"/>
            <a:ext cx="7890934" cy="1870075"/>
          </a:xfrm>
        </p:spPr>
        <p:txBody>
          <a:bodyPr>
            <a:noAutofit/>
          </a:bodyPr>
          <a:lstStyle/>
          <a:p>
            <a:r>
              <a:rPr lang="en-US" sz="4000" dirty="0"/>
              <a:t>CS:5810</a:t>
            </a:r>
            <a:br>
              <a:rPr lang="en-US" sz="4000" dirty="0"/>
            </a:br>
            <a:r>
              <a:rPr lang="en-US" sz="4000" dirty="0"/>
              <a:t>Formal Methods in Software Engineering</a:t>
            </a:r>
          </a:p>
        </p:txBody>
      </p:sp>
      <p:sp>
        <p:nvSpPr>
          <p:cNvPr id="165891" name="Rectangle 3"/>
          <p:cNvSpPr>
            <a:spLocks noGrp="1" noChangeArrowheads="1"/>
          </p:cNvSpPr>
          <p:nvPr>
            <p:ph type="subTitle" idx="1"/>
          </p:nvPr>
        </p:nvSpPr>
        <p:spPr/>
        <p:txBody>
          <a:bodyPr/>
          <a:lstStyle/>
          <a:p>
            <a:r>
              <a:rPr lang="en-US" sz="3600" dirty="0">
                <a:solidFill>
                  <a:schemeClr val="accent2"/>
                </a:solidFill>
              </a:rPr>
              <a:t>Introduction to Alloy</a:t>
            </a:r>
          </a:p>
          <a:p>
            <a:r>
              <a:rPr lang="en-US" sz="3600" dirty="0">
                <a:solidFill>
                  <a:schemeClr val="accent2"/>
                </a:solidFill>
              </a:rPr>
              <a:t>Part 2</a:t>
            </a:r>
          </a:p>
        </p:txBody>
      </p:sp>
      <p:sp>
        <p:nvSpPr>
          <p:cNvPr id="3" name="Slide Number Placeholder 2"/>
          <p:cNvSpPr>
            <a:spLocks noGrp="1"/>
          </p:cNvSpPr>
          <p:nvPr>
            <p:ph type="sldNum" sz="quarter" idx="12"/>
          </p:nvPr>
        </p:nvSpPr>
        <p:spPr/>
        <p:txBody>
          <a:bodyPr/>
          <a:lstStyle/>
          <a:p>
            <a:fld id="{F2E2B6F9-9F93-BD4E-9246-12B43882FD2A}" type="slidenum">
              <a:rPr lang="en-US" smtClean="0"/>
              <a:pPr/>
              <a:t>1</a:t>
            </a:fld>
            <a:endParaRPr lang="en-US"/>
          </a:p>
        </p:txBody>
      </p:sp>
      <p:sp>
        <p:nvSpPr>
          <p:cNvPr id="6" name="Text Box 5"/>
          <p:cNvSpPr txBox="1">
            <a:spLocks noChangeArrowheads="1"/>
          </p:cNvSpPr>
          <p:nvPr/>
        </p:nvSpPr>
        <p:spPr bwMode="auto">
          <a:xfrm>
            <a:off x="606425" y="5460471"/>
            <a:ext cx="8402638" cy="1200329"/>
          </a:xfrm>
          <a:prstGeom prst="rect">
            <a:avLst/>
          </a:prstGeom>
          <a:noFill/>
          <a:ln w="9525">
            <a:noFill/>
            <a:miter lim="800000"/>
            <a:headEnd/>
            <a:tailEnd/>
          </a:ln>
          <a:effectLst/>
        </p:spPr>
        <p:txBody>
          <a:bodyPr>
            <a:prstTxWarp prst="textNoShape">
              <a:avLst/>
            </a:prstTxWarp>
            <a:spAutoFit/>
          </a:bodyPr>
          <a:lstStyle/>
          <a:p>
            <a:pPr algn="l"/>
            <a:r>
              <a:rPr lang="en-US" sz="1200" i="1" dirty="0">
                <a:latin typeface="Microsoft Sans Serif" charset="0"/>
              </a:rPr>
              <a:t>Copyright 2001-17, Matt Dwyer, John </a:t>
            </a:r>
            <a:r>
              <a:rPr lang="en-US" sz="1200" i="1" dirty="0" err="1">
                <a:latin typeface="Microsoft Sans Serif" charset="0"/>
              </a:rPr>
              <a:t>Hatcliff</a:t>
            </a:r>
            <a:r>
              <a:rPr lang="en-US" sz="1200" i="1" dirty="0">
                <a:latin typeface="Microsoft Sans Serif" charset="0"/>
              </a:rPr>
              <a:t>, Rod Howell, Laurence </a:t>
            </a:r>
            <a:r>
              <a:rPr lang="en-US" sz="1200" i="1" dirty="0" err="1">
                <a:latin typeface="Microsoft Sans Serif" charset="0"/>
              </a:rPr>
              <a:t>Pilard</a:t>
            </a:r>
            <a:r>
              <a:rPr lang="en-US" sz="1200" i="1" dirty="0">
                <a:latin typeface="Microsoft Sans Serif" charset="0"/>
              </a:rPr>
              <a:t>, and Cesare Tinelli. </a:t>
            </a:r>
          </a:p>
          <a:p>
            <a:pPr algn="l"/>
            <a:r>
              <a:rPr lang="en-US" sz="1200" i="1" dirty="0">
                <a:latin typeface="Microsoft Sans Serif" charset="0"/>
              </a:rPr>
              <a:t>Created by Cesare Tinelli and Laurence </a:t>
            </a:r>
            <a:r>
              <a:rPr lang="en-US" sz="1200" i="1" dirty="0" err="1">
                <a:latin typeface="Microsoft Sans Serif" charset="0"/>
              </a:rPr>
              <a:t>Pilard</a:t>
            </a:r>
            <a:r>
              <a:rPr lang="en-US" sz="1200" i="1" dirty="0">
                <a:latin typeface="Microsoft Sans Serif" charset="0"/>
              </a:rPr>
              <a:t> at the University of Iowa from notes originally developed by Matt Dwyer, John </a:t>
            </a:r>
            <a:r>
              <a:rPr lang="en-US" sz="1200" i="1" dirty="0" err="1">
                <a:latin typeface="Microsoft Sans Serif" charset="0"/>
              </a:rPr>
              <a:t>Hatcliff</a:t>
            </a:r>
            <a:r>
              <a:rPr lang="en-US" sz="1200" i="1" dirty="0">
                <a:latin typeface="Microsoft Sans Serif" charset="0"/>
              </a:rPr>
              <a:t>, Rod Howell at Kansas State University. These notes are copyrighted materials and may not be used in other course settings outside of  the University of Iowa in their current form or modified form without the express written permission of one of the copyright holders. During this course, students are prohibited from selling notes to or being paid for taking notes by any person or commercial firm without the express written permission of one of the copyright holders.</a:t>
            </a:r>
            <a:r>
              <a:rPr lang="en-US" sz="1200" dirty="0">
                <a:latin typeface="Microsoft Sans Serif"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a:t>Transpose</a:t>
            </a:r>
          </a:p>
        </p:txBody>
      </p:sp>
      <p:sp>
        <p:nvSpPr>
          <p:cNvPr id="331779" name="Rectangle 3"/>
          <p:cNvSpPr>
            <a:spLocks noGrp="1" noChangeArrowheads="1"/>
          </p:cNvSpPr>
          <p:nvPr>
            <p:ph idx="1"/>
          </p:nvPr>
        </p:nvSpPr>
        <p:spPr>
          <a:xfrm>
            <a:off x="575734" y="1473200"/>
            <a:ext cx="8382000" cy="4587875"/>
          </a:xfrm>
        </p:spPr>
        <p:txBody>
          <a:bodyPr/>
          <a:lstStyle/>
          <a:p>
            <a:pPr marL="0" indent="0">
              <a:lnSpc>
                <a:spcPct val="90000"/>
              </a:lnSpc>
              <a:buNone/>
            </a:pPr>
            <a:r>
              <a:rPr lang="en-US" sz="2800" b="1" dirty="0">
                <a:solidFill>
                  <a:schemeClr val="accent1"/>
                </a:solidFill>
                <a:latin typeface="Lucida Console" charset="0"/>
              </a:rPr>
              <a:t>~</a:t>
            </a:r>
            <a:r>
              <a:rPr lang="en-US" sz="2800" dirty="0">
                <a:solidFill>
                  <a:schemeClr val="accent1"/>
                </a:solidFill>
                <a:latin typeface="Lucida Console" charset="0"/>
              </a:rPr>
              <a:t> </a:t>
            </a:r>
            <a:r>
              <a:rPr lang="en-US" sz="2800" dirty="0" err="1">
                <a:solidFill>
                  <a:schemeClr val="accent1"/>
                </a:solidFill>
                <a:latin typeface="Lucida Console" charset="0"/>
              </a:rPr>
              <a:t>p</a:t>
            </a:r>
            <a:endParaRPr lang="en-US" sz="2800" dirty="0">
              <a:solidFill>
                <a:schemeClr val="accent1"/>
              </a:solidFill>
              <a:latin typeface="Lucida Console" charset="0"/>
            </a:endParaRPr>
          </a:p>
          <a:p>
            <a:pPr marL="457200" lvl="1" indent="0">
              <a:lnSpc>
                <a:spcPct val="90000"/>
              </a:lnSpc>
              <a:buNone/>
            </a:pPr>
            <a:r>
              <a:rPr lang="en-US" sz="2400" dirty="0"/>
              <a:t>take the mirror image of the relation </a:t>
            </a:r>
            <a:r>
              <a:rPr lang="en-US" sz="2400" dirty="0" err="1">
                <a:solidFill>
                  <a:srgbClr val="4F81BD"/>
                </a:solidFill>
              </a:rPr>
              <a:t>p</a:t>
            </a:r>
            <a:r>
              <a:rPr lang="en-US" sz="2400" dirty="0"/>
              <a:t>,</a:t>
            </a:r>
          </a:p>
          <a:p>
            <a:pPr lvl="1">
              <a:lnSpc>
                <a:spcPct val="90000"/>
              </a:lnSpc>
              <a:buFont typeface="Wingdings" charset="2"/>
              <a:buNone/>
            </a:pPr>
            <a:r>
              <a:rPr lang="en-US" sz="2400" dirty="0"/>
              <a:t>i.e., reverse the order of atoms in each tuple</a:t>
            </a:r>
          </a:p>
          <a:p>
            <a:pPr>
              <a:lnSpc>
                <a:spcPct val="90000"/>
              </a:lnSpc>
              <a:buFont typeface="Wingdings" charset="2"/>
              <a:buNone/>
            </a:pPr>
            <a:endParaRPr lang="en-US" sz="1400" dirty="0"/>
          </a:p>
          <a:p>
            <a:pPr marL="0" indent="0">
              <a:lnSpc>
                <a:spcPct val="90000"/>
              </a:lnSpc>
              <a:buNone/>
            </a:pPr>
            <a:r>
              <a:rPr lang="en-US" sz="2800" dirty="0"/>
              <a:t>Example:</a:t>
            </a:r>
            <a:r>
              <a:rPr lang="en-US" sz="2400" dirty="0"/>
              <a:t> </a:t>
            </a:r>
          </a:p>
          <a:p>
            <a:pPr lvl="1">
              <a:lnSpc>
                <a:spcPct val="90000"/>
              </a:lnSpc>
              <a:buFont typeface="Arial" charset="0"/>
              <a:buChar char="•"/>
            </a:pPr>
            <a:r>
              <a:rPr lang="en-US" sz="2400" dirty="0">
                <a:solidFill>
                  <a:schemeClr val="tx2">
                    <a:lumMod val="60000"/>
                    <a:lumOff val="40000"/>
                  </a:schemeClr>
                </a:solidFill>
                <a:latin typeface="Andale Mono"/>
                <a:cs typeface="Andale Mono"/>
              </a:rPr>
              <a:t> p = {(a0,a1,a2,a3),(b0,b1,b2,b3)}</a:t>
            </a:r>
          </a:p>
          <a:p>
            <a:pPr lvl="1">
              <a:lnSpc>
                <a:spcPct val="90000"/>
              </a:lnSpc>
              <a:buFont typeface="Arial" charset="0"/>
              <a:buChar char="•"/>
            </a:pPr>
            <a:r>
              <a:rPr lang="en-US" sz="2400" dirty="0">
                <a:solidFill>
                  <a:schemeClr val="tx2">
                    <a:lumMod val="60000"/>
                    <a:lumOff val="40000"/>
                  </a:schemeClr>
                </a:solidFill>
                <a:latin typeface="Andale Mono"/>
                <a:cs typeface="Andale Mono"/>
              </a:rPr>
              <a:t>~p = {(a3,a2,a1,a0),(b3,b2,b1,b0)}</a:t>
            </a:r>
          </a:p>
          <a:p>
            <a:pPr>
              <a:lnSpc>
                <a:spcPct val="90000"/>
              </a:lnSpc>
              <a:buFont typeface="Wingdings" charset="2"/>
              <a:buNone/>
            </a:pPr>
            <a:endParaRPr lang="en-US" sz="2400" dirty="0">
              <a:solidFill>
                <a:schemeClr val="accent1"/>
              </a:solidFill>
              <a:latin typeface="Lucida Console" charset="0"/>
            </a:endParaRPr>
          </a:p>
          <a:p>
            <a:pPr marL="0" indent="0">
              <a:lnSpc>
                <a:spcPct val="90000"/>
              </a:lnSpc>
              <a:buNone/>
            </a:pPr>
            <a:r>
              <a:rPr lang="en-US" sz="2800" dirty="0"/>
              <a:t>How would you use </a:t>
            </a:r>
            <a:r>
              <a:rPr lang="en-US" sz="2800" dirty="0">
                <a:solidFill>
                  <a:schemeClr val="accent1"/>
                </a:solidFill>
              </a:rPr>
              <a:t>~</a:t>
            </a:r>
            <a:r>
              <a:rPr lang="en-US" sz="2800" dirty="0"/>
              <a:t> to express the parents relation ?</a:t>
            </a:r>
            <a:endParaRPr lang="en-US" sz="1200" dirty="0"/>
          </a:p>
          <a:p>
            <a:pPr algn="ctr">
              <a:lnSpc>
                <a:spcPct val="90000"/>
              </a:lnSpc>
              <a:buFont typeface="Wingdings" charset="2"/>
              <a:buNone/>
            </a:pPr>
            <a:endParaRPr lang="en-US" sz="1800" dirty="0">
              <a:solidFill>
                <a:schemeClr val="accent1"/>
              </a:solidFill>
              <a:latin typeface="Lucida Console" charset="0"/>
            </a:endParaRPr>
          </a:p>
          <a:p>
            <a:pPr algn="ctr">
              <a:lnSpc>
                <a:spcPct val="90000"/>
              </a:lnSpc>
              <a:buFont typeface="Wingdings" charset="2"/>
              <a:buNone/>
            </a:pPr>
            <a:r>
              <a:rPr lang="en-US" sz="2400" dirty="0">
                <a:solidFill>
                  <a:schemeClr val="accent1"/>
                </a:solidFill>
                <a:latin typeface="Lucida Console" charset="0"/>
              </a:rPr>
              <a:t>~children</a:t>
            </a:r>
          </a:p>
        </p:txBody>
      </p:sp>
      <p:sp>
        <p:nvSpPr>
          <p:cNvPr id="5" name="Slide Number Placeholder 4"/>
          <p:cNvSpPr>
            <a:spLocks noGrp="1"/>
          </p:cNvSpPr>
          <p:nvPr>
            <p:ph type="sldNum" sz="quarter" idx="12"/>
          </p:nvPr>
        </p:nvSpPr>
        <p:spPr/>
        <p:txBody>
          <a:bodyPr/>
          <a:lstStyle/>
          <a:p>
            <a:fld id="{133FA324-C561-124B-AE13-F880EF2AFE99}" type="slidenum">
              <a:rPr lang="en-US"/>
              <a:pPr/>
              <a:t>10</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1779">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31779">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3177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1779">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317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9" grpId="0" uiExpand="1"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dirty="0"/>
              <a:t>Relational Composition (Join)</a:t>
            </a:r>
          </a:p>
        </p:txBody>
      </p:sp>
      <p:sp>
        <p:nvSpPr>
          <p:cNvPr id="352259" name="Rectangle 3"/>
          <p:cNvSpPr>
            <a:spLocks noGrp="1" noChangeArrowheads="1"/>
          </p:cNvSpPr>
          <p:nvPr>
            <p:ph idx="1"/>
          </p:nvPr>
        </p:nvSpPr>
        <p:spPr>
          <a:xfrm>
            <a:off x="552450" y="1423458"/>
            <a:ext cx="8235950" cy="5067300"/>
          </a:xfrm>
        </p:spPr>
        <p:txBody>
          <a:bodyPr/>
          <a:lstStyle/>
          <a:p>
            <a:pPr marL="0" indent="0">
              <a:buNone/>
            </a:pPr>
            <a:r>
              <a:rPr lang="en-US" dirty="0" err="1">
                <a:solidFill>
                  <a:schemeClr val="accent1"/>
                </a:solidFill>
                <a:latin typeface="Lucida Console" charset="0"/>
              </a:rPr>
              <a:t>p.q</a:t>
            </a:r>
            <a:endParaRPr lang="en-US" dirty="0">
              <a:solidFill>
                <a:schemeClr val="accent1"/>
              </a:solidFill>
              <a:latin typeface="Lucida Console" charset="0"/>
            </a:endParaRPr>
          </a:p>
          <a:p>
            <a:pPr lvl="1">
              <a:buFont typeface="Arial" charset="0"/>
              <a:buChar char="•"/>
            </a:pPr>
            <a:r>
              <a:rPr lang="en-US" dirty="0" err="1">
                <a:solidFill>
                  <a:schemeClr val="accent1"/>
                </a:solidFill>
              </a:rPr>
              <a:t>p</a:t>
            </a:r>
            <a:r>
              <a:rPr lang="en-US" dirty="0">
                <a:solidFill>
                  <a:schemeClr val="accent1"/>
                </a:solidFill>
              </a:rPr>
              <a:t> </a:t>
            </a:r>
            <a:r>
              <a:rPr lang="en-US" dirty="0"/>
              <a:t>and </a:t>
            </a:r>
            <a:r>
              <a:rPr lang="en-US" dirty="0" err="1">
                <a:solidFill>
                  <a:srgbClr val="4F81BD"/>
                </a:solidFill>
              </a:rPr>
              <a:t>q</a:t>
            </a:r>
            <a:r>
              <a:rPr lang="en-US" dirty="0"/>
              <a:t> are two relations that are </a:t>
            </a:r>
            <a:r>
              <a:rPr lang="en-US" dirty="0">
                <a:solidFill>
                  <a:schemeClr val="accent2"/>
                </a:solidFill>
              </a:rPr>
              <a:t>not both unary</a:t>
            </a:r>
          </a:p>
          <a:p>
            <a:pPr lvl="1">
              <a:buFont typeface="Arial" charset="0"/>
              <a:buChar char="•"/>
            </a:pPr>
            <a:r>
              <a:rPr lang="en-US" dirty="0" err="1">
                <a:solidFill>
                  <a:srgbClr val="4F81BD"/>
                </a:solidFill>
              </a:rPr>
              <a:t>p.q</a:t>
            </a:r>
            <a:r>
              <a:rPr lang="en-US" dirty="0"/>
              <a:t> is the relation you get by taking every combination of a tuple from </a:t>
            </a:r>
            <a:r>
              <a:rPr lang="en-US" dirty="0">
                <a:solidFill>
                  <a:schemeClr val="accent1"/>
                </a:solidFill>
              </a:rPr>
              <a:t>p</a:t>
            </a:r>
            <a:r>
              <a:rPr lang="en-US" dirty="0"/>
              <a:t> and a tuple from </a:t>
            </a:r>
            <a:r>
              <a:rPr lang="en-US" dirty="0">
                <a:solidFill>
                  <a:srgbClr val="4F81BD"/>
                </a:solidFill>
              </a:rPr>
              <a:t>q</a:t>
            </a:r>
            <a:r>
              <a:rPr lang="en-US" dirty="0"/>
              <a:t> and adding their join, if it exists</a:t>
            </a:r>
          </a:p>
          <a:p>
            <a:pPr>
              <a:buNone/>
            </a:pPr>
            <a:endParaRPr lang="en-US" sz="1000" dirty="0">
              <a:solidFill>
                <a:schemeClr val="accent1"/>
              </a:solidFill>
              <a:latin typeface="Lucida Console" charset="0"/>
            </a:endParaRPr>
          </a:p>
          <a:p>
            <a:pPr>
              <a:buFont typeface="Wingdings" charset="2"/>
              <a:buNone/>
            </a:pPr>
            <a:endParaRPr lang="en-US" sz="1000" dirty="0"/>
          </a:p>
        </p:txBody>
      </p:sp>
      <p:sp>
        <p:nvSpPr>
          <p:cNvPr id="5" name="Slide Number Placeholder 4"/>
          <p:cNvSpPr>
            <a:spLocks noGrp="1"/>
          </p:cNvSpPr>
          <p:nvPr>
            <p:ph type="sldNum" sz="quarter" idx="12"/>
          </p:nvPr>
        </p:nvSpPr>
        <p:spPr/>
        <p:txBody>
          <a:bodyPr/>
          <a:lstStyle/>
          <a:p>
            <a:fld id="{85769241-D177-F643-AE0D-DA13EB852A3F}" type="slidenum">
              <a:rPr lang="en-US"/>
              <a:pPr/>
              <a:t>11</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t>How to join tuples ?</a:t>
            </a:r>
          </a:p>
        </p:txBody>
      </p:sp>
      <p:sp>
        <p:nvSpPr>
          <p:cNvPr id="350211" name="Rectangle 3"/>
          <p:cNvSpPr>
            <a:spLocks noGrp="1" noChangeArrowheads="1"/>
          </p:cNvSpPr>
          <p:nvPr>
            <p:ph idx="1"/>
          </p:nvPr>
        </p:nvSpPr>
        <p:spPr>
          <a:xfrm>
            <a:off x="667808" y="1503892"/>
            <a:ext cx="8153400" cy="4581525"/>
          </a:xfrm>
        </p:spPr>
        <p:txBody>
          <a:bodyPr/>
          <a:lstStyle/>
          <a:p>
            <a:pPr>
              <a:lnSpc>
                <a:spcPct val="80000"/>
              </a:lnSpc>
            </a:pPr>
            <a:r>
              <a:rPr lang="en-US" sz="2800" dirty="0"/>
              <a:t>What is the join of theses two tuples ?</a:t>
            </a:r>
          </a:p>
          <a:p>
            <a:pPr>
              <a:lnSpc>
                <a:spcPct val="80000"/>
              </a:lnSpc>
              <a:buFont typeface="Wingdings" charset="2"/>
              <a:buNone/>
            </a:pPr>
            <a:endParaRPr lang="en-US" sz="900" dirty="0"/>
          </a:p>
          <a:p>
            <a:pPr lvl="1">
              <a:lnSpc>
                <a:spcPct val="80000"/>
              </a:lnSpc>
            </a:pPr>
            <a:r>
              <a:rPr lang="en-US" sz="2000" dirty="0">
                <a:solidFill>
                  <a:schemeClr val="accent1"/>
                </a:solidFill>
                <a:latin typeface="Lucida Console" charset="0"/>
              </a:rPr>
              <a:t>(a</a:t>
            </a:r>
            <a:r>
              <a:rPr lang="en-US" sz="2000" baseline="-25000" dirty="0">
                <a:solidFill>
                  <a:schemeClr val="accent1"/>
                </a:solidFill>
                <a:latin typeface="Lucida Console" charset="0"/>
              </a:rPr>
              <a:t>1</a:t>
            </a:r>
            <a:r>
              <a:rPr lang="en-US" sz="2000" dirty="0">
                <a:solidFill>
                  <a:schemeClr val="accent1"/>
                </a:solidFill>
                <a:latin typeface="Lucida Console" charset="0"/>
              </a:rPr>
              <a:t>,...,a</a:t>
            </a:r>
            <a:r>
              <a:rPr lang="en-US" sz="2000" baseline="-25000" dirty="0">
                <a:solidFill>
                  <a:schemeClr val="accent1"/>
                </a:solidFill>
                <a:latin typeface="Lucida Console" charset="0"/>
              </a:rPr>
              <a:t>m</a:t>
            </a:r>
            <a:r>
              <a:rPr lang="en-US" sz="2000" dirty="0">
                <a:solidFill>
                  <a:schemeClr val="accent1"/>
                </a:solidFill>
                <a:latin typeface="Lucida Console" charset="0"/>
              </a:rPr>
              <a:t>)</a:t>
            </a:r>
          </a:p>
          <a:p>
            <a:pPr lvl="1">
              <a:lnSpc>
                <a:spcPct val="80000"/>
              </a:lnSpc>
            </a:pPr>
            <a:r>
              <a:rPr lang="en-US" sz="2000" dirty="0">
                <a:solidFill>
                  <a:schemeClr val="accent1"/>
                </a:solidFill>
                <a:latin typeface="Lucida Console" charset="0"/>
              </a:rPr>
              <a:t>(b</a:t>
            </a:r>
            <a:r>
              <a:rPr lang="en-US" sz="2000" baseline="-25000" dirty="0">
                <a:solidFill>
                  <a:schemeClr val="accent1"/>
                </a:solidFill>
                <a:latin typeface="Lucida Console" charset="0"/>
              </a:rPr>
              <a:t>1</a:t>
            </a:r>
            <a:r>
              <a:rPr lang="en-US" sz="2000" dirty="0">
                <a:solidFill>
                  <a:schemeClr val="accent1"/>
                </a:solidFill>
                <a:latin typeface="Lucida Console" charset="0"/>
              </a:rPr>
              <a:t>,...,</a:t>
            </a:r>
            <a:r>
              <a:rPr lang="en-US" sz="2000" dirty="0" err="1">
                <a:solidFill>
                  <a:schemeClr val="accent1"/>
                </a:solidFill>
                <a:latin typeface="Lucida Console" charset="0"/>
              </a:rPr>
              <a:t>b</a:t>
            </a:r>
            <a:r>
              <a:rPr lang="en-US" sz="2000" baseline="-25000" dirty="0" err="1">
                <a:solidFill>
                  <a:schemeClr val="accent1"/>
                </a:solidFill>
                <a:latin typeface="Lucida Console" charset="0"/>
              </a:rPr>
              <a:t>n</a:t>
            </a:r>
            <a:r>
              <a:rPr lang="en-US" sz="2000" dirty="0">
                <a:solidFill>
                  <a:schemeClr val="accent1"/>
                </a:solidFill>
                <a:latin typeface="Lucida Console" charset="0"/>
              </a:rPr>
              <a:t>)</a:t>
            </a:r>
          </a:p>
          <a:p>
            <a:pPr>
              <a:lnSpc>
                <a:spcPct val="80000"/>
              </a:lnSpc>
              <a:buFont typeface="Wingdings" charset="2"/>
              <a:buNone/>
            </a:pPr>
            <a:endParaRPr lang="en-US" sz="800" dirty="0"/>
          </a:p>
          <a:p>
            <a:pPr>
              <a:lnSpc>
                <a:spcPct val="80000"/>
              </a:lnSpc>
              <a:buFont typeface="Wingdings" charset="2"/>
              <a:buNone/>
            </a:pPr>
            <a:r>
              <a:rPr lang="en-US" sz="2400" dirty="0"/>
              <a:t>	If </a:t>
            </a:r>
            <a:r>
              <a:rPr lang="en-US" sz="2400" dirty="0">
                <a:solidFill>
                  <a:srgbClr val="4F81BD"/>
                </a:solidFill>
              </a:rPr>
              <a:t>a</a:t>
            </a:r>
            <a:r>
              <a:rPr lang="en-US" sz="2400" baseline="-25000" dirty="0">
                <a:solidFill>
                  <a:srgbClr val="4F81BD"/>
                </a:solidFill>
              </a:rPr>
              <a:t>m</a:t>
            </a:r>
            <a:r>
              <a:rPr lang="en-US" sz="2400" dirty="0"/>
              <a:t> </a:t>
            </a:r>
            <a:r>
              <a:rPr lang="en-US" sz="2400" dirty="0">
                <a:latin typeface="Arial Unicode MS" charset="0"/>
                <a:ea typeface="Arial Unicode MS" charset="0"/>
                <a:cs typeface="Arial Unicode MS" charset="0"/>
              </a:rPr>
              <a:t>≠ </a:t>
            </a:r>
            <a:r>
              <a:rPr lang="en-US" sz="2400" dirty="0">
                <a:solidFill>
                  <a:srgbClr val="4F81BD"/>
                </a:solidFill>
              </a:rPr>
              <a:t>b</a:t>
            </a:r>
            <a:r>
              <a:rPr lang="en-US" sz="2400" baseline="-25000" dirty="0">
                <a:solidFill>
                  <a:srgbClr val="4F81BD"/>
                </a:solidFill>
              </a:rPr>
              <a:t>1</a:t>
            </a:r>
            <a:r>
              <a:rPr lang="en-US" sz="2400" dirty="0"/>
              <a:t> then the join is undefined</a:t>
            </a:r>
          </a:p>
          <a:p>
            <a:pPr>
              <a:lnSpc>
                <a:spcPct val="80000"/>
              </a:lnSpc>
              <a:buFont typeface="Wingdings" charset="2"/>
              <a:buNone/>
            </a:pPr>
            <a:r>
              <a:rPr lang="en-US" sz="2400" dirty="0"/>
              <a:t>	If </a:t>
            </a:r>
            <a:r>
              <a:rPr lang="en-US" sz="2400" dirty="0">
                <a:solidFill>
                  <a:srgbClr val="4F81BD"/>
                </a:solidFill>
              </a:rPr>
              <a:t>a</a:t>
            </a:r>
            <a:r>
              <a:rPr lang="en-US" sz="2400" baseline="-25000" dirty="0">
                <a:solidFill>
                  <a:srgbClr val="4F81BD"/>
                </a:solidFill>
              </a:rPr>
              <a:t>m</a:t>
            </a:r>
            <a:r>
              <a:rPr lang="en-US" sz="2400" dirty="0"/>
              <a:t> = </a:t>
            </a:r>
            <a:r>
              <a:rPr lang="en-US" sz="2400" dirty="0">
                <a:solidFill>
                  <a:schemeClr val="accent1"/>
                </a:solidFill>
              </a:rPr>
              <a:t>b</a:t>
            </a:r>
            <a:r>
              <a:rPr lang="en-US" sz="2400" baseline="-25000" dirty="0">
                <a:solidFill>
                  <a:schemeClr val="accent1"/>
                </a:solidFill>
              </a:rPr>
              <a:t>1</a:t>
            </a:r>
            <a:r>
              <a:rPr lang="en-US" sz="2400" dirty="0"/>
              <a:t> then it is: </a:t>
            </a:r>
            <a:r>
              <a:rPr lang="en-US" sz="2400" dirty="0">
                <a:solidFill>
                  <a:schemeClr val="accent1"/>
                </a:solidFill>
              </a:rPr>
              <a:t>(</a:t>
            </a:r>
            <a:r>
              <a:rPr lang="en-US" sz="2000" dirty="0">
                <a:solidFill>
                  <a:schemeClr val="accent1"/>
                </a:solidFill>
                <a:latin typeface="Lucida Console" charset="0"/>
              </a:rPr>
              <a:t>a</a:t>
            </a:r>
            <a:r>
              <a:rPr lang="en-US" sz="2000" baseline="-25000" dirty="0">
                <a:solidFill>
                  <a:schemeClr val="accent1"/>
                </a:solidFill>
                <a:latin typeface="Lucida Console" charset="0"/>
              </a:rPr>
              <a:t>1</a:t>
            </a:r>
            <a:r>
              <a:rPr lang="en-US" sz="2000" dirty="0">
                <a:solidFill>
                  <a:schemeClr val="accent1"/>
                </a:solidFill>
                <a:latin typeface="Lucida Console" charset="0"/>
              </a:rPr>
              <a:t>,...,</a:t>
            </a:r>
            <a:r>
              <a:rPr lang="en-US" sz="2000" b="1" dirty="0">
                <a:solidFill>
                  <a:schemeClr val="accent1"/>
                </a:solidFill>
                <a:latin typeface="Lucida Console" charset="0"/>
              </a:rPr>
              <a:t>a</a:t>
            </a:r>
            <a:r>
              <a:rPr lang="en-US" sz="2000" b="1" baseline="-25000" dirty="0">
                <a:solidFill>
                  <a:schemeClr val="accent1"/>
                </a:solidFill>
                <a:latin typeface="Lucida Console" charset="0"/>
              </a:rPr>
              <a:t>m-1</a:t>
            </a:r>
            <a:r>
              <a:rPr lang="en-US" sz="2000" b="1" dirty="0">
                <a:solidFill>
                  <a:schemeClr val="accent1"/>
                </a:solidFill>
                <a:latin typeface="Lucida Console" charset="0"/>
              </a:rPr>
              <a:t>,b</a:t>
            </a:r>
            <a:r>
              <a:rPr lang="en-US" sz="2000" b="1" baseline="-25000" dirty="0">
                <a:solidFill>
                  <a:schemeClr val="accent1"/>
                </a:solidFill>
                <a:latin typeface="Lucida Console" charset="0"/>
              </a:rPr>
              <a:t>2</a:t>
            </a:r>
            <a:r>
              <a:rPr lang="en-US" sz="2000" dirty="0">
                <a:solidFill>
                  <a:schemeClr val="accent1"/>
                </a:solidFill>
                <a:latin typeface="Lucida Console" charset="0"/>
              </a:rPr>
              <a:t>,...,</a:t>
            </a:r>
            <a:r>
              <a:rPr lang="en-US" sz="2000" dirty="0" err="1">
                <a:solidFill>
                  <a:schemeClr val="accent1"/>
                </a:solidFill>
                <a:latin typeface="Lucida Console" charset="0"/>
              </a:rPr>
              <a:t>b</a:t>
            </a:r>
            <a:r>
              <a:rPr lang="en-US" sz="2000" baseline="-25000" dirty="0" err="1">
                <a:solidFill>
                  <a:schemeClr val="accent1"/>
                </a:solidFill>
                <a:latin typeface="Lucida Console" charset="0"/>
              </a:rPr>
              <a:t>n</a:t>
            </a:r>
            <a:r>
              <a:rPr lang="en-US" sz="2000" dirty="0">
                <a:solidFill>
                  <a:schemeClr val="accent1"/>
                </a:solidFill>
                <a:latin typeface="Lucida Console" charset="0"/>
              </a:rPr>
              <a:t>)</a:t>
            </a:r>
          </a:p>
          <a:p>
            <a:pPr>
              <a:lnSpc>
                <a:spcPct val="80000"/>
              </a:lnSpc>
              <a:buFont typeface="Wingdings" charset="2"/>
              <a:buNone/>
            </a:pPr>
            <a:endParaRPr lang="en-US" sz="1600" baseline="-25000" dirty="0">
              <a:solidFill>
                <a:schemeClr val="accent1"/>
              </a:solidFill>
            </a:endParaRPr>
          </a:p>
          <a:p>
            <a:pPr marL="0" indent="0">
              <a:lnSpc>
                <a:spcPct val="80000"/>
              </a:lnSpc>
              <a:buNone/>
            </a:pPr>
            <a:r>
              <a:rPr lang="en-US" sz="2800" dirty="0"/>
              <a:t>    </a:t>
            </a:r>
            <a:r>
              <a:rPr lang="en-US" sz="2800" b="1" dirty="0"/>
              <a:t>Examples.</a:t>
            </a:r>
          </a:p>
          <a:p>
            <a:pPr>
              <a:lnSpc>
                <a:spcPct val="80000"/>
              </a:lnSpc>
              <a:buFont typeface="Wingdings" charset="2"/>
              <a:buNone/>
            </a:pPr>
            <a:endParaRPr lang="en-US" sz="800" dirty="0"/>
          </a:p>
          <a:p>
            <a:pPr lvl="1">
              <a:lnSpc>
                <a:spcPct val="80000"/>
              </a:lnSpc>
            </a:pPr>
            <a:r>
              <a:rPr lang="en-US" sz="2000" dirty="0">
                <a:solidFill>
                  <a:schemeClr val="tx2">
                    <a:lumMod val="60000"/>
                    <a:lumOff val="40000"/>
                  </a:schemeClr>
                </a:solidFill>
                <a:latin typeface="Andale Mono"/>
                <a:cs typeface="Andale Mono"/>
              </a:rPr>
              <a:t>(</a:t>
            </a:r>
            <a:r>
              <a:rPr lang="en-US" sz="2000" dirty="0" err="1">
                <a:solidFill>
                  <a:schemeClr val="tx2">
                    <a:lumMod val="60000"/>
                    <a:lumOff val="40000"/>
                  </a:schemeClr>
                </a:solidFill>
                <a:latin typeface="Andale Mono"/>
                <a:cs typeface="Andale Mono"/>
              </a:rPr>
              <a:t>a,</a:t>
            </a:r>
            <a:r>
              <a:rPr lang="en-US" sz="2000" dirty="0" err="1">
                <a:solidFill>
                  <a:schemeClr val="accent2"/>
                </a:solidFill>
                <a:latin typeface="Andale Mono"/>
                <a:cs typeface="Andale Mono"/>
              </a:rPr>
              <a:t>b</a:t>
            </a:r>
            <a:r>
              <a:rPr lang="en-US" sz="2000" dirty="0">
                <a:solidFill>
                  <a:schemeClr val="tx2">
                    <a:lumMod val="60000"/>
                    <a:lumOff val="40000"/>
                  </a:schemeClr>
                </a:solidFill>
                <a:latin typeface="Andale Mono"/>
                <a:cs typeface="Andale Mono"/>
              </a:rPr>
              <a:t>).(</a:t>
            </a:r>
            <a:r>
              <a:rPr lang="en-US" sz="2000" dirty="0" err="1">
                <a:solidFill>
                  <a:schemeClr val="accent2"/>
                </a:solidFill>
                <a:latin typeface="Andale Mono"/>
                <a:cs typeface="Andale Mono"/>
              </a:rPr>
              <a:t>a</a:t>
            </a:r>
            <a:r>
              <a:rPr lang="en-US" sz="2000" dirty="0" err="1">
                <a:solidFill>
                  <a:schemeClr val="tx2">
                    <a:lumMod val="60000"/>
                    <a:lumOff val="40000"/>
                  </a:schemeClr>
                </a:solidFill>
                <a:latin typeface="Andale Mono"/>
                <a:cs typeface="Andale Mono"/>
              </a:rPr>
              <a:t>,c,d</a:t>
            </a:r>
            <a:r>
              <a:rPr lang="en-US" sz="2000" dirty="0">
                <a:solidFill>
                  <a:schemeClr val="tx2">
                    <a:lumMod val="60000"/>
                    <a:lumOff val="40000"/>
                  </a:schemeClr>
                </a:solidFill>
                <a:latin typeface="Andale Mono"/>
                <a:cs typeface="Andale Mono"/>
              </a:rPr>
              <a:t>)</a:t>
            </a:r>
            <a:r>
              <a:rPr lang="en-US" sz="2000" dirty="0">
                <a:latin typeface="Andale Mono"/>
                <a:cs typeface="Andale Mono"/>
              </a:rPr>
              <a:t> </a:t>
            </a:r>
            <a:r>
              <a:rPr lang="en-US" sz="2000" dirty="0"/>
              <a:t>undefined</a:t>
            </a:r>
            <a:endParaRPr lang="en-US" sz="2000" dirty="0">
              <a:latin typeface="Andale Mono"/>
              <a:cs typeface="Andale Mono"/>
            </a:endParaRPr>
          </a:p>
          <a:p>
            <a:pPr lvl="1">
              <a:lnSpc>
                <a:spcPct val="80000"/>
              </a:lnSpc>
            </a:pPr>
            <a:r>
              <a:rPr lang="en-US" sz="2000" dirty="0">
                <a:solidFill>
                  <a:schemeClr val="tx2">
                    <a:lumMod val="60000"/>
                    <a:lumOff val="40000"/>
                  </a:schemeClr>
                </a:solidFill>
                <a:latin typeface="Andale Mono"/>
                <a:cs typeface="Andale Mono"/>
              </a:rPr>
              <a:t>(</a:t>
            </a:r>
            <a:r>
              <a:rPr lang="en-US" sz="2000" dirty="0" err="1">
                <a:solidFill>
                  <a:schemeClr val="tx2">
                    <a:lumMod val="60000"/>
                    <a:lumOff val="40000"/>
                  </a:schemeClr>
                </a:solidFill>
                <a:latin typeface="Andale Mono"/>
                <a:cs typeface="Andale Mono"/>
              </a:rPr>
              <a:t>a,</a:t>
            </a:r>
            <a:r>
              <a:rPr lang="en-US" sz="2000" dirty="0" err="1">
                <a:solidFill>
                  <a:schemeClr val="accent2"/>
                </a:solidFill>
                <a:latin typeface="Andale Mono"/>
                <a:cs typeface="Andale Mono"/>
              </a:rPr>
              <a:t>b</a:t>
            </a:r>
            <a:r>
              <a:rPr lang="en-US" sz="2000" dirty="0">
                <a:solidFill>
                  <a:schemeClr val="tx2">
                    <a:lumMod val="60000"/>
                    <a:lumOff val="40000"/>
                  </a:schemeClr>
                </a:solidFill>
                <a:latin typeface="Andale Mono"/>
                <a:cs typeface="Andale Mono"/>
              </a:rPr>
              <a:t>).(</a:t>
            </a:r>
            <a:r>
              <a:rPr lang="en-US" sz="2000" dirty="0" err="1">
                <a:solidFill>
                  <a:schemeClr val="accent2"/>
                </a:solidFill>
                <a:latin typeface="Andale Mono"/>
                <a:cs typeface="Andale Mono"/>
              </a:rPr>
              <a:t>b</a:t>
            </a:r>
            <a:r>
              <a:rPr lang="en-US" sz="2000" dirty="0" err="1">
                <a:solidFill>
                  <a:schemeClr val="tx2">
                    <a:lumMod val="60000"/>
                    <a:lumOff val="40000"/>
                  </a:schemeClr>
                </a:solidFill>
                <a:latin typeface="Andale Mono"/>
                <a:cs typeface="Andale Mono"/>
              </a:rPr>
              <a:t>,c,d</a:t>
            </a:r>
            <a:r>
              <a:rPr lang="en-US" sz="2000" dirty="0">
                <a:solidFill>
                  <a:schemeClr val="tx2">
                    <a:lumMod val="60000"/>
                    <a:lumOff val="40000"/>
                  </a:schemeClr>
                </a:solidFill>
                <a:latin typeface="Andale Mono"/>
                <a:cs typeface="Andale Mono"/>
              </a:rPr>
              <a:t>) = (</a:t>
            </a:r>
            <a:r>
              <a:rPr lang="en-US" sz="2000" dirty="0" err="1">
                <a:solidFill>
                  <a:schemeClr val="tx2">
                    <a:lumMod val="60000"/>
                    <a:lumOff val="40000"/>
                  </a:schemeClr>
                </a:solidFill>
                <a:latin typeface="Andale Mono"/>
                <a:cs typeface="Andale Mono"/>
              </a:rPr>
              <a:t>a,c,d</a:t>
            </a:r>
            <a:r>
              <a:rPr lang="en-US" sz="2000" dirty="0">
                <a:solidFill>
                  <a:schemeClr val="tx2">
                    <a:lumMod val="60000"/>
                    <a:lumOff val="40000"/>
                  </a:schemeClr>
                </a:solidFill>
                <a:latin typeface="Andale Mono"/>
                <a:cs typeface="Andale Mono"/>
              </a:rPr>
              <a:t>)</a:t>
            </a:r>
          </a:p>
          <a:p>
            <a:pPr>
              <a:lnSpc>
                <a:spcPct val="80000"/>
              </a:lnSpc>
              <a:buFont typeface="Wingdings" charset="2"/>
              <a:buNone/>
            </a:pPr>
            <a:endParaRPr lang="en-US" sz="1600" dirty="0"/>
          </a:p>
          <a:p>
            <a:pPr>
              <a:lnSpc>
                <a:spcPct val="80000"/>
              </a:lnSpc>
            </a:pPr>
            <a:r>
              <a:rPr lang="en-US" sz="2800" dirty="0"/>
              <a:t>What about </a:t>
            </a:r>
            <a:r>
              <a:rPr lang="en-US" sz="2800" dirty="0">
                <a:solidFill>
                  <a:schemeClr val="accent1"/>
                </a:solidFill>
              </a:rPr>
              <a:t>(a) . (a) </a:t>
            </a:r>
            <a:r>
              <a:rPr lang="en-US" sz="2800" dirty="0"/>
              <a:t>?  </a:t>
            </a:r>
          </a:p>
          <a:p>
            <a:pPr>
              <a:lnSpc>
                <a:spcPct val="80000"/>
              </a:lnSpc>
              <a:buFont typeface="Wingdings" charset="2"/>
              <a:buNone/>
            </a:pPr>
            <a:endParaRPr lang="en-US" sz="800" dirty="0"/>
          </a:p>
          <a:p>
            <a:pPr>
              <a:lnSpc>
                <a:spcPct val="80000"/>
              </a:lnSpc>
              <a:buFont typeface="Wingdings" charset="2"/>
              <a:buNone/>
            </a:pPr>
            <a:r>
              <a:rPr lang="en-US" sz="2800" dirty="0">
                <a:solidFill>
                  <a:schemeClr val="accent2"/>
                </a:solidFill>
              </a:rPr>
              <a:t>	</a:t>
            </a:r>
            <a:r>
              <a:rPr lang="en-US" sz="2400" dirty="0">
                <a:solidFill>
                  <a:schemeClr val="accent2"/>
                </a:solidFill>
              </a:rPr>
              <a:t>t</a:t>
            </a:r>
            <a:r>
              <a:rPr lang="en-US" sz="2400" baseline="-25000" dirty="0">
                <a:solidFill>
                  <a:schemeClr val="accent2"/>
                </a:solidFill>
                <a:latin typeface="Lucida Console" charset="0"/>
              </a:rPr>
              <a:t>1</a:t>
            </a:r>
            <a:r>
              <a:rPr lang="en-US" sz="2400" dirty="0">
                <a:solidFill>
                  <a:schemeClr val="accent2"/>
                </a:solidFill>
              </a:rPr>
              <a:t>.t</a:t>
            </a:r>
            <a:r>
              <a:rPr lang="en-US" sz="2400" baseline="-25000" dirty="0">
                <a:solidFill>
                  <a:schemeClr val="accent2"/>
                </a:solidFill>
                <a:latin typeface="Lucida Console" charset="0"/>
              </a:rPr>
              <a:t>2</a:t>
            </a:r>
            <a:r>
              <a:rPr lang="en-US" sz="2400" dirty="0">
                <a:solidFill>
                  <a:schemeClr val="accent2"/>
                </a:solidFill>
              </a:rPr>
              <a:t> is not defined if t</a:t>
            </a:r>
            <a:r>
              <a:rPr lang="en-US" sz="2400" baseline="-25000" dirty="0">
                <a:solidFill>
                  <a:schemeClr val="accent2"/>
                </a:solidFill>
                <a:latin typeface="Lucida Console" charset="0"/>
              </a:rPr>
              <a:t>1</a:t>
            </a:r>
            <a:r>
              <a:rPr lang="en-US" sz="2400" dirty="0">
                <a:solidFill>
                  <a:schemeClr val="accent2"/>
                </a:solidFill>
              </a:rPr>
              <a:t> and t</a:t>
            </a:r>
            <a:r>
              <a:rPr lang="en-US" sz="2400" baseline="-25000" dirty="0">
                <a:solidFill>
                  <a:schemeClr val="accent2"/>
                </a:solidFill>
                <a:latin typeface="Lucida Console" charset="0"/>
              </a:rPr>
              <a:t>2</a:t>
            </a:r>
            <a:r>
              <a:rPr lang="en-US" sz="2400" dirty="0">
                <a:solidFill>
                  <a:schemeClr val="accent2"/>
                </a:solidFill>
              </a:rPr>
              <a:t> are </a:t>
            </a:r>
            <a:r>
              <a:rPr lang="en-US" sz="2400" b="1" dirty="0">
                <a:solidFill>
                  <a:schemeClr val="accent2"/>
                </a:solidFill>
              </a:rPr>
              <a:t>both</a:t>
            </a:r>
            <a:r>
              <a:rPr lang="en-US" sz="2400" dirty="0">
                <a:solidFill>
                  <a:schemeClr val="accent2"/>
                </a:solidFill>
              </a:rPr>
              <a:t> unary tuples</a:t>
            </a:r>
          </a:p>
        </p:txBody>
      </p:sp>
      <p:sp>
        <p:nvSpPr>
          <p:cNvPr id="6" name="Slide Number Placeholder 4"/>
          <p:cNvSpPr>
            <a:spLocks noGrp="1"/>
          </p:cNvSpPr>
          <p:nvPr>
            <p:ph type="sldNum" sz="quarter" idx="12"/>
          </p:nvPr>
        </p:nvSpPr>
        <p:spPr/>
        <p:txBody>
          <a:bodyPr/>
          <a:lstStyle/>
          <a:p>
            <a:fld id="{9A69C500-47F2-B74C-9583-01F02E5148BF}" type="slidenum">
              <a:rPr lang="en-US"/>
              <a:pPr/>
              <a:t>12</a:t>
            </a:fld>
            <a:endParaRPr lang="en-US"/>
          </a:p>
        </p:txBody>
      </p:sp>
      <p:sp>
        <p:nvSpPr>
          <p:cNvPr id="350212" name="Text Box 4"/>
          <p:cNvSpPr txBox="1">
            <a:spLocks noChangeArrowheads="1"/>
          </p:cNvSpPr>
          <p:nvPr/>
        </p:nvSpPr>
        <p:spPr bwMode="auto">
          <a:xfrm>
            <a:off x="5258057" y="5053013"/>
            <a:ext cx="1663186" cy="400110"/>
          </a:xfrm>
          <a:prstGeom prst="rect">
            <a:avLst/>
          </a:prstGeom>
          <a:noFill/>
          <a:ln w="9525">
            <a:noFill/>
            <a:miter lim="800000"/>
            <a:headEnd/>
            <a:tailEnd/>
          </a:ln>
          <a:effectLst/>
        </p:spPr>
        <p:txBody>
          <a:bodyPr wrap="none">
            <a:prstTxWarp prst="textNoShape">
              <a:avLst/>
            </a:prstTxWarp>
            <a:spAutoFit/>
          </a:bodyPr>
          <a:lstStyle/>
          <a:p>
            <a:r>
              <a:rPr lang="en-US" sz="2000" dirty="0"/>
              <a:t>Not defined !</a:t>
            </a:r>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0211">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0211">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0211">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0211">
                                            <p:txEl>
                                              <p:pRg st="13" end="1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0212">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0211">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40" name="Rectangle 4"/>
          <p:cNvSpPr>
            <a:spLocks noGrp="1" noChangeArrowheads="1"/>
          </p:cNvSpPr>
          <p:nvPr>
            <p:ph type="title"/>
          </p:nvPr>
        </p:nvSpPr>
        <p:spPr/>
        <p:txBody>
          <a:bodyPr/>
          <a:lstStyle/>
          <a:p>
            <a:r>
              <a:rPr lang="en-US" dirty="0"/>
              <a:t>Examples</a:t>
            </a:r>
            <a:endParaRPr lang="en-US" sz="1600" dirty="0"/>
          </a:p>
        </p:txBody>
      </p:sp>
      <p:sp>
        <p:nvSpPr>
          <p:cNvPr id="372741" name="Rectangle 5"/>
          <p:cNvSpPr>
            <a:spLocks noGrp="1" noChangeArrowheads="1"/>
          </p:cNvSpPr>
          <p:nvPr>
            <p:ph sz="half" idx="1"/>
          </p:nvPr>
        </p:nvSpPr>
        <p:spPr>
          <a:xfrm>
            <a:off x="247650" y="1524000"/>
            <a:ext cx="4905375" cy="4876800"/>
          </a:xfrm>
        </p:spPr>
        <p:txBody>
          <a:bodyPr/>
          <a:lstStyle/>
          <a:p>
            <a:pPr>
              <a:buFont typeface="Wingdings" charset="2"/>
              <a:buNone/>
            </a:pPr>
            <a:r>
              <a:rPr lang="en-US" sz="2000" dirty="0"/>
              <a:t>	</a:t>
            </a:r>
            <a:r>
              <a:rPr lang="en-US" sz="2000" dirty="0">
                <a:solidFill>
                  <a:schemeClr val="accent1"/>
                </a:solidFill>
              </a:rPr>
              <a:t>to</a:t>
            </a:r>
            <a:r>
              <a:rPr lang="en-US" sz="2000" dirty="0"/>
              <a:t> maps a message to the name it should be sent to</a:t>
            </a:r>
          </a:p>
          <a:p>
            <a:pPr>
              <a:buFont typeface="Wingdings" charset="2"/>
              <a:buNone/>
            </a:pPr>
            <a:r>
              <a:rPr lang="en-US" sz="2000" dirty="0">
                <a:solidFill>
                  <a:schemeClr val="accent1"/>
                </a:solidFill>
              </a:rPr>
              <a:t>	address</a:t>
            </a:r>
            <a:r>
              <a:rPr lang="en-US" sz="2000" dirty="0"/>
              <a:t> maps names to addresses</a:t>
            </a:r>
          </a:p>
          <a:p>
            <a:pPr>
              <a:buFont typeface="Wingdings" charset="2"/>
              <a:buNone/>
            </a:pPr>
            <a:endParaRPr lang="en-US" sz="800" dirty="0"/>
          </a:p>
          <a:p>
            <a:pPr marL="457200" lvl="1" indent="0">
              <a:buNone/>
            </a:pPr>
            <a:r>
              <a:rPr lang="en-US" sz="2000" b="1" dirty="0">
                <a:solidFill>
                  <a:schemeClr val="tx2">
                    <a:lumMod val="60000"/>
                    <a:lumOff val="40000"/>
                  </a:schemeClr>
                </a:solidFill>
                <a:latin typeface="Andale Mono"/>
                <a:cs typeface="Andale Mono"/>
              </a:rPr>
              <a:t>to</a:t>
            </a:r>
            <a:r>
              <a:rPr lang="en-US" sz="2000" dirty="0">
                <a:solidFill>
                  <a:schemeClr val="tx2">
                    <a:lumMod val="60000"/>
                    <a:lumOff val="40000"/>
                  </a:schemeClr>
                </a:solidFill>
                <a:latin typeface="Andale Mono"/>
                <a:cs typeface="Andale Mono"/>
              </a:rPr>
              <a:t> = {(M0,N0),(M0,N2)</a:t>
            </a:r>
          </a:p>
          <a:p>
            <a:pPr marL="457200" lvl="1" indent="0">
              <a:buNone/>
            </a:pPr>
            <a:r>
              <a:rPr lang="en-US" sz="2000" dirty="0">
                <a:solidFill>
                  <a:schemeClr val="tx2">
                    <a:lumMod val="60000"/>
                    <a:lumOff val="40000"/>
                  </a:schemeClr>
                </a:solidFill>
                <a:latin typeface="Andale Mono"/>
                <a:cs typeface="Andale Mono"/>
              </a:rPr>
              <a:t>      (M1,N2),(M2,N3)}</a:t>
            </a:r>
          </a:p>
          <a:p>
            <a:pPr marL="457200" lvl="1" indent="0">
              <a:buNone/>
            </a:pPr>
            <a:r>
              <a:rPr lang="en-US" sz="2000" b="1" dirty="0">
                <a:solidFill>
                  <a:schemeClr val="tx2">
                    <a:lumMod val="60000"/>
                    <a:lumOff val="40000"/>
                  </a:schemeClr>
                </a:solidFill>
                <a:latin typeface="Andale Mono"/>
                <a:cs typeface="Andale Mono"/>
              </a:rPr>
              <a:t>address</a:t>
            </a:r>
            <a:r>
              <a:rPr lang="en-US" sz="2000" dirty="0">
                <a:solidFill>
                  <a:schemeClr val="tx2">
                    <a:lumMod val="60000"/>
                    <a:lumOff val="40000"/>
                  </a:schemeClr>
                </a:solidFill>
                <a:latin typeface="Andale Mono"/>
                <a:cs typeface="Andale Mono"/>
              </a:rPr>
              <a:t> = {(N0,D0),</a:t>
            </a:r>
          </a:p>
          <a:p>
            <a:pPr lvl="1">
              <a:buNone/>
            </a:pPr>
            <a:r>
              <a:rPr lang="en-US" sz="2000" dirty="0">
                <a:solidFill>
                  <a:schemeClr val="tx2">
                    <a:lumMod val="60000"/>
                    <a:lumOff val="40000"/>
                  </a:schemeClr>
                </a:solidFill>
                <a:latin typeface="Andale Mono"/>
                <a:cs typeface="Andale Mono"/>
              </a:rPr>
              <a:t>  (N0,D1),(N1,D1),(N2,D3)}</a:t>
            </a:r>
          </a:p>
          <a:p>
            <a:pPr lvl="1">
              <a:buFont typeface="Wingdings" charset="2"/>
              <a:buNone/>
            </a:pPr>
            <a:endParaRPr lang="en-US" sz="2000" dirty="0">
              <a:latin typeface="Andale Mono"/>
              <a:cs typeface="Andale Mono"/>
            </a:endParaRPr>
          </a:p>
          <a:p>
            <a:pPr>
              <a:buFont typeface="Wingdings" charset="2"/>
              <a:buNone/>
            </a:pPr>
            <a:r>
              <a:rPr lang="en-US" sz="2000" dirty="0">
                <a:latin typeface="Andale Mono"/>
                <a:cs typeface="Andale Mono"/>
              </a:rPr>
              <a:t>	</a:t>
            </a:r>
            <a:r>
              <a:rPr lang="en-US" sz="2000" dirty="0" err="1">
                <a:solidFill>
                  <a:schemeClr val="accent1"/>
                </a:solidFill>
              </a:rPr>
              <a:t>to.address</a:t>
            </a:r>
            <a:r>
              <a:rPr lang="en-US" sz="2000" dirty="0"/>
              <a:t> maps a message to the addresses it should be sent to</a:t>
            </a:r>
          </a:p>
          <a:p>
            <a:pPr>
              <a:buFont typeface="Wingdings" charset="2"/>
              <a:buNone/>
            </a:pPr>
            <a:endParaRPr lang="en-US" sz="800" dirty="0"/>
          </a:p>
          <a:p>
            <a:pPr marL="457200" lvl="1" indent="0">
              <a:buNone/>
            </a:pPr>
            <a:r>
              <a:rPr lang="en-US" sz="2000" b="1" dirty="0" err="1">
                <a:solidFill>
                  <a:schemeClr val="tx2">
                    <a:lumMod val="60000"/>
                    <a:lumOff val="40000"/>
                  </a:schemeClr>
                </a:solidFill>
                <a:latin typeface="Andale Mono"/>
                <a:cs typeface="Andale Mono"/>
              </a:rPr>
              <a:t>to.address</a:t>
            </a:r>
            <a:r>
              <a:rPr lang="en-US" sz="2000" dirty="0">
                <a:solidFill>
                  <a:schemeClr val="tx2">
                    <a:lumMod val="60000"/>
                    <a:lumOff val="40000"/>
                  </a:schemeClr>
                </a:solidFill>
                <a:latin typeface="Andale Mono"/>
                <a:cs typeface="Andale Mono"/>
              </a:rPr>
              <a:t> = {(M0,D0),</a:t>
            </a:r>
          </a:p>
          <a:p>
            <a:pPr marL="457200" lvl="1" indent="0">
              <a:buNone/>
            </a:pPr>
            <a:r>
              <a:rPr lang="en-US" sz="2000" dirty="0">
                <a:solidFill>
                  <a:schemeClr val="tx2">
                    <a:lumMod val="60000"/>
                    <a:lumOff val="40000"/>
                  </a:schemeClr>
                </a:solidFill>
                <a:latin typeface="Andale Mono"/>
                <a:cs typeface="Andale Mono"/>
              </a:rPr>
              <a:t>  (M0,D1),(M0,D3),(M1,D3)}</a:t>
            </a:r>
          </a:p>
        </p:txBody>
      </p:sp>
      <p:sp>
        <p:nvSpPr>
          <p:cNvPr id="54" name="Slide Number Placeholder 5"/>
          <p:cNvSpPr>
            <a:spLocks noGrp="1"/>
          </p:cNvSpPr>
          <p:nvPr>
            <p:ph type="sldNum" sz="quarter" idx="12"/>
          </p:nvPr>
        </p:nvSpPr>
        <p:spPr/>
        <p:txBody>
          <a:bodyPr/>
          <a:lstStyle/>
          <a:p>
            <a:fld id="{71F7C2A7-8548-B242-80AF-02E86A178638}" type="slidenum">
              <a:rPr lang="en-US"/>
              <a:pPr/>
              <a:t>13</a:t>
            </a:fld>
            <a:endParaRPr lang="en-US"/>
          </a:p>
        </p:txBody>
      </p:sp>
      <p:grpSp>
        <p:nvGrpSpPr>
          <p:cNvPr id="372818" name="Group 82"/>
          <p:cNvGrpSpPr>
            <a:grpSpLocks/>
          </p:cNvGrpSpPr>
          <p:nvPr/>
        </p:nvGrpSpPr>
        <p:grpSpPr bwMode="auto">
          <a:xfrm>
            <a:off x="5168900" y="1714500"/>
            <a:ext cx="3643313" cy="4233863"/>
            <a:chOff x="3340" y="1512"/>
            <a:chExt cx="2295" cy="2667"/>
          </a:xfrm>
        </p:grpSpPr>
        <p:grpSp>
          <p:nvGrpSpPr>
            <p:cNvPr id="372754" name="Group 18"/>
            <p:cNvGrpSpPr>
              <a:grpSpLocks/>
            </p:cNvGrpSpPr>
            <p:nvPr/>
          </p:nvGrpSpPr>
          <p:grpSpPr bwMode="auto">
            <a:xfrm>
              <a:off x="5303" y="1530"/>
              <a:ext cx="326" cy="276"/>
              <a:chOff x="3437" y="1248"/>
              <a:chExt cx="326" cy="276"/>
            </a:xfrm>
          </p:grpSpPr>
          <p:sp>
            <p:nvSpPr>
              <p:cNvPr id="372743" name="Oval 7"/>
              <p:cNvSpPr>
                <a:spLocks noChangeArrowheads="1"/>
              </p:cNvSpPr>
              <p:nvPr/>
            </p:nvSpPr>
            <p:spPr bwMode="auto">
              <a:xfrm>
                <a:off x="3462" y="1248"/>
                <a:ext cx="276" cy="276"/>
              </a:xfrm>
              <a:prstGeom prst="ellips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72753" name="Text Box 17"/>
              <p:cNvSpPr txBox="1">
                <a:spLocks noChangeArrowheads="1"/>
              </p:cNvSpPr>
              <p:nvPr/>
            </p:nvSpPr>
            <p:spPr bwMode="auto">
              <a:xfrm>
                <a:off x="3437" y="1264"/>
                <a:ext cx="326" cy="250"/>
              </a:xfrm>
              <a:prstGeom prst="rect">
                <a:avLst/>
              </a:prstGeom>
              <a:noFill/>
              <a:ln w="9525">
                <a:noFill/>
                <a:miter lim="800000"/>
                <a:headEnd/>
                <a:tailEnd/>
              </a:ln>
              <a:effectLst/>
            </p:spPr>
            <p:txBody>
              <a:bodyPr>
                <a:prstTxWarp prst="textNoShape">
                  <a:avLst/>
                </a:prstTxWarp>
                <a:spAutoFit/>
              </a:bodyPr>
              <a:lstStyle/>
              <a:p>
                <a:r>
                  <a:rPr lang="en-US" sz="2000"/>
                  <a:t>M2</a:t>
                </a:r>
              </a:p>
            </p:txBody>
          </p:sp>
        </p:grpSp>
        <p:grpSp>
          <p:nvGrpSpPr>
            <p:cNvPr id="372755" name="Group 19"/>
            <p:cNvGrpSpPr>
              <a:grpSpLocks/>
            </p:cNvGrpSpPr>
            <p:nvPr/>
          </p:nvGrpSpPr>
          <p:grpSpPr bwMode="auto">
            <a:xfrm>
              <a:off x="4805" y="1512"/>
              <a:ext cx="326" cy="276"/>
              <a:chOff x="3437" y="1248"/>
              <a:chExt cx="326" cy="276"/>
            </a:xfrm>
          </p:grpSpPr>
          <p:sp>
            <p:nvSpPr>
              <p:cNvPr id="372756" name="Oval 20"/>
              <p:cNvSpPr>
                <a:spLocks noChangeArrowheads="1"/>
              </p:cNvSpPr>
              <p:nvPr/>
            </p:nvSpPr>
            <p:spPr bwMode="auto">
              <a:xfrm>
                <a:off x="3462" y="1248"/>
                <a:ext cx="276" cy="276"/>
              </a:xfrm>
              <a:prstGeom prst="ellips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72757" name="Text Box 21"/>
              <p:cNvSpPr txBox="1">
                <a:spLocks noChangeArrowheads="1"/>
              </p:cNvSpPr>
              <p:nvPr/>
            </p:nvSpPr>
            <p:spPr bwMode="auto">
              <a:xfrm>
                <a:off x="3437" y="1264"/>
                <a:ext cx="326" cy="250"/>
              </a:xfrm>
              <a:prstGeom prst="rect">
                <a:avLst/>
              </a:prstGeom>
              <a:noFill/>
              <a:ln w="9525">
                <a:noFill/>
                <a:miter lim="800000"/>
                <a:headEnd/>
                <a:tailEnd/>
              </a:ln>
              <a:effectLst/>
            </p:spPr>
            <p:txBody>
              <a:bodyPr>
                <a:prstTxWarp prst="textNoShape">
                  <a:avLst/>
                </a:prstTxWarp>
                <a:spAutoFit/>
              </a:bodyPr>
              <a:lstStyle/>
              <a:p>
                <a:r>
                  <a:rPr lang="en-US" sz="2000"/>
                  <a:t>M1</a:t>
                </a:r>
              </a:p>
            </p:txBody>
          </p:sp>
        </p:grpSp>
        <p:grpSp>
          <p:nvGrpSpPr>
            <p:cNvPr id="372758" name="Group 22"/>
            <p:cNvGrpSpPr>
              <a:grpSpLocks/>
            </p:cNvGrpSpPr>
            <p:nvPr/>
          </p:nvGrpSpPr>
          <p:grpSpPr bwMode="auto">
            <a:xfrm>
              <a:off x="4049" y="1512"/>
              <a:ext cx="326" cy="276"/>
              <a:chOff x="3437" y="1248"/>
              <a:chExt cx="326" cy="276"/>
            </a:xfrm>
          </p:grpSpPr>
          <p:sp>
            <p:nvSpPr>
              <p:cNvPr id="372759" name="Oval 23"/>
              <p:cNvSpPr>
                <a:spLocks noChangeArrowheads="1"/>
              </p:cNvSpPr>
              <p:nvPr/>
            </p:nvSpPr>
            <p:spPr bwMode="auto">
              <a:xfrm>
                <a:off x="3462" y="1248"/>
                <a:ext cx="276" cy="276"/>
              </a:xfrm>
              <a:prstGeom prst="ellips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72760" name="Text Box 24"/>
              <p:cNvSpPr txBox="1">
                <a:spLocks noChangeArrowheads="1"/>
              </p:cNvSpPr>
              <p:nvPr/>
            </p:nvSpPr>
            <p:spPr bwMode="auto">
              <a:xfrm>
                <a:off x="3437" y="1264"/>
                <a:ext cx="326" cy="250"/>
              </a:xfrm>
              <a:prstGeom prst="rect">
                <a:avLst/>
              </a:prstGeom>
              <a:noFill/>
              <a:ln w="9525">
                <a:noFill/>
                <a:miter lim="800000"/>
                <a:headEnd/>
                <a:tailEnd/>
              </a:ln>
              <a:effectLst/>
            </p:spPr>
            <p:txBody>
              <a:bodyPr>
                <a:prstTxWarp prst="textNoShape">
                  <a:avLst/>
                </a:prstTxWarp>
                <a:spAutoFit/>
              </a:bodyPr>
              <a:lstStyle/>
              <a:p>
                <a:r>
                  <a:rPr lang="en-US" sz="2000"/>
                  <a:t>M0</a:t>
                </a:r>
              </a:p>
            </p:txBody>
          </p:sp>
        </p:grpSp>
        <p:grpSp>
          <p:nvGrpSpPr>
            <p:cNvPr id="372761" name="Group 25"/>
            <p:cNvGrpSpPr>
              <a:grpSpLocks/>
            </p:cNvGrpSpPr>
            <p:nvPr/>
          </p:nvGrpSpPr>
          <p:grpSpPr bwMode="auto">
            <a:xfrm>
              <a:off x="5309" y="2352"/>
              <a:ext cx="326" cy="276"/>
              <a:chOff x="3437" y="1248"/>
              <a:chExt cx="326" cy="276"/>
            </a:xfrm>
          </p:grpSpPr>
          <p:sp>
            <p:nvSpPr>
              <p:cNvPr id="372762" name="Oval 26"/>
              <p:cNvSpPr>
                <a:spLocks noChangeArrowheads="1"/>
              </p:cNvSpPr>
              <p:nvPr/>
            </p:nvSpPr>
            <p:spPr bwMode="auto">
              <a:xfrm>
                <a:off x="3462" y="1248"/>
                <a:ext cx="276" cy="276"/>
              </a:xfrm>
              <a:prstGeom prst="ellips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72763" name="Text Box 27"/>
              <p:cNvSpPr txBox="1">
                <a:spLocks noChangeArrowheads="1"/>
              </p:cNvSpPr>
              <p:nvPr/>
            </p:nvSpPr>
            <p:spPr bwMode="auto">
              <a:xfrm>
                <a:off x="3437" y="1264"/>
                <a:ext cx="326" cy="250"/>
              </a:xfrm>
              <a:prstGeom prst="rect">
                <a:avLst/>
              </a:prstGeom>
              <a:noFill/>
              <a:ln w="9525">
                <a:noFill/>
                <a:miter lim="800000"/>
                <a:headEnd/>
                <a:tailEnd/>
              </a:ln>
              <a:effectLst/>
            </p:spPr>
            <p:txBody>
              <a:bodyPr>
                <a:prstTxWarp prst="textNoShape">
                  <a:avLst/>
                </a:prstTxWarp>
                <a:spAutoFit/>
              </a:bodyPr>
              <a:lstStyle/>
              <a:p>
                <a:r>
                  <a:rPr lang="en-US" sz="2000"/>
                  <a:t>N3</a:t>
                </a:r>
              </a:p>
            </p:txBody>
          </p:sp>
        </p:grpSp>
        <p:grpSp>
          <p:nvGrpSpPr>
            <p:cNvPr id="372764" name="Group 28"/>
            <p:cNvGrpSpPr>
              <a:grpSpLocks/>
            </p:cNvGrpSpPr>
            <p:nvPr/>
          </p:nvGrpSpPr>
          <p:grpSpPr bwMode="auto">
            <a:xfrm>
              <a:off x="4619" y="2334"/>
              <a:ext cx="326" cy="276"/>
              <a:chOff x="3437" y="1248"/>
              <a:chExt cx="326" cy="276"/>
            </a:xfrm>
          </p:grpSpPr>
          <p:sp>
            <p:nvSpPr>
              <p:cNvPr id="372765" name="Oval 29"/>
              <p:cNvSpPr>
                <a:spLocks noChangeArrowheads="1"/>
              </p:cNvSpPr>
              <p:nvPr/>
            </p:nvSpPr>
            <p:spPr bwMode="auto">
              <a:xfrm>
                <a:off x="3462" y="1248"/>
                <a:ext cx="276" cy="276"/>
              </a:xfrm>
              <a:prstGeom prst="ellips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72766" name="Text Box 30"/>
              <p:cNvSpPr txBox="1">
                <a:spLocks noChangeArrowheads="1"/>
              </p:cNvSpPr>
              <p:nvPr/>
            </p:nvSpPr>
            <p:spPr bwMode="auto">
              <a:xfrm>
                <a:off x="3437" y="1264"/>
                <a:ext cx="326" cy="250"/>
              </a:xfrm>
              <a:prstGeom prst="rect">
                <a:avLst/>
              </a:prstGeom>
              <a:noFill/>
              <a:ln w="9525">
                <a:noFill/>
                <a:miter lim="800000"/>
                <a:headEnd/>
                <a:tailEnd/>
              </a:ln>
              <a:effectLst/>
            </p:spPr>
            <p:txBody>
              <a:bodyPr>
                <a:prstTxWarp prst="textNoShape">
                  <a:avLst/>
                </a:prstTxWarp>
                <a:spAutoFit/>
              </a:bodyPr>
              <a:lstStyle/>
              <a:p>
                <a:r>
                  <a:rPr lang="en-US" sz="2000"/>
                  <a:t>N2</a:t>
                </a:r>
              </a:p>
            </p:txBody>
          </p:sp>
        </p:grpSp>
        <p:grpSp>
          <p:nvGrpSpPr>
            <p:cNvPr id="372767" name="Group 31"/>
            <p:cNvGrpSpPr>
              <a:grpSpLocks/>
            </p:cNvGrpSpPr>
            <p:nvPr/>
          </p:nvGrpSpPr>
          <p:grpSpPr bwMode="auto">
            <a:xfrm>
              <a:off x="4097" y="2340"/>
              <a:ext cx="326" cy="276"/>
              <a:chOff x="3437" y="1248"/>
              <a:chExt cx="326" cy="276"/>
            </a:xfrm>
          </p:grpSpPr>
          <p:sp>
            <p:nvSpPr>
              <p:cNvPr id="372768" name="Oval 32"/>
              <p:cNvSpPr>
                <a:spLocks noChangeArrowheads="1"/>
              </p:cNvSpPr>
              <p:nvPr/>
            </p:nvSpPr>
            <p:spPr bwMode="auto">
              <a:xfrm>
                <a:off x="3462" y="1248"/>
                <a:ext cx="276" cy="276"/>
              </a:xfrm>
              <a:prstGeom prst="ellips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72769" name="Text Box 33"/>
              <p:cNvSpPr txBox="1">
                <a:spLocks noChangeArrowheads="1"/>
              </p:cNvSpPr>
              <p:nvPr/>
            </p:nvSpPr>
            <p:spPr bwMode="auto">
              <a:xfrm>
                <a:off x="3437" y="1264"/>
                <a:ext cx="326" cy="250"/>
              </a:xfrm>
              <a:prstGeom prst="rect">
                <a:avLst/>
              </a:prstGeom>
              <a:noFill/>
              <a:ln w="9525">
                <a:noFill/>
                <a:miter lim="800000"/>
                <a:headEnd/>
                <a:tailEnd/>
              </a:ln>
              <a:effectLst/>
            </p:spPr>
            <p:txBody>
              <a:bodyPr>
                <a:prstTxWarp prst="textNoShape">
                  <a:avLst/>
                </a:prstTxWarp>
                <a:spAutoFit/>
              </a:bodyPr>
              <a:lstStyle/>
              <a:p>
                <a:r>
                  <a:rPr lang="en-US" sz="2000"/>
                  <a:t>N1</a:t>
                </a:r>
              </a:p>
            </p:txBody>
          </p:sp>
        </p:grpSp>
        <p:grpSp>
          <p:nvGrpSpPr>
            <p:cNvPr id="372770" name="Group 34"/>
            <p:cNvGrpSpPr>
              <a:grpSpLocks/>
            </p:cNvGrpSpPr>
            <p:nvPr/>
          </p:nvGrpSpPr>
          <p:grpSpPr bwMode="auto">
            <a:xfrm>
              <a:off x="3593" y="2334"/>
              <a:ext cx="326" cy="276"/>
              <a:chOff x="3437" y="1248"/>
              <a:chExt cx="326" cy="276"/>
            </a:xfrm>
          </p:grpSpPr>
          <p:sp>
            <p:nvSpPr>
              <p:cNvPr id="372771" name="Oval 35"/>
              <p:cNvSpPr>
                <a:spLocks noChangeArrowheads="1"/>
              </p:cNvSpPr>
              <p:nvPr/>
            </p:nvSpPr>
            <p:spPr bwMode="auto">
              <a:xfrm>
                <a:off x="3462" y="1248"/>
                <a:ext cx="276" cy="276"/>
              </a:xfrm>
              <a:prstGeom prst="ellips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72772" name="Text Box 36"/>
              <p:cNvSpPr txBox="1">
                <a:spLocks noChangeArrowheads="1"/>
              </p:cNvSpPr>
              <p:nvPr/>
            </p:nvSpPr>
            <p:spPr bwMode="auto">
              <a:xfrm>
                <a:off x="3437" y="1264"/>
                <a:ext cx="326" cy="250"/>
              </a:xfrm>
              <a:prstGeom prst="rect">
                <a:avLst/>
              </a:prstGeom>
              <a:noFill/>
              <a:ln w="9525">
                <a:noFill/>
                <a:miter lim="800000"/>
                <a:headEnd/>
                <a:tailEnd/>
              </a:ln>
              <a:effectLst/>
            </p:spPr>
            <p:txBody>
              <a:bodyPr>
                <a:prstTxWarp prst="textNoShape">
                  <a:avLst/>
                </a:prstTxWarp>
                <a:spAutoFit/>
              </a:bodyPr>
              <a:lstStyle/>
              <a:p>
                <a:r>
                  <a:rPr lang="en-US" sz="2000"/>
                  <a:t>N0</a:t>
                </a:r>
              </a:p>
            </p:txBody>
          </p:sp>
        </p:grpSp>
        <p:grpSp>
          <p:nvGrpSpPr>
            <p:cNvPr id="372773" name="Group 37"/>
            <p:cNvGrpSpPr>
              <a:grpSpLocks/>
            </p:cNvGrpSpPr>
            <p:nvPr/>
          </p:nvGrpSpPr>
          <p:grpSpPr bwMode="auto">
            <a:xfrm>
              <a:off x="4625" y="3084"/>
              <a:ext cx="326" cy="276"/>
              <a:chOff x="3437" y="1248"/>
              <a:chExt cx="326" cy="276"/>
            </a:xfrm>
          </p:grpSpPr>
          <p:sp>
            <p:nvSpPr>
              <p:cNvPr id="372774" name="Oval 38"/>
              <p:cNvSpPr>
                <a:spLocks noChangeArrowheads="1"/>
              </p:cNvSpPr>
              <p:nvPr/>
            </p:nvSpPr>
            <p:spPr bwMode="auto">
              <a:xfrm>
                <a:off x="3462" y="1248"/>
                <a:ext cx="276" cy="276"/>
              </a:xfrm>
              <a:prstGeom prst="ellips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72775" name="Text Box 39"/>
              <p:cNvSpPr txBox="1">
                <a:spLocks noChangeArrowheads="1"/>
              </p:cNvSpPr>
              <p:nvPr/>
            </p:nvSpPr>
            <p:spPr bwMode="auto">
              <a:xfrm>
                <a:off x="3437" y="1264"/>
                <a:ext cx="326" cy="250"/>
              </a:xfrm>
              <a:prstGeom prst="rect">
                <a:avLst/>
              </a:prstGeom>
              <a:noFill/>
              <a:ln w="9525">
                <a:noFill/>
                <a:miter lim="800000"/>
                <a:headEnd/>
                <a:tailEnd/>
              </a:ln>
              <a:effectLst/>
            </p:spPr>
            <p:txBody>
              <a:bodyPr>
                <a:prstTxWarp prst="textNoShape">
                  <a:avLst/>
                </a:prstTxWarp>
                <a:spAutoFit/>
              </a:bodyPr>
              <a:lstStyle/>
              <a:p>
                <a:r>
                  <a:rPr lang="en-US" sz="2000"/>
                  <a:t>D3</a:t>
                </a:r>
              </a:p>
            </p:txBody>
          </p:sp>
        </p:grpSp>
        <p:grpSp>
          <p:nvGrpSpPr>
            <p:cNvPr id="372776" name="Group 40"/>
            <p:cNvGrpSpPr>
              <a:grpSpLocks/>
            </p:cNvGrpSpPr>
            <p:nvPr/>
          </p:nvGrpSpPr>
          <p:grpSpPr bwMode="auto">
            <a:xfrm>
              <a:off x="4103" y="3090"/>
              <a:ext cx="326" cy="276"/>
              <a:chOff x="3437" y="1248"/>
              <a:chExt cx="326" cy="276"/>
            </a:xfrm>
          </p:grpSpPr>
          <p:sp>
            <p:nvSpPr>
              <p:cNvPr id="372777" name="Oval 41"/>
              <p:cNvSpPr>
                <a:spLocks noChangeArrowheads="1"/>
              </p:cNvSpPr>
              <p:nvPr/>
            </p:nvSpPr>
            <p:spPr bwMode="auto">
              <a:xfrm>
                <a:off x="3462" y="1248"/>
                <a:ext cx="276" cy="276"/>
              </a:xfrm>
              <a:prstGeom prst="ellips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72778" name="Text Box 42"/>
              <p:cNvSpPr txBox="1">
                <a:spLocks noChangeArrowheads="1"/>
              </p:cNvSpPr>
              <p:nvPr/>
            </p:nvSpPr>
            <p:spPr bwMode="auto">
              <a:xfrm>
                <a:off x="3437" y="1264"/>
                <a:ext cx="326" cy="250"/>
              </a:xfrm>
              <a:prstGeom prst="rect">
                <a:avLst/>
              </a:prstGeom>
              <a:noFill/>
              <a:ln w="9525">
                <a:noFill/>
                <a:miter lim="800000"/>
                <a:headEnd/>
                <a:tailEnd/>
              </a:ln>
              <a:effectLst/>
            </p:spPr>
            <p:txBody>
              <a:bodyPr>
                <a:prstTxWarp prst="textNoShape">
                  <a:avLst/>
                </a:prstTxWarp>
                <a:spAutoFit/>
              </a:bodyPr>
              <a:lstStyle/>
              <a:p>
                <a:r>
                  <a:rPr lang="en-US" sz="2000"/>
                  <a:t>D1</a:t>
                </a:r>
              </a:p>
            </p:txBody>
          </p:sp>
        </p:grpSp>
        <p:grpSp>
          <p:nvGrpSpPr>
            <p:cNvPr id="372779" name="Group 43"/>
            <p:cNvGrpSpPr>
              <a:grpSpLocks/>
            </p:cNvGrpSpPr>
            <p:nvPr/>
          </p:nvGrpSpPr>
          <p:grpSpPr bwMode="auto">
            <a:xfrm>
              <a:off x="3389" y="3090"/>
              <a:ext cx="326" cy="276"/>
              <a:chOff x="3437" y="1248"/>
              <a:chExt cx="326" cy="276"/>
            </a:xfrm>
          </p:grpSpPr>
          <p:sp>
            <p:nvSpPr>
              <p:cNvPr id="372780" name="Oval 44"/>
              <p:cNvSpPr>
                <a:spLocks noChangeArrowheads="1"/>
              </p:cNvSpPr>
              <p:nvPr/>
            </p:nvSpPr>
            <p:spPr bwMode="auto">
              <a:xfrm>
                <a:off x="3462" y="1248"/>
                <a:ext cx="276" cy="276"/>
              </a:xfrm>
              <a:prstGeom prst="ellips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72781" name="Text Box 45"/>
              <p:cNvSpPr txBox="1">
                <a:spLocks noChangeArrowheads="1"/>
              </p:cNvSpPr>
              <p:nvPr/>
            </p:nvSpPr>
            <p:spPr bwMode="auto">
              <a:xfrm>
                <a:off x="3437" y="1264"/>
                <a:ext cx="326" cy="250"/>
              </a:xfrm>
              <a:prstGeom prst="rect">
                <a:avLst/>
              </a:prstGeom>
              <a:noFill/>
              <a:ln w="9525">
                <a:noFill/>
                <a:miter lim="800000"/>
                <a:headEnd/>
                <a:tailEnd/>
              </a:ln>
              <a:effectLst/>
            </p:spPr>
            <p:txBody>
              <a:bodyPr>
                <a:prstTxWarp prst="textNoShape">
                  <a:avLst/>
                </a:prstTxWarp>
                <a:spAutoFit/>
              </a:bodyPr>
              <a:lstStyle/>
              <a:p>
                <a:r>
                  <a:rPr lang="en-US" sz="2000"/>
                  <a:t>D0</a:t>
                </a:r>
              </a:p>
            </p:txBody>
          </p:sp>
        </p:grpSp>
        <p:cxnSp>
          <p:nvCxnSpPr>
            <p:cNvPr id="372791" name="AutoShape 55"/>
            <p:cNvCxnSpPr>
              <a:cxnSpLocks noChangeShapeType="1"/>
            </p:cNvCxnSpPr>
            <p:nvPr/>
          </p:nvCxnSpPr>
          <p:spPr bwMode="auto">
            <a:xfrm>
              <a:off x="4296" y="2600"/>
              <a:ext cx="6" cy="500"/>
            </a:xfrm>
            <a:prstGeom prst="straightConnector1">
              <a:avLst/>
            </a:prstGeom>
            <a:noFill/>
            <a:ln w="19050">
              <a:solidFill>
                <a:schemeClr val="tx1"/>
              </a:solidFill>
              <a:prstDash val="dash"/>
              <a:round/>
              <a:headEnd/>
              <a:tailEnd type="arrow" w="med" len="lg"/>
            </a:ln>
            <a:effectLst/>
          </p:spPr>
        </p:cxnSp>
        <p:cxnSp>
          <p:nvCxnSpPr>
            <p:cNvPr id="372792" name="AutoShape 56"/>
            <p:cNvCxnSpPr>
              <a:cxnSpLocks noChangeShapeType="1"/>
              <a:endCxn id="372772" idx="0"/>
            </p:cNvCxnSpPr>
            <p:nvPr/>
          </p:nvCxnSpPr>
          <p:spPr bwMode="auto">
            <a:xfrm flipH="1">
              <a:off x="3756" y="1772"/>
              <a:ext cx="390" cy="578"/>
            </a:xfrm>
            <a:prstGeom prst="straightConnector1">
              <a:avLst/>
            </a:prstGeom>
            <a:noFill/>
            <a:ln w="19050">
              <a:solidFill>
                <a:schemeClr val="tx1"/>
              </a:solidFill>
              <a:round/>
              <a:headEnd/>
              <a:tailEnd type="arrow" w="med" len="lg"/>
            </a:ln>
            <a:effectLst/>
          </p:spPr>
        </p:cxnSp>
        <p:cxnSp>
          <p:nvCxnSpPr>
            <p:cNvPr id="372793" name="AutoShape 57"/>
            <p:cNvCxnSpPr>
              <a:cxnSpLocks noChangeShapeType="1"/>
              <a:endCxn id="372766" idx="0"/>
            </p:cNvCxnSpPr>
            <p:nvPr/>
          </p:nvCxnSpPr>
          <p:spPr bwMode="auto">
            <a:xfrm>
              <a:off x="4284" y="1772"/>
              <a:ext cx="498" cy="578"/>
            </a:xfrm>
            <a:prstGeom prst="straightConnector1">
              <a:avLst/>
            </a:prstGeom>
            <a:noFill/>
            <a:ln w="19050">
              <a:solidFill>
                <a:schemeClr val="tx1"/>
              </a:solidFill>
              <a:round/>
              <a:headEnd/>
              <a:tailEnd type="arrow" w="med" len="lg"/>
            </a:ln>
            <a:effectLst/>
          </p:spPr>
        </p:cxnSp>
        <p:cxnSp>
          <p:nvCxnSpPr>
            <p:cNvPr id="372794" name="AutoShape 58"/>
            <p:cNvCxnSpPr>
              <a:cxnSpLocks noChangeShapeType="1"/>
              <a:stCxn id="372753" idx="2"/>
              <a:endCxn id="372763" idx="0"/>
            </p:cNvCxnSpPr>
            <p:nvPr/>
          </p:nvCxnSpPr>
          <p:spPr bwMode="auto">
            <a:xfrm>
              <a:off x="5466" y="1796"/>
              <a:ext cx="6" cy="572"/>
            </a:xfrm>
            <a:prstGeom prst="straightConnector1">
              <a:avLst/>
            </a:prstGeom>
            <a:noFill/>
            <a:ln w="19050">
              <a:solidFill>
                <a:schemeClr val="tx1"/>
              </a:solidFill>
              <a:round/>
              <a:headEnd/>
              <a:tailEnd type="arrow" w="med" len="lg"/>
            </a:ln>
            <a:effectLst/>
          </p:spPr>
        </p:cxnSp>
        <p:cxnSp>
          <p:nvCxnSpPr>
            <p:cNvPr id="372795" name="AutoShape 59"/>
            <p:cNvCxnSpPr>
              <a:cxnSpLocks noChangeShapeType="1"/>
            </p:cNvCxnSpPr>
            <p:nvPr/>
          </p:nvCxnSpPr>
          <p:spPr bwMode="auto">
            <a:xfrm flipH="1">
              <a:off x="4818" y="1790"/>
              <a:ext cx="186" cy="572"/>
            </a:xfrm>
            <a:prstGeom prst="straightConnector1">
              <a:avLst/>
            </a:prstGeom>
            <a:noFill/>
            <a:ln w="19050">
              <a:solidFill>
                <a:schemeClr val="tx1"/>
              </a:solidFill>
              <a:round/>
              <a:headEnd/>
              <a:tailEnd type="arrow" w="med" len="lg"/>
            </a:ln>
            <a:effectLst/>
          </p:spPr>
        </p:cxnSp>
        <p:cxnSp>
          <p:nvCxnSpPr>
            <p:cNvPr id="372796" name="AutoShape 60"/>
            <p:cNvCxnSpPr>
              <a:cxnSpLocks noChangeShapeType="1"/>
              <a:stCxn id="372766" idx="2"/>
              <a:endCxn id="372775" idx="0"/>
            </p:cNvCxnSpPr>
            <p:nvPr/>
          </p:nvCxnSpPr>
          <p:spPr bwMode="auto">
            <a:xfrm>
              <a:off x="4782" y="2600"/>
              <a:ext cx="6" cy="500"/>
            </a:xfrm>
            <a:prstGeom prst="straightConnector1">
              <a:avLst/>
            </a:prstGeom>
            <a:noFill/>
            <a:ln w="19050">
              <a:solidFill>
                <a:schemeClr val="tx1"/>
              </a:solidFill>
              <a:prstDash val="dash"/>
              <a:round/>
              <a:headEnd/>
              <a:tailEnd type="arrow" w="med" len="lg"/>
            </a:ln>
            <a:effectLst/>
          </p:spPr>
        </p:cxnSp>
        <p:cxnSp>
          <p:nvCxnSpPr>
            <p:cNvPr id="372797" name="AutoShape 61"/>
            <p:cNvCxnSpPr>
              <a:cxnSpLocks noChangeShapeType="1"/>
              <a:endCxn id="372781" idx="0"/>
            </p:cNvCxnSpPr>
            <p:nvPr/>
          </p:nvCxnSpPr>
          <p:spPr bwMode="auto">
            <a:xfrm flipH="1">
              <a:off x="3552" y="2600"/>
              <a:ext cx="144" cy="506"/>
            </a:xfrm>
            <a:prstGeom prst="straightConnector1">
              <a:avLst/>
            </a:prstGeom>
            <a:noFill/>
            <a:ln w="19050">
              <a:solidFill>
                <a:schemeClr val="tx1"/>
              </a:solidFill>
              <a:prstDash val="dash"/>
              <a:round/>
              <a:headEnd/>
              <a:tailEnd type="arrow" w="med" len="lg"/>
            </a:ln>
            <a:effectLst/>
          </p:spPr>
        </p:cxnSp>
        <p:cxnSp>
          <p:nvCxnSpPr>
            <p:cNvPr id="372798" name="AutoShape 62"/>
            <p:cNvCxnSpPr>
              <a:cxnSpLocks noChangeShapeType="1"/>
              <a:stCxn id="372772" idx="2"/>
            </p:cNvCxnSpPr>
            <p:nvPr/>
          </p:nvCxnSpPr>
          <p:spPr bwMode="auto">
            <a:xfrm>
              <a:off x="3756" y="2600"/>
              <a:ext cx="438" cy="532"/>
            </a:xfrm>
            <a:prstGeom prst="straightConnector1">
              <a:avLst/>
            </a:prstGeom>
            <a:noFill/>
            <a:ln w="19050">
              <a:solidFill>
                <a:schemeClr val="tx1"/>
              </a:solidFill>
              <a:prstDash val="dash"/>
              <a:round/>
              <a:headEnd/>
              <a:tailEnd type="arrow" w="med" len="lg"/>
            </a:ln>
            <a:effectLst/>
          </p:spPr>
        </p:cxnSp>
        <p:sp>
          <p:nvSpPr>
            <p:cNvPr id="372804" name="Freeform 68"/>
            <p:cNvSpPr>
              <a:spLocks/>
            </p:cNvSpPr>
            <p:nvPr/>
          </p:nvSpPr>
          <p:spPr bwMode="auto">
            <a:xfrm rot="-137226">
              <a:off x="3962" y="1794"/>
              <a:ext cx="250" cy="1302"/>
            </a:xfrm>
            <a:custGeom>
              <a:avLst/>
              <a:gdLst/>
              <a:ahLst/>
              <a:cxnLst>
                <a:cxn ang="0">
                  <a:pos x="250" y="0"/>
                </a:cxn>
                <a:cxn ang="0">
                  <a:pos x="4" y="720"/>
                </a:cxn>
                <a:cxn ang="0">
                  <a:pos x="274" y="1308"/>
                </a:cxn>
              </a:cxnLst>
              <a:rect l="0" t="0" r="r" b="b"/>
              <a:pathLst>
                <a:path w="274" h="1308">
                  <a:moveTo>
                    <a:pt x="250" y="0"/>
                  </a:moveTo>
                  <a:cubicBezTo>
                    <a:pt x="125" y="251"/>
                    <a:pt x="0" y="502"/>
                    <a:pt x="4" y="720"/>
                  </a:cubicBezTo>
                  <a:cubicBezTo>
                    <a:pt x="8" y="938"/>
                    <a:pt x="141" y="1123"/>
                    <a:pt x="274" y="1308"/>
                  </a:cubicBezTo>
                </a:path>
              </a:pathLst>
            </a:custGeom>
            <a:noFill/>
            <a:ln w="25400" cap="flat" cmpd="sng">
              <a:solidFill>
                <a:schemeClr val="accent1"/>
              </a:solidFill>
              <a:prstDash val="solid"/>
              <a:round/>
              <a:headEnd type="none" w="med" len="med"/>
              <a:tailEnd type="triangle" w="med" len="lg"/>
            </a:ln>
            <a:effectLst/>
          </p:spPr>
          <p:txBody>
            <a:bodyPr wrap="none">
              <a:prstTxWarp prst="textNoShape">
                <a:avLst/>
              </a:prstTxWarp>
            </a:bodyPr>
            <a:lstStyle/>
            <a:p>
              <a:endParaRPr lang="en-US"/>
            </a:p>
          </p:txBody>
        </p:sp>
        <p:sp>
          <p:nvSpPr>
            <p:cNvPr id="372806" name="Freeform 70"/>
            <p:cNvSpPr>
              <a:spLocks/>
            </p:cNvSpPr>
            <p:nvPr/>
          </p:nvSpPr>
          <p:spPr bwMode="auto">
            <a:xfrm>
              <a:off x="4236" y="1788"/>
              <a:ext cx="462" cy="1320"/>
            </a:xfrm>
            <a:custGeom>
              <a:avLst/>
              <a:gdLst/>
              <a:ahLst/>
              <a:cxnLst>
                <a:cxn ang="0">
                  <a:pos x="0" y="0"/>
                </a:cxn>
                <a:cxn ang="0">
                  <a:pos x="342" y="684"/>
                </a:cxn>
                <a:cxn ang="0">
                  <a:pos x="462" y="1320"/>
                </a:cxn>
              </a:cxnLst>
              <a:rect l="0" t="0" r="r" b="b"/>
              <a:pathLst>
                <a:path w="462" h="1320">
                  <a:moveTo>
                    <a:pt x="0" y="0"/>
                  </a:moveTo>
                  <a:cubicBezTo>
                    <a:pt x="132" y="232"/>
                    <a:pt x="265" y="464"/>
                    <a:pt x="342" y="684"/>
                  </a:cubicBezTo>
                  <a:cubicBezTo>
                    <a:pt x="419" y="904"/>
                    <a:pt x="440" y="1112"/>
                    <a:pt x="462" y="1320"/>
                  </a:cubicBezTo>
                </a:path>
              </a:pathLst>
            </a:custGeom>
            <a:noFill/>
            <a:ln w="25400" cap="flat" cmpd="sng">
              <a:solidFill>
                <a:schemeClr val="accent1"/>
              </a:solidFill>
              <a:prstDash val="solid"/>
              <a:round/>
              <a:headEnd type="none" w="med" len="med"/>
              <a:tailEnd type="triangle" w="med" len="lg"/>
            </a:ln>
            <a:effectLst/>
          </p:spPr>
          <p:txBody>
            <a:bodyPr wrap="none">
              <a:prstTxWarp prst="textNoShape">
                <a:avLst/>
              </a:prstTxWarp>
            </a:bodyPr>
            <a:lstStyle/>
            <a:p>
              <a:endParaRPr lang="en-US"/>
            </a:p>
          </p:txBody>
        </p:sp>
        <p:sp>
          <p:nvSpPr>
            <p:cNvPr id="372807" name="Freeform 71"/>
            <p:cNvSpPr>
              <a:spLocks/>
            </p:cNvSpPr>
            <p:nvPr/>
          </p:nvSpPr>
          <p:spPr bwMode="auto">
            <a:xfrm>
              <a:off x="4920" y="1752"/>
              <a:ext cx="274" cy="1410"/>
            </a:xfrm>
            <a:custGeom>
              <a:avLst/>
              <a:gdLst/>
              <a:ahLst/>
              <a:cxnLst>
                <a:cxn ang="0">
                  <a:pos x="132" y="0"/>
                </a:cxn>
                <a:cxn ang="0">
                  <a:pos x="252" y="786"/>
                </a:cxn>
                <a:cxn ang="0">
                  <a:pos x="0" y="1410"/>
                </a:cxn>
              </a:cxnLst>
              <a:rect l="0" t="0" r="r" b="b"/>
              <a:pathLst>
                <a:path w="274" h="1410">
                  <a:moveTo>
                    <a:pt x="132" y="0"/>
                  </a:moveTo>
                  <a:cubicBezTo>
                    <a:pt x="203" y="275"/>
                    <a:pt x="274" y="551"/>
                    <a:pt x="252" y="786"/>
                  </a:cubicBezTo>
                  <a:cubicBezTo>
                    <a:pt x="230" y="1021"/>
                    <a:pt x="115" y="1215"/>
                    <a:pt x="0" y="1410"/>
                  </a:cubicBezTo>
                </a:path>
              </a:pathLst>
            </a:custGeom>
            <a:noFill/>
            <a:ln w="25400" cap="flat" cmpd="sng">
              <a:solidFill>
                <a:schemeClr val="accent1"/>
              </a:solidFill>
              <a:prstDash val="solid"/>
              <a:round/>
              <a:headEnd type="none" w="med" len="med"/>
              <a:tailEnd type="triangle" w="med" len="lg"/>
            </a:ln>
            <a:effectLst/>
          </p:spPr>
          <p:txBody>
            <a:bodyPr wrap="none">
              <a:prstTxWarp prst="textNoShape">
                <a:avLst/>
              </a:prstTxWarp>
            </a:bodyPr>
            <a:lstStyle/>
            <a:p>
              <a:endParaRPr lang="en-US"/>
            </a:p>
          </p:txBody>
        </p:sp>
        <p:sp>
          <p:nvSpPr>
            <p:cNvPr id="372808" name="Freeform 72"/>
            <p:cNvSpPr>
              <a:spLocks/>
            </p:cNvSpPr>
            <p:nvPr/>
          </p:nvSpPr>
          <p:spPr bwMode="auto">
            <a:xfrm>
              <a:off x="3340" y="1710"/>
              <a:ext cx="746" cy="1410"/>
            </a:xfrm>
            <a:custGeom>
              <a:avLst/>
              <a:gdLst/>
              <a:ahLst/>
              <a:cxnLst>
                <a:cxn ang="0">
                  <a:pos x="746" y="0"/>
                </a:cxn>
                <a:cxn ang="0">
                  <a:pos x="104" y="810"/>
                </a:cxn>
                <a:cxn ang="0">
                  <a:pos x="122" y="1410"/>
                </a:cxn>
              </a:cxnLst>
              <a:rect l="0" t="0" r="r" b="b"/>
              <a:pathLst>
                <a:path w="746" h="1410">
                  <a:moveTo>
                    <a:pt x="746" y="0"/>
                  </a:moveTo>
                  <a:cubicBezTo>
                    <a:pt x="477" y="287"/>
                    <a:pt x="208" y="575"/>
                    <a:pt x="104" y="810"/>
                  </a:cubicBezTo>
                  <a:cubicBezTo>
                    <a:pt x="0" y="1045"/>
                    <a:pt x="61" y="1227"/>
                    <a:pt x="122" y="1410"/>
                  </a:cubicBezTo>
                </a:path>
              </a:pathLst>
            </a:custGeom>
            <a:noFill/>
            <a:ln w="25400" cap="flat" cmpd="sng">
              <a:solidFill>
                <a:schemeClr val="accent1"/>
              </a:solidFill>
              <a:prstDash val="solid"/>
              <a:round/>
              <a:headEnd type="none" w="med" len="med"/>
              <a:tailEnd type="triangle" w="med" len="lg"/>
            </a:ln>
            <a:effectLst/>
          </p:spPr>
          <p:txBody>
            <a:bodyPr wrap="none">
              <a:prstTxWarp prst="textNoShape">
                <a:avLst/>
              </a:prstTxWarp>
            </a:bodyPr>
            <a:lstStyle/>
            <a:p>
              <a:endParaRPr lang="en-US"/>
            </a:p>
          </p:txBody>
        </p:sp>
        <p:sp>
          <p:nvSpPr>
            <p:cNvPr id="372810" name="Text Box 74"/>
            <p:cNvSpPr txBox="1">
              <a:spLocks noChangeArrowheads="1"/>
            </p:cNvSpPr>
            <p:nvPr/>
          </p:nvSpPr>
          <p:spPr bwMode="auto">
            <a:xfrm>
              <a:off x="3938" y="3465"/>
              <a:ext cx="284" cy="288"/>
            </a:xfrm>
            <a:prstGeom prst="rect">
              <a:avLst/>
            </a:prstGeom>
            <a:noFill/>
            <a:ln w="9525">
              <a:noFill/>
              <a:miter lim="800000"/>
              <a:headEnd/>
              <a:tailEnd/>
            </a:ln>
            <a:effectLst/>
          </p:spPr>
          <p:txBody>
            <a:bodyPr wrap="none">
              <a:prstTxWarp prst="textNoShape">
                <a:avLst/>
              </a:prstTxWarp>
              <a:spAutoFit/>
            </a:bodyPr>
            <a:lstStyle/>
            <a:p>
              <a:r>
                <a:rPr lang="en-US"/>
                <a:t>to</a:t>
              </a:r>
            </a:p>
          </p:txBody>
        </p:sp>
        <p:sp>
          <p:nvSpPr>
            <p:cNvPr id="372812" name="Line 76"/>
            <p:cNvSpPr>
              <a:spLocks noChangeShapeType="1"/>
            </p:cNvSpPr>
            <p:nvPr/>
          </p:nvSpPr>
          <p:spPr bwMode="auto">
            <a:xfrm>
              <a:off x="3522" y="3636"/>
              <a:ext cx="324" cy="0"/>
            </a:xfrm>
            <a:prstGeom prst="line">
              <a:avLst/>
            </a:prstGeom>
            <a:noFill/>
            <a:ln w="19050">
              <a:solidFill>
                <a:schemeClr val="tx1"/>
              </a:solidFill>
              <a:round/>
              <a:headEnd/>
              <a:tailEnd type="arrow" w="med" len="lg"/>
            </a:ln>
            <a:effectLst/>
          </p:spPr>
          <p:txBody>
            <a:bodyPr wrap="none">
              <a:prstTxWarp prst="textNoShape">
                <a:avLst/>
              </a:prstTxWarp>
            </a:bodyPr>
            <a:lstStyle/>
            <a:p>
              <a:endParaRPr lang="en-US"/>
            </a:p>
          </p:txBody>
        </p:sp>
        <p:sp>
          <p:nvSpPr>
            <p:cNvPr id="372814" name="Text Box 78"/>
            <p:cNvSpPr txBox="1">
              <a:spLocks noChangeArrowheads="1"/>
            </p:cNvSpPr>
            <p:nvPr/>
          </p:nvSpPr>
          <p:spPr bwMode="auto">
            <a:xfrm>
              <a:off x="3954" y="3675"/>
              <a:ext cx="771" cy="288"/>
            </a:xfrm>
            <a:prstGeom prst="rect">
              <a:avLst/>
            </a:prstGeom>
            <a:noFill/>
            <a:ln w="9525">
              <a:noFill/>
              <a:miter lim="800000"/>
              <a:headEnd/>
              <a:tailEnd/>
            </a:ln>
            <a:effectLst/>
          </p:spPr>
          <p:txBody>
            <a:bodyPr wrap="none">
              <a:prstTxWarp prst="textNoShape">
                <a:avLst/>
              </a:prstTxWarp>
              <a:spAutoFit/>
            </a:bodyPr>
            <a:lstStyle/>
            <a:p>
              <a:pPr algn="l"/>
              <a:r>
                <a:rPr lang="en-US" dirty="0"/>
                <a:t>address</a:t>
              </a:r>
            </a:p>
          </p:txBody>
        </p:sp>
        <p:sp>
          <p:nvSpPr>
            <p:cNvPr id="372815" name="Line 79"/>
            <p:cNvSpPr>
              <a:spLocks noChangeShapeType="1"/>
            </p:cNvSpPr>
            <p:nvPr/>
          </p:nvSpPr>
          <p:spPr bwMode="auto">
            <a:xfrm>
              <a:off x="3522" y="3846"/>
              <a:ext cx="324" cy="0"/>
            </a:xfrm>
            <a:prstGeom prst="line">
              <a:avLst/>
            </a:prstGeom>
            <a:noFill/>
            <a:ln w="19050">
              <a:solidFill>
                <a:schemeClr val="tx1"/>
              </a:solidFill>
              <a:prstDash val="dash"/>
              <a:round/>
              <a:headEnd/>
              <a:tailEnd type="arrow" w="med" len="lg"/>
            </a:ln>
            <a:effectLst/>
          </p:spPr>
          <p:txBody>
            <a:bodyPr wrap="none">
              <a:prstTxWarp prst="textNoShape">
                <a:avLst/>
              </a:prstTxWarp>
            </a:bodyPr>
            <a:lstStyle/>
            <a:p>
              <a:endParaRPr lang="en-US"/>
            </a:p>
          </p:txBody>
        </p:sp>
        <p:sp>
          <p:nvSpPr>
            <p:cNvPr id="372816" name="Text Box 80"/>
            <p:cNvSpPr txBox="1">
              <a:spLocks noChangeArrowheads="1"/>
            </p:cNvSpPr>
            <p:nvPr/>
          </p:nvSpPr>
          <p:spPr bwMode="auto">
            <a:xfrm>
              <a:off x="3932" y="3891"/>
              <a:ext cx="997" cy="288"/>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accent1"/>
                  </a:solidFill>
                </a:rPr>
                <a:t>to.address</a:t>
              </a:r>
            </a:p>
          </p:txBody>
        </p:sp>
        <p:sp>
          <p:nvSpPr>
            <p:cNvPr id="372817" name="Line 81"/>
            <p:cNvSpPr>
              <a:spLocks noChangeShapeType="1"/>
            </p:cNvSpPr>
            <p:nvPr/>
          </p:nvSpPr>
          <p:spPr bwMode="auto">
            <a:xfrm>
              <a:off x="3516" y="4062"/>
              <a:ext cx="324" cy="0"/>
            </a:xfrm>
            <a:prstGeom prst="line">
              <a:avLst/>
            </a:prstGeom>
            <a:noFill/>
            <a:ln w="25400">
              <a:solidFill>
                <a:schemeClr val="accent1"/>
              </a:solidFill>
              <a:round/>
              <a:headEnd/>
              <a:tailEnd type="triangle" w="med" len="lg"/>
            </a:ln>
            <a:effectLst/>
          </p:spPr>
          <p:txBody>
            <a:bodyPr wrap="none">
              <a:prstTxWarp prst="textNoShape">
                <a:avLst/>
              </a:prstTxWarp>
            </a:bodyPr>
            <a:lstStyle/>
            <a:p>
              <a:endParaRPr lang="en-US"/>
            </a:p>
          </p:txBody>
        </p:sp>
      </p:gr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US"/>
              <a:t>Exercises</a:t>
            </a:r>
          </a:p>
        </p:txBody>
      </p:sp>
      <p:sp>
        <p:nvSpPr>
          <p:cNvPr id="351235" name="Rectangle 3"/>
          <p:cNvSpPr>
            <a:spLocks noGrp="1" noChangeArrowheads="1"/>
          </p:cNvSpPr>
          <p:nvPr>
            <p:ph idx="1"/>
          </p:nvPr>
        </p:nvSpPr>
        <p:spPr>
          <a:xfrm>
            <a:off x="634999" y="1481667"/>
            <a:ext cx="8356601" cy="4876800"/>
          </a:xfrm>
        </p:spPr>
        <p:txBody>
          <a:bodyPr/>
          <a:lstStyle/>
          <a:p>
            <a:pPr marL="0" indent="0">
              <a:lnSpc>
                <a:spcPct val="90000"/>
              </a:lnSpc>
              <a:buNone/>
            </a:pPr>
            <a:r>
              <a:rPr lang="en-US" dirty="0"/>
              <a:t>What’s the result of these join applications?</a:t>
            </a:r>
          </a:p>
          <a:p>
            <a:pPr>
              <a:lnSpc>
                <a:spcPct val="90000"/>
              </a:lnSpc>
            </a:pPr>
            <a:endParaRPr lang="en-US" sz="1400" dirty="0"/>
          </a:p>
          <a:p>
            <a:pPr lvl="1">
              <a:lnSpc>
                <a:spcPct val="90000"/>
              </a:lnSpc>
            </a:pPr>
            <a:r>
              <a:rPr lang="en-US" dirty="0">
                <a:solidFill>
                  <a:schemeClr val="tx2">
                    <a:lumMod val="60000"/>
                    <a:lumOff val="40000"/>
                  </a:schemeClr>
                </a:solidFill>
                <a:latin typeface="Andale Mono"/>
                <a:cs typeface="Andale Mono"/>
              </a:rPr>
              <a:t>{(</a:t>
            </a:r>
            <a:r>
              <a:rPr lang="en-US" dirty="0" err="1">
                <a:solidFill>
                  <a:schemeClr val="tx2">
                    <a:lumMod val="60000"/>
                    <a:lumOff val="40000"/>
                  </a:schemeClr>
                </a:solidFill>
                <a:latin typeface="Andale Mono"/>
                <a:cs typeface="Andale Mono"/>
              </a:rPr>
              <a:t>a,b)}.{(c</a:t>
            </a:r>
            <a:r>
              <a:rPr lang="en-US" dirty="0">
                <a:solidFill>
                  <a:schemeClr val="tx2">
                    <a:lumMod val="60000"/>
                    <a:lumOff val="40000"/>
                  </a:schemeClr>
                </a:solidFill>
                <a:latin typeface="Andale Mono"/>
                <a:cs typeface="Andale Mono"/>
              </a:rPr>
              <a:t>)}</a:t>
            </a:r>
          </a:p>
          <a:p>
            <a:pPr lvl="1">
              <a:lnSpc>
                <a:spcPct val="90000"/>
              </a:lnSpc>
            </a:pPr>
            <a:r>
              <a:rPr lang="en-US" dirty="0">
                <a:solidFill>
                  <a:schemeClr val="tx2">
                    <a:lumMod val="60000"/>
                    <a:lumOff val="40000"/>
                  </a:schemeClr>
                </a:solidFill>
                <a:latin typeface="Andale Mono"/>
                <a:cs typeface="Andale Mono"/>
              </a:rPr>
              <a:t>{(</a:t>
            </a:r>
            <a:r>
              <a:rPr lang="en-US" dirty="0" err="1">
                <a:solidFill>
                  <a:schemeClr val="tx2">
                    <a:lumMod val="60000"/>
                    <a:lumOff val="40000"/>
                  </a:schemeClr>
                </a:solidFill>
                <a:latin typeface="Andale Mono"/>
                <a:cs typeface="Andale Mono"/>
              </a:rPr>
              <a:t>a)}.{(a,b</a:t>
            </a:r>
            <a:r>
              <a:rPr lang="en-US" dirty="0">
                <a:solidFill>
                  <a:schemeClr val="tx2">
                    <a:lumMod val="60000"/>
                    <a:lumOff val="40000"/>
                  </a:schemeClr>
                </a:solidFill>
                <a:latin typeface="Andale Mono"/>
                <a:cs typeface="Andale Mono"/>
              </a:rPr>
              <a:t>)}</a:t>
            </a:r>
          </a:p>
          <a:p>
            <a:pPr lvl="1">
              <a:lnSpc>
                <a:spcPct val="90000"/>
              </a:lnSpc>
            </a:pPr>
            <a:r>
              <a:rPr lang="en-US" dirty="0">
                <a:solidFill>
                  <a:schemeClr val="tx2">
                    <a:lumMod val="60000"/>
                    <a:lumOff val="40000"/>
                  </a:schemeClr>
                </a:solidFill>
                <a:latin typeface="Andale Mono"/>
                <a:cs typeface="Andale Mono"/>
              </a:rPr>
              <a:t>{(</a:t>
            </a:r>
            <a:r>
              <a:rPr lang="en-US" dirty="0" err="1">
                <a:solidFill>
                  <a:schemeClr val="tx2">
                    <a:lumMod val="60000"/>
                    <a:lumOff val="40000"/>
                  </a:schemeClr>
                </a:solidFill>
                <a:latin typeface="Andale Mono"/>
                <a:cs typeface="Andale Mono"/>
              </a:rPr>
              <a:t>a,b)}.{(b</a:t>
            </a:r>
            <a:r>
              <a:rPr lang="en-US" dirty="0">
                <a:solidFill>
                  <a:schemeClr val="tx2">
                    <a:lumMod val="60000"/>
                    <a:lumOff val="40000"/>
                  </a:schemeClr>
                </a:solidFill>
                <a:latin typeface="Andale Mono"/>
                <a:cs typeface="Andale Mono"/>
              </a:rPr>
              <a:t>)}</a:t>
            </a:r>
          </a:p>
          <a:p>
            <a:pPr lvl="1">
              <a:lnSpc>
                <a:spcPct val="90000"/>
              </a:lnSpc>
            </a:pPr>
            <a:r>
              <a:rPr lang="en-US" dirty="0">
                <a:solidFill>
                  <a:schemeClr val="tx2">
                    <a:lumMod val="60000"/>
                    <a:lumOff val="40000"/>
                  </a:schemeClr>
                </a:solidFill>
                <a:latin typeface="Andale Mono"/>
                <a:cs typeface="Andale Mono"/>
              </a:rPr>
              <a:t>{(</a:t>
            </a:r>
            <a:r>
              <a:rPr lang="en-US" dirty="0" err="1">
                <a:solidFill>
                  <a:schemeClr val="tx2">
                    <a:lumMod val="60000"/>
                    <a:lumOff val="40000"/>
                  </a:schemeClr>
                </a:solidFill>
                <a:latin typeface="Andale Mono"/>
                <a:cs typeface="Andale Mono"/>
              </a:rPr>
              <a:t>a)}.{(a,b,c</a:t>
            </a:r>
            <a:r>
              <a:rPr lang="en-US" dirty="0">
                <a:solidFill>
                  <a:schemeClr val="tx2">
                    <a:lumMod val="60000"/>
                    <a:lumOff val="40000"/>
                  </a:schemeClr>
                </a:solidFill>
                <a:latin typeface="Andale Mono"/>
                <a:cs typeface="Andale Mono"/>
              </a:rPr>
              <a:t>)}</a:t>
            </a:r>
          </a:p>
          <a:p>
            <a:pPr lvl="1">
              <a:lnSpc>
                <a:spcPct val="90000"/>
              </a:lnSpc>
            </a:pPr>
            <a:r>
              <a:rPr lang="en-US" dirty="0">
                <a:solidFill>
                  <a:schemeClr val="tx2">
                    <a:lumMod val="60000"/>
                    <a:lumOff val="40000"/>
                  </a:schemeClr>
                </a:solidFill>
                <a:latin typeface="Andale Mono"/>
                <a:cs typeface="Andale Mono"/>
              </a:rPr>
              <a:t>{(</a:t>
            </a:r>
            <a:r>
              <a:rPr lang="en-US" dirty="0" err="1">
                <a:solidFill>
                  <a:schemeClr val="tx2">
                    <a:lumMod val="60000"/>
                    <a:lumOff val="40000"/>
                  </a:schemeClr>
                </a:solidFill>
                <a:latin typeface="Andale Mono"/>
                <a:cs typeface="Andale Mono"/>
              </a:rPr>
              <a:t>a,b,c</a:t>
            </a:r>
            <a:r>
              <a:rPr lang="en-US" dirty="0">
                <a:solidFill>
                  <a:schemeClr val="tx2">
                    <a:lumMod val="60000"/>
                    <a:lumOff val="40000"/>
                  </a:schemeClr>
                </a:solidFill>
                <a:latin typeface="Andale Mono"/>
                <a:cs typeface="Andale Mono"/>
              </a:rPr>
              <a:t>)}.{(c),(</a:t>
            </a:r>
            <a:r>
              <a:rPr lang="en-US" dirty="0" err="1">
                <a:solidFill>
                  <a:schemeClr val="tx2">
                    <a:lumMod val="60000"/>
                    <a:lumOff val="40000"/>
                  </a:schemeClr>
                </a:solidFill>
                <a:latin typeface="Andale Mono"/>
                <a:cs typeface="Andale Mono"/>
              </a:rPr>
              <a:t>c,d</a:t>
            </a:r>
            <a:r>
              <a:rPr lang="en-US" dirty="0">
                <a:solidFill>
                  <a:schemeClr val="tx2">
                    <a:lumMod val="60000"/>
                    <a:lumOff val="40000"/>
                  </a:schemeClr>
                </a:solidFill>
                <a:latin typeface="Andale Mono"/>
                <a:cs typeface="Andale Mono"/>
              </a:rPr>
              <a:t>),(</a:t>
            </a:r>
            <a:r>
              <a:rPr lang="en-US" dirty="0" err="1">
                <a:solidFill>
                  <a:schemeClr val="tx2">
                    <a:lumMod val="60000"/>
                    <a:lumOff val="40000"/>
                  </a:schemeClr>
                </a:solidFill>
                <a:latin typeface="Andale Mono"/>
                <a:cs typeface="Andale Mono"/>
              </a:rPr>
              <a:t>b,c</a:t>
            </a:r>
            <a:r>
              <a:rPr lang="en-US" dirty="0">
                <a:solidFill>
                  <a:schemeClr val="tx2">
                    <a:lumMod val="60000"/>
                    <a:lumOff val="40000"/>
                  </a:schemeClr>
                </a:solidFill>
                <a:latin typeface="Andale Mono"/>
                <a:cs typeface="Andale Mono"/>
              </a:rPr>
              <a:t>)}</a:t>
            </a:r>
          </a:p>
          <a:p>
            <a:pPr lvl="1">
              <a:lnSpc>
                <a:spcPct val="90000"/>
              </a:lnSpc>
            </a:pPr>
            <a:r>
              <a:rPr lang="en-US" dirty="0">
                <a:solidFill>
                  <a:schemeClr val="tx2">
                    <a:lumMod val="60000"/>
                    <a:lumOff val="40000"/>
                  </a:schemeClr>
                </a:solidFill>
                <a:latin typeface="Andale Mono"/>
                <a:cs typeface="Andale Mono"/>
              </a:rPr>
              <a:t>{(</a:t>
            </a:r>
            <a:r>
              <a:rPr lang="en-US" dirty="0" err="1">
                <a:solidFill>
                  <a:schemeClr val="tx2">
                    <a:lumMod val="60000"/>
                    <a:lumOff val="40000"/>
                  </a:schemeClr>
                </a:solidFill>
                <a:latin typeface="Andale Mono"/>
                <a:cs typeface="Andale Mono"/>
              </a:rPr>
              <a:t>a,b)}.{(a,b,c</a:t>
            </a:r>
            <a:r>
              <a:rPr lang="en-US" dirty="0">
                <a:solidFill>
                  <a:schemeClr val="tx2">
                    <a:lumMod val="60000"/>
                    <a:lumOff val="40000"/>
                  </a:schemeClr>
                </a:solidFill>
                <a:latin typeface="Andale Mono"/>
                <a:cs typeface="Andale Mono"/>
              </a:rPr>
              <a:t>)}</a:t>
            </a:r>
          </a:p>
          <a:p>
            <a:pPr lvl="1">
              <a:lnSpc>
                <a:spcPct val="90000"/>
              </a:lnSpc>
            </a:pPr>
            <a:r>
              <a:rPr lang="en-US" dirty="0">
                <a:solidFill>
                  <a:schemeClr val="tx2">
                    <a:lumMod val="60000"/>
                    <a:lumOff val="40000"/>
                  </a:schemeClr>
                </a:solidFill>
                <a:latin typeface="Andale Mono"/>
                <a:cs typeface="Andale Mono"/>
              </a:rPr>
              <a:t>{(</a:t>
            </a:r>
            <a:r>
              <a:rPr lang="en-US" dirty="0" err="1">
                <a:solidFill>
                  <a:schemeClr val="tx2">
                    <a:lumMod val="60000"/>
                    <a:lumOff val="40000"/>
                  </a:schemeClr>
                </a:solidFill>
                <a:latin typeface="Andale Mono"/>
                <a:cs typeface="Andale Mono"/>
              </a:rPr>
              <a:t>a,b,c,d</a:t>
            </a:r>
            <a:r>
              <a:rPr lang="en-US" dirty="0">
                <a:solidFill>
                  <a:schemeClr val="tx2">
                    <a:lumMod val="60000"/>
                    <a:lumOff val="40000"/>
                  </a:schemeClr>
                </a:solidFill>
                <a:latin typeface="Andale Mono"/>
                <a:cs typeface="Andale Mono"/>
              </a:rPr>
              <a:t>)}.{(</a:t>
            </a:r>
            <a:r>
              <a:rPr lang="en-US" dirty="0" err="1">
                <a:solidFill>
                  <a:schemeClr val="tx2">
                    <a:lumMod val="60000"/>
                    <a:lumOff val="40000"/>
                  </a:schemeClr>
                </a:solidFill>
                <a:latin typeface="Andale Mono"/>
                <a:cs typeface="Andale Mono"/>
              </a:rPr>
              <a:t>d,e,f</a:t>
            </a:r>
            <a:r>
              <a:rPr lang="en-US" dirty="0">
                <a:solidFill>
                  <a:schemeClr val="tx2">
                    <a:lumMod val="60000"/>
                    <a:lumOff val="40000"/>
                  </a:schemeClr>
                </a:solidFill>
                <a:latin typeface="Andale Mono"/>
                <a:cs typeface="Andale Mono"/>
              </a:rPr>
              <a:t>),(</a:t>
            </a:r>
            <a:r>
              <a:rPr lang="en-US" dirty="0" err="1">
                <a:solidFill>
                  <a:schemeClr val="tx2">
                    <a:lumMod val="60000"/>
                    <a:lumOff val="40000"/>
                  </a:schemeClr>
                </a:solidFill>
                <a:latin typeface="Andale Mono"/>
                <a:cs typeface="Andale Mono"/>
              </a:rPr>
              <a:t>d,a</a:t>
            </a:r>
            <a:r>
              <a:rPr lang="en-US" dirty="0">
                <a:solidFill>
                  <a:schemeClr val="tx2">
                    <a:lumMod val="60000"/>
                    <a:lumOff val="40000"/>
                  </a:schemeClr>
                </a:solidFill>
                <a:latin typeface="Andale Mono"/>
                <a:cs typeface="Andale Mono"/>
              </a:rPr>
              <a:t>)}</a:t>
            </a:r>
          </a:p>
          <a:p>
            <a:pPr lvl="1">
              <a:lnSpc>
                <a:spcPct val="90000"/>
              </a:lnSpc>
            </a:pPr>
            <a:r>
              <a:rPr lang="en-US" dirty="0">
                <a:solidFill>
                  <a:schemeClr val="tx2">
                    <a:lumMod val="60000"/>
                    <a:lumOff val="40000"/>
                  </a:schemeClr>
                </a:solidFill>
                <a:latin typeface="Andale Mono"/>
                <a:cs typeface="Andale Mono"/>
              </a:rPr>
              <a:t>{(</a:t>
            </a:r>
            <a:r>
              <a:rPr lang="en-US" dirty="0" err="1">
                <a:solidFill>
                  <a:schemeClr val="tx2">
                    <a:lumMod val="60000"/>
                    <a:lumOff val="40000"/>
                  </a:schemeClr>
                </a:solidFill>
                <a:latin typeface="Andale Mono"/>
                <a:cs typeface="Andale Mono"/>
              </a:rPr>
              <a:t>a)}.{(b</a:t>
            </a:r>
            <a:r>
              <a:rPr lang="en-US" dirty="0">
                <a:solidFill>
                  <a:schemeClr val="tx2">
                    <a:lumMod val="60000"/>
                    <a:lumOff val="40000"/>
                  </a:schemeClr>
                </a:solidFill>
                <a:latin typeface="Andale Mono"/>
                <a:cs typeface="Andale Mono"/>
              </a:rPr>
              <a:t>)}</a:t>
            </a:r>
          </a:p>
        </p:txBody>
      </p:sp>
      <p:sp>
        <p:nvSpPr>
          <p:cNvPr id="5" name="Slide Number Placeholder 4"/>
          <p:cNvSpPr>
            <a:spLocks noGrp="1"/>
          </p:cNvSpPr>
          <p:nvPr>
            <p:ph type="sldNum" sz="quarter" idx="12"/>
          </p:nvPr>
        </p:nvSpPr>
        <p:spPr/>
        <p:txBody>
          <a:bodyPr/>
          <a:lstStyle/>
          <a:p>
            <a:fld id="{D6E998F7-027F-6F41-B34B-E15A5FD562EB}" type="slidenum">
              <a:rPr lang="en-US"/>
              <a:pPr/>
              <a:t>14</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r>
              <a:rPr lang="en-US"/>
              <a:t>Exercises</a:t>
            </a:r>
          </a:p>
        </p:txBody>
      </p:sp>
      <p:sp>
        <p:nvSpPr>
          <p:cNvPr id="353283" name="Rectangle 3"/>
          <p:cNvSpPr>
            <a:spLocks noGrp="1" noChangeArrowheads="1"/>
          </p:cNvSpPr>
          <p:nvPr>
            <p:ph idx="1"/>
          </p:nvPr>
        </p:nvSpPr>
        <p:spPr>
          <a:xfrm>
            <a:off x="782083" y="1452852"/>
            <a:ext cx="7672386" cy="5173134"/>
          </a:xfrm>
        </p:spPr>
        <p:txBody>
          <a:bodyPr/>
          <a:lstStyle/>
          <a:p>
            <a:pPr>
              <a:lnSpc>
                <a:spcPct val="80000"/>
              </a:lnSpc>
            </a:pPr>
            <a:r>
              <a:rPr lang="en-US" sz="2400" dirty="0"/>
              <a:t>Given a relation </a:t>
            </a:r>
            <a:r>
              <a:rPr lang="en-US" sz="2400" dirty="0" err="1">
                <a:solidFill>
                  <a:srgbClr val="4F81BD"/>
                </a:solidFill>
                <a:latin typeface="Lucida Console"/>
                <a:cs typeface="Lucida Console"/>
              </a:rPr>
              <a:t>addr</a:t>
            </a:r>
            <a:r>
              <a:rPr lang="en-US" sz="2400" dirty="0"/>
              <a:t>  of </a:t>
            </a:r>
            <a:r>
              <a:rPr lang="en-US" sz="2400" dirty="0" err="1"/>
              <a:t>arity</a:t>
            </a:r>
            <a:r>
              <a:rPr lang="en-US" sz="2400" dirty="0"/>
              <a:t> 4 that contains the tuple </a:t>
            </a:r>
            <a:r>
              <a:rPr lang="en-US" sz="2400" dirty="0">
                <a:solidFill>
                  <a:srgbClr val="4F81BD"/>
                </a:solidFill>
                <a:latin typeface="Lucida Console"/>
                <a:cs typeface="Lucida Console"/>
              </a:rPr>
              <a:t>b-&gt;n-&gt;a-&gt;t</a:t>
            </a:r>
            <a:r>
              <a:rPr lang="en-US" sz="2400" dirty="0"/>
              <a:t> when book </a:t>
            </a:r>
            <a:r>
              <a:rPr lang="en-US" sz="2400" dirty="0">
                <a:solidFill>
                  <a:schemeClr val="accent1"/>
                </a:solidFill>
                <a:latin typeface="Lucida Console"/>
                <a:cs typeface="Lucida Console"/>
              </a:rPr>
              <a:t>b</a:t>
            </a:r>
            <a:r>
              <a:rPr lang="en-US" sz="2400" dirty="0">
                <a:latin typeface="Andale Mono"/>
                <a:cs typeface="Andale Mono"/>
              </a:rPr>
              <a:t> </a:t>
            </a:r>
            <a:r>
              <a:rPr lang="en-US" sz="2400" dirty="0"/>
              <a:t>maps name </a:t>
            </a:r>
            <a:r>
              <a:rPr lang="en-US" sz="2400" dirty="0">
                <a:solidFill>
                  <a:srgbClr val="4F81BD"/>
                </a:solidFill>
                <a:latin typeface="Andale Mono"/>
                <a:cs typeface="Andale Mono"/>
              </a:rPr>
              <a:t>n</a:t>
            </a:r>
            <a:r>
              <a:rPr lang="en-US" sz="2400" dirty="0"/>
              <a:t> to address </a:t>
            </a:r>
            <a:r>
              <a:rPr lang="en-US" sz="2400" dirty="0">
                <a:solidFill>
                  <a:srgbClr val="4F81BD"/>
                </a:solidFill>
                <a:latin typeface="Lucida Console"/>
                <a:cs typeface="Lucida Console"/>
              </a:rPr>
              <a:t>a</a:t>
            </a:r>
            <a:r>
              <a:rPr lang="en-US" sz="2400" dirty="0"/>
              <a:t> at time </a:t>
            </a:r>
            <a:r>
              <a:rPr lang="en-US" sz="2400" dirty="0">
                <a:solidFill>
                  <a:srgbClr val="4F81BD"/>
                </a:solidFill>
                <a:latin typeface="Lucida Console"/>
                <a:cs typeface="Lucida Console"/>
              </a:rPr>
              <a:t>t</a:t>
            </a:r>
            <a:r>
              <a:rPr lang="en-US" sz="2400" dirty="0"/>
              <a:t>, and given a specific book </a:t>
            </a:r>
            <a:r>
              <a:rPr lang="en-US" sz="2400" dirty="0">
                <a:solidFill>
                  <a:srgbClr val="4F81BD"/>
                </a:solidFill>
                <a:latin typeface="Lucida Console"/>
                <a:cs typeface="Lucida Console"/>
              </a:rPr>
              <a:t>B</a:t>
            </a:r>
            <a:r>
              <a:rPr lang="en-US" sz="2400" dirty="0"/>
              <a:t> and a time </a:t>
            </a:r>
            <a:r>
              <a:rPr lang="en-US" sz="2400" dirty="0">
                <a:solidFill>
                  <a:srgbClr val="4F81BD"/>
                </a:solidFill>
                <a:latin typeface="Lucida Console"/>
                <a:cs typeface="Lucida Console"/>
              </a:rPr>
              <a:t>T</a:t>
            </a:r>
            <a:r>
              <a:rPr lang="en-US" sz="2400" dirty="0"/>
              <a:t>:</a:t>
            </a:r>
          </a:p>
          <a:p>
            <a:pPr>
              <a:lnSpc>
                <a:spcPct val="80000"/>
              </a:lnSpc>
              <a:buFont typeface="Wingdings" charset="2"/>
              <a:buNone/>
            </a:pPr>
            <a:endParaRPr lang="en-US" sz="900" dirty="0"/>
          </a:p>
          <a:p>
            <a:pPr lvl="1">
              <a:lnSpc>
                <a:spcPct val="80000"/>
              </a:lnSpc>
            </a:pPr>
            <a:r>
              <a:rPr lang="en-US" sz="2000" dirty="0" err="1">
                <a:solidFill>
                  <a:schemeClr val="tx2">
                    <a:lumMod val="60000"/>
                    <a:lumOff val="40000"/>
                  </a:schemeClr>
                </a:solidFill>
                <a:latin typeface="Andale Mono"/>
                <a:cs typeface="Andale Mono"/>
              </a:rPr>
              <a:t>addr</a:t>
            </a:r>
            <a:r>
              <a:rPr lang="en-US" sz="2000" dirty="0">
                <a:solidFill>
                  <a:schemeClr val="tx2">
                    <a:lumMod val="60000"/>
                    <a:lumOff val="40000"/>
                  </a:schemeClr>
                </a:solidFill>
                <a:latin typeface="Andale Mono"/>
                <a:cs typeface="Andale Mono"/>
              </a:rPr>
              <a:t> = {(B0,N0,D0,T0),(B0,N0,D1,T1), (B0,N1,D2,T0),(B0,N1,D2,T1),(B1,N2,D3,T0), (B1,N2,D4,T1)}</a:t>
            </a:r>
          </a:p>
          <a:p>
            <a:pPr lvl="1">
              <a:lnSpc>
                <a:spcPct val="80000"/>
              </a:lnSpc>
            </a:pPr>
            <a:r>
              <a:rPr lang="en-US" sz="2000" dirty="0">
                <a:solidFill>
                  <a:schemeClr val="tx2">
                    <a:lumMod val="60000"/>
                    <a:lumOff val="40000"/>
                  </a:schemeClr>
                </a:solidFill>
                <a:latin typeface="Andale Mono"/>
                <a:cs typeface="Andale Mono"/>
              </a:rPr>
              <a:t>T = {(T1)}         B = {(B0)}</a:t>
            </a:r>
          </a:p>
          <a:p>
            <a:pPr>
              <a:lnSpc>
                <a:spcPct val="80000"/>
              </a:lnSpc>
              <a:buFont typeface="Wingdings" charset="2"/>
              <a:buNone/>
            </a:pPr>
            <a:endParaRPr lang="en-US" sz="900" dirty="0">
              <a:latin typeface="+mj-lt"/>
            </a:endParaRPr>
          </a:p>
          <a:p>
            <a:pPr>
              <a:lnSpc>
                <a:spcPct val="80000"/>
              </a:lnSpc>
              <a:buFont typeface="Wingdings" charset="2"/>
              <a:buNone/>
            </a:pPr>
            <a:r>
              <a:rPr lang="en-US" sz="2400" dirty="0"/>
              <a:t>	The expression </a:t>
            </a:r>
            <a:r>
              <a:rPr lang="en-US" sz="2400" dirty="0" err="1">
                <a:solidFill>
                  <a:schemeClr val="accent1"/>
                </a:solidFill>
                <a:latin typeface="Lucida Console"/>
                <a:cs typeface="Lucida Console"/>
              </a:rPr>
              <a:t>B.addr.T</a:t>
            </a:r>
            <a:r>
              <a:rPr lang="en-US" sz="2400" dirty="0"/>
              <a:t> is the name-address mapping of book </a:t>
            </a:r>
            <a:r>
              <a:rPr lang="en-US" sz="2400" dirty="0">
                <a:solidFill>
                  <a:srgbClr val="4F81BD"/>
                </a:solidFill>
                <a:latin typeface="Andale Mono"/>
                <a:cs typeface="Andale Mono"/>
              </a:rPr>
              <a:t>B</a:t>
            </a:r>
            <a:r>
              <a:rPr lang="en-US" sz="2400" dirty="0"/>
              <a:t> at time </a:t>
            </a:r>
            <a:r>
              <a:rPr lang="en-US" sz="2400" dirty="0">
                <a:solidFill>
                  <a:srgbClr val="4F81BD"/>
                </a:solidFill>
                <a:latin typeface="Andale Mono"/>
                <a:cs typeface="Andale Mono"/>
              </a:rPr>
              <a:t>T</a:t>
            </a:r>
            <a:r>
              <a:rPr lang="en-US" sz="2400" dirty="0"/>
              <a:t>. What is the value of </a:t>
            </a:r>
            <a:r>
              <a:rPr lang="en-US" sz="2400" dirty="0" err="1">
                <a:solidFill>
                  <a:srgbClr val="4F81BD"/>
                </a:solidFill>
                <a:latin typeface="Lucida Console"/>
                <a:cs typeface="Lucida Console"/>
              </a:rPr>
              <a:t>B.addr.T</a:t>
            </a:r>
            <a:r>
              <a:rPr lang="en-US" sz="2400" dirty="0">
                <a:latin typeface="Andale Mono"/>
                <a:cs typeface="Andale Mono"/>
              </a:rPr>
              <a:t> </a:t>
            </a:r>
            <a:r>
              <a:rPr lang="en-US" sz="2400" dirty="0"/>
              <a:t>?</a:t>
            </a:r>
          </a:p>
          <a:p>
            <a:pPr>
              <a:lnSpc>
                <a:spcPct val="80000"/>
              </a:lnSpc>
              <a:buFont typeface="Wingdings" charset="2"/>
              <a:buNone/>
            </a:pPr>
            <a:endParaRPr lang="en-US" sz="1200" dirty="0"/>
          </a:p>
          <a:p>
            <a:pPr>
              <a:lnSpc>
                <a:spcPct val="80000"/>
              </a:lnSpc>
            </a:pPr>
            <a:r>
              <a:rPr lang="en-US" sz="2400" dirty="0"/>
              <a:t>When </a:t>
            </a:r>
            <a:r>
              <a:rPr lang="en-US" sz="2400" dirty="0" err="1">
                <a:solidFill>
                  <a:schemeClr val="accent1"/>
                </a:solidFill>
              </a:rPr>
              <a:t>p</a:t>
            </a:r>
            <a:r>
              <a:rPr lang="en-US" sz="2400" dirty="0"/>
              <a:t> is a binary relation and </a:t>
            </a:r>
            <a:r>
              <a:rPr lang="en-US" sz="2400" dirty="0" err="1">
                <a:solidFill>
                  <a:schemeClr val="accent1"/>
                </a:solidFill>
              </a:rPr>
              <a:t>q</a:t>
            </a:r>
            <a:r>
              <a:rPr lang="en-US" sz="2400" dirty="0"/>
              <a:t> is a ternary relation, what is the </a:t>
            </a:r>
            <a:r>
              <a:rPr lang="en-US" sz="2400" dirty="0" err="1"/>
              <a:t>arity</a:t>
            </a:r>
            <a:r>
              <a:rPr lang="en-US" sz="2400" dirty="0"/>
              <a:t> of the relation </a:t>
            </a:r>
            <a:r>
              <a:rPr lang="en-US" sz="2400" dirty="0" err="1">
                <a:solidFill>
                  <a:schemeClr val="accent1"/>
                </a:solidFill>
              </a:rPr>
              <a:t>p.q</a:t>
            </a:r>
            <a:r>
              <a:rPr lang="en-US" sz="2400" dirty="0"/>
              <a:t> ? </a:t>
            </a:r>
          </a:p>
          <a:p>
            <a:pPr>
              <a:lnSpc>
                <a:spcPct val="80000"/>
              </a:lnSpc>
              <a:buFont typeface="Wingdings" charset="2"/>
              <a:buNone/>
            </a:pPr>
            <a:endParaRPr lang="en-US" sz="1200" dirty="0"/>
          </a:p>
          <a:p>
            <a:pPr>
              <a:lnSpc>
                <a:spcPct val="80000"/>
              </a:lnSpc>
            </a:pPr>
            <a:r>
              <a:rPr lang="en-US" sz="2400" dirty="0"/>
              <a:t>Join is not associative, why ? </a:t>
            </a:r>
          </a:p>
          <a:p>
            <a:pPr>
              <a:lnSpc>
                <a:spcPct val="80000"/>
              </a:lnSpc>
              <a:buFont typeface="Wingdings" charset="2"/>
              <a:buNone/>
            </a:pPr>
            <a:r>
              <a:rPr lang="en-US" sz="2400" dirty="0"/>
              <a:t>	(i.e., </a:t>
            </a:r>
            <a:r>
              <a:rPr lang="en-US" sz="2400" dirty="0">
                <a:solidFill>
                  <a:schemeClr val="accent1"/>
                </a:solidFill>
              </a:rPr>
              <a:t>(</a:t>
            </a:r>
            <a:r>
              <a:rPr lang="en-US" sz="2400" dirty="0" err="1">
                <a:solidFill>
                  <a:schemeClr val="accent1"/>
                </a:solidFill>
              </a:rPr>
              <a:t>p.q</a:t>
            </a:r>
            <a:r>
              <a:rPr lang="en-US" sz="2400" dirty="0">
                <a:solidFill>
                  <a:schemeClr val="accent1"/>
                </a:solidFill>
              </a:rPr>
              <a:t>).r</a:t>
            </a:r>
            <a:r>
              <a:rPr lang="en-US" sz="2400" dirty="0"/>
              <a:t> and </a:t>
            </a:r>
            <a:r>
              <a:rPr lang="en-US" sz="2400" dirty="0">
                <a:solidFill>
                  <a:schemeClr val="accent1"/>
                </a:solidFill>
              </a:rPr>
              <a:t>p.(</a:t>
            </a:r>
            <a:r>
              <a:rPr lang="en-US" sz="2400" dirty="0" err="1">
                <a:solidFill>
                  <a:schemeClr val="accent1"/>
                </a:solidFill>
              </a:rPr>
              <a:t>q.r</a:t>
            </a:r>
            <a:r>
              <a:rPr lang="en-US" sz="2400" dirty="0">
                <a:solidFill>
                  <a:schemeClr val="accent1"/>
                </a:solidFill>
              </a:rPr>
              <a:t>)</a:t>
            </a:r>
            <a:r>
              <a:rPr lang="en-US" sz="2400" dirty="0"/>
              <a:t> are not always equivalent) </a:t>
            </a:r>
          </a:p>
        </p:txBody>
      </p:sp>
      <p:sp>
        <p:nvSpPr>
          <p:cNvPr id="5" name="Slide Number Placeholder 4"/>
          <p:cNvSpPr>
            <a:spLocks noGrp="1"/>
          </p:cNvSpPr>
          <p:nvPr>
            <p:ph type="sldNum" sz="quarter" idx="12"/>
          </p:nvPr>
        </p:nvSpPr>
        <p:spPr/>
        <p:txBody>
          <a:bodyPr/>
          <a:lstStyle/>
          <a:p>
            <a:fld id="{0BDCB0E8-A443-0B46-BE9E-DAE23C942F83}" type="slidenum">
              <a:rPr lang="en-US"/>
              <a:pPr/>
              <a:t>15</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t>Example: Family Structure</a:t>
            </a:r>
          </a:p>
        </p:txBody>
      </p:sp>
      <p:sp>
        <p:nvSpPr>
          <p:cNvPr id="375811" name="Rectangle 3"/>
          <p:cNvSpPr>
            <a:spLocks noGrp="1" noChangeArrowheads="1"/>
          </p:cNvSpPr>
          <p:nvPr>
            <p:ph idx="1"/>
          </p:nvPr>
        </p:nvSpPr>
        <p:spPr>
          <a:xfrm>
            <a:off x="617942" y="1515034"/>
            <a:ext cx="7844741" cy="4570007"/>
          </a:xfrm>
        </p:spPr>
        <p:txBody>
          <a:bodyPr/>
          <a:lstStyle/>
          <a:p>
            <a:pPr marL="0" indent="0">
              <a:buNone/>
            </a:pPr>
            <a:r>
              <a:rPr lang="en-US" sz="2400" b="1" dirty="0">
                <a:solidFill>
                  <a:schemeClr val="accent1"/>
                </a:solidFill>
                <a:latin typeface="Lucida Console" charset="0"/>
              </a:rPr>
              <a:t>abstract</a:t>
            </a:r>
            <a:r>
              <a:rPr lang="en-US" sz="2400" dirty="0">
                <a:solidFill>
                  <a:schemeClr val="accent1"/>
                </a:solidFill>
                <a:latin typeface="Lucida Console" charset="0"/>
              </a:rPr>
              <a:t> </a:t>
            </a:r>
            <a:r>
              <a:rPr lang="en-US" sz="2400" b="1" dirty="0">
                <a:solidFill>
                  <a:schemeClr val="accent1"/>
                </a:solidFill>
                <a:latin typeface="Lucida Console" charset="0"/>
              </a:rPr>
              <a:t>sig</a:t>
            </a:r>
            <a:r>
              <a:rPr lang="en-US" sz="2400" dirty="0">
                <a:solidFill>
                  <a:schemeClr val="accent1"/>
                </a:solidFill>
                <a:latin typeface="Lucida Console" charset="0"/>
              </a:rPr>
              <a:t> Person {</a:t>
            </a:r>
          </a:p>
          <a:p>
            <a:pPr marL="0" indent="0">
              <a:buNone/>
            </a:pPr>
            <a:r>
              <a:rPr lang="en-US" sz="2400" dirty="0">
                <a:solidFill>
                  <a:schemeClr val="accent1"/>
                </a:solidFill>
                <a:latin typeface="Lucida Console" charset="0"/>
              </a:rPr>
              <a:t>	children: </a:t>
            </a:r>
            <a:r>
              <a:rPr lang="en-US" sz="2400" b="1" dirty="0">
                <a:solidFill>
                  <a:schemeClr val="accent1"/>
                </a:solidFill>
                <a:latin typeface="Lucida Console" charset="0"/>
              </a:rPr>
              <a:t>set</a:t>
            </a:r>
            <a:r>
              <a:rPr lang="en-US" sz="2400" dirty="0">
                <a:solidFill>
                  <a:schemeClr val="accent1"/>
                </a:solidFill>
                <a:latin typeface="Lucida Console" charset="0"/>
              </a:rPr>
              <a:t> Person,</a:t>
            </a:r>
          </a:p>
          <a:p>
            <a:pPr marL="0" indent="0">
              <a:buNone/>
            </a:pPr>
            <a:r>
              <a:rPr lang="en-US" sz="2400" dirty="0">
                <a:solidFill>
                  <a:schemeClr val="accent1"/>
                </a:solidFill>
                <a:latin typeface="Lucida Console" charset="0"/>
              </a:rPr>
              <a:t>	siblings: </a:t>
            </a:r>
            <a:r>
              <a:rPr lang="en-US" sz="2400" b="1" dirty="0">
                <a:solidFill>
                  <a:schemeClr val="accent1"/>
                </a:solidFill>
                <a:latin typeface="Lucida Console" charset="0"/>
              </a:rPr>
              <a:t>set</a:t>
            </a:r>
            <a:r>
              <a:rPr lang="en-US" sz="2400" dirty="0">
                <a:solidFill>
                  <a:schemeClr val="accent1"/>
                </a:solidFill>
                <a:latin typeface="Lucida Console" charset="0"/>
              </a:rPr>
              <a:t> Person</a:t>
            </a:r>
          </a:p>
          <a:p>
            <a:pPr marL="0" indent="0">
              <a:buNone/>
            </a:pPr>
            <a:r>
              <a:rPr lang="en-US" sz="2400" dirty="0">
                <a:solidFill>
                  <a:schemeClr val="accent1"/>
                </a:solidFill>
                <a:latin typeface="Lucida Console" charset="0"/>
              </a:rPr>
              <a:t>} </a:t>
            </a:r>
          </a:p>
          <a:p>
            <a:pPr marL="0" indent="0">
              <a:buNone/>
            </a:pPr>
            <a:endParaRPr lang="en-US" sz="2400" dirty="0">
              <a:solidFill>
                <a:schemeClr val="accent1"/>
              </a:solidFill>
              <a:latin typeface="Lucida Console" charset="0"/>
            </a:endParaRPr>
          </a:p>
          <a:p>
            <a:pPr marL="0" indent="0">
              <a:buNone/>
            </a:pPr>
            <a:r>
              <a:rPr lang="en-US" sz="2400" b="1" dirty="0">
                <a:solidFill>
                  <a:schemeClr val="accent1"/>
                </a:solidFill>
                <a:latin typeface="Lucida Console" charset="0"/>
              </a:rPr>
              <a:t>sig</a:t>
            </a:r>
            <a:r>
              <a:rPr lang="en-US" sz="2400" dirty="0">
                <a:solidFill>
                  <a:schemeClr val="accent1"/>
                </a:solidFill>
                <a:latin typeface="Lucida Console" charset="0"/>
              </a:rPr>
              <a:t> Man, Woman </a:t>
            </a:r>
            <a:r>
              <a:rPr lang="en-US" sz="2400" b="1" dirty="0">
                <a:solidFill>
                  <a:schemeClr val="accent1"/>
                </a:solidFill>
                <a:latin typeface="Lucida Console" charset="0"/>
              </a:rPr>
              <a:t>extends</a:t>
            </a:r>
            <a:r>
              <a:rPr lang="en-US" sz="2400" dirty="0">
                <a:solidFill>
                  <a:schemeClr val="accent1"/>
                </a:solidFill>
                <a:latin typeface="Lucida Console" charset="0"/>
              </a:rPr>
              <a:t> Person {}</a:t>
            </a:r>
          </a:p>
          <a:p>
            <a:pPr marL="0" indent="0">
              <a:buNone/>
            </a:pPr>
            <a:endParaRPr lang="en-US" sz="2400" b="1" dirty="0">
              <a:solidFill>
                <a:schemeClr val="accent1"/>
              </a:solidFill>
              <a:latin typeface="Lucida Console" charset="0"/>
            </a:endParaRPr>
          </a:p>
          <a:p>
            <a:pPr marL="0" indent="0">
              <a:buNone/>
            </a:pPr>
            <a:r>
              <a:rPr lang="en-US" sz="2400" b="1" dirty="0">
                <a:solidFill>
                  <a:schemeClr val="accent1"/>
                </a:solidFill>
                <a:latin typeface="Lucida Console" charset="0"/>
              </a:rPr>
              <a:t>sig</a:t>
            </a:r>
            <a:r>
              <a:rPr lang="en-US" sz="2400" dirty="0">
                <a:solidFill>
                  <a:schemeClr val="accent1"/>
                </a:solidFill>
                <a:latin typeface="Lucida Console" charset="0"/>
              </a:rPr>
              <a:t> Married </a:t>
            </a:r>
            <a:r>
              <a:rPr lang="en-US" sz="2400" b="1" dirty="0">
                <a:solidFill>
                  <a:schemeClr val="accent1"/>
                </a:solidFill>
                <a:latin typeface="Lucida Console" charset="0"/>
              </a:rPr>
              <a:t>in</a:t>
            </a:r>
            <a:r>
              <a:rPr lang="en-US" sz="2400" dirty="0">
                <a:solidFill>
                  <a:schemeClr val="accent1"/>
                </a:solidFill>
                <a:latin typeface="Lucida Console" charset="0"/>
              </a:rPr>
              <a:t> Person {</a:t>
            </a:r>
          </a:p>
          <a:p>
            <a:pPr marL="0" indent="0">
              <a:buNone/>
            </a:pPr>
            <a:r>
              <a:rPr lang="en-US" sz="2400" dirty="0">
                <a:solidFill>
                  <a:schemeClr val="accent1"/>
                </a:solidFill>
                <a:latin typeface="Lucida Console" charset="0"/>
              </a:rPr>
              <a:t>	spouse: </a:t>
            </a:r>
            <a:r>
              <a:rPr lang="en-US" sz="2400" b="1" dirty="0">
                <a:solidFill>
                  <a:schemeClr val="accent1"/>
                </a:solidFill>
                <a:latin typeface="Lucida Console" charset="0"/>
              </a:rPr>
              <a:t>one</a:t>
            </a:r>
            <a:r>
              <a:rPr lang="en-US" sz="2400" dirty="0">
                <a:solidFill>
                  <a:schemeClr val="accent1"/>
                </a:solidFill>
                <a:latin typeface="Lucida Console" charset="0"/>
              </a:rPr>
              <a:t> Married </a:t>
            </a:r>
          </a:p>
          <a:p>
            <a:pPr marL="0" indent="0">
              <a:buNone/>
            </a:pPr>
            <a:r>
              <a:rPr lang="en-US" sz="2400" dirty="0">
                <a:solidFill>
                  <a:schemeClr val="accent1"/>
                </a:solidFill>
                <a:latin typeface="Lucida Console" charset="0"/>
              </a:rPr>
              <a:t>}</a:t>
            </a:r>
            <a:endParaRPr lang="en-US" sz="2400" dirty="0">
              <a:solidFill>
                <a:schemeClr val="accent1"/>
              </a:solidFill>
              <a:latin typeface="Lucida Console" charset="0"/>
              <a:ea typeface="MS Mincho" pitchFamily="49" charset="-128"/>
              <a:cs typeface="MS Mincho" pitchFamily="49" charset="-128"/>
            </a:endParaRPr>
          </a:p>
        </p:txBody>
      </p:sp>
      <p:sp>
        <p:nvSpPr>
          <p:cNvPr id="5" name="Slide Number Placeholder 4"/>
          <p:cNvSpPr>
            <a:spLocks noGrp="1"/>
          </p:cNvSpPr>
          <p:nvPr>
            <p:ph type="sldNum" sz="quarter" idx="12"/>
          </p:nvPr>
        </p:nvSpPr>
        <p:spPr/>
        <p:txBody>
          <a:bodyPr/>
          <a:lstStyle/>
          <a:p>
            <a:fld id="{F425FDB0-57ED-DF4F-8EDC-1267FC25FFED}" type="slidenum">
              <a:rPr lang="en-US"/>
              <a:pPr/>
              <a:t>16</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t>Example: Family Structure</a:t>
            </a:r>
          </a:p>
        </p:txBody>
      </p:sp>
      <p:sp>
        <p:nvSpPr>
          <p:cNvPr id="375811" name="Rectangle 3"/>
          <p:cNvSpPr>
            <a:spLocks noGrp="1" noChangeArrowheads="1"/>
          </p:cNvSpPr>
          <p:nvPr>
            <p:ph idx="1"/>
          </p:nvPr>
        </p:nvSpPr>
        <p:spPr>
          <a:xfrm>
            <a:off x="582083" y="1405466"/>
            <a:ext cx="8561917" cy="4876800"/>
          </a:xfrm>
        </p:spPr>
        <p:txBody>
          <a:bodyPr/>
          <a:lstStyle/>
          <a:p>
            <a:r>
              <a:rPr kumimoji="1" lang="en-US" sz="2800" dirty="0"/>
              <a:t>How would you use join to find Matt’s children or grandchildren ?</a:t>
            </a:r>
          </a:p>
          <a:p>
            <a:pPr>
              <a:buFont typeface="Wingdings" charset="2"/>
              <a:buNone/>
            </a:pPr>
            <a:endParaRPr lang="en-US" sz="1400" dirty="0"/>
          </a:p>
          <a:p>
            <a:pPr lvl="1"/>
            <a:r>
              <a:rPr kumimoji="1" lang="en-US" sz="2400" dirty="0" err="1">
                <a:solidFill>
                  <a:schemeClr val="accent1"/>
                </a:solidFill>
                <a:latin typeface="Lucida Console"/>
                <a:cs typeface="Lucida Console"/>
              </a:rPr>
              <a:t>matt.children</a:t>
            </a:r>
            <a:r>
              <a:rPr kumimoji="1" lang="en-US" sz="2400" dirty="0">
                <a:solidFill>
                  <a:schemeClr val="accent1"/>
                </a:solidFill>
              </a:rPr>
              <a:t>		                   </a:t>
            </a:r>
            <a:r>
              <a:rPr kumimoji="1" lang="en-US" sz="2400" dirty="0">
                <a:solidFill>
                  <a:srgbClr val="8EB4E3"/>
                </a:solidFill>
              </a:rPr>
              <a:t>// </a:t>
            </a:r>
            <a:r>
              <a:rPr kumimoji="1" lang="en-US" sz="2400" dirty="0">
                <a:solidFill>
                  <a:schemeClr val="tx2">
                    <a:lumMod val="40000"/>
                    <a:lumOff val="60000"/>
                  </a:schemeClr>
                </a:solidFill>
              </a:rPr>
              <a:t>Matt’s</a:t>
            </a:r>
            <a:r>
              <a:rPr kumimoji="1" lang="en-US" sz="2400" dirty="0">
                <a:solidFill>
                  <a:srgbClr val="8EB4E3"/>
                </a:solidFill>
              </a:rPr>
              <a:t> children</a:t>
            </a:r>
          </a:p>
          <a:p>
            <a:pPr lvl="1"/>
            <a:r>
              <a:rPr kumimoji="1" lang="en-US" sz="2400" dirty="0" err="1">
                <a:solidFill>
                  <a:schemeClr val="accent1"/>
                </a:solidFill>
                <a:latin typeface="Lucida Console"/>
                <a:cs typeface="Lucida Console"/>
              </a:rPr>
              <a:t>matt.children.children</a:t>
            </a:r>
            <a:r>
              <a:rPr kumimoji="1" lang="en-US" sz="2400" dirty="0">
                <a:cs typeface="Lucida Console"/>
              </a:rPr>
              <a:t>  </a:t>
            </a:r>
            <a:r>
              <a:rPr kumimoji="1" lang="en-US" sz="2400" dirty="0">
                <a:solidFill>
                  <a:schemeClr val="tx2">
                    <a:lumMod val="40000"/>
                    <a:lumOff val="60000"/>
                  </a:schemeClr>
                </a:solidFill>
              </a:rPr>
              <a:t>// Matt’s grandchildren</a:t>
            </a:r>
          </a:p>
          <a:p>
            <a:pPr>
              <a:buFont typeface="Wingdings" charset="2"/>
              <a:buNone/>
            </a:pPr>
            <a:endParaRPr kumimoji="1" lang="en-US" sz="1600" dirty="0"/>
          </a:p>
          <a:p>
            <a:pPr>
              <a:buFont typeface="Wingdings" charset="2"/>
              <a:buNone/>
            </a:pPr>
            <a:endParaRPr kumimoji="1" lang="en-US" sz="1600" dirty="0"/>
          </a:p>
          <a:p>
            <a:r>
              <a:rPr kumimoji="1" lang="en-US" sz="2800" dirty="0"/>
              <a:t>What if we want to find Matt’s descendants?</a:t>
            </a:r>
          </a:p>
          <a:p>
            <a:pPr>
              <a:buFont typeface="Wingdings" charset="2"/>
              <a:buNone/>
            </a:pPr>
            <a:endParaRPr lang="en-US" sz="2400" dirty="0"/>
          </a:p>
        </p:txBody>
      </p:sp>
      <p:sp>
        <p:nvSpPr>
          <p:cNvPr id="5" name="Slide Number Placeholder 4"/>
          <p:cNvSpPr>
            <a:spLocks noGrp="1"/>
          </p:cNvSpPr>
          <p:nvPr>
            <p:ph type="sldNum" sz="quarter" idx="12"/>
          </p:nvPr>
        </p:nvSpPr>
        <p:spPr/>
        <p:txBody>
          <a:bodyPr/>
          <a:lstStyle/>
          <a:p>
            <a:fld id="{F425FDB0-57ED-DF4F-8EDC-1267FC25FFED}" type="slidenum">
              <a:rPr lang="en-US"/>
              <a:pPr/>
              <a:t>17</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137255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58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58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58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1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US"/>
              <a:t>Example: Family Structure</a:t>
            </a:r>
          </a:p>
        </p:txBody>
      </p:sp>
      <p:sp>
        <p:nvSpPr>
          <p:cNvPr id="289795" name="Rectangle 3"/>
          <p:cNvSpPr>
            <a:spLocks noGrp="1" noChangeArrowheads="1"/>
          </p:cNvSpPr>
          <p:nvPr>
            <p:ph idx="1"/>
          </p:nvPr>
        </p:nvSpPr>
        <p:spPr>
          <a:xfrm>
            <a:off x="390525" y="1533525"/>
            <a:ext cx="8172450" cy="4692650"/>
          </a:xfrm>
        </p:spPr>
        <p:txBody>
          <a:bodyPr/>
          <a:lstStyle/>
          <a:p>
            <a:pPr marL="0" indent="0">
              <a:lnSpc>
                <a:spcPct val="90000"/>
              </a:lnSpc>
              <a:buNone/>
            </a:pPr>
            <a:r>
              <a:rPr lang="en-US" sz="2800" i="1" dirty="0">
                <a:solidFill>
                  <a:schemeClr val="accent3"/>
                </a:solidFill>
              </a:rPr>
              <a:t>Every married man (woman) has a wife (husband)</a:t>
            </a:r>
            <a:r>
              <a:rPr lang="en-US" sz="2800" dirty="0">
                <a:solidFill>
                  <a:schemeClr val="accent3"/>
                </a:solidFill>
              </a:rPr>
              <a:t> </a:t>
            </a:r>
          </a:p>
          <a:p>
            <a:pPr>
              <a:lnSpc>
                <a:spcPct val="90000"/>
              </a:lnSpc>
              <a:buFont typeface="Wingdings" charset="2"/>
              <a:buNone/>
            </a:pPr>
            <a:endParaRPr lang="en-US" sz="2400" dirty="0"/>
          </a:p>
          <a:p>
            <a:pPr>
              <a:lnSpc>
                <a:spcPct val="90000"/>
              </a:lnSpc>
              <a:buFont typeface="Wingdings" charset="2"/>
              <a:buNone/>
            </a:pPr>
            <a:r>
              <a:rPr lang="en-US" sz="2400" dirty="0">
                <a:solidFill>
                  <a:schemeClr val="accent1"/>
                </a:solidFill>
                <a:latin typeface="Lucida Console" charset="0"/>
              </a:rPr>
              <a:t>	</a:t>
            </a:r>
            <a:r>
              <a:rPr lang="en-US" sz="2400" b="1" dirty="0">
                <a:solidFill>
                  <a:schemeClr val="accent1"/>
                </a:solidFill>
                <a:latin typeface="Lucida Console" charset="0"/>
              </a:rPr>
              <a:t>all</a:t>
            </a:r>
            <a:r>
              <a:rPr lang="en-US" sz="2400" dirty="0">
                <a:solidFill>
                  <a:schemeClr val="accent1"/>
                </a:solidFill>
                <a:latin typeface="Lucida Console" charset="0"/>
              </a:rPr>
              <a:t> </a:t>
            </a:r>
            <a:r>
              <a:rPr lang="en-US" sz="2400" dirty="0" err="1">
                <a:solidFill>
                  <a:schemeClr val="accent1"/>
                </a:solidFill>
                <a:latin typeface="Lucida Console" charset="0"/>
              </a:rPr>
              <a:t>p</a:t>
            </a:r>
            <a:r>
              <a:rPr lang="en-US" sz="2400" dirty="0">
                <a:solidFill>
                  <a:schemeClr val="accent1"/>
                </a:solidFill>
                <a:latin typeface="Lucida Console" charset="0"/>
              </a:rPr>
              <a:t>: Married |</a:t>
            </a:r>
          </a:p>
          <a:p>
            <a:pPr>
              <a:lnSpc>
                <a:spcPct val="90000"/>
              </a:lnSpc>
              <a:buFont typeface="Wingdings" charset="2"/>
              <a:buNone/>
            </a:pPr>
            <a:r>
              <a:rPr lang="en-US" sz="2400" dirty="0">
                <a:solidFill>
                  <a:schemeClr val="accent1"/>
                </a:solidFill>
                <a:latin typeface="Lucida Console" charset="0"/>
              </a:rPr>
              <a:t>		(p </a:t>
            </a:r>
            <a:r>
              <a:rPr lang="en-US" sz="2400" b="1" dirty="0">
                <a:solidFill>
                  <a:schemeClr val="accent1"/>
                </a:solidFill>
                <a:latin typeface="Lucida Console" charset="0"/>
              </a:rPr>
              <a:t>in</a:t>
            </a:r>
            <a:r>
              <a:rPr lang="en-US" sz="2400" dirty="0">
                <a:solidFill>
                  <a:schemeClr val="accent1"/>
                </a:solidFill>
                <a:latin typeface="Lucida Console" charset="0"/>
              </a:rPr>
              <a:t> Man </a:t>
            </a:r>
            <a:r>
              <a:rPr lang="en-US" sz="2400" b="1" dirty="0">
                <a:solidFill>
                  <a:schemeClr val="accent1"/>
                </a:solidFill>
                <a:latin typeface="Lucida Console" charset="0"/>
              </a:rPr>
              <a:t>=&gt;</a:t>
            </a:r>
            <a:r>
              <a:rPr lang="en-US" sz="2400" dirty="0">
                <a:solidFill>
                  <a:schemeClr val="accent1"/>
                </a:solidFill>
                <a:latin typeface="Lucida Console" charset="0"/>
              </a:rPr>
              <a:t> </a:t>
            </a:r>
            <a:r>
              <a:rPr lang="en-US" sz="2400" dirty="0" err="1">
                <a:solidFill>
                  <a:schemeClr val="accent1"/>
                </a:solidFill>
                <a:latin typeface="Lucida Console" charset="0"/>
              </a:rPr>
              <a:t>p.spouse</a:t>
            </a:r>
            <a:r>
              <a:rPr lang="en-US" sz="2400" dirty="0">
                <a:solidFill>
                  <a:schemeClr val="accent1"/>
                </a:solidFill>
                <a:latin typeface="Lucida Console" charset="0"/>
              </a:rPr>
              <a:t> </a:t>
            </a:r>
            <a:r>
              <a:rPr lang="en-US" sz="2400" b="1" dirty="0">
                <a:solidFill>
                  <a:schemeClr val="accent1"/>
                </a:solidFill>
                <a:latin typeface="Lucida Console" charset="0"/>
              </a:rPr>
              <a:t>in</a:t>
            </a:r>
            <a:r>
              <a:rPr lang="en-US" sz="2400" dirty="0">
                <a:solidFill>
                  <a:schemeClr val="accent1"/>
                </a:solidFill>
                <a:latin typeface="Lucida Console" charset="0"/>
              </a:rPr>
              <a:t> Woman) </a:t>
            </a:r>
          </a:p>
          <a:p>
            <a:pPr>
              <a:lnSpc>
                <a:spcPct val="90000"/>
              </a:lnSpc>
              <a:buFont typeface="Wingdings" charset="2"/>
              <a:buNone/>
            </a:pPr>
            <a:r>
              <a:rPr lang="en-US" sz="2400" b="1" dirty="0">
                <a:solidFill>
                  <a:schemeClr val="accent1"/>
                </a:solidFill>
                <a:latin typeface="Lucida Console" charset="0"/>
              </a:rPr>
              <a:t>		and</a:t>
            </a:r>
          </a:p>
          <a:p>
            <a:pPr>
              <a:lnSpc>
                <a:spcPct val="90000"/>
              </a:lnSpc>
              <a:buFont typeface="Wingdings" charset="2"/>
              <a:buNone/>
            </a:pPr>
            <a:r>
              <a:rPr lang="en-US" sz="2400" dirty="0">
                <a:solidFill>
                  <a:schemeClr val="accent1"/>
                </a:solidFill>
                <a:latin typeface="Lucida Console" charset="0"/>
              </a:rPr>
              <a:t>		(p </a:t>
            </a:r>
            <a:r>
              <a:rPr lang="en-US" sz="2400" b="1" dirty="0">
                <a:solidFill>
                  <a:schemeClr val="accent1"/>
                </a:solidFill>
                <a:latin typeface="Lucida Console" charset="0"/>
              </a:rPr>
              <a:t>in</a:t>
            </a:r>
            <a:r>
              <a:rPr lang="en-US" sz="2400" dirty="0">
                <a:solidFill>
                  <a:schemeClr val="accent1"/>
                </a:solidFill>
                <a:latin typeface="Lucida Console" charset="0"/>
              </a:rPr>
              <a:t> Woman </a:t>
            </a:r>
            <a:r>
              <a:rPr lang="en-US" sz="2400" b="1" dirty="0">
                <a:solidFill>
                  <a:schemeClr val="accent1"/>
                </a:solidFill>
                <a:latin typeface="Lucida Console" charset="0"/>
              </a:rPr>
              <a:t>=&gt;</a:t>
            </a:r>
            <a:r>
              <a:rPr lang="en-US" sz="2400" dirty="0">
                <a:solidFill>
                  <a:schemeClr val="accent1"/>
                </a:solidFill>
                <a:latin typeface="Lucida Console" charset="0"/>
              </a:rPr>
              <a:t> </a:t>
            </a:r>
            <a:r>
              <a:rPr lang="en-US" sz="2400" dirty="0" err="1">
                <a:solidFill>
                  <a:schemeClr val="accent1"/>
                </a:solidFill>
                <a:latin typeface="Lucida Console" charset="0"/>
              </a:rPr>
              <a:t>p.spouse</a:t>
            </a:r>
            <a:r>
              <a:rPr lang="en-US" sz="2400" dirty="0">
                <a:solidFill>
                  <a:schemeClr val="accent1"/>
                </a:solidFill>
                <a:latin typeface="Lucida Console" charset="0"/>
              </a:rPr>
              <a:t> </a:t>
            </a:r>
            <a:r>
              <a:rPr lang="en-US" sz="2400" b="1" dirty="0">
                <a:solidFill>
                  <a:schemeClr val="accent1"/>
                </a:solidFill>
                <a:latin typeface="Lucida Console" charset="0"/>
              </a:rPr>
              <a:t>in</a:t>
            </a:r>
            <a:r>
              <a:rPr lang="en-US" sz="2400" dirty="0">
                <a:solidFill>
                  <a:schemeClr val="accent1"/>
                </a:solidFill>
                <a:latin typeface="Lucida Console" charset="0"/>
              </a:rPr>
              <a:t> Man)</a:t>
            </a:r>
          </a:p>
          <a:p>
            <a:pPr>
              <a:lnSpc>
                <a:spcPct val="90000"/>
              </a:lnSpc>
              <a:buFont typeface="Wingdings" charset="2"/>
              <a:buNone/>
            </a:pPr>
            <a:endParaRPr lang="en-US" sz="2400" dirty="0">
              <a:solidFill>
                <a:schemeClr val="accent1"/>
              </a:solidFill>
              <a:latin typeface="Lucida Console" charset="0"/>
            </a:endParaRPr>
          </a:p>
          <a:p>
            <a:pPr marL="0" indent="0" eaLnBrk="0" hangingPunct="0">
              <a:lnSpc>
                <a:spcPct val="90000"/>
              </a:lnSpc>
              <a:buClr>
                <a:schemeClr val="tx2"/>
              </a:buClr>
              <a:buSzTx/>
              <a:buNone/>
            </a:pPr>
            <a:r>
              <a:rPr kumimoji="1" lang="en-US" sz="2800" i="1" dirty="0">
                <a:solidFill>
                  <a:srgbClr val="9BBB59"/>
                </a:solidFill>
              </a:rPr>
              <a:t>A spouse can’t be a sibling</a:t>
            </a:r>
          </a:p>
          <a:p>
            <a:pPr>
              <a:lnSpc>
                <a:spcPct val="90000"/>
              </a:lnSpc>
              <a:spcBef>
                <a:spcPct val="0"/>
              </a:spcBef>
              <a:buClrTx/>
              <a:buSzTx/>
              <a:buFontTx/>
              <a:buNone/>
            </a:pPr>
            <a:endParaRPr lang="en-US" sz="2400" i="1" dirty="0">
              <a:solidFill>
                <a:schemeClr val="accent1"/>
              </a:solidFill>
            </a:endParaRPr>
          </a:p>
          <a:p>
            <a:pPr>
              <a:lnSpc>
                <a:spcPct val="90000"/>
              </a:lnSpc>
              <a:spcBef>
                <a:spcPct val="0"/>
              </a:spcBef>
              <a:buClrTx/>
              <a:buSzTx/>
              <a:buFontTx/>
              <a:buNone/>
            </a:pPr>
            <a:r>
              <a:rPr lang="en-US" sz="2400" dirty="0">
                <a:solidFill>
                  <a:schemeClr val="accent1"/>
                </a:solidFill>
                <a:latin typeface="Lucida Console" charset="0"/>
              </a:rPr>
              <a:t>	</a:t>
            </a:r>
            <a:r>
              <a:rPr lang="en-US" sz="2400" b="1" dirty="0">
                <a:solidFill>
                  <a:schemeClr val="accent1"/>
                </a:solidFill>
                <a:latin typeface="Lucida Console" charset="0"/>
              </a:rPr>
              <a:t>no</a:t>
            </a:r>
            <a:r>
              <a:rPr lang="en-US" sz="2400" dirty="0">
                <a:solidFill>
                  <a:schemeClr val="accent1"/>
                </a:solidFill>
                <a:latin typeface="Lucida Console" charset="0"/>
              </a:rPr>
              <a:t> </a:t>
            </a:r>
            <a:r>
              <a:rPr lang="en-US" sz="2400" dirty="0" err="1">
                <a:solidFill>
                  <a:schemeClr val="accent1"/>
                </a:solidFill>
                <a:latin typeface="Lucida Console" charset="0"/>
              </a:rPr>
              <a:t>p</a:t>
            </a:r>
            <a:r>
              <a:rPr lang="en-US" sz="2400" dirty="0">
                <a:solidFill>
                  <a:schemeClr val="accent1"/>
                </a:solidFill>
                <a:latin typeface="Lucida Console" charset="0"/>
              </a:rPr>
              <a:t>: Married | </a:t>
            </a:r>
          </a:p>
          <a:p>
            <a:pPr>
              <a:lnSpc>
                <a:spcPct val="90000"/>
              </a:lnSpc>
              <a:spcBef>
                <a:spcPct val="0"/>
              </a:spcBef>
              <a:buClrTx/>
              <a:buSzTx/>
              <a:buFontTx/>
              <a:buNone/>
            </a:pPr>
            <a:r>
              <a:rPr lang="en-US" sz="2400" dirty="0">
                <a:solidFill>
                  <a:schemeClr val="accent1"/>
                </a:solidFill>
                <a:latin typeface="Lucida Console" charset="0"/>
              </a:rPr>
              <a:t>			</a:t>
            </a:r>
            <a:r>
              <a:rPr lang="en-US" sz="2400" dirty="0" err="1">
                <a:solidFill>
                  <a:schemeClr val="accent1"/>
                </a:solidFill>
                <a:latin typeface="Lucida Console" charset="0"/>
              </a:rPr>
              <a:t>p.spouse</a:t>
            </a:r>
            <a:r>
              <a:rPr lang="en-US" sz="2400" dirty="0">
                <a:solidFill>
                  <a:schemeClr val="accent1"/>
                </a:solidFill>
                <a:latin typeface="Lucida Console" charset="0"/>
              </a:rPr>
              <a:t> </a:t>
            </a:r>
            <a:r>
              <a:rPr lang="en-US" sz="2400" b="1" dirty="0">
                <a:solidFill>
                  <a:schemeClr val="accent1"/>
                </a:solidFill>
                <a:latin typeface="Lucida Console" charset="0"/>
              </a:rPr>
              <a:t>in</a:t>
            </a:r>
            <a:r>
              <a:rPr lang="en-US" sz="2400" dirty="0">
                <a:solidFill>
                  <a:schemeClr val="accent1"/>
                </a:solidFill>
                <a:latin typeface="Lucida Console" charset="0"/>
              </a:rPr>
              <a:t> </a:t>
            </a:r>
            <a:r>
              <a:rPr lang="en-US" sz="2400" dirty="0" err="1">
                <a:solidFill>
                  <a:schemeClr val="accent1"/>
                </a:solidFill>
                <a:latin typeface="Lucida Console" charset="0"/>
              </a:rPr>
              <a:t>p.siblings</a:t>
            </a:r>
            <a:endParaRPr lang="en-US" sz="2400" dirty="0">
              <a:latin typeface="Lucida Console" charset="0"/>
            </a:endParaRPr>
          </a:p>
        </p:txBody>
      </p:sp>
      <p:sp>
        <p:nvSpPr>
          <p:cNvPr id="5" name="Slide Number Placeholder 4"/>
          <p:cNvSpPr>
            <a:spLocks noGrp="1"/>
          </p:cNvSpPr>
          <p:nvPr>
            <p:ph type="sldNum" sz="quarter" idx="12"/>
          </p:nvPr>
        </p:nvSpPr>
        <p:spPr/>
        <p:txBody>
          <a:bodyPr/>
          <a:lstStyle/>
          <a:p>
            <a:fld id="{E987B6C0-317F-B948-9661-9921BBFCA39C}" type="slidenum">
              <a:rPr lang="en-US"/>
              <a:pPr/>
              <a:t>18</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385455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979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979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979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979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89795">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979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dirty="0"/>
              <a:t>Box Join</a:t>
            </a:r>
          </a:p>
        </p:txBody>
      </p:sp>
      <p:sp>
        <p:nvSpPr>
          <p:cNvPr id="380931" name="Rectangle 3"/>
          <p:cNvSpPr>
            <a:spLocks noGrp="1" noChangeArrowheads="1"/>
          </p:cNvSpPr>
          <p:nvPr>
            <p:ph idx="1"/>
          </p:nvPr>
        </p:nvSpPr>
        <p:spPr>
          <a:xfrm>
            <a:off x="464427" y="1466850"/>
            <a:ext cx="8535640" cy="4876800"/>
          </a:xfrm>
        </p:spPr>
        <p:txBody>
          <a:bodyPr/>
          <a:lstStyle/>
          <a:p>
            <a:pPr marL="0" indent="0">
              <a:buNone/>
            </a:pPr>
            <a:r>
              <a:rPr lang="en-US" sz="2800" dirty="0" err="1">
                <a:solidFill>
                  <a:schemeClr val="accent1"/>
                </a:solidFill>
                <a:latin typeface="Lucida Console" charset="0"/>
              </a:rPr>
              <a:t>p[q</a:t>
            </a:r>
            <a:r>
              <a:rPr lang="en-US" sz="2800" dirty="0">
                <a:solidFill>
                  <a:schemeClr val="accent1"/>
                </a:solidFill>
                <a:latin typeface="Lucida Console" charset="0"/>
              </a:rPr>
              <a:t>]</a:t>
            </a:r>
          </a:p>
          <a:p>
            <a:pPr>
              <a:buFont typeface="Wingdings" charset="2"/>
              <a:buNone/>
            </a:pPr>
            <a:endParaRPr lang="en-US" sz="1200" dirty="0"/>
          </a:p>
          <a:p>
            <a:pPr lvl="1"/>
            <a:r>
              <a:rPr lang="en-US" sz="2400" dirty="0"/>
              <a:t>Semantically identical to dot join, but takes its arguments in different order</a:t>
            </a:r>
          </a:p>
          <a:p>
            <a:pPr>
              <a:buFont typeface="Wingdings" charset="2"/>
              <a:buNone/>
            </a:pPr>
            <a:endParaRPr lang="en-US" sz="1200" dirty="0"/>
          </a:p>
          <a:p>
            <a:pPr algn="ctr">
              <a:buFont typeface="Wingdings" charset="2"/>
              <a:buNone/>
            </a:pPr>
            <a:r>
              <a:rPr lang="en-US" sz="2800" dirty="0" err="1">
                <a:solidFill>
                  <a:schemeClr val="accent1"/>
                </a:solidFill>
                <a:latin typeface="Lucida Console" charset="0"/>
              </a:rPr>
              <a:t>p[q</a:t>
            </a:r>
            <a:r>
              <a:rPr lang="en-US" sz="2800" dirty="0">
                <a:solidFill>
                  <a:schemeClr val="accent1"/>
                </a:solidFill>
                <a:latin typeface="Lucida Console" charset="0"/>
              </a:rPr>
              <a:t>] </a:t>
            </a:r>
            <a:r>
              <a:rPr lang="en-US" sz="2800" dirty="0">
                <a:solidFill>
                  <a:schemeClr val="accent1"/>
                </a:solidFill>
                <a:latin typeface="Arial" charset="0"/>
                <a:ea typeface="Arial" charset="0"/>
                <a:cs typeface="Arial" charset="0"/>
              </a:rPr>
              <a:t>≡</a:t>
            </a:r>
            <a:r>
              <a:rPr lang="en-US" sz="2800" dirty="0">
                <a:solidFill>
                  <a:schemeClr val="accent1"/>
                </a:solidFill>
                <a:latin typeface="Lucida Console" charset="0"/>
              </a:rPr>
              <a:t> </a:t>
            </a:r>
            <a:r>
              <a:rPr lang="en-US" sz="2800" dirty="0" err="1">
                <a:solidFill>
                  <a:schemeClr val="accent1"/>
                </a:solidFill>
                <a:latin typeface="Lucida Console" charset="0"/>
              </a:rPr>
              <a:t>q.p</a:t>
            </a:r>
            <a:endParaRPr lang="en-US" sz="2800" dirty="0">
              <a:solidFill>
                <a:schemeClr val="accent1"/>
              </a:solidFill>
              <a:latin typeface="Lucida Console" charset="0"/>
            </a:endParaRPr>
          </a:p>
          <a:p>
            <a:pPr>
              <a:buFont typeface="Wingdings" charset="2"/>
              <a:buNone/>
            </a:pPr>
            <a:endParaRPr lang="en-US" sz="1200" dirty="0">
              <a:solidFill>
                <a:schemeClr val="accent1"/>
              </a:solidFill>
            </a:endParaRPr>
          </a:p>
          <a:p>
            <a:pPr marL="0" indent="0">
              <a:buNone/>
            </a:pPr>
            <a:r>
              <a:rPr lang="en-US" sz="2800" dirty="0"/>
              <a:t>Example: </a:t>
            </a:r>
            <a:r>
              <a:rPr kumimoji="1" lang="en-US" sz="2800" dirty="0"/>
              <a:t>Matt’s children or grandchildren ?</a:t>
            </a:r>
          </a:p>
          <a:p>
            <a:pPr>
              <a:buFont typeface="Wingdings" charset="2"/>
              <a:buNone/>
            </a:pPr>
            <a:endParaRPr lang="en-US" sz="1400" dirty="0"/>
          </a:p>
          <a:p>
            <a:pPr lvl="1"/>
            <a:r>
              <a:rPr kumimoji="1" lang="en-US" sz="2400" dirty="0">
                <a:solidFill>
                  <a:schemeClr val="accent1"/>
                </a:solidFill>
                <a:latin typeface="Lucida Console"/>
                <a:cs typeface="Lucida Console"/>
              </a:rPr>
              <a:t>children[matt]</a:t>
            </a:r>
            <a:r>
              <a:rPr kumimoji="1" lang="en-US" sz="2400" dirty="0">
                <a:solidFill>
                  <a:schemeClr val="accent1"/>
                </a:solidFill>
              </a:rPr>
              <a:t>		                  </a:t>
            </a:r>
            <a:r>
              <a:rPr kumimoji="1" lang="en-US" sz="2400" dirty="0">
                <a:solidFill>
                  <a:srgbClr val="8EB4E3"/>
                </a:solidFill>
              </a:rPr>
              <a:t>// Matt’s children</a:t>
            </a:r>
          </a:p>
          <a:p>
            <a:pPr lvl="1"/>
            <a:r>
              <a:rPr kumimoji="1" lang="en-US" sz="2400" dirty="0" err="1">
                <a:solidFill>
                  <a:schemeClr val="accent1"/>
                </a:solidFill>
                <a:latin typeface="Lucida Console"/>
                <a:cs typeface="Lucida Console"/>
              </a:rPr>
              <a:t>children.children</a:t>
            </a:r>
            <a:r>
              <a:rPr kumimoji="1" lang="en-US" sz="2400" dirty="0">
                <a:solidFill>
                  <a:schemeClr val="accent1"/>
                </a:solidFill>
                <a:latin typeface="Lucida Console"/>
                <a:cs typeface="Lucida Console"/>
              </a:rPr>
              <a:t>[matt]  </a:t>
            </a:r>
            <a:r>
              <a:rPr kumimoji="1" lang="en-US" sz="2400" dirty="0">
                <a:solidFill>
                  <a:srgbClr val="8EB4E3"/>
                </a:solidFill>
              </a:rPr>
              <a:t>// Matt’s grandchildren</a:t>
            </a:r>
            <a:endParaRPr kumimoji="1" lang="en-US" sz="1400" dirty="0">
              <a:solidFill>
                <a:srgbClr val="8EB4E3"/>
              </a:solidFill>
            </a:endParaRPr>
          </a:p>
          <a:p>
            <a:pPr lvl="1"/>
            <a:r>
              <a:rPr kumimoji="1" lang="en-US" sz="2400" dirty="0" err="1">
                <a:solidFill>
                  <a:schemeClr val="accent1"/>
                </a:solidFill>
                <a:latin typeface="Lucida Console"/>
                <a:cs typeface="Lucida Console"/>
              </a:rPr>
              <a:t>children[children[matt</a:t>
            </a:r>
            <a:r>
              <a:rPr kumimoji="1" lang="en-US" sz="2400" dirty="0">
                <a:solidFill>
                  <a:schemeClr val="accent1"/>
                </a:solidFill>
                <a:latin typeface="Lucida Console"/>
                <a:cs typeface="Lucida Console"/>
              </a:rPr>
              <a:t>]]</a:t>
            </a:r>
            <a:r>
              <a:rPr kumimoji="1" lang="en-US" sz="2400" dirty="0">
                <a:cs typeface="Lucida Console"/>
              </a:rPr>
              <a:t>  </a:t>
            </a:r>
            <a:r>
              <a:rPr kumimoji="1" lang="en-US" sz="2400" dirty="0">
                <a:solidFill>
                  <a:srgbClr val="8EB4E3"/>
                </a:solidFill>
              </a:rPr>
              <a:t>// Matt’s grandchildren</a:t>
            </a:r>
          </a:p>
        </p:txBody>
      </p:sp>
      <p:sp>
        <p:nvSpPr>
          <p:cNvPr id="5" name="Slide Number Placeholder 4"/>
          <p:cNvSpPr>
            <a:spLocks noGrp="1"/>
          </p:cNvSpPr>
          <p:nvPr>
            <p:ph type="sldNum" sz="quarter" idx="12"/>
          </p:nvPr>
        </p:nvSpPr>
        <p:spPr/>
        <p:txBody>
          <a:bodyPr/>
          <a:lstStyle/>
          <a:p>
            <a:fld id="{D577FC99-6E3E-E34B-830B-431004022889}" type="slidenum">
              <a:rPr lang="en-US"/>
              <a:pPr/>
              <a:t>19</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Alloys Constraints</a:t>
            </a:r>
          </a:p>
        </p:txBody>
      </p:sp>
      <p:sp>
        <p:nvSpPr>
          <p:cNvPr id="3" name="Content Placeholder 2"/>
          <p:cNvSpPr>
            <a:spLocks noGrp="1"/>
          </p:cNvSpPr>
          <p:nvPr>
            <p:ph idx="1"/>
          </p:nvPr>
        </p:nvSpPr>
        <p:spPr/>
        <p:txBody>
          <a:bodyPr>
            <a:normAutofit/>
          </a:bodyPr>
          <a:lstStyle/>
          <a:p>
            <a:r>
              <a:rPr lang="en-US" dirty="0"/>
              <a:t>Signatures and fields resp. define classes (of atoms) and relations between them</a:t>
            </a:r>
          </a:p>
          <a:p>
            <a:endParaRPr lang="en-US" sz="2000" dirty="0"/>
          </a:p>
          <a:p>
            <a:r>
              <a:rPr lang="en-US" dirty="0"/>
              <a:t>Alloy models can be refined further by adding </a:t>
            </a:r>
            <a:r>
              <a:rPr lang="en-US" dirty="0">
                <a:solidFill>
                  <a:schemeClr val="accent2"/>
                </a:solidFill>
              </a:rPr>
              <a:t>formulas </a:t>
            </a:r>
            <a:r>
              <a:rPr lang="en-US" dirty="0"/>
              <a:t>expressing additional constraints over those classes and relations</a:t>
            </a:r>
          </a:p>
          <a:p>
            <a:endParaRPr lang="en-US" sz="2000" dirty="0"/>
          </a:p>
          <a:p>
            <a:r>
              <a:rPr lang="en-US" dirty="0"/>
              <a:t>Several operators are available to express both logical and relational constraints</a:t>
            </a:r>
          </a:p>
        </p:txBody>
      </p:sp>
      <p:sp>
        <p:nvSpPr>
          <p:cNvPr id="4" name="Slide Number Placeholder 3"/>
          <p:cNvSpPr>
            <a:spLocks noGrp="1"/>
          </p:cNvSpPr>
          <p:nvPr>
            <p:ph type="sldNum" sz="quarter" idx="12"/>
          </p:nvPr>
        </p:nvSpPr>
        <p:spPr/>
        <p:txBody>
          <a:bodyPr/>
          <a:lstStyle/>
          <a:p>
            <a:fld id="{86D8B492-D4BB-D943-8054-FCD926D4BCB1}" type="slidenum">
              <a:rPr lang="en-US" smtClean="0"/>
              <a:pPr/>
              <a:t>2</a:t>
            </a:fld>
            <a:endParaRPr lang="en-US"/>
          </a:p>
        </p:txBody>
      </p:sp>
      <p:sp>
        <p:nvSpPr>
          <p:cNvPr id="5" name="Footer Placeholder 4"/>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336078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a:t>Transitive Closure</a:t>
            </a:r>
          </a:p>
        </p:txBody>
      </p:sp>
      <p:sp>
        <p:nvSpPr>
          <p:cNvPr id="286723" name="Rectangle 3"/>
          <p:cNvSpPr>
            <a:spLocks noGrp="1" noChangeArrowheads="1"/>
          </p:cNvSpPr>
          <p:nvPr>
            <p:ph idx="1"/>
          </p:nvPr>
        </p:nvSpPr>
        <p:spPr>
          <a:xfrm>
            <a:off x="563034" y="1361017"/>
            <a:ext cx="8132233" cy="5006975"/>
          </a:xfrm>
        </p:spPr>
        <p:txBody>
          <a:bodyPr/>
          <a:lstStyle/>
          <a:p>
            <a:pPr marL="0" indent="0">
              <a:buNone/>
            </a:pPr>
            <a:r>
              <a:rPr lang="en-US" dirty="0">
                <a:solidFill>
                  <a:schemeClr val="accent1"/>
                </a:solidFill>
                <a:latin typeface="Lucida Console" charset="0"/>
              </a:rPr>
              <a:t>^</a:t>
            </a:r>
            <a:r>
              <a:rPr lang="en-US" dirty="0" err="1">
                <a:solidFill>
                  <a:schemeClr val="accent1"/>
                </a:solidFill>
                <a:latin typeface="Lucida Console" charset="0"/>
              </a:rPr>
              <a:t>r</a:t>
            </a:r>
            <a:endParaRPr lang="en-US" dirty="0">
              <a:solidFill>
                <a:schemeClr val="accent1"/>
              </a:solidFill>
              <a:latin typeface="Lucida Console" charset="0"/>
            </a:endParaRPr>
          </a:p>
          <a:p>
            <a:pPr lvl="1"/>
            <a:r>
              <a:rPr lang="en-US" sz="2000" dirty="0"/>
              <a:t>Intuitively, the transitive closure of a relation </a:t>
            </a:r>
            <a:r>
              <a:rPr lang="en-US" sz="2000" dirty="0" err="1">
                <a:solidFill>
                  <a:srgbClr val="4F81BD"/>
                </a:solidFill>
                <a:latin typeface="Lucida Console"/>
                <a:cs typeface="Lucida Console"/>
              </a:rPr>
              <a:t>r:SxS</a:t>
            </a:r>
            <a:r>
              <a:rPr lang="en-US" sz="2000" dirty="0"/>
              <a:t> is what you get when you keep navigating through </a:t>
            </a:r>
            <a:r>
              <a:rPr lang="en-US" sz="2000" dirty="0">
                <a:solidFill>
                  <a:srgbClr val="4F81BD"/>
                </a:solidFill>
                <a:latin typeface="Lucida Console"/>
                <a:cs typeface="Lucida Console"/>
              </a:rPr>
              <a:t>r</a:t>
            </a:r>
            <a:r>
              <a:rPr lang="en-US" sz="2000" dirty="0"/>
              <a:t> until you can’t go any farther </a:t>
            </a:r>
          </a:p>
          <a:p>
            <a:pPr lvl="1">
              <a:buFont typeface="Wingdings" charset="2"/>
              <a:buNone/>
            </a:pPr>
            <a:endParaRPr lang="en-US" sz="2000" dirty="0">
              <a:solidFill>
                <a:schemeClr val="accent1"/>
              </a:solidFill>
              <a:latin typeface="Lucida Console" charset="0"/>
            </a:endParaRPr>
          </a:p>
          <a:p>
            <a:pPr lvl="1">
              <a:buFont typeface="Wingdings" charset="2"/>
              <a:buNone/>
            </a:pPr>
            <a:endParaRPr lang="en-US" dirty="0">
              <a:solidFill>
                <a:schemeClr val="accent1"/>
              </a:solidFill>
              <a:latin typeface="Lucida Console" charset="0"/>
            </a:endParaRPr>
          </a:p>
          <a:p>
            <a:pPr lvl="1">
              <a:buFont typeface="Wingdings" charset="2"/>
              <a:buNone/>
            </a:pPr>
            <a:endParaRPr lang="en-US" dirty="0">
              <a:solidFill>
                <a:schemeClr val="accent1"/>
              </a:solidFill>
              <a:latin typeface="Lucida Console" charset="0"/>
            </a:endParaRPr>
          </a:p>
          <a:p>
            <a:pPr lvl="1">
              <a:buFont typeface="Wingdings" charset="2"/>
              <a:buNone/>
            </a:pPr>
            <a:endParaRPr lang="en-US" dirty="0">
              <a:solidFill>
                <a:schemeClr val="accent1"/>
              </a:solidFill>
              <a:latin typeface="Lucida Console" charset="0"/>
            </a:endParaRPr>
          </a:p>
          <a:p>
            <a:pPr lvl="1">
              <a:buFont typeface="Wingdings" charset="2"/>
              <a:buNone/>
            </a:pPr>
            <a:endParaRPr lang="en-US" dirty="0">
              <a:solidFill>
                <a:schemeClr val="accent1"/>
              </a:solidFill>
              <a:latin typeface="Lucida Console" charset="0"/>
            </a:endParaRPr>
          </a:p>
          <a:p>
            <a:pPr lvl="1">
              <a:buFont typeface="Wingdings" charset="2"/>
              <a:buNone/>
            </a:pPr>
            <a:endParaRPr lang="en-US" sz="2400" dirty="0">
              <a:solidFill>
                <a:schemeClr val="accent1"/>
              </a:solidFill>
              <a:latin typeface="Lucida Console" charset="0"/>
            </a:endParaRPr>
          </a:p>
          <a:p>
            <a:pPr marL="457200" lvl="1" indent="0" algn="ctr">
              <a:buNone/>
            </a:pPr>
            <a:r>
              <a:rPr lang="en-US" dirty="0">
                <a:solidFill>
                  <a:schemeClr val="accent1"/>
                </a:solidFill>
                <a:latin typeface="Lucida Console" charset="0"/>
              </a:rPr>
              <a:t>^</a:t>
            </a:r>
            <a:r>
              <a:rPr lang="en-US" dirty="0" err="1">
                <a:solidFill>
                  <a:schemeClr val="accent1"/>
                </a:solidFill>
                <a:latin typeface="Lucida Console" charset="0"/>
              </a:rPr>
              <a:t>r</a:t>
            </a:r>
            <a:r>
              <a:rPr lang="en-US" dirty="0">
                <a:solidFill>
                  <a:schemeClr val="accent1"/>
                </a:solidFill>
                <a:latin typeface="Lucida Console" charset="0"/>
              </a:rPr>
              <a:t> = </a:t>
            </a:r>
            <a:r>
              <a:rPr lang="en-US" dirty="0" err="1">
                <a:solidFill>
                  <a:schemeClr val="accent1"/>
                </a:solidFill>
                <a:latin typeface="Lucida Console" charset="0"/>
              </a:rPr>
              <a:t>r</a:t>
            </a:r>
            <a:r>
              <a:rPr lang="en-US" dirty="0">
                <a:solidFill>
                  <a:schemeClr val="accent1"/>
                </a:solidFill>
                <a:latin typeface="Lucida Console" charset="0"/>
              </a:rPr>
              <a:t> + </a:t>
            </a:r>
            <a:r>
              <a:rPr lang="en-US" dirty="0" err="1">
                <a:solidFill>
                  <a:schemeClr val="accent1"/>
                </a:solidFill>
                <a:latin typeface="Lucida Console" charset="0"/>
              </a:rPr>
              <a:t>r.r</a:t>
            </a:r>
            <a:r>
              <a:rPr lang="en-US" dirty="0">
                <a:solidFill>
                  <a:schemeClr val="accent1"/>
                </a:solidFill>
                <a:latin typeface="Lucida Console" charset="0"/>
              </a:rPr>
              <a:t> + </a:t>
            </a:r>
            <a:r>
              <a:rPr lang="en-US" dirty="0" err="1">
                <a:solidFill>
                  <a:schemeClr val="accent1"/>
                </a:solidFill>
                <a:latin typeface="Lucida Console" charset="0"/>
              </a:rPr>
              <a:t>r.r.r</a:t>
            </a:r>
            <a:r>
              <a:rPr lang="en-US" dirty="0">
                <a:solidFill>
                  <a:schemeClr val="accent1"/>
                </a:solidFill>
                <a:latin typeface="Lucida Console" charset="0"/>
              </a:rPr>
              <a:t> + …</a:t>
            </a:r>
          </a:p>
        </p:txBody>
      </p:sp>
      <p:sp>
        <p:nvSpPr>
          <p:cNvPr id="15" name="Slide Number Placeholder 4"/>
          <p:cNvSpPr>
            <a:spLocks noGrp="1"/>
          </p:cNvSpPr>
          <p:nvPr>
            <p:ph type="sldNum" sz="quarter" idx="12"/>
          </p:nvPr>
        </p:nvSpPr>
        <p:spPr/>
        <p:txBody>
          <a:bodyPr/>
          <a:lstStyle/>
          <a:p>
            <a:fld id="{C7B4DBA8-E411-E74B-A254-74932D0A21C2}" type="slidenum">
              <a:rPr lang="en-US"/>
              <a:pPr/>
              <a:t>20</a:t>
            </a:fld>
            <a:endParaRPr lang="en-US"/>
          </a:p>
        </p:txBody>
      </p:sp>
      <p:sp>
        <p:nvSpPr>
          <p:cNvPr id="286725" name="Text Box 5"/>
          <p:cNvSpPr txBox="1">
            <a:spLocks noChangeArrowheads="1"/>
          </p:cNvSpPr>
          <p:nvPr/>
        </p:nvSpPr>
        <p:spPr bwMode="auto">
          <a:xfrm>
            <a:off x="2244725" y="3419475"/>
            <a:ext cx="958850" cy="1190625"/>
          </a:xfrm>
          <a:prstGeom prst="rect">
            <a:avLst/>
          </a:prstGeom>
          <a:noFill/>
          <a:ln w="9525">
            <a:noFill/>
            <a:miter lim="800000"/>
            <a:headEnd/>
            <a:tailEnd/>
          </a:ln>
          <a:effectLst/>
        </p:spPr>
        <p:txBody>
          <a:bodyPr wrap="none">
            <a:prstTxWarp prst="textNoShape">
              <a:avLst/>
            </a:prstTxWarp>
            <a:spAutoFit/>
          </a:bodyPr>
          <a:lstStyle/>
          <a:p>
            <a:pPr algn="l"/>
            <a:r>
              <a:rPr lang="en-US" sz="1800">
                <a:latin typeface="Microsoft Sans Serif" charset="0"/>
              </a:rPr>
              <a:t>(S0,S1)</a:t>
            </a:r>
          </a:p>
          <a:p>
            <a:pPr algn="l"/>
            <a:r>
              <a:rPr lang="en-US" sz="1800">
                <a:latin typeface="Microsoft Sans Serif" charset="0"/>
              </a:rPr>
              <a:t>(S1,S2)</a:t>
            </a:r>
          </a:p>
          <a:p>
            <a:pPr algn="l"/>
            <a:r>
              <a:rPr lang="en-US" sz="1800">
                <a:latin typeface="Microsoft Sans Serif" charset="0"/>
              </a:rPr>
              <a:t>(S2,S3)</a:t>
            </a:r>
          </a:p>
          <a:p>
            <a:pPr algn="l"/>
            <a:r>
              <a:rPr lang="en-US" sz="1800">
                <a:latin typeface="Microsoft Sans Serif" charset="0"/>
              </a:rPr>
              <a:t>(S4,S7)</a:t>
            </a:r>
          </a:p>
        </p:txBody>
      </p:sp>
      <p:sp>
        <p:nvSpPr>
          <p:cNvPr id="286732" name="Text Box 12"/>
          <p:cNvSpPr txBox="1">
            <a:spLocks noChangeArrowheads="1"/>
          </p:cNvSpPr>
          <p:nvPr/>
        </p:nvSpPr>
        <p:spPr bwMode="auto">
          <a:xfrm>
            <a:off x="2524125" y="4562475"/>
            <a:ext cx="368300" cy="457200"/>
          </a:xfrm>
          <a:prstGeom prst="rect">
            <a:avLst/>
          </a:prstGeom>
          <a:noFill/>
          <a:ln w="9525">
            <a:noFill/>
            <a:miter lim="800000"/>
            <a:headEnd/>
            <a:tailEnd/>
          </a:ln>
          <a:effectLst/>
        </p:spPr>
        <p:txBody>
          <a:bodyPr wrap="none">
            <a:prstTxWarp prst="textNoShape">
              <a:avLst/>
            </a:prstTxWarp>
            <a:spAutoFit/>
          </a:bodyPr>
          <a:lstStyle/>
          <a:p>
            <a:pPr algn="l"/>
            <a:r>
              <a:rPr lang="en-US" dirty="0">
                <a:solidFill>
                  <a:schemeClr val="accent1"/>
                </a:solidFill>
                <a:latin typeface="Lucida Console" charset="0"/>
              </a:rPr>
              <a:t>r</a:t>
            </a:r>
          </a:p>
        </p:txBody>
      </p:sp>
      <p:grpSp>
        <p:nvGrpSpPr>
          <p:cNvPr id="286755" name="Group 35"/>
          <p:cNvGrpSpPr>
            <a:grpSpLocks/>
          </p:cNvGrpSpPr>
          <p:nvPr/>
        </p:nvGrpSpPr>
        <p:grpSpPr bwMode="auto">
          <a:xfrm>
            <a:off x="5661025" y="3038475"/>
            <a:ext cx="1784350" cy="1333500"/>
            <a:chOff x="3566" y="1950"/>
            <a:chExt cx="1124" cy="840"/>
          </a:xfrm>
        </p:grpSpPr>
        <p:sp>
          <p:nvSpPr>
            <p:cNvPr id="286748" name="Text Box 28"/>
            <p:cNvSpPr txBox="1">
              <a:spLocks noChangeArrowheads="1"/>
            </p:cNvSpPr>
            <p:nvPr/>
          </p:nvSpPr>
          <p:spPr bwMode="auto">
            <a:xfrm>
              <a:off x="3566" y="1950"/>
              <a:ext cx="604" cy="750"/>
            </a:xfrm>
            <a:prstGeom prst="rect">
              <a:avLst/>
            </a:prstGeom>
            <a:noFill/>
            <a:ln w="9525">
              <a:noFill/>
              <a:miter lim="800000"/>
              <a:headEnd/>
              <a:tailEnd/>
            </a:ln>
            <a:effectLst/>
          </p:spPr>
          <p:txBody>
            <a:bodyPr wrap="none">
              <a:prstTxWarp prst="textNoShape">
                <a:avLst/>
              </a:prstTxWarp>
              <a:spAutoFit/>
            </a:bodyPr>
            <a:lstStyle/>
            <a:p>
              <a:pPr algn="l"/>
              <a:r>
                <a:rPr lang="en-US" sz="1800">
                  <a:latin typeface="Microsoft Sans Serif" charset="0"/>
                </a:rPr>
                <a:t>(S0,S1)</a:t>
              </a:r>
            </a:p>
            <a:p>
              <a:pPr algn="l"/>
              <a:r>
                <a:rPr lang="en-US" sz="1800">
                  <a:latin typeface="Microsoft Sans Serif" charset="0"/>
                </a:rPr>
                <a:t>(S1,S2)</a:t>
              </a:r>
            </a:p>
            <a:p>
              <a:pPr algn="l"/>
              <a:r>
                <a:rPr lang="en-US" sz="1800">
                  <a:latin typeface="Microsoft Sans Serif" charset="0"/>
                </a:rPr>
                <a:t>(S2,S3)</a:t>
              </a:r>
            </a:p>
            <a:p>
              <a:pPr algn="l"/>
              <a:r>
                <a:rPr lang="en-US" sz="1800">
                  <a:latin typeface="Microsoft Sans Serif" charset="0"/>
                </a:rPr>
                <a:t>(S4,S7)</a:t>
              </a:r>
            </a:p>
          </p:txBody>
        </p:sp>
        <p:sp>
          <p:nvSpPr>
            <p:cNvPr id="286749" name="Text Box 29"/>
            <p:cNvSpPr txBox="1">
              <a:spLocks noChangeArrowheads="1"/>
            </p:cNvSpPr>
            <p:nvPr/>
          </p:nvSpPr>
          <p:spPr bwMode="auto">
            <a:xfrm>
              <a:off x="4342" y="2502"/>
              <a:ext cx="348" cy="288"/>
            </a:xfrm>
            <a:prstGeom prst="rect">
              <a:avLst/>
            </a:prstGeom>
            <a:noFill/>
            <a:ln w="9525">
              <a:noFill/>
              <a:miter lim="800000"/>
              <a:headEnd/>
              <a:tailEnd/>
            </a:ln>
            <a:effectLst/>
          </p:spPr>
          <p:txBody>
            <a:bodyPr wrap="none">
              <a:prstTxWarp prst="textNoShape">
                <a:avLst/>
              </a:prstTxWarp>
              <a:spAutoFit/>
            </a:bodyPr>
            <a:lstStyle/>
            <a:p>
              <a:pPr algn="l"/>
              <a:r>
                <a:rPr lang="en-US" dirty="0">
                  <a:solidFill>
                    <a:schemeClr val="accent1"/>
                  </a:solidFill>
                  <a:latin typeface="Lucida Console" charset="0"/>
                </a:rPr>
                <a:t>^r</a:t>
              </a:r>
            </a:p>
          </p:txBody>
        </p:sp>
      </p:grpSp>
      <p:sp>
        <p:nvSpPr>
          <p:cNvPr id="286750" name="Text Box 30"/>
          <p:cNvSpPr txBox="1">
            <a:spLocks noChangeArrowheads="1"/>
          </p:cNvSpPr>
          <p:nvPr/>
        </p:nvSpPr>
        <p:spPr bwMode="auto">
          <a:xfrm>
            <a:off x="5661025" y="4130675"/>
            <a:ext cx="958850" cy="366713"/>
          </a:xfrm>
          <a:prstGeom prst="rect">
            <a:avLst/>
          </a:prstGeom>
          <a:noFill/>
          <a:ln w="9525">
            <a:noFill/>
            <a:miter lim="800000"/>
            <a:headEnd/>
            <a:tailEnd/>
          </a:ln>
          <a:effectLst/>
        </p:spPr>
        <p:txBody>
          <a:bodyPr wrap="none">
            <a:prstTxWarp prst="textNoShape">
              <a:avLst/>
            </a:prstTxWarp>
            <a:spAutoFit/>
          </a:bodyPr>
          <a:lstStyle/>
          <a:p>
            <a:pPr algn="l"/>
            <a:r>
              <a:rPr lang="en-US" sz="1800">
                <a:latin typeface="Microsoft Sans Serif" charset="0"/>
              </a:rPr>
              <a:t>(S0,S2)</a:t>
            </a:r>
          </a:p>
        </p:txBody>
      </p:sp>
      <p:sp>
        <p:nvSpPr>
          <p:cNvPr id="286751" name="Freeform 31"/>
          <p:cNvSpPr>
            <a:spLocks/>
          </p:cNvSpPr>
          <p:nvPr/>
        </p:nvSpPr>
        <p:spPr bwMode="auto">
          <a:xfrm>
            <a:off x="2100263" y="3206750"/>
            <a:ext cx="1214437" cy="609600"/>
          </a:xfrm>
          <a:custGeom>
            <a:avLst/>
            <a:gdLst/>
            <a:ahLst/>
            <a:cxnLst>
              <a:cxn ang="0">
                <a:pos x="669" y="232"/>
              </a:cxn>
              <a:cxn ang="0">
                <a:pos x="669" y="48"/>
              </a:cxn>
              <a:cxn ang="0">
                <a:pos x="93" y="56"/>
              </a:cxn>
              <a:cxn ang="0">
                <a:pos x="109" y="384"/>
              </a:cxn>
            </a:cxnLst>
            <a:rect l="0" t="0" r="r" b="b"/>
            <a:pathLst>
              <a:path w="765" h="384">
                <a:moveTo>
                  <a:pt x="669" y="232"/>
                </a:moveTo>
                <a:cubicBezTo>
                  <a:pt x="717" y="154"/>
                  <a:pt x="765" y="77"/>
                  <a:pt x="669" y="48"/>
                </a:cubicBezTo>
                <a:cubicBezTo>
                  <a:pt x="573" y="19"/>
                  <a:pt x="186" y="0"/>
                  <a:pt x="93" y="56"/>
                </a:cubicBezTo>
                <a:cubicBezTo>
                  <a:pt x="0" y="112"/>
                  <a:pt x="102" y="328"/>
                  <a:pt x="109" y="384"/>
                </a:cubicBezTo>
              </a:path>
            </a:pathLst>
          </a:custGeom>
          <a:noFill/>
          <a:ln w="9525" cmpd="sng">
            <a:solidFill>
              <a:schemeClr val="hlink"/>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286752" name="Freeform 32"/>
          <p:cNvSpPr>
            <a:spLocks/>
          </p:cNvSpPr>
          <p:nvPr/>
        </p:nvSpPr>
        <p:spPr bwMode="auto">
          <a:xfrm>
            <a:off x="1954213" y="3043238"/>
            <a:ext cx="1501775" cy="1052512"/>
          </a:xfrm>
          <a:custGeom>
            <a:avLst/>
            <a:gdLst/>
            <a:ahLst/>
            <a:cxnLst>
              <a:cxn ang="0">
                <a:pos x="745" y="519"/>
              </a:cxn>
              <a:cxn ang="0">
                <a:pos x="945" y="247"/>
              </a:cxn>
              <a:cxn ang="0">
                <a:pos x="737" y="47"/>
              </a:cxn>
              <a:cxn ang="0">
                <a:pos x="145" y="47"/>
              </a:cxn>
              <a:cxn ang="0">
                <a:pos x="9" y="327"/>
              </a:cxn>
              <a:cxn ang="0">
                <a:pos x="201" y="663"/>
              </a:cxn>
            </a:cxnLst>
            <a:rect l="0" t="0" r="r" b="b"/>
            <a:pathLst>
              <a:path w="946" h="663">
                <a:moveTo>
                  <a:pt x="745" y="519"/>
                </a:moveTo>
                <a:cubicBezTo>
                  <a:pt x="845" y="422"/>
                  <a:pt x="946" y="326"/>
                  <a:pt x="945" y="247"/>
                </a:cubicBezTo>
                <a:cubicBezTo>
                  <a:pt x="944" y="168"/>
                  <a:pt x="870" y="80"/>
                  <a:pt x="737" y="47"/>
                </a:cubicBezTo>
                <a:cubicBezTo>
                  <a:pt x="604" y="14"/>
                  <a:pt x="266" y="0"/>
                  <a:pt x="145" y="47"/>
                </a:cubicBezTo>
                <a:cubicBezTo>
                  <a:pt x="24" y="94"/>
                  <a:pt x="0" y="224"/>
                  <a:pt x="9" y="327"/>
                </a:cubicBezTo>
                <a:cubicBezTo>
                  <a:pt x="18" y="430"/>
                  <a:pt x="168" y="606"/>
                  <a:pt x="201" y="663"/>
                </a:cubicBezTo>
              </a:path>
            </a:pathLst>
          </a:custGeom>
          <a:noFill/>
          <a:ln w="9525" cmpd="sng">
            <a:solidFill>
              <a:schemeClr val="hlink"/>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286753" name="Text Box 33"/>
          <p:cNvSpPr txBox="1">
            <a:spLocks noChangeArrowheads="1"/>
          </p:cNvSpPr>
          <p:nvPr/>
        </p:nvSpPr>
        <p:spPr bwMode="auto">
          <a:xfrm>
            <a:off x="5661025" y="4422775"/>
            <a:ext cx="958850" cy="366713"/>
          </a:xfrm>
          <a:prstGeom prst="rect">
            <a:avLst/>
          </a:prstGeom>
          <a:noFill/>
          <a:ln w="9525">
            <a:noFill/>
            <a:miter lim="800000"/>
            <a:headEnd/>
            <a:tailEnd/>
          </a:ln>
          <a:effectLst/>
        </p:spPr>
        <p:txBody>
          <a:bodyPr wrap="none">
            <a:prstTxWarp prst="textNoShape">
              <a:avLst/>
            </a:prstTxWarp>
            <a:spAutoFit/>
          </a:bodyPr>
          <a:lstStyle/>
          <a:p>
            <a:pPr algn="l"/>
            <a:r>
              <a:rPr lang="en-US" sz="1800">
                <a:latin typeface="Microsoft Sans Serif" charset="0"/>
              </a:rPr>
              <a:t>(S0,S3)</a:t>
            </a:r>
          </a:p>
        </p:txBody>
      </p:sp>
      <p:sp>
        <p:nvSpPr>
          <p:cNvPr id="286754" name="Text Box 34"/>
          <p:cNvSpPr txBox="1">
            <a:spLocks noChangeArrowheads="1"/>
          </p:cNvSpPr>
          <p:nvPr/>
        </p:nvSpPr>
        <p:spPr bwMode="auto">
          <a:xfrm>
            <a:off x="5661025" y="4702175"/>
            <a:ext cx="958850" cy="366713"/>
          </a:xfrm>
          <a:prstGeom prst="rect">
            <a:avLst/>
          </a:prstGeom>
          <a:noFill/>
          <a:ln w="9525">
            <a:noFill/>
            <a:miter lim="800000"/>
            <a:headEnd/>
            <a:tailEnd/>
          </a:ln>
          <a:effectLst/>
        </p:spPr>
        <p:txBody>
          <a:bodyPr wrap="none">
            <a:prstTxWarp prst="textNoShape">
              <a:avLst/>
            </a:prstTxWarp>
            <a:spAutoFit/>
          </a:bodyPr>
          <a:lstStyle/>
          <a:p>
            <a:pPr algn="l"/>
            <a:r>
              <a:rPr lang="en-US" sz="1800">
                <a:latin typeface="Microsoft Sans Serif" charset="0"/>
              </a:rPr>
              <a:t>(S1,S3)</a:t>
            </a:r>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867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75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67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8675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8675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0" grpId="0" build="p" autoUpdateAnimBg="0"/>
      <p:bldP spid="286751" grpId="0" animBg="1"/>
      <p:bldP spid="286752" grpId="0" animBg="1"/>
      <p:bldP spid="286753" grpId="0" build="p" autoUpdateAnimBg="0"/>
      <p:bldP spid="286754"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1026"/>
          <p:cNvSpPr>
            <a:spLocks noGrp="1" noChangeArrowheads="1"/>
          </p:cNvSpPr>
          <p:nvPr>
            <p:ph type="title"/>
          </p:nvPr>
        </p:nvSpPr>
        <p:spPr/>
        <p:txBody>
          <a:bodyPr/>
          <a:lstStyle/>
          <a:p>
            <a:r>
              <a:rPr lang="en-US" dirty="0"/>
              <a:t>Example: Family Structure</a:t>
            </a:r>
          </a:p>
        </p:txBody>
      </p:sp>
      <p:sp>
        <p:nvSpPr>
          <p:cNvPr id="287747" name="Rectangle 1027"/>
          <p:cNvSpPr>
            <a:spLocks noGrp="1" noChangeArrowheads="1"/>
          </p:cNvSpPr>
          <p:nvPr>
            <p:ph idx="1"/>
          </p:nvPr>
        </p:nvSpPr>
        <p:spPr>
          <a:xfrm>
            <a:off x="685800" y="1524000"/>
            <a:ext cx="8153400" cy="4719638"/>
          </a:xfrm>
        </p:spPr>
        <p:txBody>
          <a:bodyPr/>
          <a:lstStyle/>
          <a:p>
            <a:r>
              <a:rPr kumimoji="1" lang="en-US" sz="2800" dirty="0"/>
              <a:t>What if we want to find Matt’s ancestors or descendants ?</a:t>
            </a:r>
          </a:p>
          <a:p>
            <a:pPr>
              <a:buFont typeface="Wingdings" charset="2"/>
              <a:buNone/>
            </a:pPr>
            <a:endParaRPr kumimoji="1" lang="en-US" sz="1200" dirty="0"/>
          </a:p>
          <a:p>
            <a:pPr lvl="1"/>
            <a:r>
              <a:rPr kumimoji="1" lang="en-US" sz="2400" dirty="0" err="1">
                <a:solidFill>
                  <a:schemeClr val="accent1"/>
                </a:solidFill>
                <a:latin typeface="Lucida Console"/>
                <a:cs typeface="Lucida Console"/>
              </a:rPr>
              <a:t>matt.^children</a:t>
            </a:r>
            <a:r>
              <a:rPr kumimoji="1" lang="en-US" sz="2400" dirty="0">
                <a:latin typeface="Lucida Console"/>
                <a:cs typeface="Lucida Console"/>
              </a:rPr>
              <a:t>       </a:t>
            </a:r>
            <a:r>
              <a:rPr kumimoji="1" lang="en-US" sz="2400" dirty="0">
                <a:solidFill>
                  <a:srgbClr val="8EB4E3"/>
                </a:solidFill>
              </a:rPr>
              <a:t>// Matt’s </a:t>
            </a:r>
            <a:r>
              <a:rPr kumimoji="1" lang="en-US" sz="2400" dirty="0">
                <a:solidFill>
                  <a:schemeClr val="tx2">
                    <a:lumMod val="40000"/>
                    <a:lumOff val="60000"/>
                  </a:schemeClr>
                </a:solidFill>
              </a:rPr>
              <a:t>descendants</a:t>
            </a:r>
          </a:p>
          <a:p>
            <a:pPr lvl="1"/>
            <a:r>
              <a:rPr kumimoji="1" lang="en-US" sz="2400" dirty="0" err="1">
                <a:solidFill>
                  <a:schemeClr val="accent1"/>
                </a:solidFill>
                <a:latin typeface="Lucida Console"/>
                <a:cs typeface="Lucida Console"/>
              </a:rPr>
              <a:t>matt.^(~children</a:t>
            </a:r>
            <a:r>
              <a:rPr kumimoji="1" lang="en-US" sz="2400" dirty="0">
                <a:solidFill>
                  <a:schemeClr val="accent1"/>
                </a:solidFill>
                <a:latin typeface="Lucida Console"/>
                <a:cs typeface="Lucida Console"/>
              </a:rPr>
              <a:t>)</a:t>
            </a:r>
            <a:r>
              <a:rPr kumimoji="1" lang="en-US" sz="2400" dirty="0">
                <a:latin typeface="Lucida Console"/>
                <a:cs typeface="Lucida Console"/>
              </a:rPr>
              <a:t>    </a:t>
            </a:r>
            <a:r>
              <a:rPr kumimoji="1" lang="en-US" sz="2400" dirty="0">
                <a:solidFill>
                  <a:srgbClr val="8EB4E3"/>
                </a:solidFill>
              </a:rPr>
              <a:t>// Matt’s ancestors</a:t>
            </a:r>
            <a:endParaRPr lang="en-US" sz="2400" dirty="0">
              <a:solidFill>
                <a:srgbClr val="8EB4E3"/>
              </a:solidFill>
            </a:endParaRPr>
          </a:p>
          <a:p>
            <a:pPr>
              <a:buFont typeface="Wingdings" charset="2"/>
              <a:buNone/>
            </a:pPr>
            <a:endParaRPr lang="en-US" sz="2800" dirty="0"/>
          </a:p>
          <a:p>
            <a:r>
              <a:rPr lang="en-US" sz="2800" dirty="0"/>
              <a:t>How would you express the constraint </a:t>
            </a:r>
            <a:r>
              <a:rPr lang="en-US" sz="2800" dirty="0">
                <a:solidFill>
                  <a:schemeClr val="accent3"/>
                </a:solidFill>
              </a:rPr>
              <a:t>“</a:t>
            </a:r>
            <a:r>
              <a:rPr lang="en-US" sz="2800" i="1" dirty="0">
                <a:solidFill>
                  <a:schemeClr val="accent3"/>
                </a:solidFill>
              </a:rPr>
              <a:t>No person can be their own ancestor </a:t>
            </a:r>
            <a:r>
              <a:rPr lang="en-US" sz="2800" dirty="0">
                <a:solidFill>
                  <a:schemeClr val="accent3"/>
                </a:solidFill>
              </a:rPr>
              <a:t>”</a:t>
            </a:r>
          </a:p>
          <a:p>
            <a:pPr>
              <a:buFont typeface="Wingdings" charset="2"/>
              <a:buNone/>
            </a:pPr>
            <a:endParaRPr lang="en-US" sz="1200" dirty="0"/>
          </a:p>
          <a:p>
            <a:pPr algn="ctr">
              <a:buFont typeface="Wingdings" charset="2"/>
              <a:buNone/>
            </a:pPr>
            <a:r>
              <a:rPr lang="en-US" sz="2400" dirty="0">
                <a:solidFill>
                  <a:schemeClr val="accent1"/>
                </a:solidFill>
                <a:latin typeface="Lucida Console"/>
                <a:cs typeface="Lucida Console"/>
              </a:rPr>
              <a:t>no </a:t>
            </a:r>
            <a:r>
              <a:rPr lang="en-US" sz="2400" dirty="0" err="1">
                <a:solidFill>
                  <a:schemeClr val="accent1"/>
                </a:solidFill>
                <a:latin typeface="Lucida Console"/>
                <a:cs typeface="Lucida Console"/>
              </a:rPr>
              <a:t>p</a:t>
            </a:r>
            <a:r>
              <a:rPr lang="en-US" sz="2400" dirty="0">
                <a:solidFill>
                  <a:schemeClr val="accent1"/>
                </a:solidFill>
                <a:latin typeface="Lucida Console"/>
                <a:cs typeface="Lucida Console"/>
              </a:rPr>
              <a:t>: Person | </a:t>
            </a:r>
            <a:r>
              <a:rPr lang="en-US" sz="2400" dirty="0" err="1">
                <a:solidFill>
                  <a:schemeClr val="accent1"/>
                </a:solidFill>
                <a:latin typeface="Lucida Console"/>
                <a:cs typeface="Lucida Console"/>
              </a:rPr>
              <a:t>p</a:t>
            </a:r>
            <a:r>
              <a:rPr lang="en-US" sz="2400" dirty="0">
                <a:solidFill>
                  <a:schemeClr val="accent1"/>
                </a:solidFill>
                <a:latin typeface="Lucida Console"/>
                <a:cs typeface="Lucida Console"/>
              </a:rPr>
              <a:t> in </a:t>
            </a:r>
            <a:r>
              <a:rPr lang="en-US" sz="2400" dirty="0" err="1">
                <a:solidFill>
                  <a:schemeClr val="accent1"/>
                </a:solidFill>
                <a:latin typeface="Lucida Console"/>
                <a:cs typeface="Lucida Console"/>
              </a:rPr>
              <a:t>p.^(~</a:t>
            </a:r>
            <a:r>
              <a:rPr kumimoji="1" lang="en-US" sz="2400" dirty="0" err="1">
                <a:solidFill>
                  <a:schemeClr val="accent1"/>
                </a:solidFill>
                <a:latin typeface="Lucida Console"/>
                <a:cs typeface="Lucida Console"/>
              </a:rPr>
              <a:t>children</a:t>
            </a:r>
            <a:r>
              <a:rPr kumimoji="1" lang="en-US" sz="2400" dirty="0">
                <a:solidFill>
                  <a:schemeClr val="accent1"/>
                </a:solidFill>
                <a:latin typeface="Lucida Console"/>
                <a:cs typeface="Lucida Console"/>
              </a:rPr>
              <a:t>)</a:t>
            </a:r>
            <a:endParaRPr lang="en-US" sz="2800" dirty="0">
              <a:latin typeface="Lucida Console"/>
              <a:cs typeface="Lucida Console"/>
            </a:endParaRPr>
          </a:p>
        </p:txBody>
      </p:sp>
      <p:sp>
        <p:nvSpPr>
          <p:cNvPr id="5" name="Slide Number Placeholder 4"/>
          <p:cNvSpPr>
            <a:spLocks noGrp="1"/>
          </p:cNvSpPr>
          <p:nvPr>
            <p:ph type="sldNum" sz="quarter" idx="12"/>
          </p:nvPr>
        </p:nvSpPr>
        <p:spPr/>
        <p:txBody>
          <a:bodyPr/>
          <a:lstStyle/>
          <a:p>
            <a:fld id="{9BEC52A8-D856-A64C-961D-05F3493CD356}" type="slidenum">
              <a:rPr lang="en-US"/>
              <a:pPr/>
              <a:t>21</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77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77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774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77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r>
              <a:rPr lang="en-US"/>
              <a:t>Reflexive-transitive closure</a:t>
            </a:r>
          </a:p>
        </p:txBody>
      </p:sp>
      <p:sp>
        <p:nvSpPr>
          <p:cNvPr id="382979" name="Rectangle 3"/>
          <p:cNvSpPr>
            <a:spLocks noGrp="1" noChangeArrowheads="1"/>
          </p:cNvSpPr>
          <p:nvPr>
            <p:ph idx="1"/>
          </p:nvPr>
        </p:nvSpPr>
        <p:spPr>
          <a:xfrm>
            <a:off x="732367" y="1344083"/>
            <a:ext cx="8005233" cy="5006975"/>
          </a:xfrm>
        </p:spPr>
        <p:txBody>
          <a:bodyPr/>
          <a:lstStyle/>
          <a:p>
            <a:r>
              <a:rPr lang="en-US" dirty="0">
                <a:solidFill>
                  <a:schemeClr val="accent1"/>
                </a:solidFill>
                <a:latin typeface="Lucida Console" charset="0"/>
              </a:rPr>
              <a:t>*</a:t>
            </a:r>
            <a:r>
              <a:rPr lang="en-US" dirty="0" err="1">
                <a:solidFill>
                  <a:schemeClr val="accent1"/>
                </a:solidFill>
                <a:latin typeface="Lucida Console" charset="0"/>
              </a:rPr>
              <a:t>r</a:t>
            </a:r>
            <a:r>
              <a:rPr lang="en-US" dirty="0"/>
              <a:t>  </a:t>
            </a:r>
            <a:r>
              <a:rPr lang="en-US" dirty="0">
                <a:solidFill>
                  <a:schemeClr val="accent1"/>
                </a:solidFill>
                <a:latin typeface="Lucida Console" charset="0"/>
              </a:rPr>
              <a:t>= ^</a:t>
            </a:r>
            <a:r>
              <a:rPr lang="en-US" dirty="0" err="1">
                <a:solidFill>
                  <a:schemeClr val="accent1"/>
                </a:solidFill>
                <a:latin typeface="Lucida Console" charset="0"/>
              </a:rPr>
              <a:t>r</a:t>
            </a:r>
            <a:r>
              <a:rPr lang="en-US" dirty="0">
                <a:solidFill>
                  <a:schemeClr val="accent1"/>
                </a:solidFill>
                <a:latin typeface="Lucida Console" charset="0"/>
              </a:rPr>
              <a:t> + </a:t>
            </a:r>
            <a:r>
              <a:rPr lang="en-US" b="1" dirty="0" err="1">
                <a:solidFill>
                  <a:schemeClr val="accent1"/>
                </a:solidFill>
                <a:latin typeface="Lucida Console" charset="0"/>
              </a:rPr>
              <a:t>iden</a:t>
            </a:r>
            <a:endParaRPr lang="en-US" dirty="0"/>
          </a:p>
          <a:p>
            <a:pPr lvl="1">
              <a:buFont typeface="Wingdings" charset="2"/>
              <a:buNone/>
            </a:pPr>
            <a:endParaRPr lang="en-US" dirty="0">
              <a:solidFill>
                <a:schemeClr val="accent1"/>
              </a:solidFill>
              <a:latin typeface="Lucida Console" charset="0"/>
            </a:endParaRPr>
          </a:p>
          <a:p>
            <a:pPr lvl="1">
              <a:buFont typeface="Wingdings" charset="2"/>
              <a:buNone/>
            </a:pPr>
            <a:endParaRPr lang="en-US" sz="3600" dirty="0">
              <a:solidFill>
                <a:schemeClr val="accent1"/>
              </a:solidFill>
              <a:latin typeface="Lucida Console" charset="0"/>
            </a:endParaRPr>
          </a:p>
          <a:p>
            <a:pPr lvl="1">
              <a:buFont typeface="Wingdings" charset="2"/>
              <a:buNone/>
            </a:pPr>
            <a:endParaRPr lang="en-US" sz="3600" dirty="0">
              <a:solidFill>
                <a:schemeClr val="accent1"/>
              </a:solidFill>
              <a:latin typeface="Lucida Console" charset="0"/>
            </a:endParaRPr>
          </a:p>
          <a:p>
            <a:pPr lvl="1">
              <a:buFont typeface="Wingdings" charset="2"/>
              <a:buNone/>
            </a:pPr>
            <a:endParaRPr lang="en-US" sz="3600" dirty="0">
              <a:solidFill>
                <a:schemeClr val="accent1"/>
              </a:solidFill>
              <a:latin typeface="Lucida Console" charset="0"/>
            </a:endParaRPr>
          </a:p>
          <a:p>
            <a:pPr lvl="1">
              <a:buFont typeface="Wingdings" charset="2"/>
              <a:buNone/>
            </a:pPr>
            <a:endParaRPr lang="en-US" sz="3600" dirty="0">
              <a:solidFill>
                <a:schemeClr val="accent1"/>
              </a:solidFill>
              <a:latin typeface="Lucida Console" charset="0"/>
            </a:endParaRPr>
          </a:p>
        </p:txBody>
      </p:sp>
      <p:sp>
        <p:nvSpPr>
          <p:cNvPr id="16" name="Slide Number Placeholder 4"/>
          <p:cNvSpPr>
            <a:spLocks noGrp="1"/>
          </p:cNvSpPr>
          <p:nvPr>
            <p:ph type="sldNum" sz="quarter" idx="12"/>
          </p:nvPr>
        </p:nvSpPr>
        <p:spPr/>
        <p:txBody>
          <a:bodyPr/>
          <a:lstStyle/>
          <a:p>
            <a:fld id="{0E92A2FA-7D07-0E49-89DD-826F8F8143C9}" type="slidenum">
              <a:rPr lang="en-US"/>
              <a:pPr/>
              <a:t>22</a:t>
            </a:fld>
            <a:endParaRPr lang="en-US"/>
          </a:p>
        </p:txBody>
      </p:sp>
      <p:sp>
        <p:nvSpPr>
          <p:cNvPr id="382980" name="Text Box 4"/>
          <p:cNvSpPr txBox="1">
            <a:spLocks noChangeArrowheads="1"/>
          </p:cNvSpPr>
          <p:nvPr/>
        </p:nvSpPr>
        <p:spPr bwMode="auto">
          <a:xfrm>
            <a:off x="2244725" y="3419475"/>
            <a:ext cx="958850" cy="1190625"/>
          </a:xfrm>
          <a:prstGeom prst="rect">
            <a:avLst/>
          </a:prstGeom>
          <a:noFill/>
          <a:ln w="9525">
            <a:noFill/>
            <a:miter lim="800000"/>
            <a:headEnd/>
            <a:tailEnd/>
          </a:ln>
          <a:effectLst/>
        </p:spPr>
        <p:txBody>
          <a:bodyPr wrap="none">
            <a:prstTxWarp prst="textNoShape">
              <a:avLst/>
            </a:prstTxWarp>
            <a:spAutoFit/>
          </a:bodyPr>
          <a:lstStyle/>
          <a:p>
            <a:pPr algn="l"/>
            <a:r>
              <a:rPr lang="en-US" sz="1800">
                <a:latin typeface="Microsoft Sans Serif" charset="0"/>
              </a:rPr>
              <a:t>(S0,S1)</a:t>
            </a:r>
          </a:p>
          <a:p>
            <a:pPr algn="l"/>
            <a:r>
              <a:rPr lang="en-US" sz="1800">
                <a:latin typeface="Microsoft Sans Serif" charset="0"/>
              </a:rPr>
              <a:t>(S1,S2)</a:t>
            </a:r>
          </a:p>
          <a:p>
            <a:pPr algn="l"/>
            <a:r>
              <a:rPr lang="en-US" sz="1800">
                <a:latin typeface="Microsoft Sans Serif" charset="0"/>
              </a:rPr>
              <a:t>(S2,S3)</a:t>
            </a:r>
          </a:p>
          <a:p>
            <a:pPr algn="l"/>
            <a:r>
              <a:rPr lang="en-US" sz="1800">
                <a:latin typeface="Microsoft Sans Serif" charset="0"/>
              </a:rPr>
              <a:t>(S4,S7)</a:t>
            </a:r>
          </a:p>
        </p:txBody>
      </p:sp>
      <p:sp>
        <p:nvSpPr>
          <p:cNvPr id="382981" name="Text Box 5"/>
          <p:cNvSpPr txBox="1">
            <a:spLocks noChangeArrowheads="1"/>
          </p:cNvSpPr>
          <p:nvPr/>
        </p:nvSpPr>
        <p:spPr bwMode="auto">
          <a:xfrm>
            <a:off x="2524125" y="4562475"/>
            <a:ext cx="368300" cy="457200"/>
          </a:xfrm>
          <a:prstGeom prst="rect">
            <a:avLst/>
          </a:prstGeom>
          <a:noFill/>
          <a:ln w="9525">
            <a:noFill/>
            <a:miter lim="800000"/>
            <a:headEnd/>
            <a:tailEnd/>
          </a:ln>
          <a:effectLst/>
        </p:spPr>
        <p:txBody>
          <a:bodyPr wrap="none">
            <a:prstTxWarp prst="textNoShape">
              <a:avLst/>
            </a:prstTxWarp>
            <a:spAutoFit/>
          </a:bodyPr>
          <a:lstStyle/>
          <a:p>
            <a:pPr algn="l"/>
            <a:r>
              <a:rPr lang="en-US">
                <a:solidFill>
                  <a:schemeClr val="accent1"/>
                </a:solidFill>
                <a:latin typeface="Lucida Console" charset="0"/>
              </a:rPr>
              <a:t>r</a:t>
            </a:r>
          </a:p>
        </p:txBody>
      </p:sp>
      <p:sp>
        <p:nvSpPr>
          <p:cNvPr id="382984" name="Text Box 8"/>
          <p:cNvSpPr txBox="1">
            <a:spLocks noChangeArrowheads="1"/>
          </p:cNvSpPr>
          <p:nvPr/>
        </p:nvSpPr>
        <p:spPr bwMode="auto">
          <a:xfrm>
            <a:off x="7423699" y="3924253"/>
            <a:ext cx="552450" cy="457200"/>
          </a:xfrm>
          <a:prstGeom prst="rect">
            <a:avLst/>
          </a:prstGeom>
          <a:noFill/>
          <a:ln w="9525">
            <a:noFill/>
            <a:miter lim="800000"/>
            <a:headEnd/>
            <a:tailEnd/>
          </a:ln>
          <a:effectLst/>
        </p:spPr>
        <p:txBody>
          <a:bodyPr wrap="none">
            <a:prstTxWarp prst="textNoShape">
              <a:avLst/>
            </a:prstTxWarp>
            <a:spAutoFit/>
          </a:bodyPr>
          <a:lstStyle/>
          <a:p>
            <a:pPr algn="l"/>
            <a:r>
              <a:rPr lang="en-US" dirty="0">
                <a:solidFill>
                  <a:schemeClr val="accent1"/>
                </a:solidFill>
                <a:latin typeface="Lucida Console" charset="0"/>
              </a:rPr>
              <a:t>*r</a:t>
            </a:r>
          </a:p>
        </p:txBody>
      </p:sp>
      <p:grpSp>
        <p:nvGrpSpPr>
          <p:cNvPr id="382990" name="Group 14"/>
          <p:cNvGrpSpPr>
            <a:grpSpLocks/>
          </p:cNvGrpSpPr>
          <p:nvPr/>
        </p:nvGrpSpPr>
        <p:grpSpPr bwMode="auto">
          <a:xfrm>
            <a:off x="5661025" y="2276475"/>
            <a:ext cx="958850" cy="2030413"/>
            <a:chOff x="3566" y="1914"/>
            <a:chExt cx="604" cy="1279"/>
          </a:xfrm>
        </p:grpSpPr>
        <p:sp>
          <p:nvSpPr>
            <p:cNvPr id="382983" name="Text Box 7"/>
            <p:cNvSpPr txBox="1">
              <a:spLocks noChangeArrowheads="1"/>
            </p:cNvSpPr>
            <p:nvPr/>
          </p:nvSpPr>
          <p:spPr bwMode="auto">
            <a:xfrm>
              <a:off x="3566" y="1914"/>
              <a:ext cx="604" cy="750"/>
            </a:xfrm>
            <a:prstGeom prst="rect">
              <a:avLst/>
            </a:prstGeom>
            <a:noFill/>
            <a:ln w="9525">
              <a:noFill/>
              <a:miter lim="800000"/>
              <a:headEnd/>
              <a:tailEnd/>
            </a:ln>
            <a:effectLst/>
          </p:spPr>
          <p:txBody>
            <a:bodyPr wrap="none">
              <a:prstTxWarp prst="textNoShape">
                <a:avLst/>
              </a:prstTxWarp>
              <a:spAutoFit/>
            </a:bodyPr>
            <a:lstStyle/>
            <a:p>
              <a:pPr algn="l"/>
              <a:r>
                <a:rPr lang="en-US" sz="1800">
                  <a:latin typeface="Microsoft Sans Serif" charset="0"/>
                </a:rPr>
                <a:t>(S0,S1)</a:t>
              </a:r>
            </a:p>
            <a:p>
              <a:pPr algn="l"/>
              <a:r>
                <a:rPr lang="en-US" sz="1800">
                  <a:latin typeface="Microsoft Sans Serif" charset="0"/>
                </a:rPr>
                <a:t>(S1,S2)</a:t>
              </a:r>
            </a:p>
            <a:p>
              <a:pPr algn="l"/>
              <a:r>
                <a:rPr lang="en-US" sz="1800">
                  <a:latin typeface="Microsoft Sans Serif" charset="0"/>
                </a:rPr>
                <a:t>(S2,S3)</a:t>
              </a:r>
            </a:p>
            <a:p>
              <a:pPr algn="l"/>
              <a:r>
                <a:rPr lang="en-US" sz="1800">
                  <a:latin typeface="Microsoft Sans Serif" charset="0"/>
                </a:rPr>
                <a:t>(S4,S7)</a:t>
              </a:r>
            </a:p>
          </p:txBody>
        </p:sp>
        <p:sp>
          <p:nvSpPr>
            <p:cNvPr id="382985" name="Text Box 9"/>
            <p:cNvSpPr txBox="1">
              <a:spLocks noChangeArrowheads="1"/>
            </p:cNvSpPr>
            <p:nvPr/>
          </p:nvSpPr>
          <p:spPr bwMode="auto">
            <a:xfrm>
              <a:off x="3566" y="2602"/>
              <a:ext cx="604" cy="231"/>
            </a:xfrm>
            <a:prstGeom prst="rect">
              <a:avLst/>
            </a:prstGeom>
            <a:noFill/>
            <a:ln w="9525">
              <a:noFill/>
              <a:miter lim="800000"/>
              <a:headEnd/>
              <a:tailEnd/>
            </a:ln>
            <a:effectLst/>
          </p:spPr>
          <p:txBody>
            <a:bodyPr wrap="none">
              <a:prstTxWarp prst="textNoShape">
                <a:avLst/>
              </a:prstTxWarp>
              <a:spAutoFit/>
            </a:bodyPr>
            <a:lstStyle/>
            <a:p>
              <a:pPr algn="l"/>
              <a:r>
                <a:rPr lang="en-US" sz="1800">
                  <a:latin typeface="Microsoft Sans Serif" charset="0"/>
                </a:rPr>
                <a:t>(S0,S2)</a:t>
              </a:r>
            </a:p>
          </p:txBody>
        </p:sp>
        <p:sp>
          <p:nvSpPr>
            <p:cNvPr id="382988" name="Text Box 12"/>
            <p:cNvSpPr txBox="1">
              <a:spLocks noChangeArrowheads="1"/>
            </p:cNvSpPr>
            <p:nvPr/>
          </p:nvSpPr>
          <p:spPr bwMode="auto">
            <a:xfrm>
              <a:off x="3566" y="2786"/>
              <a:ext cx="604" cy="231"/>
            </a:xfrm>
            <a:prstGeom prst="rect">
              <a:avLst/>
            </a:prstGeom>
            <a:noFill/>
            <a:ln w="9525">
              <a:noFill/>
              <a:miter lim="800000"/>
              <a:headEnd/>
              <a:tailEnd/>
            </a:ln>
            <a:effectLst/>
          </p:spPr>
          <p:txBody>
            <a:bodyPr wrap="none">
              <a:prstTxWarp prst="textNoShape">
                <a:avLst/>
              </a:prstTxWarp>
              <a:spAutoFit/>
            </a:bodyPr>
            <a:lstStyle/>
            <a:p>
              <a:pPr algn="l"/>
              <a:r>
                <a:rPr lang="en-US" sz="1800">
                  <a:latin typeface="Microsoft Sans Serif" charset="0"/>
                </a:rPr>
                <a:t>(S0,S3)</a:t>
              </a:r>
            </a:p>
          </p:txBody>
        </p:sp>
        <p:sp>
          <p:nvSpPr>
            <p:cNvPr id="382989" name="Text Box 13"/>
            <p:cNvSpPr txBox="1">
              <a:spLocks noChangeArrowheads="1"/>
            </p:cNvSpPr>
            <p:nvPr/>
          </p:nvSpPr>
          <p:spPr bwMode="auto">
            <a:xfrm>
              <a:off x="3566" y="2962"/>
              <a:ext cx="604" cy="231"/>
            </a:xfrm>
            <a:prstGeom prst="rect">
              <a:avLst/>
            </a:prstGeom>
            <a:noFill/>
            <a:ln w="9525">
              <a:noFill/>
              <a:miter lim="800000"/>
              <a:headEnd/>
              <a:tailEnd/>
            </a:ln>
            <a:effectLst/>
          </p:spPr>
          <p:txBody>
            <a:bodyPr wrap="none">
              <a:prstTxWarp prst="textNoShape">
                <a:avLst/>
              </a:prstTxWarp>
              <a:spAutoFit/>
            </a:bodyPr>
            <a:lstStyle/>
            <a:p>
              <a:pPr algn="l"/>
              <a:r>
                <a:rPr lang="en-US" sz="1800" dirty="0">
                  <a:latin typeface="Microsoft Sans Serif" charset="0"/>
                </a:rPr>
                <a:t>(S1,S3)</a:t>
              </a:r>
            </a:p>
          </p:txBody>
        </p:sp>
      </p:grpSp>
      <p:sp>
        <p:nvSpPr>
          <p:cNvPr id="382996" name="Text Box 20"/>
          <p:cNvSpPr txBox="1">
            <a:spLocks noChangeArrowheads="1"/>
          </p:cNvSpPr>
          <p:nvPr/>
        </p:nvSpPr>
        <p:spPr bwMode="auto">
          <a:xfrm>
            <a:off x="5673725" y="4206875"/>
            <a:ext cx="958850" cy="1739900"/>
          </a:xfrm>
          <a:prstGeom prst="rect">
            <a:avLst/>
          </a:prstGeom>
          <a:noFill/>
          <a:ln w="9525">
            <a:noFill/>
            <a:miter lim="800000"/>
            <a:headEnd/>
            <a:tailEnd/>
          </a:ln>
          <a:effectLst/>
        </p:spPr>
        <p:txBody>
          <a:bodyPr wrap="none">
            <a:prstTxWarp prst="textNoShape">
              <a:avLst/>
            </a:prstTxWarp>
            <a:spAutoFit/>
          </a:bodyPr>
          <a:lstStyle/>
          <a:p>
            <a:r>
              <a:rPr lang="en-US" sz="1800" dirty="0">
                <a:latin typeface="Microsoft Sans Serif" charset="0"/>
              </a:rPr>
              <a:t>(S0,S0)</a:t>
            </a:r>
          </a:p>
          <a:p>
            <a:r>
              <a:rPr lang="en-US" sz="1800" dirty="0">
                <a:latin typeface="Microsoft Sans Serif" charset="0"/>
              </a:rPr>
              <a:t>(S1,S1)</a:t>
            </a:r>
          </a:p>
          <a:p>
            <a:r>
              <a:rPr lang="en-US" sz="1800" dirty="0">
                <a:latin typeface="Microsoft Sans Serif" charset="0"/>
              </a:rPr>
              <a:t>(S2,S2)</a:t>
            </a:r>
          </a:p>
          <a:p>
            <a:r>
              <a:rPr lang="en-US" sz="1800" dirty="0">
                <a:latin typeface="Microsoft Sans Serif" charset="0"/>
              </a:rPr>
              <a:t>(S3,S3)</a:t>
            </a:r>
          </a:p>
          <a:p>
            <a:r>
              <a:rPr lang="en-US" sz="1800" dirty="0">
                <a:latin typeface="Microsoft Sans Serif" charset="0"/>
              </a:rPr>
              <a:t>(S4,S4)</a:t>
            </a:r>
          </a:p>
          <a:p>
            <a:r>
              <a:rPr lang="en-US" sz="1800" dirty="0">
                <a:latin typeface="Microsoft Sans Serif" charset="0"/>
              </a:rPr>
              <a:t>(S7,S7)</a:t>
            </a:r>
          </a:p>
        </p:txBody>
      </p:sp>
      <p:sp>
        <p:nvSpPr>
          <p:cNvPr id="383003" name="AutoShape 27"/>
          <p:cNvSpPr>
            <a:spLocks noChangeArrowheads="1"/>
          </p:cNvSpPr>
          <p:nvPr/>
        </p:nvSpPr>
        <p:spPr bwMode="auto">
          <a:xfrm rot="10800000">
            <a:off x="6515100" y="2362200"/>
            <a:ext cx="238125" cy="1952625"/>
          </a:xfrm>
          <a:prstGeom prst="moon">
            <a:avLst>
              <a:gd name="adj" fmla="val 9894"/>
            </a:avLst>
          </a:prstGeom>
          <a:solidFill>
            <a:schemeClr val="hlink"/>
          </a:solidFill>
          <a:ln w="9525">
            <a:solidFill>
              <a:schemeClr val="hlink"/>
            </a:solidFill>
            <a:miter lim="800000"/>
            <a:headEnd/>
            <a:tailEnd/>
          </a:ln>
          <a:effectLst/>
        </p:spPr>
        <p:txBody>
          <a:bodyPr wrap="none" anchor="ctr">
            <a:prstTxWarp prst="textNoShape">
              <a:avLst/>
            </a:prstTxWarp>
          </a:bodyPr>
          <a:lstStyle/>
          <a:p>
            <a:endParaRPr lang="en-US"/>
          </a:p>
        </p:txBody>
      </p:sp>
      <p:sp>
        <p:nvSpPr>
          <p:cNvPr id="383004" name="Text Box 28"/>
          <p:cNvSpPr txBox="1">
            <a:spLocks noChangeArrowheads="1"/>
          </p:cNvSpPr>
          <p:nvPr/>
        </p:nvSpPr>
        <p:spPr bwMode="auto">
          <a:xfrm>
            <a:off x="6800428" y="2986088"/>
            <a:ext cx="515938" cy="457200"/>
          </a:xfrm>
          <a:prstGeom prst="rect">
            <a:avLst/>
          </a:prstGeom>
          <a:noFill/>
          <a:ln w="9525">
            <a:noFill/>
            <a:miter lim="800000"/>
            <a:headEnd/>
            <a:tailEnd/>
          </a:ln>
          <a:effectLst/>
        </p:spPr>
        <p:txBody>
          <a:bodyPr wrap="none">
            <a:prstTxWarp prst="textNoShape">
              <a:avLst/>
            </a:prstTxWarp>
            <a:spAutoFit/>
          </a:bodyPr>
          <a:lstStyle/>
          <a:p>
            <a:r>
              <a:rPr lang="en-US" dirty="0">
                <a:solidFill>
                  <a:srgbClr val="4F81BD"/>
                </a:solidFill>
              </a:rPr>
              <a:t>^r</a:t>
            </a:r>
          </a:p>
        </p:txBody>
      </p:sp>
      <p:sp>
        <p:nvSpPr>
          <p:cNvPr id="17" name="AutoShape 27"/>
          <p:cNvSpPr>
            <a:spLocks noChangeArrowheads="1"/>
          </p:cNvSpPr>
          <p:nvPr/>
        </p:nvSpPr>
        <p:spPr bwMode="auto">
          <a:xfrm rot="10800000">
            <a:off x="6553762" y="4315282"/>
            <a:ext cx="238125" cy="1589065"/>
          </a:xfrm>
          <a:prstGeom prst="moon">
            <a:avLst>
              <a:gd name="adj" fmla="val 9894"/>
            </a:avLst>
          </a:prstGeom>
          <a:solidFill>
            <a:schemeClr val="hlink"/>
          </a:solidFill>
          <a:ln w="9525">
            <a:solidFill>
              <a:schemeClr val="hlink"/>
            </a:solidFill>
            <a:miter lim="800000"/>
            <a:headEnd/>
            <a:tailEnd/>
          </a:ln>
          <a:effectLst/>
        </p:spPr>
        <p:txBody>
          <a:bodyPr wrap="none" anchor="ctr">
            <a:prstTxWarp prst="textNoShape">
              <a:avLst/>
            </a:prstTxWarp>
          </a:bodyPr>
          <a:lstStyle/>
          <a:p>
            <a:endParaRPr lang="en-US"/>
          </a:p>
        </p:txBody>
      </p:sp>
      <p:sp>
        <p:nvSpPr>
          <p:cNvPr id="18" name="Text Box 28"/>
          <p:cNvSpPr txBox="1">
            <a:spLocks noChangeArrowheads="1"/>
          </p:cNvSpPr>
          <p:nvPr/>
        </p:nvSpPr>
        <p:spPr bwMode="auto">
          <a:xfrm>
            <a:off x="6916730" y="4844399"/>
            <a:ext cx="758741" cy="461665"/>
          </a:xfrm>
          <a:prstGeom prst="rect">
            <a:avLst/>
          </a:prstGeom>
          <a:noFill/>
          <a:ln w="9525">
            <a:noFill/>
            <a:miter lim="800000"/>
            <a:headEnd/>
            <a:tailEnd/>
          </a:ln>
          <a:effectLst/>
        </p:spPr>
        <p:txBody>
          <a:bodyPr wrap="none">
            <a:prstTxWarp prst="textNoShape">
              <a:avLst/>
            </a:prstTxWarp>
            <a:spAutoFit/>
          </a:bodyPr>
          <a:lstStyle/>
          <a:p>
            <a:r>
              <a:rPr lang="en-US" dirty="0" err="1">
                <a:solidFill>
                  <a:schemeClr val="accent1"/>
                </a:solidFill>
              </a:rPr>
              <a:t>iden</a:t>
            </a:r>
            <a:endParaRPr lang="en-US" dirty="0">
              <a:solidFill>
                <a:schemeClr val="accent1"/>
              </a:solidFill>
            </a:endParaRPr>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8299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96" grpId="1"/>
      <p:bldP spid="17" grpId="0" animBg="1"/>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dirty="0"/>
              <a:t>Domain and Image Restrictions</a:t>
            </a:r>
          </a:p>
        </p:txBody>
      </p:sp>
      <p:sp>
        <p:nvSpPr>
          <p:cNvPr id="355331" name="Rectangle 3"/>
          <p:cNvSpPr>
            <a:spLocks noGrp="1" noChangeArrowheads="1"/>
          </p:cNvSpPr>
          <p:nvPr>
            <p:ph idx="1"/>
          </p:nvPr>
        </p:nvSpPr>
        <p:spPr>
          <a:xfrm>
            <a:off x="464427" y="1329267"/>
            <a:ext cx="8440389" cy="5103283"/>
          </a:xfrm>
        </p:spPr>
        <p:txBody>
          <a:bodyPr>
            <a:normAutofit/>
          </a:bodyPr>
          <a:lstStyle/>
          <a:p>
            <a:pPr marL="0" indent="0">
              <a:lnSpc>
                <a:spcPct val="90000"/>
              </a:lnSpc>
              <a:buNone/>
            </a:pPr>
            <a:r>
              <a:rPr lang="en-US" sz="2800" dirty="0"/>
              <a:t>The restriction operators are used to </a:t>
            </a:r>
            <a:r>
              <a:rPr lang="en-US" sz="2800" dirty="0">
                <a:solidFill>
                  <a:srgbClr val="C0504D"/>
                </a:solidFill>
              </a:rPr>
              <a:t>filter </a:t>
            </a:r>
            <a:r>
              <a:rPr lang="en-US" sz="2800" dirty="0"/>
              <a:t>relations to a given domain or image</a:t>
            </a:r>
          </a:p>
          <a:p>
            <a:pPr marL="0" indent="0">
              <a:lnSpc>
                <a:spcPct val="90000"/>
              </a:lnSpc>
              <a:buNone/>
            </a:pPr>
            <a:endParaRPr lang="en-US" sz="800" dirty="0"/>
          </a:p>
          <a:p>
            <a:pPr marL="0" indent="0">
              <a:lnSpc>
                <a:spcPct val="90000"/>
              </a:lnSpc>
              <a:buNone/>
            </a:pPr>
            <a:r>
              <a:rPr lang="en-US" sz="2800" dirty="0"/>
              <a:t>If </a:t>
            </a:r>
            <a:r>
              <a:rPr lang="en-US" sz="2800" dirty="0">
                <a:solidFill>
                  <a:schemeClr val="accent1"/>
                </a:solidFill>
                <a:latin typeface="Lucida Console"/>
                <a:cs typeface="Lucida Console"/>
              </a:rPr>
              <a:t>s</a:t>
            </a:r>
            <a:r>
              <a:rPr lang="en-US" sz="2800" dirty="0"/>
              <a:t> is a set and </a:t>
            </a:r>
            <a:r>
              <a:rPr lang="en-US" sz="2800" dirty="0">
                <a:solidFill>
                  <a:schemeClr val="accent1"/>
                </a:solidFill>
                <a:latin typeface="Lucida Console"/>
                <a:cs typeface="Lucida Console"/>
              </a:rPr>
              <a:t>r</a:t>
            </a:r>
            <a:r>
              <a:rPr lang="en-US" sz="2800" dirty="0"/>
              <a:t> is a relation then</a:t>
            </a:r>
          </a:p>
          <a:p>
            <a:pPr lvl="1">
              <a:lnSpc>
                <a:spcPct val="90000"/>
              </a:lnSpc>
              <a:buFont typeface="Arial" charset="0"/>
              <a:buChar char="•"/>
            </a:pPr>
            <a:r>
              <a:rPr lang="en-US" sz="2400" dirty="0">
                <a:solidFill>
                  <a:schemeClr val="accent1"/>
                </a:solidFill>
                <a:latin typeface="Lucida Console"/>
                <a:cs typeface="Lucida Console"/>
              </a:rPr>
              <a:t>s &lt;: r </a:t>
            </a:r>
            <a:r>
              <a:rPr lang="en-US" sz="2400" dirty="0"/>
              <a:t>contains tuples of </a:t>
            </a:r>
            <a:r>
              <a:rPr lang="en-US" sz="2400" dirty="0">
                <a:solidFill>
                  <a:schemeClr val="accent1"/>
                </a:solidFill>
                <a:latin typeface="Lucida Console"/>
                <a:cs typeface="Lucida Console"/>
              </a:rPr>
              <a:t>r</a:t>
            </a:r>
            <a:r>
              <a:rPr lang="en-US" sz="2400" dirty="0"/>
              <a:t> </a:t>
            </a:r>
            <a:r>
              <a:rPr lang="en-US" sz="2400" dirty="0">
                <a:solidFill>
                  <a:srgbClr val="C0504D"/>
                </a:solidFill>
              </a:rPr>
              <a:t>starting </a:t>
            </a:r>
            <a:r>
              <a:rPr lang="en-US" sz="2400" dirty="0"/>
              <a:t>with an element in </a:t>
            </a:r>
            <a:r>
              <a:rPr lang="en-US" sz="2400" dirty="0">
                <a:solidFill>
                  <a:schemeClr val="accent1"/>
                </a:solidFill>
                <a:latin typeface="Lucida Console"/>
                <a:cs typeface="Lucida Console"/>
              </a:rPr>
              <a:t>s</a:t>
            </a:r>
            <a:endParaRPr lang="en-US" sz="800" dirty="0">
              <a:solidFill>
                <a:schemeClr val="accent1"/>
              </a:solidFill>
            </a:endParaRPr>
          </a:p>
          <a:p>
            <a:pPr lvl="1">
              <a:lnSpc>
                <a:spcPct val="90000"/>
              </a:lnSpc>
              <a:buFont typeface="Arial" charset="0"/>
              <a:buChar char="•"/>
            </a:pPr>
            <a:r>
              <a:rPr lang="en-US" sz="2400" dirty="0">
                <a:solidFill>
                  <a:schemeClr val="accent1"/>
                </a:solidFill>
                <a:latin typeface="Lucida Console"/>
                <a:cs typeface="Lucida Console"/>
              </a:rPr>
              <a:t>r :&gt; s </a:t>
            </a:r>
            <a:r>
              <a:rPr lang="en-US" sz="2400" dirty="0"/>
              <a:t>contains tuples of </a:t>
            </a:r>
            <a:r>
              <a:rPr lang="en-US" sz="2400" dirty="0">
                <a:solidFill>
                  <a:schemeClr val="accent1"/>
                </a:solidFill>
                <a:latin typeface="Lucida Console"/>
                <a:cs typeface="Lucida Console"/>
              </a:rPr>
              <a:t>r</a:t>
            </a:r>
            <a:r>
              <a:rPr lang="en-US" sz="2400" dirty="0"/>
              <a:t> </a:t>
            </a:r>
            <a:r>
              <a:rPr lang="en-US" sz="2400" dirty="0">
                <a:solidFill>
                  <a:srgbClr val="C0504D"/>
                </a:solidFill>
              </a:rPr>
              <a:t>ending </a:t>
            </a:r>
            <a:r>
              <a:rPr lang="en-US" sz="2400" dirty="0"/>
              <a:t>with an element in </a:t>
            </a:r>
            <a:r>
              <a:rPr lang="en-US" sz="2400" dirty="0">
                <a:solidFill>
                  <a:schemeClr val="accent1"/>
                </a:solidFill>
                <a:latin typeface="Lucida Console"/>
                <a:cs typeface="Lucida Console"/>
              </a:rPr>
              <a:t>s</a:t>
            </a:r>
            <a:endParaRPr lang="en-US" sz="2400" dirty="0"/>
          </a:p>
          <a:p>
            <a:pPr>
              <a:lnSpc>
                <a:spcPct val="90000"/>
              </a:lnSpc>
              <a:buFont typeface="Wingdings" charset="2"/>
              <a:buNone/>
            </a:pPr>
            <a:endParaRPr lang="en-US" sz="800" dirty="0"/>
          </a:p>
          <a:p>
            <a:pPr marL="0" indent="0">
              <a:lnSpc>
                <a:spcPct val="90000"/>
              </a:lnSpc>
              <a:buNone/>
            </a:pPr>
            <a:r>
              <a:rPr lang="en-US" sz="2800" b="1" dirty="0"/>
              <a:t>Examples.</a:t>
            </a:r>
            <a:r>
              <a:rPr lang="en-US" sz="2800" dirty="0"/>
              <a:t> </a:t>
            </a:r>
          </a:p>
          <a:p>
            <a:pPr marL="457200" lvl="1" indent="0">
              <a:lnSpc>
                <a:spcPct val="90000"/>
              </a:lnSpc>
              <a:buNone/>
            </a:pPr>
            <a:r>
              <a:rPr lang="en-US" sz="1800" dirty="0">
                <a:solidFill>
                  <a:schemeClr val="tx2">
                    <a:lumMod val="60000"/>
                    <a:lumOff val="40000"/>
                  </a:schemeClr>
                </a:solidFill>
                <a:latin typeface="Andale Mono"/>
                <a:cs typeface="Andale Mono"/>
              </a:rPr>
              <a:t>Man = {(M0),(M1),(M2),(M3)}</a:t>
            </a:r>
          </a:p>
          <a:p>
            <a:pPr marL="457200" lvl="1" indent="0">
              <a:lnSpc>
                <a:spcPct val="90000"/>
              </a:lnSpc>
              <a:buNone/>
            </a:pPr>
            <a:r>
              <a:rPr lang="en-US" sz="1800" dirty="0">
                <a:solidFill>
                  <a:schemeClr val="tx2">
                    <a:lumMod val="60000"/>
                    <a:lumOff val="40000"/>
                  </a:schemeClr>
                </a:solidFill>
                <a:latin typeface="Andale Mono"/>
                <a:cs typeface="Andale Mono"/>
              </a:rPr>
              <a:t>Woman = {(W0),(W1)}</a:t>
            </a:r>
          </a:p>
          <a:p>
            <a:pPr marL="457200" lvl="1" indent="0">
              <a:lnSpc>
                <a:spcPct val="90000"/>
              </a:lnSpc>
              <a:buNone/>
            </a:pPr>
            <a:r>
              <a:rPr lang="en-US" sz="1800" dirty="0">
                <a:solidFill>
                  <a:schemeClr val="tx2">
                    <a:lumMod val="60000"/>
                    <a:lumOff val="40000"/>
                  </a:schemeClr>
                </a:solidFill>
                <a:latin typeface="Andale Mono"/>
                <a:cs typeface="Andale Mono"/>
              </a:rPr>
              <a:t>children = {(M0,M1),(M0,M2),(M3,W0),(W1,M1)}</a:t>
            </a:r>
          </a:p>
          <a:p>
            <a:pPr marL="457200" lvl="1" indent="0">
              <a:lnSpc>
                <a:spcPct val="90000"/>
              </a:lnSpc>
              <a:buNone/>
            </a:pPr>
            <a:r>
              <a:rPr lang="en-US" sz="1800" dirty="0">
                <a:solidFill>
                  <a:schemeClr val="tx2">
                    <a:lumMod val="60000"/>
                    <a:lumOff val="40000"/>
                  </a:schemeClr>
                </a:solidFill>
                <a:latin typeface="Andale Mono"/>
                <a:cs typeface="Andale Mono"/>
              </a:rPr>
              <a:t>// father-child</a:t>
            </a:r>
          </a:p>
          <a:p>
            <a:pPr marL="457200" lvl="1" indent="0">
              <a:lnSpc>
                <a:spcPct val="90000"/>
              </a:lnSpc>
              <a:buNone/>
            </a:pPr>
            <a:r>
              <a:rPr lang="en-US" sz="1800" dirty="0">
                <a:solidFill>
                  <a:schemeClr val="tx2">
                    <a:lumMod val="60000"/>
                    <a:lumOff val="40000"/>
                  </a:schemeClr>
                </a:solidFill>
                <a:latin typeface="Andale Mono"/>
                <a:cs typeface="Andale Mono"/>
              </a:rPr>
              <a:t>Man &lt;: children = {(M0,M1),(M0,M2),(M3,W0)}   </a:t>
            </a:r>
          </a:p>
          <a:p>
            <a:pPr marL="457200" lvl="1" indent="0">
              <a:lnSpc>
                <a:spcPct val="90000"/>
              </a:lnSpc>
              <a:buNone/>
            </a:pPr>
            <a:r>
              <a:rPr lang="en-US" sz="1800" dirty="0">
                <a:solidFill>
                  <a:schemeClr val="tx2">
                    <a:lumMod val="60000"/>
                    <a:lumOff val="40000"/>
                  </a:schemeClr>
                </a:solidFill>
                <a:latin typeface="Andale Mono"/>
                <a:cs typeface="Andale Mono"/>
              </a:rPr>
              <a:t>// parent-son</a:t>
            </a:r>
          </a:p>
          <a:p>
            <a:pPr marL="457200" lvl="1" indent="0">
              <a:lnSpc>
                <a:spcPct val="90000"/>
              </a:lnSpc>
              <a:buNone/>
            </a:pPr>
            <a:r>
              <a:rPr lang="en-US" sz="1800" dirty="0">
                <a:solidFill>
                  <a:schemeClr val="tx2">
                    <a:lumMod val="60000"/>
                    <a:lumOff val="40000"/>
                  </a:schemeClr>
                </a:solidFill>
                <a:latin typeface="Andale Mono"/>
                <a:cs typeface="Andale Mono"/>
              </a:rPr>
              <a:t>children :&gt; Man = {(M0,M1),(M0,M2),(W1,M1)}</a:t>
            </a:r>
          </a:p>
        </p:txBody>
      </p:sp>
      <p:sp>
        <p:nvSpPr>
          <p:cNvPr id="5" name="Slide Number Placeholder 4"/>
          <p:cNvSpPr>
            <a:spLocks noGrp="1"/>
          </p:cNvSpPr>
          <p:nvPr>
            <p:ph type="sldNum" sz="quarter" idx="12"/>
          </p:nvPr>
        </p:nvSpPr>
        <p:spPr/>
        <p:txBody>
          <a:bodyPr/>
          <a:lstStyle/>
          <a:p>
            <a:fld id="{ED83F1D5-F53E-0148-A79C-EAD1DD0670E2}" type="slidenum">
              <a:rPr lang="en-US"/>
              <a:pPr/>
              <a:t>23</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r>
              <a:rPr lang="en-US" dirty="0"/>
              <a:t>Override</a:t>
            </a:r>
          </a:p>
        </p:txBody>
      </p:sp>
      <p:sp>
        <p:nvSpPr>
          <p:cNvPr id="356355" name="Rectangle 3"/>
          <p:cNvSpPr>
            <a:spLocks noGrp="1" noChangeArrowheads="1"/>
          </p:cNvSpPr>
          <p:nvPr>
            <p:ph idx="1"/>
          </p:nvPr>
        </p:nvSpPr>
        <p:spPr>
          <a:xfrm>
            <a:off x="600075" y="1447799"/>
            <a:ext cx="8153400" cy="4876800"/>
          </a:xfrm>
        </p:spPr>
        <p:txBody>
          <a:bodyPr/>
          <a:lstStyle/>
          <a:p>
            <a:pPr marL="0" indent="0">
              <a:buNone/>
            </a:pPr>
            <a:r>
              <a:rPr lang="en-US" sz="2800" dirty="0" err="1">
                <a:solidFill>
                  <a:schemeClr val="accent1"/>
                </a:solidFill>
                <a:latin typeface="Lucida Console"/>
                <a:cs typeface="Lucida Console"/>
              </a:rPr>
              <a:t>p</a:t>
            </a:r>
            <a:r>
              <a:rPr lang="en-US" sz="2800" dirty="0">
                <a:solidFill>
                  <a:schemeClr val="accent1"/>
                </a:solidFill>
                <a:latin typeface="Lucida Console"/>
                <a:cs typeface="Lucida Console"/>
              </a:rPr>
              <a:t> ++ </a:t>
            </a:r>
            <a:r>
              <a:rPr lang="en-US" sz="2800" dirty="0" err="1">
                <a:solidFill>
                  <a:schemeClr val="accent1"/>
                </a:solidFill>
                <a:latin typeface="Lucida Console"/>
                <a:cs typeface="Lucida Console"/>
              </a:rPr>
              <a:t>q</a:t>
            </a:r>
            <a:endParaRPr lang="en-US" sz="2800" dirty="0">
              <a:solidFill>
                <a:schemeClr val="accent1"/>
              </a:solidFill>
              <a:latin typeface="Lucida Console"/>
              <a:cs typeface="Lucida Console"/>
            </a:endParaRPr>
          </a:p>
          <a:p>
            <a:pPr lvl="1"/>
            <a:r>
              <a:rPr lang="en-US" sz="2400" dirty="0" err="1">
                <a:solidFill>
                  <a:srgbClr val="4F81BD"/>
                </a:solidFill>
                <a:latin typeface="Lucida Console"/>
                <a:cs typeface="Lucida Console"/>
              </a:rPr>
              <a:t>p</a:t>
            </a:r>
            <a:r>
              <a:rPr lang="en-US" sz="2400" dirty="0"/>
              <a:t> and </a:t>
            </a:r>
            <a:r>
              <a:rPr lang="en-US" sz="2400" dirty="0" err="1">
                <a:solidFill>
                  <a:srgbClr val="4F81BD"/>
                </a:solidFill>
                <a:latin typeface="Lucida Console"/>
                <a:cs typeface="Lucida Console"/>
              </a:rPr>
              <a:t>q</a:t>
            </a:r>
            <a:r>
              <a:rPr lang="en-US" sz="2400" dirty="0"/>
              <a:t> are two relations of </a:t>
            </a:r>
            <a:r>
              <a:rPr lang="en-US" sz="2400" dirty="0" err="1">
                <a:solidFill>
                  <a:srgbClr val="C0504D"/>
                </a:solidFill>
              </a:rPr>
              <a:t>arity</a:t>
            </a:r>
            <a:r>
              <a:rPr lang="en-US" sz="2400" dirty="0">
                <a:solidFill>
                  <a:srgbClr val="C0504D"/>
                </a:solidFill>
              </a:rPr>
              <a:t> two or more</a:t>
            </a:r>
          </a:p>
          <a:p>
            <a:pPr lvl="1"/>
            <a:r>
              <a:rPr lang="en-US" sz="2400" dirty="0"/>
              <a:t>the result is like the union between </a:t>
            </a:r>
            <a:r>
              <a:rPr lang="en-US" sz="2400" dirty="0">
                <a:solidFill>
                  <a:srgbClr val="4F81BD"/>
                </a:solidFill>
                <a:latin typeface="Lucida Console"/>
                <a:cs typeface="Lucida Console"/>
              </a:rPr>
              <a:t>p</a:t>
            </a:r>
            <a:r>
              <a:rPr lang="en-US" sz="2400" dirty="0"/>
              <a:t> and </a:t>
            </a:r>
            <a:r>
              <a:rPr lang="en-US" sz="2400" dirty="0">
                <a:solidFill>
                  <a:srgbClr val="4F81BD"/>
                </a:solidFill>
                <a:latin typeface="Lucida Console"/>
                <a:cs typeface="Lucida Console"/>
              </a:rPr>
              <a:t>q</a:t>
            </a:r>
            <a:r>
              <a:rPr lang="en-US" sz="2400" dirty="0"/>
              <a:t> except that tuples of </a:t>
            </a:r>
            <a:r>
              <a:rPr lang="en-US" sz="2400" dirty="0">
                <a:solidFill>
                  <a:srgbClr val="4F81BD"/>
                </a:solidFill>
                <a:latin typeface="Lucida Console"/>
                <a:cs typeface="Lucida Console"/>
              </a:rPr>
              <a:t>q</a:t>
            </a:r>
            <a:r>
              <a:rPr lang="en-US" sz="2400" dirty="0"/>
              <a:t> can replace tuples of </a:t>
            </a:r>
            <a:r>
              <a:rPr lang="en-US" sz="2400" dirty="0">
                <a:solidFill>
                  <a:srgbClr val="4F81BD"/>
                </a:solidFill>
                <a:latin typeface="Lucida Console"/>
                <a:cs typeface="Lucida Console"/>
              </a:rPr>
              <a:t>p</a:t>
            </a:r>
            <a:r>
              <a:rPr lang="en-US" sz="2400" dirty="0"/>
              <a:t>; any tuple in </a:t>
            </a:r>
            <a:r>
              <a:rPr lang="en-US" sz="2400" dirty="0">
                <a:solidFill>
                  <a:srgbClr val="4F81BD"/>
                </a:solidFill>
                <a:latin typeface="Lucida Console"/>
                <a:cs typeface="Lucida Console"/>
              </a:rPr>
              <a:t>p</a:t>
            </a:r>
            <a:r>
              <a:rPr lang="en-US" sz="2400" dirty="0"/>
              <a:t> that matches a tuple in </a:t>
            </a:r>
            <a:r>
              <a:rPr lang="en-US" sz="2400" dirty="0">
                <a:solidFill>
                  <a:srgbClr val="4F81BD"/>
                </a:solidFill>
                <a:latin typeface="Lucida Console"/>
                <a:cs typeface="Lucida Console"/>
              </a:rPr>
              <a:t>q</a:t>
            </a:r>
            <a:r>
              <a:rPr lang="en-US" sz="2400" dirty="0"/>
              <a:t> starting with the same element is dropped</a:t>
            </a:r>
          </a:p>
          <a:p>
            <a:pPr lvl="1"/>
            <a:r>
              <a:rPr lang="en-US" sz="2400" dirty="0" err="1">
                <a:solidFill>
                  <a:schemeClr val="accent1"/>
                </a:solidFill>
                <a:latin typeface="Lucida Console"/>
                <a:cs typeface="Lucida Console"/>
              </a:rPr>
              <a:t>p</a:t>
            </a:r>
            <a:r>
              <a:rPr lang="en-US" sz="2400" dirty="0">
                <a:solidFill>
                  <a:schemeClr val="accent1"/>
                </a:solidFill>
                <a:latin typeface="Lucida Console"/>
                <a:cs typeface="Lucida Console"/>
              </a:rPr>
              <a:t> ++ </a:t>
            </a:r>
            <a:r>
              <a:rPr lang="en-US" sz="2400" dirty="0" err="1">
                <a:solidFill>
                  <a:schemeClr val="accent1"/>
                </a:solidFill>
                <a:latin typeface="Lucida Console"/>
                <a:cs typeface="Lucida Console"/>
              </a:rPr>
              <a:t>q</a:t>
            </a:r>
            <a:r>
              <a:rPr lang="en-US" sz="2400" dirty="0">
                <a:solidFill>
                  <a:schemeClr val="accent1"/>
                </a:solidFill>
                <a:latin typeface="Lucida Console"/>
                <a:cs typeface="Lucida Console"/>
              </a:rPr>
              <a:t> = </a:t>
            </a:r>
            <a:r>
              <a:rPr lang="en-US" sz="2400" dirty="0" err="1">
                <a:solidFill>
                  <a:schemeClr val="accent1"/>
                </a:solidFill>
                <a:latin typeface="Lucida Console"/>
                <a:cs typeface="Lucida Console"/>
              </a:rPr>
              <a:t>p</a:t>
            </a:r>
            <a:r>
              <a:rPr lang="en-US" sz="2400" dirty="0">
                <a:solidFill>
                  <a:schemeClr val="accent1"/>
                </a:solidFill>
                <a:latin typeface="Lucida Console"/>
                <a:cs typeface="Lucida Console"/>
              </a:rPr>
              <a:t> – (</a:t>
            </a:r>
            <a:r>
              <a:rPr lang="en-US" sz="2400" dirty="0" err="1">
                <a:solidFill>
                  <a:schemeClr val="accent1"/>
                </a:solidFill>
                <a:latin typeface="Lucida Console"/>
                <a:cs typeface="Lucida Console"/>
              </a:rPr>
              <a:t>domain(q</a:t>
            </a:r>
            <a:r>
              <a:rPr lang="en-US" sz="2400" dirty="0">
                <a:solidFill>
                  <a:schemeClr val="accent1"/>
                </a:solidFill>
                <a:latin typeface="Lucida Console"/>
                <a:cs typeface="Lucida Console"/>
              </a:rPr>
              <a:t>) &lt;: </a:t>
            </a:r>
            <a:r>
              <a:rPr lang="en-US" sz="2400" dirty="0" err="1">
                <a:solidFill>
                  <a:schemeClr val="accent1"/>
                </a:solidFill>
                <a:latin typeface="Lucida Console"/>
                <a:cs typeface="Lucida Console"/>
              </a:rPr>
              <a:t>p</a:t>
            </a:r>
            <a:r>
              <a:rPr lang="en-US" sz="2400" dirty="0">
                <a:solidFill>
                  <a:schemeClr val="accent1"/>
                </a:solidFill>
                <a:latin typeface="Lucida Console"/>
                <a:cs typeface="Lucida Console"/>
              </a:rPr>
              <a:t>) + </a:t>
            </a:r>
            <a:r>
              <a:rPr lang="en-US" sz="2400" dirty="0" err="1">
                <a:solidFill>
                  <a:schemeClr val="accent1"/>
                </a:solidFill>
                <a:latin typeface="Lucida Console"/>
                <a:cs typeface="Lucida Console"/>
              </a:rPr>
              <a:t>q</a:t>
            </a:r>
            <a:endParaRPr lang="en-US" sz="2400" dirty="0">
              <a:solidFill>
                <a:schemeClr val="accent1"/>
              </a:solidFill>
              <a:latin typeface="Lucida Console"/>
              <a:cs typeface="Lucida Console"/>
            </a:endParaRPr>
          </a:p>
          <a:p>
            <a:pPr marL="0" indent="0">
              <a:buNone/>
            </a:pPr>
            <a:r>
              <a:rPr lang="en-US" sz="2800" dirty="0"/>
              <a:t>Example</a:t>
            </a:r>
          </a:p>
          <a:p>
            <a:pPr lvl="1"/>
            <a:r>
              <a:rPr lang="en-US" sz="2000" dirty="0" err="1">
                <a:latin typeface="Andale Mono"/>
                <a:cs typeface="Andale Mono"/>
              </a:rPr>
              <a:t>oldAddr</a:t>
            </a:r>
            <a:r>
              <a:rPr lang="en-US" sz="2000" dirty="0">
                <a:latin typeface="Andale Mono"/>
                <a:cs typeface="Andale Mono"/>
              </a:rPr>
              <a:t> = {(N0,D0),(N1,D1),(N1,D2)}</a:t>
            </a:r>
          </a:p>
          <a:p>
            <a:pPr lvl="1"/>
            <a:r>
              <a:rPr lang="en-US" sz="2000" dirty="0" err="1">
                <a:latin typeface="Andale Mono"/>
                <a:cs typeface="Andale Mono"/>
              </a:rPr>
              <a:t>newAddr</a:t>
            </a:r>
            <a:r>
              <a:rPr lang="en-US" sz="2000" dirty="0">
                <a:latin typeface="Andale Mono"/>
                <a:cs typeface="Andale Mono"/>
              </a:rPr>
              <a:t> = {(N1,D4),(N3,D3)}</a:t>
            </a:r>
          </a:p>
          <a:p>
            <a:pPr lvl="1"/>
            <a:r>
              <a:rPr lang="en-US" sz="2000" dirty="0" err="1">
                <a:latin typeface="Andale Mono"/>
                <a:cs typeface="Andale Mono"/>
              </a:rPr>
              <a:t>oldAddr</a:t>
            </a:r>
            <a:r>
              <a:rPr lang="en-US" sz="2000" dirty="0">
                <a:latin typeface="Andale Mono"/>
                <a:cs typeface="Andale Mono"/>
              </a:rPr>
              <a:t> ++ </a:t>
            </a:r>
            <a:r>
              <a:rPr lang="en-US" sz="2000" dirty="0" err="1">
                <a:latin typeface="Andale Mono"/>
                <a:cs typeface="Andale Mono"/>
              </a:rPr>
              <a:t>newAddr</a:t>
            </a:r>
            <a:r>
              <a:rPr lang="en-US" sz="2000" dirty="0">
                <a:latin typeface="Andale Mono"/>
                <a:cs typeface="Andale Mono"/>
              </a:rPr>
              <a:t> = {(N0,D0),(N1,D4),(N3,D3)}</a:t>
            </a:r>
          </a:p>
        </p:txBody>
      </p:sp>
      <p:sp>
        <p:nvSpPr>
          <p:cNvPr id="5" name="Slide Number Placeholder 4"/>
          <p:cNvSpPr>
            <a:spLocks noGrp="1"/>
          </p:cNvSpPr>
          <p:nvPr>
            <p:ph type="sldNum" sz="quarter" idx="12"/>
          </p:nvPr>
        </p:nvSpPr>
        <p:spPr/>
        <p:txBody>
          <a:bodyPr/>
          <a:lstStyle/>
          <a:p>
            <a:fld id="{68D24E30-1B8C-5D4C-A53F-52B04BB4D62F}" type="slidenum">
              <a:rPr lang="en-US"/>
              <a:pPr/>
              <a:t>24</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dirty="0"/>
              <a:t>Operator Precedence</a:t>
            </a:r>
          </a:p>
        </p:txBody>
      </p:sp>
      <p:sp>
        <p:nvSpPr>
          <p:cNvPr id="379907" name="Rectangle 3"/>
          <p:cNvSpPr>
            <a:spLocks noGrp="1" noChangeArrowheads="1"/>
          </p:cNvSpPr>
          <p:nvPr>
            <p:ph idx="1"/>
          </p:nvPr>
        </p:nvSpPr>
        <p:spPr>
          <a:xfrm>
            <a:off x="2533650" y="1495425"/>
            <a:ext cx="2895600" cy="4857750"/>
          </a:xfrm>
        </p:spPr>
        <p:txBody>
          <a:bodyPr/>
          <a:lstStyle/>
          <a:p>
            <a:pPr marL="0" indent="0">
              <a:lnSpc>
                <a:spcPct val="80000"/>
              </a:lnSpc>
              <a:buNone/>
            </a:pPr>
            <a:r>
              <a:rPr lang="en-US" sz="2100" dirty="0">
                <a:solidFill>
                  <a:schemeClr val="accent1"/>
                </a:solidFill>
              </a:rPr>
              <a:t>||</a:t>
            </a:r>
          </a:p>
          <a:p>
            <a:pPr marL="0" indent="0">
              <a:lnSpc>
                <a:spcPct val="80000"/>
              </a:lnSpc>
              <a:buNone/>
            </a:pPr>
            <a:r>
              <a:rPr lang="en-US" sz="2100" dirty="0">
                <a:solidFill>
                  <a:schemeClr val="accent1"/>
                </a:solidFill>
                <a:sym typeface="Wingdings" charset="2"/>
              </a:rPr>
              <a:t>&lt;=&gt;</a:t>
            </a:r>
          </a:p>
          <a:p>
            <a:pPr marL="0" indent="0">
              <a:lnSpc>
                <a:spcPct val="80000"/>
              </a:lnSpc>
              <a:buNone/>
            </a:pPr>
            <a:r>
              <a:rPr lang="en-US" sz="2100" dirty="0">
                <a:solidFill>
                  <a:schemeClr val="accent1"/>
                </a:solidFill>
                <a:sym typeface="Wingdings" charset="2"/>
              </a:rPr>
              <a:t>=&gt;</a:t>
            </a:r>
          </a:p>
          <a:p>
            <a:pPr marL="0" indent="0">
              <a:lnSpc>
                <a:spcPct val="80000"/>
              </a:lnSpc>
              <a:buNone/>
            </a:pPr>
            <a:r>
              <a:rPr lang="en-US" sz="2100" dirty="0">
                <a:solidFill>
                  <a:schemeClr val="accent1"/>
                </a:solidFill>
                <a:sym typeface="Wingdings" charset="2"/>
              </a:rPr>
              <a:t>&amp;&amp;</a:t>
            </a:r>
          </a:p>
          <a:p>
            <a:pPr marL="0" indent="0">
              <a:lnSpc>
                <a:spcPct val="80000"/>
              </a:lnSpc>
              <a:buNone/>
            </a:pPr>
            <a:r>
              <a:rPr lang="en-US" sz="2100" dirty="0">
                <a:solidFill>
                  <a:schemeClr val="accent1"/>
                </a:solidFill>
                <a:sym typeface="Wingdings" charset="2"/>
              </a:rPr>
              <a:t>!</a:t>
            </a:r>
          </a:p>
          <a:p>
            <a:pPr marL="0" indent="0">
              <a:lnSpc>
                <a:spcPct val="80000"/>
              </a:lnSpc>
              <a:buNone/>
            </a:pPr>
            <a:r>
              <a:rPr lang="en-US" sz="2100" dirty="0">
                <a:solidFill>
                  <a:schemeClr val="accent1"/>
                </a:solidFill>
                <a:sym typeface="Wingdings" charset="2"/>
              </a:rPr>
              <a:t>=  !=  in</a:t>
            </a:r>
          </a:p>
          <a:p>
            <a:pPr marL="0" indent="0">
              <a:lnSpc>
                <a:spcPct val="80000"/>
              </a:lnSpc>
              <a:buNone/>
            </a:pPr>
            <a:r>
              <a:rPr lang="en-US" sz="2100" dirty="0">
                <a:solidFill>
                  <a:schemeClr val="accent1"/>
                </a:solidFill>
                <a:sym typeface="Wingdings" charset="2"/>
              </a:rPr>
              <a:t>+  -</a:t>
            </a:r>
          </a:p>
          <a:p>
            <a:pPr marL="0" indent="0">
              <a:lnSpc>
                <a:spcPct val="80000"/>
              </a:lnSpc>
              <a:buNone/>
            </a:pPr>
            <a:r>
              <a:rPr lang="en-US" sz="2100" dirty="0">
                <a:solidFill>
                  <a:schemeClr val="accent1"/>
                </a:solidFill>
                <a:sym typeface="Wingdings" charset="2"/>
              </a:rPr>
              <a:t>++</a:t>
            </a:r>
          </a:p>
          <a:p>
            <a:pPr marL="0" indent="0">
              <a:lnSpc>
                <a:spcPct val="80000"/>
              </a:lnSpc>
              <a:buNone/>
            </a:pPr>
            <a:r>
              <a:rPr lang="en-US" sz="2100" dirty="0">
                <a:solidFill>
                  <a:schemeClr val="accent1"/>
                </a:solidFill>
                <a:sym typeface="Wingdings" charset="2"/>
              </a:rPr>
              <a:t>&amp;</a:t>
            </a:r>
          </a:p>
          <a:p>
            <a:pPr marL="0" indent="0">
              <a:lnSpc>
                <a:spcPct val="80000"/>
              </a:lnSpc>
              <a:buNone/>
            </a:pPr>
            <a:r>
              <a:rPr lang="en-US" sz="2100" dirty="0">
                <a:solidFill>
                  <a:schemeClr val="accent1"/>
                </a:solidFill>
              </a:rPr>
              <a:t>-&gt;</a:t>
            </a:r>
          </a:p>
          <a:p>
            <a:pPr marL="0" indent="0">
              <a:lnSpc>
                <a:spcPct val="80000"/>
              </a:lnSpc>
              <a:buNone/>
            </a:pPr>
            <a:r>
              <a:rPr lang="en-US" sz="2100" dirty="0">
                <a:solidFill>
                  <a:schemeClr val="accent1"/>
                </a:solidFill>
              </a:rPr>
              <a:t>&lt;:</a:t>
            </a:r>
          </a:p>
          <a:p>
            <a:pPr marL="0" indent="0">
              <a:lnSpc>
                <a:spcPct val="80000"/>
              </a:lnSpc>
              <a:buNone/>
            </a:pPr>
            <a:r>
              <a:rPr lang="en-US" sz="2100" dirty="0">
                <a:solidFill>
                  <a:schemeClr val="accent1"/>
                </a:solidFill>
              </a:rPr>
              <a:t>:&gt;</a:t>
            </a:r>
          </a:p>
          <a:p>
            <a:pPr marL="0" indent="0">
              <a:lnSpc>
                <a:spcPct val="80000"/>
              </a:lnSpc>
              <a:buNone/>
            </a:pPr>
            <a:r>
              <a:rPr lang="en-US" sz="2100" dirty="0">
                <a:solidFill>
                  <a:schemeClr val="accent1"/>
                </a:solidFill>
              </a:rPr>
              <a:t>[]</a:t>
            </a:r>
          </a:p>
          <a:p>
            <a:pPr marL="0" indent="0">
              <a:lnSpc>
                <a:spcPct val="80000"/>
              </a:lnSpc>
              <a:buNone/>
            </a:pPr>
            <a:r>
              <a:rPr lang="en-US" sz="2100" dirty="0">
                <a:solidFill>
                  <a:schemeClr val="accent1"/>
                </a:solidFill>
              </a:rPr>
              <a:t>.</a:t>
            </a:r>
          </a:p>
          <a:p>
            <a:pPr marL="0" indent="0">
              <a:lnSpc>
                <a:spcPct val="80000"/>
              </a:lnSpc>
              <a:buNone/>
            </a:pPr>
            <a:r>
              <a:rPr lang="en-US" sz="2100" dirty="0">
                <a:solidFill>
                  <a:schemeClr val="accent1"/>
                </a:solidFill>
              </a:rPr>
              <a:t>~  *  ^</a:t>
            </a:r>
          </a:p>
        </p:txBody>
      </p:sp>
      <p:sp>
        <p:nvSpPr>
          <p:cNvPr id="8" name="Slide Number Placeholder 4"/>
          <p:cNvSpPr>
            <a:spLocks noGrp="1"/>
          </p:cNvSpPr>
          <p:nvPr>
            <p:ph type="sldNum" sz="quarter" idx="12"/>
          </p:nvPr>
        </p:nvSpPr>
        <p:spPr/>
        <p:txBody>
          <a:bodyPr/>
          <a:lstStyle/>
          <a:p>
            <a:fld id="{57A8D0D7-5D29-7C46-8F93-C8227646ED9A}" type="slidenum">
              <a:rPr lang="en-US"/>
              <a:pPr/>
              <a:t>25</a:t>
            </a:fld>
            <a:endParaRPr lang="en-US"/>
          </a:p>
        </p:txBody>
      </p:sp>
      <p:sp>
        <p:nvSpPr>
          <p:cNvPr id="379908" name="Line 4"/>
          <p:cNvSpPr>
            <a:spLocks noChangeShapeType="1"/>
          </p:cNvSpPr>
          <p:nvPr/>
        </p:nvSpPr>
        <p:spPr bwMode="auto">
          <a:xfrm rot="10800000" flipV="1">
            <a:off x="5581650" y="1704975"/>
            <a:ext cx="0" cy="4476750"/>
          </a:xfrm>
          <a:prstGeom prst="line">
            <a:avLst/>
          </a:prstGeom>
          <a:noFill/>
          <a:ln w="19050">
            <a:solidFill>
              <a:schemeClr val="tx1"/>
            </a:solidFill>
            <a:round/>
            <a:headEnd/>
            <a:tailEnd type="arrow" w="med" len="lg"/>
          </a:ln>
          <a:effectLst/>
        </p:spPr>
        <p:txBody>
          <a:bodyPr wrap="none">
            <a:prstTxWarp prst="textNoShape">
              <a:avLst/>
            </a:prstTxWarp>
          </a:bodyPr>
          <a:lstStyle/>
          <a:p>
            <a:endParaRPr lang="en-US"/>
          </a:p>
        </p:txBody>
      </p:sp>
      <p:sp>
        <p:nvSpPr>
          <p:cNvPr id="379909" name="Text Box 5"/>
          <p:cNvSpPr txBox="1">
            <a:spLocks noChangeArrowheads="1"/>
          </p:cNvSpPr>
          <p:nvPr/>
        </p:nvSpPr>
        <p:spPr bwMode="auto">
          <a:xfrm>
            <a:off x="5208588" y="2043113"/>
            <a:ext cx="728662" cy="396875"/>
          </a:xfrm>
          <a:prstGeom prst="rect">
            <a:avLst/>
          </a:prstGeom>
          <a:solidFill>
            <a:schemeClr val="bg1"/>
          </a:solidFill>
          <a:ln w="9525">
            <a:noFill/>
            <a:miter lim="800000"/>
            <a:headEnd/>
            <a:tailEnd/>
          </a:ln>
          <a:effectLst/>
        </p:spPr>
        <p:txBody>
          <a:bodyPr>
            <a:prstTxWarp prst="textNoShape">
              <a:avLst/>
            </a:prstTxWarp>
            <a:spAutoFit/>
          </a:bodyPr>
          <a:lstStyle/>
          <a:p>
            <a:r>
              <a:rPr lang="en-US" sz="2000"/>
              <a:t>Low</a:t>
            </a:r>
          </a:p>
        </p:txBody>
      </p:sp>
      <p:sp>
        <p:nvSpPr>
          <p:cNvPr id="379910" name="Text Box 6"/>
          <p:cNvSpPr txBox="1">
            <a:spLocks noChangeArrowheads="1"/>
          </p:cNvSpPr>
          <p:nvPr/>
        </p:nvSpPr>
        <p:spPr bwMode="auto">
          <a:xfrm>
            <a:off x="5224463" y="5368925"/>
            <a:ext cx="695325" cy="396875"/>
          </a:xfrm>
          <a:prstGeom prst="rect">
            <a:avLst/>
          </a:prstGeom>
          <a:solidFill>
            <a:schemeClr val="bg1"/>
          </a:solidFill>
          <a:ln w="9525">
            <a:noFill/>
            <a:miter lim="800000"/>
            <a:headEnd/>
            <a:tailEnd/>
          </a:ln>
          <a:effectLst/>
        </p:spPr>
        <p:txBody>
          <a:bodyPr wrap="none">
            <a:prstTxWarp prst="textNoShape">
              <a:avLst/>
            </a:prstTxWarp>
            <a:spAutoFit/>
          </a:bodyPr>
          <a:lstStyle/>
          <a:p>
            <a:r>
              <a:rPr lang="en-US" sz="2000"/>
              <a:t>High</a:t>
            </a:r>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1026"/>
          <p:cNvSpPr>
            <a:spLocks noGrp="1" noChangeArrowheads="1"/>
          </p:cNvSpPr>
          <p:nvPr>
            <p:ph type="title"/>
          </p:nvPr>
        </p:nvSpPr>
        <p:spPr/>
        <p:txBody>
          <a:bodyPr/>
          <a:lstStyle/>
          <a:p>
            <a:r>
              <a:rPr lang="en-US" dirty="0"/>
              <a:t>Example: Family Structure</a:t>
            </a:r>
          </a:p>
        </p:txBody>
      </p:sp>
      <p:sp>
        <p:nvSpPr>
          <p:cNvPr id="288771" name="Rectangle 1027"/>
          <p:cNvSpPr>
            <a:spLocks noGrp="1" noChangeArrowheads="1"/>
          </p:cNvSpPr>
          <p:nvPr>
            <p:ph idx="1"/>
          </p:nvPr>
        </p:nvSpPr>
        <p:spPr>
          <a:xfrm>
            <a:off x="583142" y="1566333"/>
            <a:ext cx="8153400" cy="4862513"/>
          </a:xfrm>
        </p:spPr>
        <p:txBody>
          <a:bodyPr/>
          <a:lstStyle/>
          <a:p>
            <a:pPr marL="0" indent="0">
              <a:lnSpc>
                <a:spcPct val="80000"/>
              </a:lnSpc>
              <a:buNone/>
            </a:pPr>
            <a:r>
              <a:rPr lang="en-US" sz="2800" dirty="0"/>
              <a:t>How would you express the constraint </a:t>
            </a:r>
            <a:r>
              <a:rPr lang="en-US" sz="2800" dirty="0">
                <a:solidFill>
                  <a:schemeClr val="accent3"/>
                </a:solidFill>
              </a:rPr>
              <a:t>“</a:t>
            </a:r>
            <a:r>
              <a:rPr lang="en-US" sz="2800" i="1" dirty="0">
                <a:solidFill>
                  <a:schemeClr val="accent3"/>
                </a:solidFill>
              </a:rPr>
              <a:t>No person can have more than one father and mother </a:t>
            </a:r>
            <a:r>
              <a:rPr lang="en-US" sz="2800" dirty="0">
                <a:solidFill>
                  <a:schemeClr val="accent3"/>
                </a:solidFill>
              </a:rPr>
              <a:t>” </a:t>
            </a:r>
            <a:r>
              <a:rPr lang="en-US" sz="2800" dirty="0"/>
              <a:t>?</a:t>
            </a:r>
          </a:p>
          <a:p>
            <a:pPr marL="0" indent="0">
              <a:lnSpc>
                <a:spcPct val="80000"/>
              </a:lnSpc>
              <a:buNone/>
            </a:pPr>
            <a:endParaRPr lang="en-US" sz="2800" dirty="0"/>
          </a:p>
          <a:p>
            <a:pPr marL="0" indent="0">
              <a:lnSpc>
                <a:spcPct val="80000"/>
              </a:lnSpc>
              <a:buNone/>
            </a:pPr>
            <a:endParaRPr lang="en-US" sz="2800" dirty="0"/>
          </a:p>
          <a:p>
            <a:pPr marL="0" indent="0">
              <a:lnSpc>
                <a:spcPct val="80000"/>
              </a:lnSpc>
              <a:buNone/>
            </a:pPr>
            <a:endParaRPr lang="en-US" sz="2800" dirty="0"/>
          </a:p>
        </p:txBody>
      </p:sp>
      <p:sp>
        <p:nvSpPr>
          <p:cNvPr id="5" name="Slide Number Placeholder 4"/>
          <p:cNvSpPr>
            <a:spLocks noGrp="1"/>
          </p:cNvSpPr>
          <p:nvPr>
            <p:ph type="sldNum" sz="quarter" idx="12"/>
          </p:nvPr>
        </p:nvSpPr>
        <p:spPr/>
        <p:txBody>
          <a:bodyPr/>
          <a:lstStyle/>
          <a:p>
            <a:fld id="{14EE2C88-4454-7E4B-B1D4-07D71BC3C8EF}" type="slidenum">
              <a:rPr lang="en-US"/>
              <a:pPr/>
              <a:t>26</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1026"/>
          <p:cNvSpPr>
            <a:spLocks noGrp="1" noChangeArrowheads="1"/>
          </p:cNvSpPr>
          <p:nvPr>
            <p:ph type="title"/>
          </p:nvPr>
        </p:nvSpPr>
        <p:spPr/>
        <p:txBody>
          <a:bodyPr/>
          <a:lstStyle/>
          <a:p>
            <a:r>
              <a:rPr lang="en-US"/>
              <a:t>Example: Family Structure</a:t>
            </a:r>
          </a:p>
        </p:txBody>
      </p:sp>
      <p:sp>
        <p:nvSpPr>
          <p:cNvPr id="288771" name="Rectangle 1027"/>
          <p:cNvSpPr>
            <a:spLocks noGrp="1" noChangeArrowheads="1"/>
          </p:cNvSpPr>
          <p:nvPr>
            <p:ph idx="1"/>
          </p:nvPr>
        </p:nvSpPr>
        <p:spPr>
          <a:xfrm>
            <a:off x="583142" y="1299672"/>
            <a:ext cx="8153400" cy="5307819"/>
          </a:xfrm>
        </p:spPr>
        <p:txBody>
          <a:bodyPr>
            <a:normAutofit fontScale="92500" lnSpcReduction="10000"/>
          </a:bodyPr>
          <a:lstStyle/>
          <a:p>
            <a:pPr marL="0" indent="0">
              <a:lnSpc>
                <a:spcPct val="80000"/>
              </a:lnSpc>
              <a:buNone/>
            </a:pPr>
            <a:r>
              <a:rPr lang="en-US" sz="2800" dirty="0"/>
              <a:t>How would you express the constraint </a:t>
            </a:r>
            <a:r>
              <a:rPr lang="en-US" sz="2800" dirty="0">
                <a:solidFill>
                  <a:srgbClr val="9BBB59"/>
                </a:solidFill>
              </a:rPr>
              <a:t>“</a:t>
            </a:r>
            <a:r>
              <a:rPr lang="en-US" sz="2800" i="1" dirty="0">
                <a:solidFill>
                  <a:srgbClr val="9BBB59"/>
                </a:solidFill>
              </a:rPr>
              <a:t>No person can have more than one father and mother </a:t>
            </a:r>
            <a:r>
              <a:rPr lang="en-US" sz="2800" dirty="0">
                <a:solidFill>
                  <a:srgbClr val="9BBB59"/>
                </a:solidFill>
              </a:rPr>
              <a:t>”</a:t>
            </a:r>
            <a:r>
              <a:rPr lang="en-US" sz="2800" dirty="0"/>
              <a:t> ?</a:t>
            </a:r>
          </a:p>
          <a:p>
            <a:pPr>
              <a:lnSpc>
                <a:spcPct val="80000"/>
              </a:lnSpc>
              <a:buFont typeface="Wingdings" charset="2"/>
              <a:buNone/>
            </a:pPr>
            <a:endParaRPr lang="en-US" sz="1600" dirty="0"/>
          </a:p>
          <a:p>
            <a:pPr>
              <a:lnSpc>
                <a:spcPct val="80000"/>
              </a:lnSpc>
              <a:buFont typeface="Wingdings" charset="2"/>
              <a:buNone/>
            </a:pPr>
            <a:r>
              <a:rPr lang="en-US" sz="2400" b="1" dirty="0">
                <a:solidFill>
                  <a:schemeClr val="accent1"/>
                </a:solidFill>
                <a:latin typeface="Lucida Console" charset="0"/>
              </a:rPr>
              <a:t>	</a:t>
            </a:r>
            <a:r>
              <a:rPr lang="en-US" sz="2600" b="1" dirty="0">
                <a:solidFill>
                  <a:schemeClr val="accent1"/>
                </a:solidFill>
                <a:latin typeface="Lucida Console" charset="0"/>
              </a:rPr>
              <a:t>all</a:t>
            </a:r>
            <a:r>
              <a:rPr lang="en-US" sz="2600" dirty="0">
                <a:solidFill>
                  <a:schemeClr val="accent1"/>
                </a:solidFill>
                <a:latin typeface="Lucida Console" charset="0"/>
              </a:rPr>
              <a:t> p: Person | </a:t>
            </a:r>
          </a:p>
          <a:p>
            <a:pPr>
              <a:lnSpc>
                <a:spcPct val="80000"/>
              </a:lnSpc>
              <a:buFont typeface="Wingdings" charset="2"/>
              <a:buNone/>
            </a:pPr>
            <a:r>
              <a:rPr lang="en-US" sz="2600" dirty="0">
                <a:solidFill>
                  <a:schemeClr val="accent1"/>
                </a:solidFill>
                <a:latin typeface="Lucida Console" charset="0"/>
              </a:rPr>
              <a:t>		(</a:t>
            </a:r>
            <a:r>
              <a:rPr lang="en-US" sz="2600" b="1" dirty="0">
                <a:solidFill>
                  <a:schemeClr val="accent1"/>
                </a:solidFill>
                <a:latin typeface="Lucida Console" charset="0"/>
              </a:rPr>
              <a:t>lone</a:t>
            </a:r>
            <a:r>
              <a:rPr lang="en-US" sz="2600" dirty="0">
                <a:solidFill>
                  <a:schemeClr val="accent1"/>
                </a:solidFill>
                <a:latin typeface="Lucida Console" charset="0"/>
              </a:rPr>
              <a:t> (</a:t>
            </a:r>
            <a:r>
              <a:rPr lang="en-US" sz="2600" dirty="0" err="1">
                <a:solidFill>
                  <a:schemeClr val="accent1"/>
                </a:solidFill>
                <a:latin typeface="Lucida Console" charset="0"/>
              </a:rPr>
              <a:t>children.p</a:t>
            </a:r>
            <a:r>
              <a:rPr lang="en-US" sz="2600" dirty="0">
                <a:solidFill>
                  <a:schemeClr val="accent1"/>
                </a:solidFill>
                <a:latin typeface="Lucida Console" charset="0"/>
              </a:rPr>
              <a:t> </a:t>
            </a:r>
            <a:r>
              <a:rPr lang="en-US" sz="2600" b="1" dirty="0">
                <a:solidFill>
                  <a:schemeClr val="accent1"/>
                </a:solidFill>
                <a:latin typeface="Lucida Console" charset="0"/>
              </a:rPr>
              <a:t>&amp;</a:t>
            </a:r>
            <a:r>
              <a:rPr lang="en-US" sz="2600" dirty="0">
                <a:solidFill>
                  <a:schemeClr val="accent1"/>
                </a:solidFill>
                <a:latin typeface="Lucida Console" charset="0"/>
              </a:rPr>
              <a:t> Man)) and</a:t>
            </a:r>
            <a:endParaRPr lang="en-US" sz="2600" b="1" dirty="0">
              <a:solidFill>
                <a:schemeClr val="accent1"/>
              </a:solidFill>
              <a:latin typeface="Lucida Console" charset="0"/>
            </a:endParaRPr>
          </a:p>
          <a:p>
            <a:pPr>
              <a:lnSpc>
                <a:spcPct val="80000"/>
              </a:lnSpc>
              <a:buFont typeface="Wingdings" charset="2"/>
              <a:buNone/>
            </a:pPr>
            <a:r>
              <a:rPr lang="en-US" sz="2600" dirty="0">
                <a:solidFill>
                  <a:schemeClr val="accent1"/>
                </a:solidFill>
                <a:latin typeface="Lucida Console" charset="0"/>
              </a:rPr>
              <a:t> 		(</a:t>
            </a:r>
            <a:r>
              <a:rPr lang="en-US" sz="2600" b="1" dirty="0">
                <a:solidFill>
                  <a:schemeClr val="accent1"/>
                </a:solidFill>
                <a:latin typeface="Lucida Console" charset="0"/>
              </a:rPr>
              <a:t>lone</a:t>
            </a:r>
            <a:r>
              <a:rPr lang="en-US" sz="2600" dirty="0">
                <a:solidFill>
                  <a:schemeClr val="accent1"/>
                </a:solidFill>
                <a:latin typeface="Lucida Console" charset="0"/>
              </a:rPr>
              <a:t> (</a:t>
            </a:r>
            <a:r>
              <a:rPr lang="en-US" sz="2600" dirty="0" err="1">
                <a:solidFill>
                  <a:schemeClr val="accent1"/>
                </a:solidFill>
                <a:latin typeface="Lucida Console" charset="0"/>
              </a:rPr>
              <a:t>children.p</a:t>
            </a:r>
            <a:r>
              <a:rPr lang="en-US" sz="2600" dirty="0">
                <a:solidFill>
                  <a:schemeClr val="accent1"/>
                </a:solidFill>
                <a:latin typeface="Lucida Console" charset="0"/>
              </a:rPr>
              <a:t> </a:t>
            </a:r>
            <a:r>
              <a:rPr lang="en-US" sz="2600" b="1" dirty="0">
                <a:solidFill>
                  <a:schemeClr val="accent1"/>
                </a:solidFill>
                <a:latin typeface="Lucida Console" charset="0"/>
              </a:rPr>
              <a:t>&amp;</a:t>
            </a:r>
            <a:r>
              <a:rPr lang="en-US" sz="2600" dirty="0">
                <a:solidFill>
                  <a:schemeClr val="accent1"/>
                </a:solidFill>
                <a:latin typeface="Lucida Console" charset="0"/>
              </a:rPr>
              <a:t> Woman))</a:t>
            </a:r>
            <a:r>
              <a:rPr lang="en-US" sz="2600" dirty="0"/>
              <a:t> </a:t>
            </a:r>
          </a:p>
          <a:p>
            <a:pPr>
              <a:lnSpc>
                <a:spcPct val="80000"/>
              </a:lnSpc>
              <a:buFont typeface="Wingdings" charset="2"/>
              <a:buNone/>
            </a:pPr>
            <a:endParaRPr lang="en-US" sz="2800" dirty="0"/>
          </a:p>
          <a:p>
            <a:pPr>
              <a:lnSpc>
                <a:spcPct val="80000"/>
              </a:lnSpc>
              <a:buFont typeface="Wingdings" charset="2"/>
              <a:buNone/>
            </a:pPr>
            <a:r>
              <a:rPr lang="en-US" sz="2800" dirty="0"/>
              <a:t>Equivalently:</a:t>
            </a:r>
          </a:p>
          <a:p>
            <a:pPr>
              <a:lnSpc>
                <a:spcPct val="80000"/>
              </a:lnSpc>
              <a:buFont typeface="Wingdings" charset="2"/>
              <a:buNone/>
            </a:pPr>
            <a:endParaRPr lang="en-US" sz="2800" dirty="0"/>
          </a:p>
          <a:p>
            <a:pPr>
              <a:lnSpc>
                <a:spcPct val="80000"/>
              </a:lnSpc>
              <a:buFont typeface="Wingdings" charset="2"/>
              <a:buNone/>
            </a:pPr>
            <a:r>
              <a:rPr lang="en-US" sz="2600" b="1" dirty="0">
                <a:solidFill>
                  <a:schemeClr val="accent1"/>
                </a:solidFill>
                <a:latin typeface="Lucida Console" charset="0"/>
              </a:rPr>
              <a:t>	all</a:t>
            </a:r>
            <a:r>
              <a:rPr lang="en-US" sz="2600" dirty="0">
                <a:solidFill>
                  <a:schemeClr val="accent1"/>
                </a:solidFill>
                <a:latin typeface="Lucida Console" charset="0"/>
              </a:rPr>
              <a:t> p: Person | </a:t>
            </a:r>
          </a:p>
          <a:p>
            <a:pPr>
              <a:lnSpc>
                <a:spcPct val="80000"/>
              </a:lnSpc>
              <a:buFont typeface="Wingdings" charset="2"/>
              <a:buNone/>
            </a:pPr>
            <a:r>
              <a:rPr lang="en-US" sz="2600" dirty="0">
                <a:solidFill>
                  <a:schemeClr val="accent1"/>
                </a:solidFill>
                <a:latin typeface="Lucida Console" charset="0"/>
              </a:rPr>
              <a:t>		(</a:t>
            </a:r>
            <a:r>
              <a:rPr lang="en-US" sz="2600" b="1" dirty="0">
                <a:solidFill>
                  <a:schemeClr val="accent1"/>
                </a:solidFill>
                <a:latin typeface="Lucida Console" charset="0"/>
              </a:rPr>
              <a:t>lone</a:t>
            </a:r>
            <a:r>
              <a:rPr lang="en-US" sz="2600" dirty="0">
                <a:solidFill>
                  <a:schemeClr val="accent1"/>
                </a:solidFill>
                <a:latin typeface="Lucida Console" charset="0"/>
              </a:rPr>
              <a:t> (Man &lt;: children).p) and</a:t>
            </a:r>
            <a:endParaRPr lang="en-US" sz="2600" b="1" dirty="0">
              <a:solidFill>
                <a:schemeClr val="accent1"/>
              </a:solidFill>
              <a:latin typeface="Lucida Console" charset="0"/>
            </a:endParaRPr>
          </a:p>
          <a:p>
            <a:pPr>
              <a:lnSpc>
                <a:spcPct val="80000"/>
              </a:lnSpc>
              <a:buFont typeface="Wingdings" charset="2"/>
              <a:buNone/>
            </a:pPr>
            <a:r>
              <a:rPr lang="en-US" sz="2600" dirty="0">
                <a:solidFill>
                  <a:schemeClr val="accent1"/>
                </a:solidFill>
                <a:latin typeface="Lucida Console" charset="0"/>
              </a:rPr>
              <a:t> 		(</a:t>
            </a:r>
            <a:r>
              <a:rPr lang="en-US" sz="2600" b="1" dirty="0">
                <a:solidFill>
                  <a:schemeClr val="accent1"/>
                </a:solidFill>
                <a:latin typeface="Lucida Console" charset="0"/>
              </a:rPr>
              <a:t>lone</a:t>
            </a:r>
            <a:r>
              <a:rPr lang="en-US" sz="2600" dirty="0">
                <a:solidFill>
                  <a:schemeClr val="accent1"/>
                </a:solidFill>
                <a:latin typeface="Lucida Console" charset="0"/>
              </a:rPr>
              <a:t> (Woman &lt;: children).p)</a:t>
            </a:r>
            <a:r>
              <a:rPr lang="en-US" sz="2600" dirty="0"/>
              <a:t> </a:t>
            </a:r>
          </a:p>
          <a:p>
            <a:pPr>
              <a:lnSpc>
                <a:spcPct val="80000"/>
              </a:lnSpc>
              <a:buFont typeface="Wingdings" charset="2"/>
              <a:buNone/>
            </a:pPr>
            <a:endParaRPr lang="en-US" sz="2800" dirty="0"/>
          </a:p>
          <a:p>
            <a:pPr marL="0" indent="0">
              <a:lnSpc>
                <a:spcPct val="80000"/>
              </a:lnSpc>
              <a:buNone/>
            </a:pPr>
            <a:r>
              <a:rPr kumimoji="1" lang="en-US" sz="2800" dirty="0"/>
              <a:t>This is an example of a negative constraint that is easier to state positively (to make use of the </a:t>
            </a:r>
            <a:r>
              <a:rPr kumimoji="1" lang="en-US" sz="2400" b="1" dirty="0">
                <a:solidFill>
                  <a:schemeClr val="accent1"/>
                </a:solidFill>
                <a:latin typeface="Lucida Console" charset="0"/>
              </a:rPr>
              <a:t>lone</a:t>
            </a:r>
            <a:r>
              <a:rPr kumimoji="1" lang="en-US" sz="2400" dirty="0"/>
              <a:t> </a:t>
            </a:r>
            <a:r>
              <a:rPr kumimoji="1" lang="en-US" sz="2800" dirty="0"/>
              <a:t>operator)</a:t>
            </a:r>
          </a:p>
        </p:txBody>
      </p:sp>
      <p:sp>
        <p:nvSpPr>
          <p:cNvPr id="5" name="Slide Number Placeholder 4"/>
          <p:cNvSpPr>
            <a:spLocks noGrp="1"/>
          </p:cNvSpPr>
          <p:nvPr>
            <p:ph type="sldNum" sz="quarter" idx="12"/>
          </p:nvPr>
        </p:nvSpPr>
        <p:spPr/>
        <p:txBody>
          <a:bodyPr/>
          <a:lstStyle/>
          <a:p>
            <a:fld id="{14EE2C88-4454-7E4B-B1D4-07D71BC3C8EF}" type="slidenum">
              <a:rPr lang="en-US"/>
              <a:pPr/>
              <a:t>27</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3633264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a:t>Set Comprehension</a:t>
            </a:r>
          </a:p>
        </p:txBody>
      </p:sp>
      <p:sp>
        <p:nvSpPr>
          <p:cNvPr id="240643" name="Rectangle 3"/>
          <p:cNvSpPr>
            <a:spLocks noGrp="1" noChangeArrowheads="1"/>
          </p:cNvSpPr>
          <p:nvPr>
            <p:ph idx="1"/>
          </p:nvPr>
        </p:nvSpPr>
        <p:spPr>
          <a:xfrm>
            <a:off x="676275" y="1524000"/>
            <a:ext cx="8162925" cy="4725988"/>
          </a:xfrm>
        </p:spPr>
        <p:txBody>
          <a:bodyPr/>
          <a:lstStyle/>
          <a:p>
            <a:pPr>
              <a:lnSpc>
                <a:spcPct val="90000"/>
              </a:lnSpc>
              <a:buFont typeface="Wingdings" charset="2"/>
              <a:buNone/>
            </a:pPr>
            <a:r>
              <a:rPr lang="en-US" b="1" dirty="0">
                <a:solidFill>
                  <a:schemeClr val="accent1"/>
                </a:solidFill>
                <a:latin typeface="Lucida Console" charset="0"/>
              </a:rPr>
              <a:t>{ </a:t>
            </a:r>
            <a:r>
              <a:rPr lang="en-US" b="1" dirty="0" err="1">
                <a:solidFill>
                  <a:schemeClr val="accent1"/>
                </a:solidFill>
                <a:latin typeface="Lucida Console" charset="0"/>
              </a:rPr>
              <a:t>x</a:t>
            </a:r>
            <a:r>
              <a:rPr lang="en-US" b="1" dirty="0">
                <a:solidFill>
                  <a:schemeClr val="accent1"/>
                </a:solidFill>
                <a:latin typeface="Lucida Console" charset="0"/>
              </a:rPr>
              <a:t> : S | F }</a:t>
            </a:r>
            <a:r>
              <a:rPr lang="en-US" b="1" dirty="0">
                <a:latin typeface="Courier New" charset="0"/>
              </a:rPr>
              <a:t> </a:t>
            </a:r>
          </a:p>
          <a:p>
            <a:pPr lvl="1">
              <a:lnSpc>
                <a:spcPct val="90000"/>
              </a:lnSpc>
            </a:pPr>
            <a:r>
              <a:rPr lang="en-US" dirty="0"/>
              <a:t>the set of values drawn from set </a:t>
            </a:r>
            <a:r>
              <a:rPr lang="en-US" dirty="0">
                <a:solidFill>
                  <a:schemeClr val="accent1"/>
                </a:solidFill>
                <a:latin typeface="Lucida Console"/>
                <a:cs typeface="Lucida Console"/>
              </a:rPr>
              <a:t>S</a:t>
            </a:r>
            <a:r>
              <a:rPr lang="en-US" dirty="0">
                <a:solidFill>
                  <a:schemeClr val="accent1"/>
                </a:solidFill>
              </a:rPr>
              <a:t> </a:t>
            </a:r>
            <a:r>
              <a:rPr lang="en-US" dirty="0"/>
              <a:t>for which </a:t>
            </a:r>
            <a:r>
              <a:rPr lang="en-US" dirty="0">
                <a:solidFill>
                  <a:schemeClr val="accent1"/>
                </a:solidFill>
                <a:latin typeface="Lucida Console"/>
                <a:cs typeface="Lucida Console"/>
              </a:rPr>
              <a:t>F</a:t>
            </a:r>
            <a:r>
              <a:rPr lang="en-US" dirty="0">
                <a:solidFill>
                  <a:schemeClr val="accent1"/>
                </a:solidFill>
              </a:rPr>
              <a:t> </a:t>
            </a:r>
            <a:r>
              <a:rPr lang="en-US" dirty="0"/>
              <a:t>holds</a:t>
            </a:r>
            <a:endParaRPr lang="en-US" b="1" dirty="0"/>
          </a:p>
          <a:p>
            <a:pPr>
              <a:lnSpc>
                <a:spcPct val="90000"/>
              </a:lnSpc>
            </a:pPr>
            <a:endParaRPr lang="en-US" dirty="0">
              <a:latin typeface="Times" charset="0"/>
            </a:endParaRPr>
          </a:p>
          <a:p>
            <a:pPr marL="0" indent="0">
              <a:lnSpc>
                <a:spcPct val="90000"/>
              </a:lnSpc>
              <a:buNone/>
            </a:pPr>
            <a:r>
              <a:rPr lang="en-US" sz="2800" dirty="0"/>
              <a:t>How would use the comprehension notation to specify the set of people that have the same parents as Matt?</a:t>
            </a:r>
            <a:endParaRPr lang="en-US" sz="2800" dirty="0">
              <a:solidFill>
                <a:schemeClr val="accent1"/>
              </a:solidFill>
            </a:endParaRPr>
          </a:p>
          <a:p>
            <a:pPr>
              <a:lnSpc>
                <a:spcPct val="90000"/>
              </a:lnSpc>
              <a:buFont typeface="Wingdings" charset="2"/>
              <a:buNone/>
            </a:pPr>
            <a:endParaRPr lang="en-US" sz="2400" dirty="0">
              <a:solidFill>
                <a:schemeClr val="accent1"/>
              </a:solidFill>
              <a:latin typeface="Lucida Console" charset="0"/>
            </a:endParaRPr>
          </a:p>
          <a:p>
            <a:pPr>
              <a:lnSpc>
                <a:spcPct val="90000"/>
              </a:lnSpc>
              <a:buFont typeface="Wingdings" charset="2"/>
              <a:buNone/>
            </a:pPr>
            <a:r>
              <a:rPr lang="en-US" sz="2400" dirty="0">
                <a:solidFill>
                  <a:schemeClr val="accent1"/>
                </a:solidFill>
                <a:latin typeface="Lucida Console" charset="0"/>
              </a:rPr>
              <a:t>	</a:t>
            </a:r>
          </a:p>
          <a:p>
            <a:pPr>
              <a:lnSpc>
                <a:spcPct val="90000"/>
              </a:lnSpc>
              <a:buFont typeface="Wingdings" charset="2"/>
              <a:buNone/>
            </a:pPr>
            <a:endParaRPr lang="en-US" sz="2400" dirty="0">
              <a:solidFill>
                <a:schemeClr val="accent1"/>
              </a:solidFill>
              <a:latin typeface="Lucida Console" charset="0"/>
            </a:endParaRPr>
          </a:p>
          <a:p>
            <a:pPr>
              <a:lnSpc>
                <a:spcPct val="90000"/>
              </a:lnSpc>
              <a:buNone/>
            </a:pPr>
            <a:r>
              <a:rPr lang="en-US" sz="2800" dirty="0"/>
              <a:t>	(assuming </a:t>
            </a:r>
            <a:r>
              <a:rPr lang="en-US" sz="2400" dirty="0">
                <a:solidFill>
                  <a:srgbClr val="4F81BD"/>
                </a:solidFill>
                <a:latin typeface="Lucida Console" charset="0"/>
              </a:rPr>
              <a:t>Person </a:t>
            </a:r>
            <a:r>
              <a:rPr lang="en-US" sz="2800" dirty="0"/>
              <a:t>has a  </a:t>
            </a:r>
            <a:r>
              <a:rPr lang="en-US" sz="2400" dirty="0">
                <a:solidFill>
                  <a:srgbClr val="4F81BD"/>
                </a:solidFill>
                <a:latin typeface="Lucida Console" charset="0"/>
              </a:rPr>
              <a:t>parents </a:t>
            </a:r>
            <a:r>
              <a:rPr lang="en-US" sz="2800" dirty="0"/>
              <a:t>field) </a:t>
            </a:r>
          </a:p>
        </p:txBody>
      </p:sp>
      <p:sp>
        <p:nvSpPr>
          <p:cNvPr id="5" name="Slide Number Placeholder 4"/>
          <p:cNvSpPr>
            <a:spLocks noGrp="1"/>
          </p:cNvSpPr>
          <p:nvPr>
            <p:ph type="sldNum" sz="quarter" idx="12"/>
          </p:nvPr>
        </p:nvSpPr>
        <p:spPr/>
        <p:txBody>
          <a:bodyPr/>
          <a:lstStyle/>
          <a:p>
            <a:fld id="{C418635F-FE82-EC4E-925E-29E3A637EA8B}" type="slidenum">
              <a:rPr lang="en-US"/>
              <a:pPr/>
              <a:t>28</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06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dirty="0"/>
              <a:t>Set Comprehension</a:t>
            </a:r>
          </a:p>
        </p:txBody>
      </p:sp>
      <p:sp>
        <p:nvSpPr>
          <p:cNvPr id="240643" name="Rectangle 3"/>
          <p:cNvSpPr>
            <a:spLocks noGrp="1" noChangeArrowheads="1"/>
          </p:cNvSpPr>
          <p:nvPr>
            <p:ph idx="1"/>
          </p:nvPr>
        </p:nvSpPr>
        <p:spPr>
          <a:xfrm>
            <a:off x="676275" y="1524000"/>
            <a:ext cx="8162925" cy="4725988"/>
          </a:xfrm>
        </p:spPr>
        <p:txBody>
          <a:bodyPr/>
          <a:lstStyle/>
          <a:p>
            <a:pPr>
              <a:lnSpc>
                <a:spcPct val="90000"/>
              </a:lnSpc>
              <a:buFont typeface="Wingdings" charset="2"/>
              <a:buNone/>
            </a:pPr>
            <a:r>
              <a:rPr lang="en-US" b="1" dirty="0">
                <a:solidFill>
                  <a:schemeClr val="accent1"/>
                </a:solidFill>
                <a:latin typeface="Lucida Console" charset="0"/>
              </a:rPr>
              <a:t>{ </a:t>
            </a:r>
            <a:r>
              <a:rPr lang="en-US" b="1" dirty="0" err="1">
                <a:solidFill>
                  <a:schemeClr val="accent1"/>
                </a:solidFill>
                <a:latin typeface="Lucida Console" charset="0"/>
              </a:rPr>
              <a:t>x</a:t>
            </a:r>
            <a:r>
              <a:rPr lang="en-US" b="1" dirty="0">
                <a:solidFill>
                  <a:schemeClr val="accent1"/>
                </a:solidFill>
                <a:latin typeface="Lucida Console" charset="0"/>
              </a:rPr>
              <a:t> : S | F }</a:t>
            </a:r>
            <a:r>
              <a:rPr lang="en-US" b="1" dirty="0">
                <a:latin typeface="Courier New" charset="0"/>
              </a:rPr>
              <a:t> </a:t>
            </a:r>
          </a:p>
          <a:p>
            <a:pPr lvl="1">
              <a:lnSpc>
                <a:spcPct val="90000"/>
              </a:lnSpc>
            </a:pPr>
            <a:r>
              <a:rPr lang="en-US" dirty="0"/>
              <a:t>the set of values drawn from set </a:t>
            </a:r>
            <a:r>
              <a:rPr lang="en-US" dirty="0">
                <a:solidFill>
                  <a:schemeClr val="accent1"/>
                </a:solidFill>
                <a:latin typeface="Lucida Console"/>
                <a:cs typeface="Lucida Console"/>
              </a:rPr>
              <a:t>S</a:t>
            </a:r>
            <a:r>
              <a:rPr lang="en-US" dirty="0">
                <a:solidFill>
                  <a:schemeClr val="accent1"/>
                </a:solidFill>
              </a:rPr>
              <a:t> </a:t>
            </a:r>
            <a:r>
              <a:rPr lang="en-US" dirty="0"/>
              <a:t>for which </a:t>
            </a:r>
            <a:r>
              <a:rPr lang="en-US" dirty="0">
                <a:solidFill>
                  <a:schemeClr val="accent1"/>
                </a:solidFill>
                <a:latin typeface="Lucida Console"/>
                <a:cs typeface="Lucida Console"/>
              </a:rPr>
              <a:t>F</a:t>
            </a:r>
            <a:r>
              <a:rPr lang="en-US" dirty="0">
                <a:solidFill>
                  <a:schemeClr val="accent1"/>
                </a:solidFill>
              </a:rPr>
              <a:t> </a:t>
            </a:r>
            <a:r>
              <a:rPr lang="en-US" dirty="0"/>
              <a:t>holds</a:t>
            </a:r>
            <a:endParaRPr lang="en-US" b="1" dirty="0"/>
          </a:p>
          <a:p>
            <a:pPr>
              <a:lnSpc>
                <a:spcPct val="90000"/>
              </a:lnSpc>
            </a:pPr>
            <a:endParaRPr lang="en-US" dirty="0">
              <a:latin typeface="Times" charset="0"/>
            </a:endParaRPr>
          </a:p>
          <a:p>
            <a:pPr marL="0" indent="0">
              <a:lnSpc>
                <a:spcPct val="90000"/>
              </a:lnSpc>
              <a:buNone/>
            </a:pPr>
            <a:r>
              <a:rPr lang="en-US" sz="2800" dirty="0"/>
              <a:t>How would use the comprehension notation to specify the set of people that have the same parents as Matt?</a:t>
            </a:r>
            <a:endParaRPr lang="en-US" sz="2800" dirty="0">
              <a:solidFill>
                <a:schemeClr val="accent1"/>
              </a:solidFill>
            </a:endParaRPr>
          </a:p>
          <a:p>
            <a:pPr>
              <a:lnSpc>
                <a:spcPct val="90000"/>
              </a:lnSpc>
              <a:buFont typeface="Wingdings" charset="2"/>
              <a:buNone/>
            </a:pPr>
            <a:endParaRPr lang="en-US" sz="2400" dirty="0">
              <a:solidFill>
                <a:schemeClr val="accent1"/>
              </a:solidFill>
              <a:latin typeface="Lucida Console" charset="0"/>
            </a:endParaRPr>
          </a:p>
          <a:p>
            <a:pPr>
              <a:lnSpc>
                <a:spcPct val="90000"/>
              </a:lnSpc>
              <a:buFont typeface="Wingdings" charset="2"/>
              <a:buNone/>
            </a:pPr>
            <a:r>
              <a:rPr lang="en-US" sz="2400" dirty="0">
                <a:solidFill>
                  <a:schemeClr val="accent1"/>
                </a:solidFill>
                <a:latin typeface="Lucida Console" charset="0"/>
              </a:rPr>
              <a:t>	{ q: Person | </a:t>
            </a:r>
            <a:r>
              <a:rPr lang="en-US" sz="2400" dirty="0" err="1">
                <a:solidFill>
                  <a:schemeClr val="accent1"/>
                </a:solidFill>
                <a:latin typeface="Lucida Console" charset="0"/>
              </a:rPr>
              <a:t>q.parents</a:t>
            </a:r>
            <a:r>
              <a:rPr lang="en-US" sz="2400" dirty="0">
                <a:solidFill>
                  <a:schemeClr val="accent1"/>
                </a:solidFill>
                <a:latin typeface="Lucida Console" charset="0"/>
              </a:rPr>
              <a:t> = </a:t>
            </a:r>
            <a:r>
              <a:rPr lang="en-US" sz="2400" dirty="0" err="1">
                <a:solidFill>
                  <a:schemeClr val="accent1"/>
                </a:solidFill>
                <a:latin typeface="Lucida Console" charset="0"/>
              </a:rPr>
              <a:t>matt.parents</a:t>
            </a:r>
            <a:r>
              <a:rPr lang="en-US" sz="2400" dirty="0">
                <a:solidFill>
                  <a:schemeClr val="accent1"/>
                </a:solidFill>
                <a:latin typeface="Lucida Console" charset="0"/>
              </a:rPr>
              <a:t> }</a:t>
            </a:r>
          </a:p>
          <a:p>
            <a:pPr>
              <a:lnSpc>
                <a:spcPct val="90000"/>
              </a:lnSpc>
              <a:buFont typeface="Wingdings" charset="2"/>
              <a:buNone/>
            </a:pPr>
            <a:endParaRPr lang="en-US" sz="2400" dirty="0">
              <a:solidFill>
                <a:schemeClr val="accent1"/>
              </a:solidFill>
              <a:latin typeface="Lucida Console" charset="0"/>
            </a:endParaRPr>
          </a:p>
          <a:p>
            <a:pPr>
              <a:lnSpc>
                <a:spcPct val="90000"/>
              </a:lnSpc>
              <a:buNone/>
            </a:pPr>
            <a:r>
              <a:rPr lang="en-US" sz="2800" dirty="0"/>
              <a:t>	(assuming </a:t>
            </a:r>
            <a:r>
              <a:rPr lang="en-US" sz="2400" dirty="0">
                <a:solidFill>
                  <a:srgbClr val="4F81BD"/>
                </a:solidFill>
                <a:latin typeface="Lucida Console" charset="0"/>
              </a:rPr>
              <a:t>Person </a:t>
            </a:r>
            <a:r>
              <a:rPr lang="en-US" sz="2800" dirty="0"/>
              <a:t>has a  </a:t>
            </a:r>
            <a:r>
              <a:rPr lang="en-US" sz="2400" dirty="0">
                <a:solidFill>
                  <a:srgbClr val="4F81BD"/>
                </a:solidFill>
                <a:latin typeface="Lucida Console" charset="0"/>
              </a:rPr>
              <a:t>parents </a:t>
            </a:r>
            <a:r>
              <a:rPr lang="en-US" sz="2800" dirty="0"/>
              <a:t>field) </a:t>
            </a:r>
          </a:p>
        </p:txBody>
      </p:sp>
      <p:sp>
        <p:nvSpPr>
          <p:cNvPr id="5" name="Slide Number Placeholder 4"/>
          <p:cNvSpPr>
            <a:spLocks noGrp="1"/>
          </p:cNvSpPr>
          <p:nvPr>
            <p:ph type="sldNum" sz="quarter" idx="12"/>
          </p:nvPr>
        </p:nvSpPr>
        <p:spPr/>
        <p:txBody>
          <a:bodyPr/>
          <a:lstStyle/>
          <a:p>
            <a:fld id="{C418635F-FE82-EC4E-925E-29E3A637EA8B}" type="slidenum">
              <a:rPr lang="en-US"/>
              <a:pPr/>
              <a:t>29</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266467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06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a:t>Logical Operators</a:t>
            </a:r>
          </a:p>
        </p:txBody>
      </p:sp>
      <p:sp>
        <p:nvSpPr>
          <p:cNvPr id="241667" name="Rectangle 3"/>
          <p:cNvSpPr>
            <a:spLocks noGrp="1" noChangeArrowheads="1"/>
          </p:cNvSpPr>
          <p:nvPr>
            <p:ph idx="1"/>
          </p:nvPr>
        </p:nvSpPr>
        <p:spPr>
          <a:xfrm>
            <a:off x="990600" y="1545167"/>
            <a:ext cx="7018397" cy="4559300"/>
          </a:xfrm>
        </p:spPr>
        <p:txBody>
          <a:bodyPr>
            <a:normAutofit/>
          </a:bodyPr>
          <a:lstStyle/>
          <a:p>
            <a:pPr marL="0" indent="0">
              <a:lnSpc>
                <a:spcPct val="90000"/>
              </a:lnSpc>
              <a:buNone/>
            </a:pPr>
            <a:r>
              <a:rPr lang="en-US" sz="2800" dirty="0"/>
              <a:t>The usual logical operators are available, often in two forms</a:t>
            </a:r>
          </a:p>
          <a:p>
            <a:pPr>
              <a:lnSpc>
                <a:spcPct val="90000"/>
              </a:lnSpc>
              <a:buFont typeface="Wingdings" charset="2"/>
              <a:buNone/>
            </a:pPr>
            <a:endParaRPr lang="en-US" sz="1400" b="1" dirty="0">
              <a:solidFill>
                <a:schemeClr val="accent1"/>
              </a:solidFill>
              <a:latin typeface="Lucida Console" charset="0"/>
            </a:endParaRPr>
          </a:p>
          <a:p>
            <a:pPr lvl="1">
              <a:lnSpc>
                <a:spcPct val="90000"/>
              </a:lnSpc>
            </a:pPr>
            <a:r>
              <a:rPr lang="en-US" sz="2400" b="1" dirty="0">
                <a:solidFill>
                  <a:schemeClr val="accent1"/>
                </a:solidFill>
                <a:latin typeface="Lucida Console" charset="0"/>
              </a:rPr>
              <a:t> not			!		</a:t>
            </a:r>
            <a:r>
              <a:rPr lang="en-US" sz="2400" dirty="0"/>
              <a:t>(Boolean) negation</a:t>
            </a:r>
          </a:p>
          <a:p>
            <a:pPr lvl="1">
              <a:lnSpc>
                <a:spcPct val="90000"/>
              </a:lnSpc>
            </a:pPr>
            <a:r>
              <a:rPr lang="en-US" sz="2400" b="1" dirty="0">
                <a:solidFill>
                  <a:schemeClr val="accent1"/>
                </a:solidFill>
                <a:latin typeface="Lucida Console" charset="0"/>
              </a:rPr>
              <a:t> and			&amp;&amp;		</a:t>
            </a:r>
            <a:r>
              <a:rPr lang="en-US" sz="2400" dirty="0"/>
              <a:t>conjunction</a:t>
            </a:r>
            <a:endParaRPr lang="en-US" sz="2400" b="1" dirty="0">
              <a:solidFill>
                <a:schemeClr val="accent1"/>
              </a:solidFill>
              <a:latin typeface="Courier New" charset="0"/>
            </a:endParaRPr>
          </a:p>
          <a:p>
            <a:pPr lvl="1">
              <a:lnSpc>
                <a:spcPct val="90000"/>
              </a:lnSpc>
            </a:pPr>
            <a:r>
              <a:rPr lang="en-US" sz="2400" b="1" dirty="0">
                <a:solidFill>
                  <a:schemeClr val="accent1"/>
                </a:solidFill>
                <a:latin typeface="Lucida Console" charset="0"/>
              </a:rPr>
              <a:t> or				||</a:t>
            </a:r>
            <a:r>
              <a:rPr lang="en-US" sz="2400" b="1" dirty="0">
                <a:solidFill>
                  <a:schemeClr val="accent1"/>
                </a:solidFill>
                <a:latin typeface="Courier New" charset="0"/>
              </a:rPr>
              <a:t>		</a:t>
            </a:r>
            <a:r>
              <a:rPr lang="en-US" sz="2400" dirty="0"/>
              <a:t>disjunction</a:t>
            </a:r>
          </a:p>
          <a:p>
            <a:pPr lvl="1">
              <a:lnSpc>
                <a:spcPct val="90000"/>
              </a:lnSpc>
            </a:pPr>
            <a:r>
              <a:rPr lang="en-US" sz="2400" b="1" dirty="0">
                <a:solidFill>
                  <a:schemeClr val="accent1"/>
                </a:solidFill>
                <a:latin typeface="Lucida Console" charset="0"/>
              </a:rPr>
              <a:t> implies		=&gt;</a:t>
            </a:r>
            <a:r>
              <a:rPr lang="en-US" sz="2400" b="1" dirty="0">
                <a:solidFill>
                  <a:schemeClr val="accent1"/>
                </a:solidFill>
                <a:latin typeface="Courier New" charset="0"/>
              </a:rPr>
              <a:t>		</a:t>
            </a:r>
            <a:r>
              <a:rPr lang="en-US" sz="2400" dirty="0"/>
              <a:t>implication</a:t>
            </a:r>
          </a:p>
          <a:p>
            <a:pPr lvl="1">
              <a:lnSpc>
                <a:spcPct val="90000"/>
              </a:lnSpc>
            </a:pPr>
            <a:r>
              <a:rPr lang="en-US" sz="2400" b="1" dirty="0">
                <a:solidFill>
                  <a:schemeClr val="accent1"/>
                </a:solidFill>
                <a:latin typeface="Lucida Console" charset="0"/>
              </a:rPr>
              <a:t> else</a:t>
            </a:r>
            <a:r>
              <a:rPr lang="en-US" sz="2400" b="1" dirty="0">
                <a:latin typeface="Lucida Console" charset="0"/>
              </a:rPr>
              <a:t>					</a:t>
            </a:r>
            <a:r>
              <a:rPr lang="en-US" sz="2400" dirty="0"/>
              <a:t>alternative</a:t>
            </a:r>
          </a:p>
          <a:p>
            <a:pPr lvl="1">
              <a:lnSpc>
                <a:spcPct val="90000"/>
              </a:lnSpc>
            </a:pPr>
            <a:r>
              <a:rPr lang="en-US" sz="2400" b="1" dirty="0">
                <a:solidFill>
                  <a:schemeClr val="accent1"/>
                </a:solidFill>
                <a:latin typeface="Lucida Console" charset="0"/>
                <a:sym typeface="Wingdings" charset="2"/>
              </a:rPr>
              <a:t> 				&lt;=&gt;</a:t>
            </a:r>
            <a:r>
              <a:rPr lang="en-US" sz="2400" b="1" dirty="0">
                <a:solidFill>
                  <a:schemeClr val="accent1"/>
                </a:solidFill>
                <a:latin typeface="Courier New" charset="0"/>
                <a:sym typeface="Wingdings" charset="2"/>
              </a:rPr>
              <a:t>	</a:t>
            </a:r>
            <a:r>
              <a:rPr lang="en-US" sz="2400" dirty="0"/>
              <a:t>equivalence</a:t>
            </a:r>
          </a:p>
          <a:p>
            <a:pPr>
              <a:lnSpc>
                <a:spcPct val="90000"/>
              </a:lnSpc>
              <a:buFont typeface="Wingdings" charset="2"/>
              <a:buNone/>
            </a:pPr>
            <a:endParaRPr lang="en-US" sz="2800" dirty="0"/>
          </a:p>
        </p:txBody>
      </p:sp>
      <p:sp>
        <p:nvSpPr>
          <p:cNvPr id="5" name="Slide Number Placeholder 4"/>
          <p:cNvSpPr>
            <a:spLocks noGrp="1"/>
          </p:cNvSpPr>
          <p:nvPr>
            <p:ph type="sldNum" sz="quarter" idx="12"/>
          </p:nvPr>
        </p:nvSpPr>
        <p:spPr/>
        <p:txBody>
          <a:bodyPr/>
          <a:lstStyle/>
          <a:p>
            <a:fld id="{90699CA9-7F66-7E4D-9234-BEAE184CC380}" type="slidenum">
              <a:rPr lang="en-US"/>
              <a:pPr/>
              <a:t>3</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1026"/>
          <p:cNvSpPr>
            <a:spLocks noGrp="1" noChangeArrowheads="1"/>
          </p:cNvSpPr>
          <p:nvPr>
            <p:ph type="title"/>
          </p:nvPr>
        </p:nvSpPr>
        <p:spPr/>
        <p:txBody>
          <a:bodyPr/>
          <a:lstStyle/>
          <a:p>
            <a:r>
              <a:rPr lang="en-US"/>
              <a:t>Example: Family Structure</a:t>
            </a:r>
          </a:p>
        </p:txBody>
      </p:sp>
      <p:sp>
        <p:nvSpPr>
          <p:cNvPr id="5" name="Slide Number Placeholder 4"/>
          <p:cNvSpPr>
            <a:spLocks noGrp="1"/>
          </p:cNvSpPr>
          <p:nvPr>
            <p:ph type="sldNum" sz="quarter" idx="12"/>
          </p:nvPr>
        </p:nvSpPr>
        <p:spPr/>
        <p:txBody>
          <a:bodyPr/>
          <a:lstStyle/>
          <a:p>
            <a:fld id="{47414A2E-1C3A-7749-BE0A-DE2ECFEC76A8}" type="slidenum">
              <a:rPr lang="en-US"/>
              <a:pPr/>
              <a:t>30</a:t>
            </a:fld>
            <a:endParaRPr lang="en-US"/>
          </a:p>
        </p:txBody>
      </p:sp>
      <p:sp>
        <p:nvSpPr>
          <p:cNvPr id="6" name="Rectangle 1027"/>
          <p:cNvSpPr txBox="1">
            <a:spLocks noChangeArrowheads="1"/>
          </p:cNvSpPr>
          <p:nvPr/>
        </p:nvSpPr>
        <p:spPr>
          <a:xfrm>
            <a:off x="616078" y="1524000"/>
            <a:ext cx="8053790" cy="47291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800" dirty="0"/>
              <a:t>How would you express the constraint </a:t>
            </a:r>
            <a:r>
              <a:rPr lang="en-US" sz="2800" dirty="0">
                <a:solidFill>
                  <a:srgbClr val="9BBB59"/>
                </a:solidFill>
              </a:rPr>
              <a:t>“</a:t>
            </a:r>
            <a:r>
              <a:rPr lang="en-US" sz="2800" i="1" dirty="0">
                <a:solidFill>
                  <a:srgbClr val="9BBB59"/>
                </a:solidFill>
              </a:rPr>
              <a:t>A person P’s siblings are those people, other than P, with the same parents as P</a:t>
            </a:r>
            <a:r>
              <a:rPr lang="en-US" sz="2800" dirty="0">
                <a:solidFill>
                  <a:srgbClr val="9BBB59"/>
                </a:solidFill>
              </a:rPr>
              <a:t>”</a:t>
            </a:r>
          </a:p>
          <a:p>
            <a:pPr>
              <a:buFont typeface="Wingdings" charset="2"/>
              <a:buNone/>
            </a:pPr>
            <a:endParaRPr lang="en-US" dirty="0"/>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1026"/>
          <p:cNvSpPr>
            <a:spLocks noGrp="1" noChangeArrowheads="1"/>
          </p:cNvSpPr>
          <p:nvPr>
            <p:ph type="title"/>
          </p:nvPr>
        </p:nvSpPr>
        <p:spPr/>
        <p:txBody>
          <a:bodyPr/>
          <a:lstStyle/>
          <a:p>
            <a:r>
              <a:rPr lang="en-US"/>
              <a:t>Example: Family Structure</a:t>
            </a:r>
          </a:p>
        </p:txBody>
      </p:sp>
      <p:sp>
        <p:nvSpPr>
          <p:cNvPr id="290819" name="Rectangle 1027"/>
          <p:cNvSpPr>
            <a:spLocks noGrp="1" noChangeArrowheads="1"/>
          </p:cNvSpPr>
          <p:nvPr>
            <p:ph idx="1"/>
          </p:nvPr>
        </p:nvSpPr>
        <p:spPr>
          <a:xfrm>
            <a:off x="616078" y="1524000"/>
            <a:ext cx="8053790" cy="4729163"/>
          </a:xfrm>
        </p:spPr>
        <p:txBody>
          <a:bodyPr/>
          <a:lstStyle/>
          <a:p>
            <a:pPr marL="0" indent="0">
              <a:buNone/>
            </a:pPr>
            <a:r>
              <a:rPr lang="en-US" sz="2800" dirty="0"/>
              <a:t>How would you express the constraint </a:t>
            </a:r>
            <a:r>
              <a:rPr lang="en-US" sz="2800" dirty="0">
                <a:solidFill>
                  <a:srgbClr val="9BBB59"/>
                </a:solidFill>
              </a:rPr>
              <a:t>“</a:t>
            </a:r>
            <a:r>
              <a:rPr lang="en-US" sz="2800" i="1" dirty="0">
                <a:solidFill>
                  <a:srgbClr val="9BBB59"/>
                </a:solidFill>
              </a:rPr>
              <a:t>A person P’s siblings are those people, other than P, with the same parents as P</a:t>
            </a:r>
            <a:r>
              <a:rPr lang="en-US" sz="2800" dirty="0">
                <a:solidFill>
                  <a:srgbClr val="9BBB59"/>
                </a:solidFill>
              </a:rPr>
              <a:t>”</a:t>
            </a:r>
          </a:p>
          <a:p>
            <a:pPr>
              <a:buFont typeface="Wingdings" charset="2"/>
              <a:buNone/>
            </a:pPr>
            <a:endParaRPr lang="en-US" dirty="0"/>
          </a:p>
          <a:p>
            <a:pPr>
              <a:buFont typeface="Wingdings" charset="2"/>
              <a:buNone/>
            </a:pPr>
            <a:r>
              <a:rPr lang="en-US" sz="2400" dirty="0">
                <a:solidFill>
                  <a:schemeClr val="accent1"/>
                </a:solidFill>
                <a:latin typeface="Lucida Console" charset="0"/>
              </a:rPr>
              <a:t>all p: Person | </a:t>
            </a:r>
          </a:p>
          <a:p>
            <a:pPr>
              <a:buFont typeface="Wingdings" charset="2"/>
              <a:buNone/>
            </a:pPr>
            <a:r>
              <a:rPr lang="en-US" sz="2400" dirty="0">
                <a:solidFill>
                  <a:schemeClr val="accent1"/>
                </a:solidFill>
                <a:latin typeface="Lucida Console" charset="0"/>
              </a:rPr>
              <a:t>  </a:t>
            </a:r>
            <a:r>
              <a:rPr lang="en-US" sz="2400" dirty="0" err="1">
                <a:solidFill>
                  <a:schemeClr val="accent1"/>
                </a:solidFill>
                <a:latin typeface="Lucida Console" charset="0"/>
              </a:rPr>
              <a:t>p.siblings</a:t>
            </a:r>
            <a:r>
              <a:rPr lang="en-US" sz="2400" dirty="0">
                <a:solidFill>
                  <a:schemeClr val="accent1"/>
                </a:solidFill>
                <a:latin typeface="Lucida Console" charset="0"/>
              </a:rPr>
              <a:t> = </a:t>
            </a:r>
          </a:p>
          <a:p>
            <a:pPr>
              <a:buFont typeface="Wingdings" charset="2"/>
              <a:buNone/>
            </a:pPr>
            <a:r>
              <a:rPr lang="en-US" sz="2400" dirty="0">
                <a:solidFill>
                  <a:schemeClr val="accent1"/>
                </a:solidFill>
                <a:latin typeface="Lucida Console" charset="0"/>
              </a:rPr>
              <a:t>	  {q:</a:t>
            </a:r>
            <a:r>
              <a:rPr lang="en-US" sz="1800" dirty="0">
                <a:solidFill>
                  <a:schemeClr val="accent1"/>
                </a:solidFill>
                <a:latin typeface="Lucida Console" charset="0"/>
              </a:rPr>
              <a:t> </a:t>
            </a:r>
            <a:r>
              <a:rPr lang="en-US" sz="2400" dirty="0">
                <a:solidFill>
                  <a:schemeClr val="accent1"/>
                </a:solidFill>
                <a:latin typeface="Lucida Console" charset="0"/>
              </a:rPr>
              <a:t>Person</a:t>
            </a:r>
            <a:r>
              <a:rPr lang="en-US" sz="1800" dirty="0">
                <a:solidFill>
                  <a:schemeClr val="accent1"/>
                </a:solidFill>
                <a:latin typeface="Lucida Console" charset="0"/>
              </a:rPr>
              <a:t> </a:t>
            </a:r>
            <a:r>
              <a:rPr lang="en-US" sz="2400" dirty="0">
                <a:solidFill>
                  <a:schemeClr val="accent1"/>
                </a:solidFill>
                <a:latin typeface="Lucida Console" charset="0"/>
              </a:rPr>
              <a:t>|</a:t>
            </a:r>
            <a:r>
              <a:rPr lang="en-US" sz="1800" dirty="0">
                <a:solidFill>
                  <a:schemeClr val="accent1"/>
                </a:solidFill>
                <a:latin typeface="Lucida Console" charset="0"/>
              </a:rPr>
              <a:t> </a:t>
            </a:r>
            <a:r>
              <a:rPr lang="en-US" sz="2400" dirty="0" err="1">
                <a:solidFill>
                  <a:schemeClr val="accent1"/>
                </a:solidFill>
                <a:latin typeface="Lucida Console" charset="0"/>
              </a:rPr>
              <a:t>p.parents</a:t>
            </a:r>
            <a:r>
              <a:rPr lang="en-US" sz="1800" dirty="0">
                <a:solidFill>
                  <a:schemeClr val="accent1"/>
                </a:solidFill>
                <a:latin typeface="Lucida Console" charset="0"/>
              </a:rPr>
              <a:t> </a:t>
            </a:r>
            <a:r>
              <a:rPr lang="en-US" sz="2400" dirty="0">
                <a:solidFill>
                  <a:schemeClr val="accent1"/>
                </a:solidFill>
                <a:latin typeface="Lucida Console" charset="0"/>
              </a:rPr>
              <a:t>=</a:t>
            </a:r>
            <a:r>
              <a:rPr lang="en-US" sz="1800" dirty="0">
                <a:solidFill>
                  <a:schemeClr val="accent1"/>
                </a:solidFill>
                <a:latin typeface="Lucida Console" charset="0"/>
              </a:rPr>
              <a:t> </a:t>
            </a:r>
            <a:r>
              <a:rPr lang="en-US" sz="2400" dirty="0" err="1">
                <a:solidFill>
                  <a:schemeClr val="accent1"/>
                </a:solidFill>
                <a:latin typeface="Lucida Console" charset="0"/>
              </a:rPr>
              <a:t>q.parents</a:t>
            </a:r>
            <a:r>
              <a:rPr lang="en-US" sz="2400" dirty="0">
                <a:solidFill>
                  <a:schemeClr val="accent1"/>
                </a:solidFill>
                <a:latin typeface="Lucida Console" charset="0"/>
              </a:rPr>
              <a:t>}</a:t>
            </a:r>
            <a:r>
              <a:rPr lang="en-US" sz="1800" dirty="0">
                <a:solidFill>
                  <a:schemeClr val="accent1"/>
                </a:solidFill>
                <a:latin typeface="Lucida Console" charset="0"/>
              </a:rPr>
              <a:t> </a:t>
            </a:r>
            <a:r>
              <a:rPr lang="en-US" sz="2400" dirty="0">
                <a:solidFill>
                  <a:schemeClr val="accent1"/>
                </a:solidFill>
                <a:latin typeface="Lucida Console" charset="0"/>
              </a:rPr>
              <a:t>-</a:t>
            </a:r>
            <a:r>
              <a:rPr lang="en-US" sz="1800" dirty="0">
                <a:solidFill>
                  <a:schemeClr val="accent1"/>
                </a:solidFill>
                <a:latin typeface="Lucida Console" charset="0"/>
              </a:rPr>
              <a:t> </a:t>
            </a:r>
            <a:r>
              <a:rPr lang="en-US" sz="2400" dirty="0">
                <a:solidFill>
                  <a:schemeClr val="accent1"/>
                </a:solidFill>
                <a:latin typeface="Lucida Console" charset="0"/>
              </a:rPr>
              <a:t>p</a:t>
            </a:r>
          </a:p>
        </p:txBody>
      </p:sp>
      <p:sp>
        <p:nvSpPr>
          <p:cNvPr id="5" name="Slide Number Placeholder 4"/>
          <p:cNvSpPr>
            <a:spLocks noGrp="1"/>
          </p:cNvSpPr>
          <p:nvPr>
            <p:ph type="sldNum" sz="quarter" idx="12"/>
          </p:nvPr>
        </p:nvSpPr>
        <p:spPr/>
        <p:txBody>
          <a:bodyPr/>
          <a:lstStyle/>
          <a:p>
            <a:fld id="{47414A2E-1C3A-7749-BE0A-DE2ECFEC76A8}" type="slidenum">
              <a:rPr lang="en-US"/>
              <a:pPr/>
              <a:t>31</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2435835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en-US"/>
              <a:t>Let </a:t>
            </a:r>
          </a:p>
        </p:txBody>
      </p:sp>
      <p:sp>
        <p:nvSpPr>
          <p:cNvPr id="378883" name="Rectangle 3"/>
          <p:cNvSpPr>
            <a:spLocks noGrp="1" noChangeArrowheads="1"/>
          </p:cNvSpPr>
          <p:nvPr>
            <p:ph idx="1"/>
          </p:nvPr>
        </p:nvSpPr>
        <p:spPr>
          <a:xfrm>
            <a:off x="589491" y="1449917"/>
            <a:ext cx="8153400" cy="4876800"/>
          </a:xfrm>
        </p:spPr>
        <p:txBody>
          <a:bodyPr/>
          <a:lstStyle/>
          <a:p>
            <a:pPr marL="0" indent="0">
              <a:lnSpc>
                <a:spcPct val="90000"/>
              </a:lnSpc>
              <a:buNone/>
            </a:pPr>
            <a:r>
              <a:rPr lang="en-US" sz="2800" dirty="0"/>
              <a:t>You can factor expressions out:</a:t>
            </a:r>
          </a:p>
          <a:p>
            <a:pPr>
              <a:lnSpc>
                <a:spcPct val="90000"/>
              </a:lnSpc>
              <a:buFont typeface="Wingdings" charset="2"/>
              <a:buNone/>
            </a:pPr>
            <a:endParaRPr lang="en-US" sz="1100" dirty="0"/>
          </a:p>
          <a:p>
            <a:pPr algn="ctr">
              <a:lnSpc>
                <a:spcPct val="90000"/>
              </a:lnSpc>
              <a:spcAft>
                <a:spcPts val="600"/>
              </a:spcAft>
              <a:buFont typeface="Wingdings" charset="2"/>
              <a:buNone/>
            </a:pPr>
            <a:r>
              <a:rPr lang="en-US" sz="2400" b="1" dirty="0">
                <a:solidFill>
                  <a:schemeClr val="accent1"/>
                </a:solidFill>
                <a:latin typeface="Lucida Console" charset="0"/>
              </a:rPr>
              <a:t>let</a:t>
            </a:r>
            <a:r>
              <a:rPr lang="en-US" sz="2400" dirty="0">
                <a:solidFill>
                  <a:schemeClr val="accent1"/>
                </a:solidFill>
                <a:latin typeface="Lucida Console" charset="0"/>
              </a:rPr>
              <a:t> </a:t>
            </a:r>
            <a:r>
              <a:rPr lang="en-US" sz="2400" dirty="0" err="1">
                <a:solidFill>
                  <a:schemeClr val="accent1"/>
                </a:solidFill>
                <a:latin typeface="Lucida Console" charset="0"/>
              </a:rPr>
              <a:t>x</a:t>
            </a:r>
            <a:r>
              <a:rPr lang="en-US" sz="2400" dirty="0">
                <a:solidFill>
                  <a:schemeClr val="accent1"/>
                </a:solidFill>
                <a:latin typeface="Lucida Console" charset="0"/>
              </a:rPr>
              <a:t> = </a:t>
            </a:r>
            <a:r>
              <a:rPr lang="en-US" sz="2400" dirty="0" err="1">
                <a:solidFill>
                  <a:schemeClr val="accent1"/>
                </a:solidFill>
                <a:latin typeface="Lucida Console" charset="0"/>
              </a:rPr>
              <a:t>e</a:t>
            </a:r>
            <a:r>
              <a:rPr lang="en-US" sz="2400" dirty="0">
                <a:solidFill>
                  <a:schemeClr val="accent1"/>
                </a:solidFill>
                <a:latin typeface="Lucida Console" charset="0"/>
              </a:rPr>
              <a:t> | A</a:t>
            </a:r>
            <a:endParaRPr lang="en-US" sz="1100" dirty="0">
              <a:solidFill>
                <a:schemeClr val="accent1"/>
              </a:solidFill>
            </a:endParaRPr>
          </a:p>
          <a:p>
            <a:pPr lvl="1">
              <a:lnSpc>
                <a:spcPct val="90000"/>
              </a:lnSpc>
            </a:pPr>
            <a:r>
              <a:rPr lang="en-US" sz="2400" dirty="0"/>
              <a:t>Each occurrence of the variable </a:t>
            </a:r>
            <a:r>
              <a:rPr lang="en-US" sz="2400" dirty="0" err="1">
                <a:solidFill>
                  <a:schemeClr val="accent1"/>
                </a:solidFill>
                <a:latin typeface="Lucida Console" charset="0"/>
              </a:rPr>
              <a:t>x</a:t>
            </a:r>
            <a:r>
              <a:rPr lang="en-US" sz="2400" dirty="0"/>
              <a:t> will be replaced by the expression </a:t>
            </a:r>
            <a:r>
              <a:rPr lang="en-US" sz="2400" dirty="0" err="1">
                <a:solidFill>
                  <a:schemeClr val="accent1"/>
                </a:solidFill>
                <a:latin typeface="Lucida Console" charset="0"/>
              </a:rPr>
              <a:t>e</a:t>
            </a:r>
            <a:r>
              <a:rPr lang="en-US" sz="2400" dirty="0"/>
              <a:t> in </a:t>
            </a:r>
            <a:r>
              <a:rPr lang="en-US" sz="2400" dirty="0">
                <a:solidFill>
                  <a:schemeClr val="accent1"/>
                </a:solidFill>
                <a:latin typeface="Lucida Console" charset="0"/>
              </a:rPr>
              <a:t>A</a:t>
            </a:r>
            <a:endParaRPr lang="en-US" sz="900" dirty="0"/>
          </a:p>
          <a:p>
            <a:pPr>
              <a:lnSpc>
                <a:spcPct val="90000"/>
              </a:lnSpc>
              <a:buFont typeface="Wingdings" charset="2"/>
              <a:buNone/>
            </a:pPr>
            <a:endParaRPr lang="en-US" sz="800" dirty="0"/>
          </a:p>
          <a:p>
            <a:pPr marL="0" indent="0">
              <a:lnSpc>
                <a:spcPct val="90000"/>
              </a:lnSpc>
              <a:buNone/>
            </a:pPr>
            <a:r>
              <a:rPr lang="en-US" sz="2800" dirty="0"/>
              <a:t>Example: </a:t>
            </a:r>
            <a:r>
              <a:rPr lang="en-US" sz="2400" i="1" dirty="0">
                <a:solidFill>
                  <a:srgbClr val="9BBB59"/>
                </a:solidFill>
              </a:rPr>
              <a:t>Each married man (woman) has a wife (husband)</a:t>
            </a:r>
            <a:r>
              <a:rPr lang="en-US" sz="2400" dirty="0">
                <a:solidFill>
                  <a:srgbClr val="9BBB59"/>
                </a:solidFill>
              </a:rPr>
              <a:t> </a:t>
            </a:r>
          </a:p>
          <a:p>
            <a:pPr>
              <a:lnSpc>
                <a:spcPct val="90000"/>
              </a:lnSpc>
              <a:buFont typeface="Wingdings" charset="2"/>
              <a:buNone/>
            </a:pPr>
            <a:endParaRPr lang="en-US" sz="700" dirty="0">
              <a:solidFill>
                <a:schemeClr val="accent1"/>
              </a:solidFill>
              <a:latin typeface="Lucida Console" charset="0"/>
            </a:endParaRPr>
          </a:p>
          <a:p>
            <a:pPr>
              <a:lnSpc>
                <a:spcPct val="90000"/>
              </a:lnSpc>
              <a:buFont typeface="Wingdings" charset="2"/>
              <a:buNone/>
            </a:pPr>
            <a:r>
              <a:rPr lang="en-US" sz="2400" dirty="0">
                <a:solidFill>
                  <a:schemeClr val="accent1"/>
                </a:solidFill>
                <a:latin typeface="Lucida Console" charset="0"/>
              </a:rPr>
              <a:t>	</a:t>
            </a:r>
            <a:r>
              <a:rPr lang="en-US" sz="2400" b="1" dirty="0">
                <a:solidFill>
                  <a:schemeClr val="accent1"/>
                </a:solidFill>
                <a:latin typeface="Lucida Console" charset="0"/>
              </a:rPr>
              <a:t>all</a:t>
            </a:r>
            <a:r>
              <a:rPr lang="en-US" sz="2400" dirty="0">
                <a:solidFill>
                  <a:schemeClr val="accent1"/>
                </a:solidFill>
                <a:latin typeface="Lucida Console" charset="0"/>
              </a:rPr>
              <a:t> </a:t>
            </a:r>
            <a:r>
              <a:rPr lang="en-US" sz="2400" dirty="0" err="1">
                <a:solidFill>
                  <a:schemeClr val="accent1"/>
                </a:solidFill>
                <a:latin typeface="Lucida Console" charset="0"/>
              </a:rPr>
              <a:t>p</a:t>
            </a:r>
            <a:r>
              <a:rPr lang="en-US" sz="2400" dirty="0">
                <a:solidFill>
                  <a:schemeClr val="accent1"/>
                </a:solidFill>
                <a:latin typeface="Lucida Console" charset="0"/>
              </a:rPr>
              <a:t>: Married |</a:t>
            </a:r>
          </a:p>
          <a:p>
            <a:pPr>
              <a:lnSpc>
                <a:spcPct val="90000"/>
              </a:lnSpc>
              <a:buFont typeface="Wingdings" charset="2"/>
              <a:buNone/>
            </a:pPr>
            <a:r>
              <a:rPr lang="en-US" sz="2400" dirty="0">
                <a:solidFill>
                  <a:schemeClr val="accent1"/>
                </a:solidFill>
                <a:latin typeface="Lucida Console" charset="0"/>
              </a:rPr>
              <a:t>		</a:t>
            </a:r>
            <a:r>
              <a:rPr lang="en-US" sz="2400" b="1" dirty="0">
                <a:solidFill>
                  <a:schemeClr val="accent1"/>
                </a:solidFill>
                <a:latin typeface="Lucida Console" charset="0"/>
              </a:rPr>
              <a:t>let</a:t>
            </a:r>
            <a:r>
              <a:rPr lang="en-US" sz="2400" dirty="0">
                <a:solidFill>
                  <a:schemeClr val="accent1"/>
                </a:solidFill>
                <a:latin typeface="Lucida Console" charset="0"/>
              </a:rPr>
              <a:t> q = </a:t>
            </a:r>
            <a:r>
              <a:rPr lang="en-US" sz="2400" dirty="0" err="1">
                <a:solidFill>
                  <a:schemeClr val="accent1"/>
                </a:solidFill>
                <a:latin typeface="Lucida Console" charset="0"/>
              </a:rPr>
              <a:t>p.spouse</a:t>
            </a:r>
            <a:r>
              <a:rPr lang="en-US" sz="2400" dirty="0">
                <a:solidFill>
                  <a:schemeClr val="accent1"/>
                </a:solidFill>
                <a:latin typeface="Lucida Console" charset="0"/>
              </a:rPr>
              <a:t> | </a:t>
            </a:r>
          </a:p>
          <a:p>
            <a:pPr>
              <a:lnSpc>
                <a:spcPct val="90000"/>
              </a:lnSpc>
              <a:buFont typeface="Wingdings" charset="2"/>
              <a:buNone/>
            </a:pPr>
            <a:r>
              <a:rPr lang="en-US" sz="2400" dirty="0">
                <a:solidFill>
                  <a:schemeClr val="accent1"/>
                </a:solidFill>
                <a:latin typeface="Lucida Console" charset="0"/>
              </a:rPr>
              <a:t>			(p </a:t>
            </a:r>
            <a:r>
              <a:rPr lang="en-US" sz="2400" b="1" dirty="0">
                <a:solidFill>
                  <a:schemeClr val="accent1"/>
                </a:solidFill>
                <a:latin typeface="Lucida Console" charset="0"/>
              </a:rPr>
              <a:t>in</a:t>
            </a:r>
            <a:r>
              <a:rPr lang="en-US" sz="2400" dirty="0">
                <a:solidFill>
                  <a:schemeClr val="accent1"/>
                </a:solidFill>
                <a:latin typeface="Lucida Console" charset="0"/>
              </a:rPr>
              <a:t> Man </a:t>
            </a:r>
            <a:r>
              <a:rPr lang="en-US" sz="2400" b="1" dirty="0">
                <a:solidFill>
                  <a:schemeClr val="accent1"/>
                </a:solidFill>
                <a:latin typeface="Lucida Console" charset="0"/>
              </a:rPr>
              <a:t>=&gt;</a:t>
            </a:r>
            <a:r>
              <a:rPr lang="en-US" sz="2400" dirty="0">
                <a:solidFill>
                  <a:schemeClr val="accent1"/>
                </a:solidFill>
                <a:latin typeface="Lucida Console" charset="0"/>
              </a:rPr>
              <a:t> q </a:t>
            </a:r>
            <a:r>
              <a:rPr lang="en-US" sz="2400" b="1" dirty="0">
                <a:solidFill>
                  <a:schemeClr val="accent1"/>
                </a:solidFill>
                <a:latin typeface="Lucida Console" charset="0"/>
              </a:rPr>
              <a:t>in</a:t>
            </a:r>
            <a:r>
              <a:rPr lang="en-US" sz="2400" dirty="0">
                <a:solidFill>
                  <a:schemeClr val="accent1"/>
                </a:solidFill>
                <a:latin typeface="Lucida Console" charset="0"/>
              </a:rPr>
              <a:t> Woman) </a:t>
            </a:r>
            <a:r>
              <a:rPr lang="en-US" sz="2400" b="1" dirty="0">
                <a:solidFill>
                  <a:schemeClr val="accent1"/>
                </a:solidFill>
                <a:latin typeface="Lucida Console" charset="0"/>
              </a:rPr>
              <a:t>and</a:t>
            </a:r>
          </a:p>
          <a:p>
            <a:pPr>
              <a:lnSpc>
                <a:spcPct val="90000"/>
              </a:lnSpc>
              <a:buFont typeface="Wingdings" charset="2"/>
              <a:buNone/>
            </a:pPr>
            <a:r>
              <a:rPr lang="en-US" sz="2400" dirty="0">
                <a:solidFill>
                  <a:schemeClr val="accent1"/>
                </a:solidFill>
                <a:latin typeface="Lucida Console" charset="0"/>
              </a:rPr>
              <a:t>	   (p </a:t>
            </a:r>
            <a:r>
              <a:rPr lang="en-US" sz="2400" b="1" dirty="0">
                <a:solidFill>
                  <a:schemeClr val="accent1"/>
                </a:solidFill>
                <a:latin typeface="Lucida Console" charset="0"/>
              </a:rPr>
              <a:t>in</a:t>
            </a:r>
            <a:r>
              <a:rPr lang="en-US" sz="2400" dirty="0">
                <a:solidFill>
                  <a:schemeClr val="accent1"/>
                </a:solidFill>
                <a:latin typeface="Lucida Console" charset="0"/>
              </a:rPr>
              <a:t> Woman </a:t>
            </a:r>
            <a:r>
              <a:rPr lang="en-US" sz="2400" b="1" dirty="0">
                <a:solidFill>
                  <a:schemeClr val="accent1"/>
                </a:solidFill>
                <a:latin typeface="Lucida Console" charset="0"/>
              </a:rPr>
              <a:t>=&gt;</a:t>
            </a:r>
            <a:r>
              <a:rPr lang="en-US" sz="2400" dirty="0">
                <a:solidFill>
                  <a:schemeClr val="accent1"/>
                </a:solidFill>
                <a:latin typeface="Lucida Console" charset="0"/>
              </a:rPr>
              <a:t> q </a:t>
            </a:r>
            <a:r>
              <a:rPr lang="en-US" sz="2400" b="1" dirty="0">
                <a:solidFill>
                  <a:schemeClr val="accent1"/>
                </a:solidFill>
                <a:latin typeface="Lucida Console" charset="0"/>
              </a:rPr>
              <a:t>in</a:t>
            </a:r>
            <a:r>
              <a:rPr lang="en-US" sz="2400" dirty="0">
                <a:solidFill>
                  <a:schemeClr val="accent1"/>
                </a:solidFill>
                <a:latin typeface="Lucida Console" charset="0"/>
              </a:rPr>
              <a:t> Man)</a:t>
            </a:r>
          </a:p>
        </p:txBody>
      </p:sp>
      <p:sp>
        <p:nvSpPr>
          <p:cNvPr id="5" name="Slide Number Placeholder 4"/>
          <p:cNvSpPr>
            <a:spLocks noGrp="1"/>
          </p:cNvSpPr>
          <p:nvPr>
            <p:ph type="sldNum" sz="quarter" idx="12"/>
          </p:nvPr>
        </p:nvSpPr>
        <p:spPr/>
        <p:txBody>
          <a:bodyPr/>
          <a:lstStyle/>
          <a:p>
            <a:fld id="{B2D37B0D-B369-FB42-B9AE-17F34A88DB98}" type="slidenum">
              <a:rPr lang="en-US"/>
              <a:pPr/>
              <a:t>32</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dirty="0"/>
              <a:t>Facts</a:t>
            </a:r>
          </a:p>
        </p:txBody>
      </p:sp>
      <p:sp>
        <p:nvSpPr>
          <p:cNvPr id="331779" name="Rectangle 3"/>
          <p:cNvSpPr>
            <a:spLocks noGrp="1" noChangeArrowheads="1"/>
          </p:cNvSpPr>
          <p:nvPr>
            <p:ph idx="1"/>
          </p:nvPr>
        </p:nvSpPr>
        <p:spPr>
          <a:xfrm>
            <a:off x="622300" y="1381125"/>
            <a:ext cx="7899400" cy="4735590"/>
          </a:xfrm>
        </p:spPr>
        <p:txBody>
          <a:bodyPr>
            <a:normAutofit lnSpcReduction="10000"/>
          </a:bodyPr>
          <a:lstStyle/>
          <a:p>
            <a:pPr marL="0" indent="0">
              <a:buNone/>
            </a:pPr>
            <a:r>
              <a:rPr lang="en-US" dirty="0"/>
              <a:t>Additional constraints on signatures and fields are expressed in Alloy as </a:t>
            </a:r>
            <a:r>
              <a:rPr lang="en-US" dirty="0">
                <a:solidFill>
                  <a:srgbClr val="C0504D"/>
                </a:solidFill>
              </a:rPr>
              <a:t>facts</a:t>
            </a:r>
          </a:p>
          <a:p>
            <a:pPr lvl="1">
              <a:buFont typeface="Wingdings" charset="2"/>
              <a:buNone/>
            </a:pPr>
            <a:r>
              <a:rPr lang="en-US" sz="2400" dirty="0">
                <a:solidFill>
                  <a:schemeClr val="accent1"/>
                </a:solidFill>
                <a:latin typeface="Lucida Console"/>
                <a:cs typeface="Lucida Console"/>
              </a:rPr>
              <a:t>fact Name {</a:t>
            </a:r>
          </a:p>
          <a:p>
            <a:pPr lvl="1">
              <a:buFont typeface="Wingdings" charset="2"/>
              <a:buNone/>
            </a:pPr>
            <a:r>
              <a:rPr lang="en-US" sz="2400" dirty="0">
                <a:solidFill>
                  <a:schemeClr val="accent1"/>
                </a:solidFill>
                <a:latin typeface="Lucida Console"/>
                <a:cs typeface="Lucida Console"/>
              </a:rPr>
              <a:t>  F1</a:t>
            </a:r>
          </a:p>
          <a:p>
            <a:pPr lvl="1">
              <a:buFont typeface="Wingdings" charset="2"/>
              <a:buNone/>
            </a:pPr>
            <a:r>
              <a:rPr lang="en-US" sz="2400" dirty="0">
                <a:solidFill>
                  <a:schemeClr val="accent1"/>
                </a:solidFill>
                <a:latin typeface="Lucida Console"/>
                <a:cs typeface="Lucida Console"/>
              </a:rPr>
              <a:t>  F2</a:t>
            </a:r>
          </a:p>
          <a:p>
            <a:pPr lvl="1">
              <a:buFont typeface="Wingdings" charset="2"/>
              <a:buNone/>
            </a:pPr>
            <a:r>
              <a:rPr lang="en-US" sz="2400" dirty="0">
                <a:solidFill>
                  <a:schemeClr val="accent1"/>
                </a:solidFill>
                <a:latin typeface="Lucida Console"/>
                <a:cs typeface="Lucida Console"/>
              </a:rPr>
              <a:t>  …</a:t>
            </a:r>
          </a:p>
          <a:p>
            <a:pPr lvl="1">
              <a:buFont typeface="Wingdings" charset="2"/>
              <a:buNone/>
            </a:pPr>
            <a:r>
              <a:rPr lang="en-US" sz="2400" dirty="0">
                <a:solidFill>
                  <a:schemeClr val="accent1"/>
                </a:solidFill>
                <a:latin typeface="Lucida Console"/>
                <a:cs typeface="Lucida Console"/>
              </a:rPr>
              <a:t>}</a:t>
            </a:r>
          </a:p>
          <a:p>
            <a:pPr lvl="1">
              <a:buFont typeface="Wingdings" charset="2"/>
              <a:buNone/>
            </a:pPr>
            <a:endParaRPr lang="en-US" sz="2400" dirty="0">
              <a:solidFill>
                <a:schemeClr val="accent1"/>
              </a:solidFill>
              <a:latin typeface="Lucida Console"/>
              <a:cs typeface="Lucida Console"/>
            </a:endParaRPr>
          </a:p>
          <a:p>
            <a:pPr marL="0" indent="0">
              <a:buNone/>
            </a:pPr>
            <a:r>
              <a:rPr lang="en-US" dirty="0"/>
              <a:t>AA looks for instances of a model that also satisfy </a:t>
            </a:r>
            <a:r>
              <a:rPr lang="en-US" dirty="0">
                <a:solidFill>
                  <a:srgbClr val="C0504D"/>
                </a:solidFill>
              </a:rPr>
              <a:t>all</a:t>
            </a:r>
            <a:r>
              <a:rPr lang="en-US" dirty="0"/>
              <a:t> of its fact constraints</a:t>
            </a:r>
          </a:p>
        </p:txBody>
      </p:sp>
      <p:sp>
        <p:nvSpPr>
          <p:cNvPr id="5" name="Slide Number Placeholder 4"/>
          <p:cNvSpPr>
            <a:spLocks noGrp="1"/>
          </p:cNvSpPr>
          <p:nvPr>
            <p:ph type="sldNum" sz="quarter" idx="12"/>
          </p:nvPr>
        </p:nvSpPr>
        <p:spPr/>
        <p:txBody>
          <a:bodyPr/>
          <a:lstStyle/>
          <a:p>
            <a:fld id="{0909C75A-7CA3-1E45-930D-500AFF6BF0BF}" type="slidenum">
              <a:rPr lang="en-US"/>
              <a:pPr/>
              <a:t>33</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en-US"/>
              <a:t>Example Facts</a:t>
            </a:r>
          </a:p>
        </p:txBody>
      </p:sp>
      <p:sp>
        <p:nvSpPr>
          <p:cNvPr id="310275" name="Rectangle 3"/>
          <p:cNvSpPr>
            <a:spLocks noGrp="1" noChangeArrowheads="1"/>
          </p:cNvSpPr>
          <p:nvPr>
            <p:ph idx="1"/>
          </p:nvPr>
        </p:nvSpPr>
        <p:spPr>
          <a:xfrm>
            <a:off x="660400" y="1771830"/>
            <a:ext cx="8153400" cy="4508500"/>
          </a:xfrm>
        </p:spPr>
        <p:txBody>
          <a:bodyPr/>
          <a:lstStyle/>
          <a:p>
            <a:pPr>
              <a:lnSpc>
                <a:spcPct val="80000"/>
              </a:lnSpc>
              <a:buFont typeface="Wingdings" charset="2"/>
              <a:buNone/>
            </a:pPr>
            <a:r>
              <a:rPr lang="en-US" sz="1800" dirty="0">
                <a:solidFill>
                  <a:schemeClr val="accent1"/>
                </a:solidFill>
                <a:latin typeface="Lucida Console" charset="0"/>
              </a:rPr>
              <a:t>-- </a:t>
            </a:r>
            <a:r>
              <a:rPr lang="en-US" sz="1800" dirty="0">
                <a:solidFill>
                  <a:srgbClr val="95B3D7"/>
                </a:solidFill>
                <a:latin typeface="Lucida Console" charset="0"/>
              </a:rPr>
              <a:t>No person can be their own ancestor</a:t>
            </a:r>
          </a:p>
          <a:p>
            <a:pPr>
              <a:lnSpc>
                <a:spcPct val="80000"/>
              </a:lnSpc>
              <a:buFont typeface="Wingdings" charset="2"/>
              <a:buNone/>
            </a:pPr>
            <a:endParaRPr lang="en-US" sz="1800" b="1" dirty="0">
              <a:solidFill>
                <a:srgbClr val="95B3D7"/>
              </a:solidFill>
              <a:latin typeface="Lucida Console" charset="0"/>
            </a:endParaRPr>
          </a:p>
          <a:p>
            <a:pPr>
              <a:lnSpc>
                <a:spcPct val="80000"/>
              </a:lnSpc>
              <a:buFont typeface="Wingdings" charset="2"/>
              <a:buNone/>
            </a:pPr>
            <a:endParaRPr lang="en-US" sz="1800" b="1" dirty="0">
              <a:solidFill>
                <a:srgbClr val="95B3D7"/>
              </a:solidFill>
              <a:latin typeface="Lucida Console" charset="0"/>
            </a:endParaRPr>
          </a:p>
          <a:p>
            <a:pPr>
              <a:lnSpc>
                <a:spcPct val="80000"/>
              </a:lnSpc>
              <a:buFont typeface="Wingdings" charset="2"/>
              <a:buNone/>
            </a:pPr>
            <a:endParaRPr lang="en-US" sz="1800" b="1" dirty="0">
              <a:solidFill>
                <a:srgbClr val="95B3D7"/>
              </a:solidFill>
              <a:latin typeface="Lucida Console" charset="0"/>
            </a:endParaRPr>
          </a:p>
          <a:p>
            <a:pPr>
              <a:lnSpc>
                <a:spcPct val="80000"/>
              </a:lnSpc>
              <a:buFont typeface="Wingdings" charset="2"/>
              <a:buNone/>
            </a:pPr>
            <a:endParaRPr lang="en-US" sz="1800" dirty="0">
              <a:solidFill>
                <a:srgbClr val="95B3D7"/>
              </a:solidFill>
              <a:latin typeface="Lucida Console" charset="0"/>
            </a:endParaRPr>
          </a:p>
          <a:p>
            <a:pPr>
              <a:lnSpc>
                <a:spcPct val="80000"/>
              </a:lnSpc>
              <a:buFont typeface="Wingdings" charset="2"/>
              <a:buNone/>
            </a:pPr>
            <a:r>
              <a:rPr lang="en-US" sz="1800" dirty="0">
                <a:solidFill>
                  <a:srgbClr val="95B3D7"/>
                </a:solidFill>
                <a:latin typeface="Lucida Console" charset="0"/>
              </a:rPr>
              <a:t>-- At most one father and mother</a:t>
            </a:r>
          </a:p>
          <a:p>
            <a:pPr>
              <a:lnSpc>
                <a:spcPct val="80000"/>
              </a:lnSpc>
              <a:buFont typeface="Wingdings" charset="2"/>
              <a:buNone/>
            </a:pPr>
            <a:endParaRPr lang="en-US" sz="1800" b="1" dirty="0">
              <a:solidFill>
                <a:srgbClr val="95B3D7"/>
              </a:solidFill>
              <a:latin typeface="Lucida Console" charset="0"/>
            </a:endParaRPr>
          </a:p>
          <a:p>
            <a:pPr>
              <a:lnSpc>
                <a:spcPct val="80000"/>
              </a:lnSpc>
              <a:buFont typeface="Wingdings" charset="2"/>
              <a:buNone/>
            </a:pPr>
            <a:endParaRPr lang="en-US" sz="1800" b="1" dirty="0">
              <a:solidFill>
                <a:srgbClr val="95B3D7"/>
              </a:solidFill>
              <a:latin typeface="Lucida Console" charset="0"/>
            </a:endParaRPr>
          </a:p>
          <a:p>
            <a:pPr>
              <a:lnSpc>
                <a:spcPct val="80000"/>
              </a:lnSpc>
              <a:buFont typeface="Wingdings" charset="2"/>
              <a:buNone/>
            </a:pPr>
            <a:endParaRPr lang="en-US" sz="1800" b="1" dirty="0">
              <a:solidFill>
                <a:srgbClr val="95B3D7"/>
              </a:solidFill>
              <a:latin typeface="Lucida Console" charset="0"/>
            </a:endParaRPr>
          </a:p>
          <a:p>
            <a:pPr>
              <a:lnSpc>
                <a:spcPct val="80000"/>
              </a:lnSpc>
              <a:buFont typeface="Wingdings" charset="2"/>
              <a:buNone/>
            </a:pPr>
            <a:endParaRPr lang="en-US" sz="1800" dirty="0">
              <a:solidFill>
                <a:srgbClr val="95B3D7"/>
              </a:solidFill>
              <a:latin typeface="Lucida Console" charset="0"/>
            </a:endParaRPr>
          </a:p>
          <a:p>
            <a:pPr>
              <a:lnSpc>
                <a:spcPct val="80000"/>
              </a:lnSpc>
              <a:buFont typeface="Wingdings" charset="2"/>
              <a:buNone/>
            </a:pPr>
            <a:endParaRPr lang="en-US" sz="1800" dirty="0">
              <a:solidFill>
                <a:srgbClr val="95B3D7"/>
              </a:solidFill>
              <a:latin typeface="Lucida Console" charset="0"/>
            </a:endParaRPr>
          </a:p>
          <a:p>
            <a:pPr>
              <a:lnSpc>
                <a:spcPct val="80000"/>
              </a:lnSpc>
              <a:buFont typeface="Wingdings" charset="2"/>
              <a:buNone/>
            </a:pPr>
            <a:r>
              <a:rPr lang="en-US" sz="1800" dirty="0">
                <a:solidFill>
                  <a:srgbClr val="95B3D7"/>
                </a:solidFill>
                <a:latin typeface="Lucida Console" charset="0"/>
              </a:rPr>
              <a:t>-- a </a:t>
            </a:r>
            <a:r>
              <a:rPr lang="en-US" sz="1800" dirty="0" err="1">
                <a:solidFill>
                  <a:srgbClr val="95B3D7"/>
                </a:solidFill>
                <a:latin typeface="Lucida Console" charset="0"/>
              </a:rPr>
              <a:t>persons's</a:t>
            </a:r>
            <a:r>
              <a:rPr lang="en-US" sz="1800" dirty="0">
                <a:solidFill>
                  <a:srgbClr val="95B3D7"/>
                </a:solidFill>
                <a:latin typeface="Lucida Console" charset="0"/>
              </a:rPr>
              <a:t> siblings are other persons with the same parents</a:t>
            </a:r>
          </a:p>
          <a:p>
            <a:pPr>
              <a:lnSpc>
                <a:spcPct val="80000"/>
              </a:lnSpc>
              <a:buFont typeface="Wingdings" charset="2"/>
              <a:buNone/>
            </a:pPr>
            <a:endParaRPr lang="en-US" sz="1800" b="1" dirty="0">
              <a:solidFill>
                <a:schemeClr val="accent1"/>
              </a:solidFill>
              <a:latin typeface="Lucida Console" charset="0"/>
            </a:endParaRPr>
          </a:p>
          <a:p>
            <a:pPr>
              <a:lnSpc>
                <a:spcPct val="80000"/>
              </a:lnSpc>
              <a:buFont typeface="Wingdings" charset="2"/>
              <a:buNone/>
            </a:pPr>
            <a:endParaRPr lang="en-US" sz="1800" b="1" dirty="0">
              <a:solidFill>
                <a:schemeClr val="accent1"/>
              </a:solidFill>
              <a:latin typeface="Lucida Console" charset="0"/>
            </a:endParaRPr>
          </a:p>
          <a:p>
            <a:pPr>
              <a:lnSpc>
                <a:spcPct val="80000"/>
              </a:lnSpc>
              <a:buFont typeface="Wingdings" charset="2"/>
              <a:buNone/>
            </a:pPr>
            <a:endParaRPr lang="en-US" sz="1800" b="1" dirty="0">
              <a:solidFill>
                <a:schemeClr val="accent1"/>
              </a:solidFill>
              <a:latin typeface="Lucida Console" charset="0"/>
            </a:endParaRPr>
          </a:p>
          <a:p>
            <a:pPr>
              <a:lnSpc>
                <a:spcPct val="80000"/>
              </a:lnSpc>
              <a:buFont typeface="Wingdings" charset="2"/>
              <a:buNone/>
            </a:pPr>
            <a:endParaRPr lang="en-US" sz="1800" b="1" dirty="0">
              <a:latin typeface="Lucida Console" charset="0"/>
            </a:endParaRPr>
          </a:p>
        </p:txBody>
      </p:sp>
      <p:sp>
        <p:nvSpPr>
          <p:cNvPr id="8" name="Slide Number Placeholder 4"/>
          <p:cNvSpPr>
            <a:spLocks noGrp="1"/>
          </p:cNvSpPr>
          <p:nvPr>
            <p:ph type="sldNum" sz="quarter" idx="12"/>
          </p:nvPr>
        </p:nvSpPr>
        <p:spPr/>
        <p:txBody>
          <a:bodyPr/>
          <a:lstStyle/>
          <a:p>
            <a:fld id="{80468815-74E9-1A4F-A0D4-5980C47D057A}" type="slidenum">
              <a:rPr lang="en-US"/>
              <a:pPr/>
              <a:t>34</a:t>
            </a:fld>
            <a:endParaRPr lang="en-US"/>
          </a:p>
        </p:txBody>
      </p:sp>
      <p:sp>
        <p:nvSpPr>
          <p:cNvPr id="3" name="Footer Placeholder 2"/>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en-US"/>
              <a:t>Example Facts</a:t>
            </a:r>
          </a:p>
        </p:txBody>
      </p:sp>
      <p:sp>
        <p:nvSpPr>
          <p:cNvPr id="310275" name="Rectangle 3"/>
          <p:cNvSpPr>
            <a:spLocks noGrp="1" noChangeArrowheads="1"/>
          </p:cNvSpPr>
          <p:nvPr>
            <p:ph idx="1"/>
          </p:nvPr>
        </p:nvSpPr>
        <p:spPr>
          <a:xfrm>
            <a:off x="660400" y="1771830"/>
            <a:ext cx="8153400" cy="4719622"/>
          </a:xfrm>
        </p:spPr>
        <p:txBody>
          <a:bodyPr>
            <a:normAutofit/>
          </a:bodyPr>
          <a:lstStyle/>
          <a:p>
            <a:pPr>
              <a:lnSpc>
                <a:spcPct val="80000"/>
              </a:lnSpc>
              <a:buFont typeface="Wingdings" charset="2"/>
              <a:buNone/>
            </a:pPr>
            <a:r>
              <a:rPr lang="en-US" sz="1800" dirty="0">
                <a:solidFill>
                  <a:schemeClr val="accent1">
                    <a:lumMod val="60000"/>
                    <a:lumOff val="40000"/>
                  </a:schemeClr>
                </a:solidFill>
                <a:latin typeface="Lucida Console" charset="0"/>
              </a:rPr>
              <a:t>-- No person can be their own ancestor</a:t>
            </a:r>
          </a:p>
          <a:p>
            <a:pPr>
              <a:lnSpc>
                <a:spcPct val="80000"/>
              </a:lnSpc>
              <a:buFont typeface="Wingdings" charset="2"/>
              <a:buNone/>
            </a:pPr>
            <a:r>
              <a:rPr lang="en-US" sz="1800" b="1" dirty="0">
                <a:solidFill>
                  <a:schemeClr val="accent1"/>
                </a:solidFill>
                <a:latin typeface="Lucida Console" charset="0"/>
              </a:rPr>
              <a:t>fact</a:t>
            </a:r>
            <a:r>
              <a:rPr lang="en-US" sz="1800" dirty="0">
                <a:solidFill>
                  <a:schemeClr val="accent1"/>
                </a:solidFill>
                <a:latin typeface="Lucida Console" charset="0"/>
              </a:rPr>
              <a:t> </a:t>
            </a:r>
            <a:r>
              <a:rPr lang="en-US" sz="1800" dirty="0" err="1">
                <a:solidFill>
                  <a:schemeClr val="accent1"/>
                </a:solidFill>
                <a:latin typeface="Lucida Console" charset="0"/>
              </a:rPr>
              <a:t>selfAncestor</a:t>
            </a:r>
            <a:r>
              <a:rPr lang="en-US" sz="1800" dirty="0">
                <a:solidFill>
                  <a:schemeClr val="accent1"/>
                </a:solidFill>
                <a:latin typeface="Lucida Console" charset="0"/>
              </a:rPr>
              <a:t> {</a:t>
            </a:r>
          </a:p>
          <a:p>
            <a:pPr>
              <a:lnSpc>
                <a:spcPct val="80000"/>
              </a:lnSpc>
              <a:buFont typeface="Wingdings" charset="2"/>
              <a:buNone/>
            </a:pPr>
            <a:r>
              <a:rPr lang="en-US" sz="1800" dirty="0">
                <a:solidFill>
                  <a:schemeClr val="accent1"/>
                </a:solidFill>
                <a:latin typeface="Lucida Console" charset="0"/>
              </a:rPr>
              <a:t>	no p: Person | p in </a:t>
            </a:r>
            <a:r>
              <a:rPr lang="en-US" sz="1800" dirty="0" err="1">
                <a:solidFill>
                  <a:schemeClr val="accent1"/>
                </a:solidFill>
                <a:latin typeface="Lucida Console" charset="0"/>
              </a:rPr>
              <a:t>p.^parents</a:t>
            </a:r>
            <a:endParaRPr lang="en-US" sz="1800" dirty="0">
              <a:solidFill>
                <a:schemeClr val="accent1"/>
              </a:solidFill>
              <a:latin typeface="Lucida Console" charset="0"/>
            </a:endParaRPr>
          </a:p>
          <a:p>
            <a:pPr>
              <a:lnSpc>
                <a:spcPct val="80000"/>
              </a:lnSpc>
              <a:buFont typeface="Wingdings" charset="2"/>
              <a:buNone/>
            </a:pPr>
            <a:r>
              <a:rPr lang="en-US" sz="1800" dirty="0">
                <a:solidFill>
                  <a:schemeClr val="accent1"/>
                </a:solidFill>
                <a:latin typeface="Lucida Console" charset="0"/>
              </a:rPr>
              <a:t>}</a:t>
            </a:r>
          </a:p>
          <a:p>
            <a:pPr>
              <a:lnSpc>
                <a:spcPct val="80000"/>
              </a:lnSpc>
              <a:buFont typeface="Wingdings" charset="2"/>
              <a:buNone/>
            </a:pPr>
            <a:endParaRPr lang="en-US" sz="1800" dirty="0">
              <a:latin typeface="Lucida Console" charset="0"/>
            </a:endParaRPr>
          </a:p>
          <a:p>
            <a:pPr>
              <a:lnSpc>
                <a:spcPct val="80000"/>
              </a:lnSpc>
              <a:buFont typeface="Wingdings" charset="2"/>
              <a:buNone/>
            </a:pPr>
            <a:r>
              <a:rPr lang="en-US" sz="1800" dirty="0">
                <a:solidFill>
                  <a:srgbClr val="95B3D7"/>
                </a:solidFill>
                <a:latin typeface="Lucida Console" charset="0"/>
              </a:rPr>
              <a:t>-- At most one father and mother</a:t>
            </a:r>
          </a:p>
          <a:p>
            <a:pPr>
              <a:lnSpc>
                <a:spcPct val="80000"/>
              </a:lnSpc>
              <a:buFont typeface="Wingdings" charset="2"/>
              <a:buNone/>
            </a:pPr>
            <a:r>
              <a:rPr lang="en-US" sz="1800" b="1" dirty="0">
                <a:solidFill>
                  <a:schemeClr val="accent1"/>
                </a:solidFill>
                <a:latin typeface="Lucida Console" charset="0"/>
              </a:rPr>
              <a:t>fact</a:t>
            </a:r>
            <a:r>
              <a:rPr lang="en-US" sz="1800" dirty="0">
                <a:solidFill>
                  <a:schemeClr val="accent1"/>
                </a:solidFill>
                <a:latin typeface="Lucida Console" charset="0"/>
              </a:rPr>
              <a:t> </a:t>
            </a:r>
            <a:r>
              <a:rPr lang="en-US" sz="1800" dirty="0" err="1">
                <a:solidFill>
                  <a:schemeClr val="accent1"/>
                </a:solidFill>
                <a:latin typeface="Lucida Console" charset="0"/>
              </a:rPr>
              <a:t>loneParents</a:t>
            </a:r>
            <a:r>
              <a:rPr lang="en-US" sz="1800" dirty="0">
                <a:solidFill>
                  <a:schemeClr val="accent1"/>
                </a:solidFill>
                <a:latin typeface="Lucida Console" charset="0"/>
              </a:rPr>
              <a:t> {</a:t>
            </a:r>
          </a:p>
          <a:p>
            <a:pPr>
              <a:lnSpc>
                <a:spcPct val="80000"/>
              </a:lnSpc>
              <a:buFont typeface="Wingdings" charset="2"/>
              <a:buNone/>
            </a:pPr>
            <a:r>
              <a:rPr lang="en-US" sz="1800" dirty="0">
                <a:solidFill>
                  <a:schemeClr val="accent1"/>
                </a:solidFill>
                <a:latin typeface="Lucida Console" charset="0"/>
              </a:rPr>
              <a:t>	all p: Person |	lone (</a:t>
            </a:r>
            <a:r>
              <a:rPr lang="en-US" sz="1800" dirty="0" err="1">
                <a:solidFill>
                  <a:schemeClr val="accent1"/>
                </a:solidFill>
                <a:latin typeface="Lucida Console" charset="0"/>
              </a:rPr>
              <a:t>p.parents</a:t>
            </a:r>
            <a:r>
              <a:rPr lang="en-US" sz="1800" dirty="0">
                <a:solidFill>
                  <a:schemeClr val="accent1"/>
                </a:solidFill>
                <a:latin typeface="Lucida Console" charset="0"/>
              </a:rPr>
              <a:t> &amp; Man)   and </a:t>
            </a:r>
          </a:p>
          <a:p>
            <a:pPr>
              <a:lnSpc>
                <a:spcPct val="80000"/>
              </a:lnSpc>
              <a:buFont typeface="Wingdings" charset="2"/>
              <a:buNone/>
            </a:pPr>
            <a:r>
              <a:rPr lang="en-US" sz="1800" dirty="0">
                <a:solidFill>
                  <a:schemeClr val="accent1"/>
                </a:solidFill>
                <a:latin typeface="Lucida Console" charset="0"/>
              </a:rPr>
              <a:t>                 	lone (</a:t>
            </a:r>
            <a:r>
              <a:rPr lang="en-US" sz="1800" dirty="0" err="1">
                <a:solidFill>
                  <a:schemeClr val="accent1"/>
                </a:solidFill>
                <a:latin typeface="Lucida Console" charset="0"/>
              </a:rPr>
              <a:t>p.parents</a:t>
            </a:r>
            <a:r>
              <a:rPr lang="en-US" sz="1800" dirty="0">
                <a:solidFill>
                  <a:schemeClr val="accent1"/>
                </a:solidFill>
                <a:latin typeface="Lucida Console" charset="0"/>
              </a:rPr>
              <a:t> &amp; Woman) </a:t>
            </a:r>
          </a:p>
          <a:p>
            <a:pPr>
              <a:lnSpc>
                <a:spcPct val="80000"/>
              </a:lnSpc>
              <a:buFont typeface="Wingdings" charset="2"/>
              <a:buNone/>
            </a:pPr>
            <a:r>
              <a:rPr lang="en-US" sz="1800" dirty="0">
                <a:solidFill>
                  <a:schemeClr val="accent1"/>
                </a:solidFill>
                <a:latin typeface="Lucida Console" charset="0"/>
              </a:rPr>
              <a:t>}</a:t>
            </a:r>
          </a:p>
          <a:p>
            <a:pPr>
              <a:lnSpc>
                <a:spcPct val="80000"/>
              </a:lnSpc>
              <a:buFont typeface="Wingdings" charset="2"/>
              <a:buNone/>
            </a:pPr>
            <a:endParaRPr lang="en-US" sz="1800" dirty="0">
              <a:latin typeface="Lucida Console" charset="0"/>
            </a:endParaRPr>
          </a:p>
          <a:p>
            <a:pPr>
              <a:lnSpc>
                <a:spcPct val="80000"/>
              </a:lnSpc>
              <a:buFont typeface="Wingdings" charset="2"/>
              <a:buNone/>
            </a:pPr>
            <a:r>
              <a:rPr lang="en-US" sz="1800" dirty="0">
                <a:solidFill>
                  <a:srgbClr val="95B3D7"/>
                </a:solidFill>
                <a:latin typeface="Lucida Console" charset="0"/>
              </a:rPr>
              <a:t>-- a </a:t>
            </a:r>
            <a:r>
              <a:rPr lang="en-US" sz="1800" dirty="0" err="1">
                <a:solidFill>
                  <a:srgbClr val="95B3D7"/>
                </a:solidFill>
                <a:latin typeface="Lucida Console" charset="0"/>
              </a:rPr>
              <a:t>persons's</a:t>
            </a:r>
            <a:r>
              <a:rPr lang="en-US" sz="1800" dirty="0">
                <a:solidFill>
                  <a:srgbClr val="95B3D7"/>
                </a:solidFill>
                <a:latin typeface="Lucida Console" charset="0"/>
              </a:rPr>
              <a:t> siblings are other persons with the same parents</a:t>
            </a:r>
          </a:p>
          <a:p>
            <a:pPr>
              <a:lnSpc>
                <a:spcPct val="80000"/>
              </a:lnSpc>
              <a:buFont typeface="Wingdings" charset="2"/>
              <a:buNone/>
            </a:pPr>
            <a:r>
              <a:rPr lang="en-US" sz="1800" b="1" dirty="0">
                <a:solidFill>
                  <a:srgbClr val="4F81BD"/>
                </a:solidFill>
                <a:latin typeface="Lucida Console" charset="0"/>
              </a:rPr>
              <a:t>fact</a:t>
            </a:r>
            <a:r>
              <a:rPr lang="en-US" sz="1800" dirty="0">
                <a:solidFill>
                  <a:srgbClr val="4F81BD"/>
                </a:solidFill>
                <a:latin typeface="Lucida Console" charset="0"/>
              </a:rPr>
              <a:t> </a:t>
            </a:r>
            <a:r>
              <a:rPr lang="en-US" sz="1800" dirty="0" err="1">
                <a:solidFill>
                  <a:srgbClr val="4F81BD"/>
                </a:solidFill>
                <a:latin typeface="Lucida Console" charset="0"/>
              </a:rPr>
              <a:t>siblingsDefinition</a:t>
            </a:r>
            <a:r>
              <a:rPr lang="en-US" sz="1800" dirty="0">
                <a:solidFill>
                  <a:srgbClr val="4F81BD"/>
                </a:solidFill>
                <a:latin typeface="Lucida Console" charset="0"/>
              </a:rPr>
              <a:t> {</a:t>
            </a:r>
          </a:p>
          <a:p>
            <a:pPr>
              <a:lnSpc>
                <a:spcPct val="80000"/>
              </a:lnSpc>
              <a:buFont typeface="Wingdings" charset="2"/>
              <a:buNone/>
            </a:pPr>
            <a:r>
              <a:rPr lang="en-US" sz="1800" dirty="0">
                <a:solidFill>
                  <a:srgbClr val="4F81BD"/>
                </a:solidFill>
                <a:latin typeface="Lucida Console" charset="0"/>
              </a:rPr>
              <a:t>  all </a:t>
            </a:r>
            <a:r>
              <a:rPr lang="en-US" sz="1800" dirty="0" err="1">
                <a:solidFill>
                  <a:srgbClr val="4F81BD"/>
                </a:solidFill>
                <a:latin typeface="Lucida Console" charset="0"/>
              </a:rPr>
              <a:t>p</a:t>
            </a:r>
            <a:r>
              <a:rPr lang="en-US" sz="1800" dirty="0">
                <a:solidFill>
                  <a:srgbClr val="4F81BD"/>
                </a:solidFill>
                <a:latin typeface="Lucida Console" charset="0"/>
              </a:rPr>
              <a:t>: Person | </a:t>
            </a:r>
          </a:p>
          <a:p>
            <a:pPr>
              <a:lnSpc>
                <a:spcPct val="80000"/>
              </a:lnSpc>
              <a:buFont typeface="Wingdings" charset="2"/>
              <a:buNone/>
            </a:pPr>
            <a:r>
              <a:rPr lang="en-US" sz="1800" dirty="0">
                <a:solidFill>
                  <a:srgbClr val="4F81BD"/>
                </a:solidFill>
                <a:latin typeface="Lucida Console" charset="0"/>
              </a:rPr>
              <a:t>    </a:t>
            </a:r>
            <a:r>
              <a:rPr lang="en-US" sz="1800" dirty="0" err="1">
                <a:solidFill>
                  <a:srgbClr val="4F81BD"/>
                </a:solidFill>
                <a:latin typeface="Lucida Console" charset="0"/>
              </a:rPr>
              <a:t>p.siblings</a:t>
            </a:r>
            <a:r>
              <a:rPr lang="en-US" sz="1800" dirty="0">
                <a:solidFill>
                  <a:srgbClr val="4F81BD"/>
                </a:solidFill>
                <a:latin typeface="Lucida Console" charset="0"/>
              </a:rPr>
              <a:t> = {q: Person | </a:t>
            </a:r>
            <a:r>
              <a:rPr lang="en-US" sz="1800" dirty="0" err="1">
                <a:solidFill>
                  <a:srgbClr val="4F81BD"/>
                </a:solidFill>
                <a:latin typeface="Lucida Console" charset="0"/>
              </a:rPr>
              <a:t>p.parents</a:t>
            </a:r>
            <a:r>
              <a:rPr lang="en-US" sz="1800" dirty="0">
                <a:solidFill>
                  <a:srgbClr val="4F81BD"/>
                </a:solidFill>
                <a:latin typeface="Lucida Console" charset="0"/>
              </a:rPr>
              <a:t> = </a:t>
            </a:r>
            <a:r>
              <a:rPr lang="en-US" sz="1800" dirty="0" err="1">
                <a:solidFill>
                  <a:srgbClr val="4F81BD"/>
                </a:solidFill>
                <a:latin typeface="Lucida Console" charset="0"/>
              </a:rPr>
              <a:t>q.parents</a:t>
            </a:r>
            <a:r>
              <a:rPr lang="en-US" sz="1800" dirty="0">
                <a:solidFill>
                  <a:srgbClr val="4F81BD"/>
                </a:solidFill>
                <a:latin typeface="Lucida Console" charset="0"/>
              </a:rPr>
              <a:t>} - p</a:t>
            </a:r>
          </a:p>
          <a:p>
            <a:pPr>
              <a:lnSpc>
                <a:spcPct val="80000"/>
              </a:lnSpc>
              <a:buFont typeface="Wingdings" charset="2"/>
              <a:buNone/>
            </a:pPr>
            <a:r>
              <a:rPr lang="en-US" sz="1800" dirty="0">
                <a:solidFill>
                  <a:srgbClr val="4F81BD"/>
                </a:solidFill>
                <a:latin typeface="Lucida Console" charset="0"/>
              </a:rPr>
              <a:t>}</a:t>
            </a:r>
          </a:p>
        </p:txBody>
      </p:sp>
      <p:sp>
        <p:nvSpPr>
          <p:cNvPr id="8" name="Slide Number Placeholder 4"/>
          <p:cNvSpPr>
            <a:spLocks noGrp="1"/>
          </p:cNvSpPr>
          <p:nvPr>
            <p:ph type="sldNum" sz="quarter" idx="12"/>
          </p:nvPr>
        </p:nvSpPr>
        <p:spPr/>
        <p:txBody>
          <a:bodyPr/>
          <a:lstStyle/>
          <a:p>
            <a:fld id="{80468815-74E9-1A4F-A0D4-5980C47D057A}" type="slidenum">
              <a:rPr lang="en-US"/>
              <a:pPr/>
              <a:t>35</a:t>
            </a:fld>
            <a:endParaRPr lang="en-US"/>
          </a:p>
        </p:txBody>
      </p:sp>
      <p:sp>
        <p:nvSpPr>
          <p:cNvPr id="3" name="Footer Placeholder 2"/>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21086070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a:t>Example Facts</a:t>
            </a:r>
          </a:p>
        </p:txBody>
      </p:sp>
      <p:sp>
        <p:nvSpPr>
          <p:cNvPr id="332803" name="Rectangle 3"/>
          <p:cNvSpPr>
            <a:spLocks noGrp="1" noChangeArrowheads="1"/>
          </p:cNvSpPr>
          <p:nvPr>
            <p:ph idx="1"/>
          </p:nvPr>
        </p:nvSpPr>
        <p:spPr>
          <a:xfrm>
            <a:off x="635000" y="1506071"/>
            <a:ext cx="8153400" cy="4894730"/>
          </a:xfrm>
        </p:spPr>
        <p:txBody>
          <a:bodyPr>
            <a:normAutofit/>
          </a:bodyPr>
          <a:lstStyle/>
          <a:p>
            <a:pPr>
              <a:lnSpc>
                <a:spcPct val="90000"/>
              </a:lnSpc>
              <a:buFont typeface="Wingdings" charset="2"/>
              <a:buNone/>
            </a:pPr>
            <a:r>
              <a:rPr lang="en-US" sz="1800" b="1" dirty="0">
                <a:solidFill>
                  <a:srgbClr val="4F81BD"/>
                </a:solidFill>
                <a:latin typeface="Lucida Console" charset="0"/>
              </a:rPr>
              <a:t>fact</a:t>
            </a:r>
            <a:r>
              <a:rPr lang="en-US" sz="1800" dirty="0">
                <a:solidFill>
                  <a:srgbClr val="4F81BD"/>
                </a:solidFill>
                <a:latin typeface="Lucida Console" charset="0"/>
              </a:rPr>
              <a:t> social {</a:t>
            </a:r>
          </a:p>
          <a:p>
            <a:pPr>
              <a:lnSpc>
                <a:spcPct val="90000"/>
              </a:lnSpc>
              <a:buFont typeface="Wingdings" charset="2"/>
              <a:buNone/>
            </a:pPr>
            <a:endParaRPr lang="en-US" sz="800" dirty="0">
              <a:solidFill>
                <a:srgbClr val="4F81BD"/>
              </a:solidFill>
              <a:latin typeface="Lucida Console" charset="0"/>
            </a:endParaRPr>
          </a:p>
          <a:p>
            <a:pPr>
              <a:lnSpc>
                <a:spcPct val="90000"/>
              </a:lnSpc>
              <a:buFont typeface="Wingdings" charset="2"/>
              <a:buNone/>
            </a:pPr>
            <a:r>
              <a:rPr lang="en-US" sz="1800" dirty="0">
                <a:solidFill>
                  <a:srgbClr val="95B3D7"/>
                </a:solidFill>
                <a:latin typeface="Lucida Console" charset="0"/>
              </a:rPr>
              <a:t>	-- Every married man (woman) has a wife (husband) </a:t>
            </a:r>
          </a:p>
          <a:p>
            <a:pPr>
              <a:lnSpc>
                <a:spcPct val="90000"/>
              </a:lnSpc>
              <a:buFont typeface="Wingdings" charset="2"/>
              <a:buNone/>
            </a:pPr>
            <a:r>
              <a:rPr lang="en-US" sz="1800" dirty="0">
                <a:solidFill>
                  <a:srgbClr val="4F81BD"/>
                </a:solidFill>
                <a:latin typeface="Lucida Console" charset="0"/>
              </a:rPr>
              <a:t>	all </a:t>
            </a:r>
            <a:r>
              <a:rPr lang="en-US" sz="1800" dirty="0" err="1">
                <a:solidFill>
                  <a:srgbClr val="4F81BD"/>
                </a:solidFill>
                <a:latin typeface="Lucida Console" charset="0"/>
              </a:rPr>
              <a:t>p</a:t>
            </a:r>
            <a:r>
              <a:rPr lang="en-US" sz="1800" dirty="0">
                <a:solidFill>
                  <a:srgbClr val="4F81BD"/>
                </a:solidFill>
                <a:latin typeface="Lucida Console" charset="0"/>
              </a:rPr>
              <a:t>: Married | </a:t>
            </a:r>
          </a:p>
          <a:p>
            <a:pPr>
              <a:lnSpc>
                <a:spcPct val="90000"/>
              </a:lnSpc>
              <a:buFont typeface="Wingdings" charset="2"/>
              <a:buNone/>
            </a:pPr>
            <a:r>
              <a:rPr lang="en-US" sz="1800" dirty="0">
                <a:solidFill>
                  <a:srgbClr val="4F81BD"/>
                </a:solidFill>
                <a:latin typeface="Lucida Console" charset="0"/>
              </a:rPr>
              <a:t>    let s = </a:t>
            </a:r>
            <a:r>
              <a:rPr lang="en-US" sz="1800" dirty="0" err="1">
                <a:solidFill>
                  <a:srgbClr val="4F81BD"/>
                </a:solidFill>
                <a:latin typeface="Lucida Console" charset="0"/>
              </a:rPr>
              <a:t>p.spouse</a:t>
            </a:r>
            <a:r>
              <a:rPr lang="en-US" sz="1800" dirty="0">
                <a:solidFill>
                  <a:srgbClr val="4F81BD"/>
                </a:solidFill>
                <a:latin typeface="Lucida Console" charset="0"/>
              </a:rPr>
              <a:t> |</a:t>
            </a:r>
          </a:p>
          <a:p>
            <a:pPr>
              <a:lnSpc>
                <a:spcPct val="90000"/>
              </a:lnSpc>
              <a:buFont typeface="Wingdings" charset="2"/>
              <a:buNone/>
            </a:pPr>
            <a:r>
              <a:rPr lang="en-US" sz="1800" dirty="0">
                <a:solidFill>
                  <a:srgbClr val="4F81BD"/>
                </a:solidFill>
                <a:latin typeface="Lucida Console" charset="0"/>
              </a:rPr>
              <a:t>		  (p in Man =&gt; s in Woman) and</a:t>
            </a:r>
          </a:p>
          <a:p>
            <a:pPr>
              <a:lnSpc>
                <a:spcPct val="90000"/>
              </a:lnSpc>
              <a:buFont typeface="Wingdings" charset="2"/>
              <a:buNone/>
            </a:pPr>
            <a:r>
              <a:rPr lang="en-US" sz="1800" dirty="0">
                <a:solidFill>
                  <a:srgbClr val="4F81BD"/>
                </a:solidFill>
                <a:latin typeface="Lucida Console" charset="0"/>
              </a:rPr>
              <a:t>		  (p in Woman =&gt; s in Man)</a:t>
            </a:r>
          </a:p>
          <a:p>
            <a:pPr>
              <a:lnSpc>
                <a:spcPct val="90000"/>
              </a:lnSpc>
              <a:spcAft>
                <a:spcPts val="0"/>
              </a:spcAft>
              <a:buFont typeface="Wingdings" charset="2"/>
              <a:buNone/>
            </a:pPr>
            <a:endParaRPr lang="en-US" sz="1800" dirty="0">
              <a:solidFill>
                <a:srgbClr val="4F81BD"/>
              </a:solidFill>
              <a:latin typeface="Lucida Console" charset="0"/>
            </a:endParaRPr>
          </a:p>
          <a:p>
            <a:pPr>
              <a:lnSpc>
                <a:spcPct val="90000"/>
              </a:lnSpc>
              <a:buFont typeface="Wingdings" charset="2"/>
              <a:buNone/>
            </a:pPr>
            <a:r>
              <a:rPr lang="en-US" sz="1800" dirty="0">
                <a:solidFill>
                  <a:srgbClr val="95B3D7"/>
                </a:solidFill>
                <a:latin typeface="Lucida Console" charset="0"/>
              </a:rPr>
              <a:t>	-- A spouse can't be a sibling</a:t>
            </a:r>
          </a:p>
          <a:p>
            <a:pPr>
              <a:lnSpc>
                <a:spcPct val="90000"/>
              </a:lnSpc>
              <a:buFont typeface="Wingdings" charset="2"/>
              <a:buNone/>
            </a:pPr>
            <a:r>
              <a:rPr lang="en-US" sz="1800" dirty="0">
                <a:solidFill>
                  <a:srgbClr val="4F81BD"/>
                </a:solidFill>
                <a:latin typeface="Lucida Console" charset="0"/>
              </a:rPr>
              <a:t>	no p: Married | </a:t>
            </a:r>
            <a:r>
              <a:rPr lang="en-US" sz="1800" dirty="0" err="1">
                <a:solidFill>
                  <a:srgbClr val="4F81BD"/>
                </a:solidFill>
                <a:latin typeface="Lucida Console" charset="0"/>
              </a:rPr>
              <a:t>p.spouse</a:t>
            </a:r>
            <a:r>
              <a:rPr lang="en-US" sz="1800" dirty="0">
                <a:solidFill>
                  <a:srgbClr val="4F81BD"/>
                </a:solidFill>
                <a:latin typeface="Lucida Console" charset="0"/>
              </a:rPr>
              <a:t> in </a:t>
            </a:r>
            <a:r>
              <a:rPr lang="en-US" sz="1800" dirty="0" err="1">
                <a:solidFill>
                  <a:srgbClr val="4F81BD"/>
                </a:solidFill>
                <a:latin typeface="Lucida Console" charset="0"/>
              </a:rPr>
              <a:t>p.siblings</a:t>
            </a:r>
            <a:endParaRPr lang="en-US" sz="1800" dirty="0">
              <a:solidFill>
                <a:srgbClr val="4F81BD"/>
              </a:solidFill>
              <a:latin typeface="Lucida Console" charset="0"/>
            </a:endParaRPr>
          </a:p>
          <a:p>
            <a:pPr>
              <a:lnSpc>
                <a:spcPct val="90000"/>
              </a:lnSpc>
              <a:buFont typeface="Wingdings" charset="2"/>
              <a:buNone/>
            </a:pPr>
            <a:endParaRPr lang="en-US" sz="1800" dirty="0">
              <a:solidFill>
                <a:srgbClr val="4F81BD"/>
              </a:solidFill>
              <a:latin typeface="Lucida Console" charset="0"/>
            </a:endParaRPr>
          </a:p>
          <a:p>
            <a:pPr>
              <a:lnSpc>
                <a:spcPct val="90000"/>
              </a:lnSpc>
              <a:buFont typeface="Wingdings" charset="2"/>
              <a:buNone/>
            </a:pPr>
            <a:r>
              <a:rPr lang="en-US" sz="1800" dirty="0">
                <a:solidFill>
                  <a:srgbClr val="95B3D7"/>
                </a:solidFill>
                <a:latin typeface="Lucida Console" charset="0"/>
              </a:rPr>
              <a:t>	-- A person can't be married to a blood relative</a:t>
            </a:r>
          </a:p>
          <a:p>
            <a:pPr>
              <a:lnSpc>
                <a:spcPct val="90000"/>
              </a:lnSpc>
              <a:buFont typeface="Wingdings" charset="2"/>
              <a:buNone/>
            </a:pPr>
            <a:r>
              <a:rPr lang="en-US" sz="1800" dirty="0">
                <a:solidFill>
                  <a:srgbClr val="4F81BD"/>
                </a:solidFill>
                <a:latin typeface="Lucida Console" charset="0"/>
              </a:rPr>
              <a:t>	no </a:t>
            </a:r>
            <a:r>
              <a:rPr lang="en-US" sz="1800" dirty="0" err="1">
                <a:solidFill>
                  <a:srgbClr val="4F81BD"/>
                </a:solidFill>
                <a:latin typeface="Lucida Console" charset="0"/>
              </a:rPr>
              <a:t>p</a:t>
            </a:r>
            <a:r>
              <a:rPr lang="en-US" sz="1800" dirty="0">
                <a:solidFill>
                  <a:srgbClr val="4F81BD"/>
                </a:solidFill>
                <a:latin typeface="Lucida Console" charset="0"/>
              </a:rPr>
              <a:t>: Married | </a:t>
            </a:r>
          </a:p>
          <a:p>
            <a:pPr>
              <a:lnSpc>
                <a:spcPct val="90000"/>
              </a:lnSpc>
              <a:buFont typeface="Wingdings" charset="2"/>
              <a:buNone/>
            </a:pPr>
            <a:r>
              <a:rPr lang="en-US" sz="1800" dirty="0">
                <a:solidFill>
                  <a:srgbClr val="4F81BD"/>
                </a:solidFill>
                <a:latin typeface="Lucida Console" charset="0"/>
              </a:rPr>
              <a:t>		 some (p.*parents &amp; (</a:t>
            </a:r>
            <a:r>
              <a:rPr lang="en-US" sz="1800" dirty="0" err="1">
                <a:solidFill>
                  <a:srgbClr val="4F81BD"/>
                </a:solidFill>
                <a:latin typeface="Lucida Console" charset="0"/>
              </a:rPr>
              <a:t>p.spouse</a:t>
            </a:r>
            <a:r>
              <a:rPr lang="en-US" sz="1800" dirty="0">
                <a:solidFill>
                  <a:srgbClr val="4F81BD"/>
                </a:solidFill>
                <a:latin typeface="Lucida Console" charset="0"/>
              </a:rPr>
              <a:t>).*parents)</a:t>
            </a:r>
          </a:p>
          <a:p>
            <a:pPr>
              <a:lnSpc>
                <a:spcPct val="90000"/>
              </a:lnSpc>
              <a:buFont typeface="Wingdings" charset="2"/>
              <a:buNone/>
            </a:pPr>
            <a:endParaRPr lang="en-US" sz="800" dirty="0">
              <a:solidFill>
                <a:srgbClr val="4F81BD"/>
              </a:solidFill>
              <a:latin typeface="Lucida Console" charset="0"/>
            </a:endParaRPr>
          </a:p>
          <a:p>
            <a:pPr>
              <a:lnSpc>
                <a:spcPct val="90000"/>
              </a:lnSpc>
              <a:buFont typeface="Wingdings" charset="2"/>
              <a:buNone/>
            </a:pPr>
            <a:r>
              <a:rPr lang="en-US" sz="1800" dirty="0">
                <a:solidFill>
                  <a:srgbClr val="4F81BD"/>
                </a:solidFill>
                <a:latin typeface="Lucida Console" charset="0"/>
              </a:rPr>
              <a:t>}</a:t>
            </a:r>
          </a:p>
        </p:txBody>
      </p:sp>
      <p:sp>
        <p:nvSpPr>
          <p:cNvPr id="8" name="Slide Number Placeholder 4"/>
          <p:cNvSpPr>
            <a:spLocks noGrp="1"/>
          </p:cNvSpPr>
          <p:nvPr>
            <p:ph type="sldNum" sz="quarter" idx="12"/>
          </p:nvPr>
        </p:nvSpPr>
        <p:spPr/>
        <p:txBody>
          <a:bodyPr/>
          <a:lstStyle/>
          <a:p>
            <a:fld id="{ED080DE7-FD95-5446-B48A-3DA4D28DEDE7}" type="slidenum">
              <a:rPr lang="en-US"/>
              <a:pPr/>
              <a:t>36</a:t>
            </a:fld>
            <a:endParaRPr lang="en-US"/>
          </a:p>
        </p:txBody>
      </p:sp>
      <p:sp>
        <p:nvSpPr>
          <p:cNvPr id="3" name="Footer Placeholder 2"/>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96202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280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280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280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280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32803">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32803">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280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r>
              <a:rPr lang="en-US" dirty="0"/>
              <a:t>Run Command</a:t>
            </a:r>
          </a:p>
        </p:txBody>
      </p:sp>
      <p:sp>
        <p:nvSpPr>
          <p:cNvPr id="356355" name="Rectangle 3"/>
          <p:cNvSpPr>
            <a:spLocks noGrp="1" noChangeArrowheads="1"/>
          </p:cNvSpPr>
          <p:nvPr>
            <p:ph idx="1"/>
          </p:nvPr>
        </p:nvSpPr>
        <p:spPr>
          <a:xfrm>
            <a:off x="520700" y="1638300"/>
            <a:ext cx="8013700" cy="4445000"/>
          </a:xfrm>
        </p:spPr>
        <p:txBody>
          <a:bodyPr/>
          <a:lstStyle/>
          <a:p>
            <a:r>
              <a:rPr lang="en-US" sz="2800" dirty="0"/>
              <a:t>Used to ask AA to generate an instance of the model</a:t>
            </a:r>
          </a:p>
          <a:p>
            <a:r>
              <a:rPr lang="en-US" sz="2800" dirty="0"/>
              <a:t>May include </a:t>
            </a:r>
            <a:r>
              <a:rPr lang="en-US" sz="2800" dirty="0">
                <a:solidFill>
                  <a:schemeClr val="accent2"/>
                </a:solidFill>
              </a:rPr>
              <a:t>conditions</a:t>
            </a:r>
          </a:p>
          <a:p>
            <a:pPr lvl="1"/>
            <a:r>
              <a:rPr lang="en-US" sz="2400" dirty="0"/>
              <a:t>Used to guide AA to pick model instances with certain characteristics</a:t>
            </a:r>
            <a:endParaRPr lang="en-US" sz="900" dirty="0"/>
          </a:p>
          <a:p>
            <a:pPr lvl="1"/>
            <a:r>
              <a:rPr lang="en-US" sz="2400" dirty="0"/>
              <a:t>E.g., force certain </a:t>
            </a:r>
            <a:r>
              <a:rPr lang="en-US" sz="2400" dirty="0">
                <a:solidFill>
                  <a:srgbClr val="C0504D"/>
                </a:solidFill>
              </a:rPr>
              <a:t>sets and relations </a:t>
            </a:r>
            <a:r>
              <a:rPr lang="en-US" sz="2400" dirty="0"/>
              <a:t>to be non-empty</a:t>
            </a:r>
          </a:p>
          <a:p>
            <a:pPr lvl="1"/>
            <a:r>
              <a:rPr lang="en-US" sz="2400" dirty="0"/>
              <a:t>In this case, not part of the “true” specification</a:t>
            </a:r>
          </a:p>
        </p:txBody>
      </p:sp>
      <p:sp>
        <p:nvSpPr>
          <p:cNvPr id="5" name="Slide Number Placeholder 4"/>
          <p:cNvSpPr>
            <a:spLocks noGrp="1"/>
          </p:cNvSpPr>
          <p:nvPr>
            <p:ph type="sldNum" sz="quarter" idx="12"/>
          </p:nvPr>
        </p:nvSpPr>
        <p:spPr/>
        <p:txBody>
          <a:bodyPr/>
          <a:lstStyle/>
          <a:p>
            <a:fld id="{6BEA9B2E-E9E1-F04D-9260-8A4A03EABCC1}" type="slidenum">
              <a:rPr lang="en-US"/>
              <a:pPr/>
              <a:t>37</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dirty="0"/>
              <a:t>Run Command</a:t>
            </a:r>
          </a:p>
        </p:txBody>
      </p:sp>
      <p:sp>
        <p:nvSpPr>
          <p:cNvPr id="354307" name="Rectangle 3"/>
          <p:cNvSpPr>
            <a:spLocks noGrp="1" noChangeArrowheads="1"/>
          </p:cNvSpPr>
          <p:nvPr>
            <p:ph idx="1"/>
          </p:nvPr>
        </p:nvSpPr>
        <p:spPr>
          <a:xfrm>
            <a:off x="504825" y="1514475"/>
            <a:ext cx="8153400" cy="4711700"/>
          </a:xfrm>
        </p:spPr>
        <p:txBody>
          <a:bodyPr/>
          <a:lstStyle/>
          <a:p>
            <a:r>
              <a:rPr lang="en-US" dirty="0"/>
              <a:t>To analyze a model, you add a </a:t>
            </a:r>
            <a:r>
              <a:rPr lang="en-US" dirty="0">
                <a:solidFill>
                  <a:schemeClr val="accent1"/>
                </a:solidFill>
              </a:rPr>
              <a:t>run </a:t>
            </a:r>
            <a:r>
              <a:rPr lang="en-US" dirty="0"/>
              <a:t>command and instruct AA to execute it.</a:t>
            </a:r>
            <a:endParaRPr lang="en-US" sz="1200" dirty="0"/>
          </a:p>
          <a:p>
            <a:pPr lvl="1"/>
            <a:r>
              <a:rPr lang="en-US" dirty="0"/>
              <a:t>the </a:t>
            </a:r>
            <a:r>
              <a:rPr lang="en-US" dirty="0">
                <a:solidFill>
                  <a:schemeClr val="accent1"/>
                </a:solidFill>
              </a:rPr>
              <a:t>run </a:t>
            </a:r>
            <a:r>
              <a:rPr lang="en-US" dirty="0"/>
              <a:t>command</a:t>
            </a:r>
          </a:p>
          <a:p>
            <a:pPr lvl="2">
              <a:buFont typeface="Wingdings" charset="2"/>
              <a:buNone/>
            </a:pPr>
            <a:r>
              <a:rPr lang="en-US" dirty="0"/>
              <a:t>	tells the tool to search for an </a:t>
            </a:r>
            <a:r>
              <a:rPr lang="en-US" dirty="0">
                <a:solidFill>
                  <a:srgbClr val="C0504D"/>
                </a:solidFill>
              </a:rPr>
              <a:t>instance </a:t>
            </a:r>
            <a:r>
              <a:rPr lang="en-US" dirty="0"/>
              <a:t>of the model</a:t>
            </a:r>
            <a:endParaRPr lang="en-US" sz="900" dirty="0"/>
          </a:p>
          <a:p>
            <a:pPr lvl="1"/>
            <a:r>
              <a:rPr lang="en-US" dirty="0"/>
              <a:t>you may also give a </a:t>
            </a:r>
            <a:r>
              <a:rPr lang="en-US" dirty="0">
                <a:solidFill>
                  <a:srgbClr val="C0504D"/>
                </a:solidFill>
              </a:rPr>
              <a:t>scope </a:t>
            </a:r>
            <a:r>
              <a:rPr lang="en-US" dirty="0"/>
              <a:t>to signatures</a:t>
            </a:r>
            <a:endParaRPr lang="en-US" b="1" dirty="0">
              <a:solidFill>
                <a:srgbClr val="C0504D"/>
              </a:solidFill>
            </a:endParaRPr>
          </a:p>
          <a:p>
            <a:pPr lvl="2">
              <a:buFont typeface="Wingdings" charset="2"/>
              <a:buNone/>
            </a:pPr>
            <a:r>
              <a:rPr lang="en-US" dirty="0">
                <a:solidFill>
                  <a:schemeClr val="accent1"/>
                </a:solidFill>
              </a:rPr>
              <a:t>	</a:t>
            </a:r>
            <a:r>
              <a:rPr lang="en-US" dirty="0">
                <a:solidFill>
                  <a:srgbClr val="C0504D"/>
                </a:solidFill>
              </a:rPr>
              <a:t>bounds the size </a:t>
            </a:r>
            <a:r>
              <a:rPr lang="en-US" dirty="0"/>
              <a:t>of instances that will be considered</a:t>
            </a:r>
          </a:p>
          <a:p>
            <a:pPr lvl="2">
              <a:buNone/>
            </a:pPr>
            <a:endParaRPr lang="en-US" dirty="0"/>
          </a:p>
          <a:p>
            <a:r>
              <a:rPr lang="en-US" dirty="0"/>
              <a:t>AA </a:t>
            </a:r>
            <a:r>
              <a:rPr lang="en-US" dirty="0">
                <a:solidFill>
                  <a:srgbClr val="C0504D"/>
                </a:solidFill>
              </a:rPr>
              <a:t>executes only the first</a:t>
            </a:r>
            <a:r>
              <a:rPr lang="en-US" dirty="0">
                <a:solidFill>
                  <a:schemeClr val="accent1"/>
                </a:solidFill>
              </a:rPr>
              <a:t> run</a:t>
            </a:r>
            <a:r>
              <a:rPr lang="en-US" dirty="0"/>
              <a:t> command in a file</a:t>
            </a:r>
          </a:p>
          <a:p>
            <a:pPr lvl="2">
              <a:buFont typeface="Wingdings" charset="2"/>
              <a:buNone/>
            </a:pPr>
            <a:endParaRPr lang="en-US" dirty="0"/>
          </a:p>
        </p:txBody>
      </p:sp>
      <p:sp>
        <p:nvSpPr>
          <p:cNvPr id="5" name="Slide Number Placeholder 4"/>
          <p:cNvSpPr>
            <a:spLocks noGrp="1"/>
          </p:cNvSpPr>
          <p:nvPr>
            <p:ph type="sldNum" sz="quarter" idx="12"/>
          </p:nvPr>
        </p:nvSpPr>
        <p:spPr/>
        <p:txBody>
          <a:bodyPr/>
          <a:lstStyle/>
          <a:p>
            <a:fld id="{0DCD319B-E562-9146-8BF2-1F70A0DEB387}" type="slidenum">
              <a:rPr lang="en-US"/>
              <a:pPr/>
              <a:t>38</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a:t>Scope</a:t>
            </a:r>
          </a:p>
        </p:txBody>
      </p:sp>
      <p:sp>
        <p:nvSpPr>
          <p:cNvPr id="355331" name="Rectangle 3"/>
          <p:cNvSpPr>
            <a:spLocks noGrp="1" noChangeArrowheads="1"/>
          </p:cNvSpPr>
          <p:nvPr>
            <p:ph idx="1"/>
          </p:nvPr>
        </p:nvSpPr>
        <p:spPr/>
        <p:txBody>
          <a:bodyPr/>
          <a:lstStyle/>
          <a:p>
            <a:r>
              <a:rPr lang="en-US" dirty="0">
                <a:solidFill>
                  <a:srgbClr val="C0504D"/>
                </a:solidFill>
              </a:rPr>
              <a:t>Limits the size of instances </a:t>
            </a:r>
            <a:r>
              <a:rPr lang="en-US" dirty="0"/>
              <a:t>considered to make instance finding feasible</a:t>
            </a:r>
          </a:p>
          <a:p>
            <a:pPr>
              <a:buFont typeface="Wingdings" charset="2"/>
              <a:buNone/>
            </a:pPr>
            <a:endParaRPr lang="en-US" dirty="0"/>
          </a:p>
          <a:p>
            <a:r>
              <a:rPr lang="en-US" dirty="0"/>
              <a:t>Represents the maximum number of elements in a</a:t>
            </a:r>
            <a:r>
              <a:rPr lang="en-US" dirty="0">
                <a:solidFill>
                  <a:schemeClr val="accent1"/>
                </a:solidFill>
              </a:rPr>
              <a:t> </a:t>
            </a:r>
            <a:r>
              <a:rPr lang="en-US" dirty="0">
                <a:solidFill>
                  <a:srgbClr val="C0504D"/>
                </a:solidFill>
              </a:rPr>
              <a:t>top-level signature</a:t>
            </a:r>
          </a:p>
          <a:p>
            <a:pPr>
              <a:buFont typeface="Wingdings" charset="2"/>
              <a:buNone/>
            </a:pPr>
            <a:endParaRPr lang="en-US" dirty="0"/>
          </a:p>
          <a:p>
            <a:r>
              <a:rPr lang="en-US" dirty="0">
                <a:solidFill>
                  <a:schemeClr val="accent2"/>
                </a:solidFill>
              </a:rPr>
              <a:t>Default</a:t>
            </a:r>
            <a:r>
              <a:rPr lang="en-US" dirty="0"/>
              <a:t> value = </a:t>
            </a:r>
            <a:r>
              <a:rPr lang="en-US" dirty="0">
                <a:solidFill>
                  <a:srgbClr val="C0504D"/>
                </a:solidFill>
              </a:rPr>
              <a:t>3 </a:t>
            </a:r>
            <a:r>
              <a:rPr lang="en-US" dirty="0"/>
              <a:t>for each top-level signature</a:t>
            </a:r>
            <a:endParaRPr lang="en-US" dirty="0">
              <a:solidFill>
                <a:srgbClr val="C0504D"/>
              </a:solidFill>
            </a:endParaRPr>
          </a:p>
          <a:p>
            <a:endParaRPr lang="en-US" dirty="0"/>
          </a:p>
        </p:txBody>
      </p:sp>
      <p:sp>
        <p:nvSpPr>
          <p:cNvPr id="5" name="Slide Number Placeholder 4"/>
          <p:cNvSpPr>
            <a:spLocks noGrp="1"/>
          </p:cNvSpPr>
          <p:nvPr>
            <p:ph type="sldNum" sz="quarter" idx="12"/>
          </p:nvPr>
        </p:nvSpPr>
        <p:spPr/>
        <p:txBody>
          <a:bodyPr/>
          <a:lstStyle/>
          <a:p>
            <a:fld id="{03D82C86-9098-BB4F-B391-1042163DC4D9}" type="slidenum">
              <a:rPr lang="en-US"/>
              <a:pPr/>
              <a:t>39</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en-US"/>
              <a:t>Quantifiers</a:t>
            </a:r>
          </a:p>
        </p:txBody>
      </p:sp>
      <p:sp>
        <p:nvSpPr>
          <p:cNvPr id="238595" name="Rectangle 3"/>
          <p:cNvSpPr>
            <a:spLocks noGrp="1" noChangeArrowheads="1"/>
          </p:cNvSpPr>
          <p:nvPr>
            <p:ph idx="1"/>
          </p:nvPr>
        </p:nvSpPr>
        <p:spPr>
          <a:xfrm>
            <a:off x="454949" y="1634067"/>
            <a:ext cx="8689051" cy="4838700"/>
          </a:xfrm>
        </p:spPr>
        <p:txBody>
          <a:bodyPr/>
          <a:lstStyle/>
          <a:p>
            <a:pPr marL="0" indent="0">
              <a:lnSpc>
                <a:spcPct val="120000"/>
              </a:lnSpc>
              <a:buNone/>
            </a:pPr>
            <a:r>
              <a:rPr lang="en-US" dirty="0"/>
              <a:t>Alloy includes a rich collection of quantifiers</a:t>
            </a:r>
          </a:p>
          <a:p>
            <a:pPr>
              <a:lnSpc>
                <a:spcPct val="120000"/>
              </a:lnSpc>
              <a:buFont typeface="Wingdings" charset="2"/>
              <a:buNone/>
            </a:pPr>
            <a:endParaRPr lang="en-US" sz="1200" dirty="0"/>
          </a:p>
          <a:p>
            <a:pPr marL="457200" lvl="1" indent="0">
              <a:lnSpc>
                <a:spcPct val="150000"/>
              </a:lnSpc>
              <a:buNone/>
            </a:pPr>
            <a:r>
              <a:rPr lang="en-US" b="1" dirty="0">
                <a:solidFill>
                  <a:srgbClr val="C0504D"/>
                </a:solidFill>
                <a:latin typeface="Lucida Console" charset="0"/>
              </a:rPr>
              <a:t>all </a:t>
            </a:r>
            <a:r>
              <a:rPr lang="en-US" b="1" dirty="0">
                <a:solidFill>
                  <a:schemeClr val="accent1"/>
                </a:solidFill>
                <a:latin typeface="Lucida Console" charset="0"/>
              </a:rPr>
              <a:t>x: S | F</a:t>
            </a:r>
            <a:r>
              <a:rPr lang="en-US" dirty="0">
                <a:solidFill>
                  <a:schemeClr val="accent1"/>
                </a:solidFill>
              </a:rPr>
              <a:t>		 	</a:t>
            </a:r>
            <a:r>
              <a:rPr lang="en-US" dirty="0">
                <a:solidFill>
                  <a:srgbClr val="4F81BD"/>
                </a:solidFill>
              </a:rPr>
              <a:t>F</a:t>
            </a:r>
            <a:r>
              <a:rPr lang="en-US" dirty="0"/>
              <a:t>  holds for </a:t>
            </a:r>
            <a:r>
              <a:rPr lang="en-US" dirty="0">
                <a:solidFill>
                  <a:schemeClr val="accent2"/>
                </a:solidFill>
              </a:rPr>
              <a:t>every</a:t>
            </a:r>
            <a:r>
              <a:rPr lang="en-US" dirty="0"/>
              <a:t> </a:t>
            </a:r>
            <a:r>
              <a:rPr lang="en-US" dirty="0">
                <a:solidFill>
                  <a:srgbClr val="4F81BD"/>
                </a:solidFill>
              </a:rPr>
              <a:t>x</a:t>
            </a:r>
            <a:r>
              <a:rPr lang="en-US" dirty="0"/>
              <a:t> in </a:t>
            </a:r>
            <a:r>
              <a:rPr lang="en-US" dirty="0">
                <a:solidFill>
                  <a:srgbClr val="4F81BD"/>
                </a:solidFill>
              </a:rPr>
              <a:t>S</a:t>
            </a:r>
            <a:r>
              <a:rPr lang="en-US" b="1" dirty="0">
                <a:solidFill>
                  <a:srgbClr val="FF0000"/>
                </a:solidFill>
                <a:latin typeface="Courier New" charset="0"/>
              </a:rPr>
              <a:t> </a:t>
            </a:r>
          </a:p>
          <a:p>
            <a:pPr marL="457200" lvl="1" indent="0">
              <a:lnSpc>
                <a:spcPct val="150000"/>
              </a:lnSpc>
              <a:buNone/>
            </a:pPr>
            <a:r>
              <a:rPr lang="en-US" b="1" dirty="0">
                <a:solidFill>
                  <a:srgbClr val="C0504D"/>
                </a:solidFill>
                <a:latin typeface="Lucida Console" charset="0"/>
              </a:rPr>
              <a:t>some </a:t>
            </a:r>
            <a:r>
              <a:rPr lang="en-US" b="1" dirty="0">
                <a:solidFill>
                  <a:srgbClr val="4F81BD"/>
                </a:solidFill>
                <a:latin typeface="Lucida Console" charset="0"/>
              </a:rPr>
              <a:t>x: S | F</a:t>
            </a:r>
            <a:r>
              <a:rPr lang="en-US" dirty="0">
                <a:solidFill>
                  <a:srgbClr val="4F81BD"/>
                </a:solidFill>
              </a:rPr>
              <a:t>		F </a:t>
            </a:r>
            <a:r>
              <a:rPr lang="en-US" dirty="0"/>
              <a:t> holds for </a:t>
            </a:r>
            <a:r>
              <a:rPr lang="en-US" dirty="0">
                <a:solidFill>
                  <a:srgbClr val="C0504D"/>
                </a:solidFill>
              </a:rPr>
              <a:t>some</a:t>
            </a:r>
            <a:r>
              <a:rPr lang="en-US" dirty="0"/>
              <a:t> </a:t>
            </a:r>
            <a:r>
              <a:rPr lang="en-US" dirty="0">
                <a:solidFill>
                  <a:srgbClr val="4F81BD"/>
                </a:solidFill>
              </a:rPr>
              <a:t>x</a:t>
            </a:r>
            <a:r>
              <a:rPr lang="en-US" dirty="0"/>
              <a:t> in </a:t>
            </a:r>
            <a:r>
              <a:rPr lang="en-US" dirty="0">
                <a:solidFill>
                  <a:srgbClr val="4F81BD"/>
                </a:solidFill>
              </a:rPr>
              <a:t>S</a:t>
            </a:r>
            <a:endParaRPr lang="en-US" dirty="0"/>
          </a:p>
          <a:p>
            <a:pPr marL="457200" lvl="1" indent="0">
              <a:lnSpc>
                <a:spcPct val="150000"/>
              </a:lnSpc>
              <a:buNone/>
            </a:pPr>
            <a:r>
              <a:rPr lang="en-US" b="1" dirty="0">
                <a:solidFill>
                  <a:srgbClr val="C0504D"/>
                </a:solidFill>
                <a:latin typeface="Lucida Console" charset="0"/>
              </a:rPr>
              <a:t>no </a:t>
            </a:r>
            <a:r>
              <a:rPr lang="en-US" b="1" dirty="0">
                <a:solidFill>
                  <a:srgbClr val="4F81BD"/>
                </a:solidFill>
                <a:latin typeface="Lucida Console" charset="0"/>
              </a:rPr>
              <a:t>x: S | F</a:t>
            </a:r>
            <a:r>
              <a:rPr lang="en-US" dirty="0">
                <a:solidFill>
                  <a:srgbClr val="4F81BD"/>
                </a:solidFill>
              </a:rPr>
              <a:t>			F</a:t>
            </a:r>
            <a:r>
              <a:rPr lang="en-US" dirty="0"/>
              <a:t>  holds for </a:t>
            </a:r>
            <a:r>
              <a:rPr lang="en-US" dirty="0">
                <a:solidFill>
                  <a:srgbClr val="C0504D"/>
                </a:solidFill>
              </a:rPr>
              <a:t>no</a:t>
            </a:r>
            <a:r>
              <a:rPr lang="en-US" dirty="0"/>
              <a:t> </a:t>
            </a:r>
            <a:r>
              <a:rPr lang="en-US" dirty="0">
                <a:solidFill>
                  <a:srgbClr val="4F81BD"/>
                </a:solidFill>
              </a:rPr>
              <a:t>x</a:t>
            </a:r>
            <a:r>
              <a:rPr lang="en-US" dirty="0"/>
              <a:t> in </a:t>
            </a:r>
            <a:r>
              <a:rPr lang="en-US" dirty="0">
                <a:solidFill>
                  <a:srgbClr val="4F81BD"/>
                </a:solidFill>
              </a:rPr>
              <a:t>S</a:t>
            </a:r>
            <a:endParaRPr lang="en-US" dirty="0"/>
          </a:p>
          <a:p>
            <a:pPr marL="457200" lvl="1" indent="0">
              <a:lnSpc>
                <a:spcPct val="150000"/>
              </a:lnSpc>
              <a:buNone/>
            </a:pPr>
            <a:r>
              <a:rPr lang="en-US" b="1" dirty="0">
                <a:solidFill>
                  <a:srgbClr val="C0504D"/>
                </a:solidFill>
                <a:latin typeface="Lucida Console" charset="0"/>
              </a:rPr>
              <a:t>lone </a:t>
            </a:r>
            <a:r>
              <a:rPr lang="en-US" b="1" dirty="0">
                <a:solidFill>
                  <a:srgbClr val="4F81BD"/>
                </a:solidFill>
                <a:latin typeface="Lucida Console" charset="0"/>
              </a:rPr>
              <a:t>x: S | F</a:t>
            </a:r>
            <a:r>
              <a:rPr lang="en-US" dirty="0">
                <a:solidFill>
                  <a:srgbClr val="4F81BD"/>
                </a:solidFill>
              </a:rPr>
              <a:t>		F</a:t>
            </a:r>
            <a:r>
              <a:rPr lang="en-US" dirty="0"/>
              <a:t>  holds for </a:t>
            </a:r>
            <a:r>
              <a:rPr lang="en-US" dirty="0">
                <a:solidFill>
                  <a:srgbClr val="C0504D"/>
                </a:solidFill>
              </a:rPr>
              <a:t>at most one </a:t>
            </a:r>
            <a:r>
              <a:rPr lang="en-US" dirty="0">
                <a:solidFill>
                  <a:srgbClr val="4F81BD"/>
                </a:solidFill>
              </a:rPr>
              <a:t>x</a:t>
            </a:r>
            <a:r>
              <a:rPr lang="en-US" dirty="0"/>
              <a:t> in </a:t>
            </a:r>
            <a:r>
              <a:rPr lang="en-US" dirty="0">
                <a:solidFill>
                  <a:srgbClr val="4F81BD"/>
                </a:solidFill>
              </a:rPr>
              <a:t>S</a:t>
            </a:r>
            <a:endParaRPr lang="en-US" dirty="0"/>
          </a:p>
          <a:p>
            <a:pPr marL="457200" lvl="1" indent="0">
              <a:lnSpc>
                <a:spcPct val="150000"/>
              </a:lnSpc>
              <a:buNone/>
            </a:pPr>
            <a:r>
              <a:rPr lang="en-US" b="1" dirty="0">
                <a:solidFill>
                  <a:srgbClr val="C0504D"/>
                </a:solidFill>
                <a:latin typeface="Lucida Console" charset="0"/>
              </a:rPr>
              <a:t>one </a:t>
            </a:r>
            <a:r>
              <a:rPr lang="en-US" b="1" dirty="0">
                <a:solidFill>
                  <a:srgbClr val="4F81BD"/>
                </a:solidFill>
                <a:latin typeface="Lucida Console" charset="0"/>
              </a:rPr>
              <a:t>x: S | F</a:t>
            </a:r>
            <a:r>
              <a:rPr lang="en-US" dirty="0">
                <a:solidFill>
                  <a:srgbClr val="4F81BD"/>
                </a:solidFill>
              </a:rPr>
              <a:t>			F</a:t>
            </a:r>
            <a:r>
              <a:rPr lang="en-US" dirty="0"/>
              <a:t>  holds for </a:t>
            </a:r>
            <a:r>
              <a:rPr lang="en-US" dirty="0">
                <a:solidFill>
                  <a:srgbClr val="C0504D"/>
                </a:solidFill>
              </a:rPr>
              <a:t>exactly one</a:t>
            </a:r>
            <a:r>
              <a:rPr lang="en-US" dirty="0"/>
              <a:t> </a:t>
            </a:r>
            <a:r>
              <a:rPr lang="en-US" dirty="0">
                <a:solidFill>
                  <a:srgbClr val="4F81BD"/>
                </a:solidFill>
              </a:rPr>
              <a:t>x</a:t>
            </a:r>
            <a:r>
              <a:rPr lang="en-US" dirty="0"/>
              <a:t> in </a:t>
            </a:r>
            <a:r>
              <a:rPr lang="en-US" dirty="0">
                <a:solidFill>
                  <a:srgbClr val="4F81BD"/>
                </a:solidFill>
              </a:rPr>
              <a:t>S</a:t>
            </a:r>
            <a:endParaRPr lang="en-US" dirty="0"/>
          </a:p>
        </p:txBody>
      </p:sp>
      <p:sp>
        <p:nvSpPr>
          <p:cNvPr id="5" name="Slide Number Placeholder 4"/>
          <p:cNvSpPr>
            <a:spLocks noGrp="1"/>
          </p:cNvSpPr>
          <p:nvPr>
            <p:ph type="sldNum" sz="quarter" idx="12"/>
          </p:nvPr>
        </p:nvSpPr>
        <p:spPr/>
        <p:txBody>
          <a:bodyPr/>
          <a:lstStyle/>
          <a:p>
            <a:fld id="{D512156B-AB28-9640-8756-9347308B931A}" type="slidenum">
              <a:rPr lang="en-US"/>
              <a:pPr/>
              <a:t>4</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US" dirty="0"/>
              <a:t>Run Conditions</a:t>
            </a:r>
          </a:p>
        </p:txBody>
      </p:sp>
      <p:sp>
        <p:nvSpPr>
          <p:cNvPr id="292867" name="Rectangle 3"/>
          <p:cNvSpPr>
            <a:spLocks noGrp="1" noChangeArrowheads="1"/>
          </p:cNvSpPr>
          <p:nvPr>
            <p:ph idx="1"/>
          </p:nvPr>
        </p:nvSpPr>
        <p:spPr/>
        <p:txBody>
          <a:bodyPr>
            <a:normAutofit/>
          </a:bodyPr>
          <a:lstStyle/>
          <a:p>
            <a:r>
              <a:rPr lang="en-US" dirty="0"/>
              <a:t>We can use </a:t>
            </a:r>
            <a:r>
              <a:rPr lang="en-US" dirty="0">
                <a:solidFill>
                  <a:srgbClr val="C0504D"/>
                </a:solidFill>
              </a:rPr>
              <a:t>condition schemas </a:t>
            </a:r>
            <a:r>
              <a:rPr lang="en-US" dirty="0"/>
              <a:t>to encode </a:t>
            </a:r>
            <a:r>
              <a:rPr lang="en-US" i="1" dirty="0">
                <a:solidFill>
                  <a:srgbClr val="C0504D"/>
                </a:solidFill>
              </a:rPr>
              <a:t>realism constraints</a:t>
            </a:r>
            <a:r>
              <a:rPr lang="en-US" dirty="0"/>
              <a:t> to e.g., </a:t>
            </a:r>
          </a:p>
          <a:p>
            <a:pPr lvl="1"/>
            <a:r>
              <a:rPr lang="en-US" dirty="0"/>
              <a:t>Force generated models to include at least one married person, or one married man, etc.</a:t>
            </a:r>
          </a:p>
          <a:p>
            <a:endParaRPr lang="en-US" sz="1800" dirty="0"/>
          </a:p>
          <a:p>
            <a:r>
              <a:rPr lang="en-US" dirty="0"/>
              <a:t>Condition</a:t>
            </a:r>
            <a:r>
              <a:rPr lang="en-US" i="1" dirty="0"/>
              <a:t> </a:t>
            </a:r>
            <a:r>
              <a:rPr lang="en-US" dirty="0"/>
              <a:t>schemas can be used to implement </a:t>
            </a:r>
            <a:r>
              <a:rPr lang="en-US" i="1" dirty="0">
                <a:solidFill>
                  <a:srgbClr val="C0504D"/>
                </a:solidFill>
              </a:rPr>
              <a:t>constraint macros</a:t>
            </a:r>
            <a:endParaRPr lang="en-US" dirty="0"/>
          </a:p>
          <a:p>
            <a:pPr lvl="1"/>
            <a:r>
              <a:rPr lang="en-US" dirty="0"/>
              <a:t>This allows common constraints to be shared</a:t>
            </a:r>
          </a:p>
        </p:txBody>
      </p:sp>
      <p:sp>
        <p:nvSpPr>
          <p:cNvPr id="5" name="Slide Number Placeholder 4"/>
          <p:cNvSpPr>
            <a:spLocks noGrp="1"/>
          </p:cNvSpPr>
          <p:nvPr>
            <p:ph type="sldNum" sz="quarter" idx="12"/>
          </p:nvPr>
        </p:nvSpPr>
        <p:spPr/>
        <p:txBody>
          <a:bodyPr/>
          <a:lstStyle/>
          <a:p>
            <a:fld id="{548975E4-6A3B-1349-9949-3975775EE22D}" type="slidenum">
              <a:rPr lang="en-US"/>
              <a:pPr/>
              <a:t>40</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r>
              <a:rPr lang="en-US" dirty="0"/>
              <a:t>Run Example</a:t>
            </a:r>
          </a:p>
        </p:txBody>
      </p:sp>
      <p:sp>
        <p:nvSpPr>
          <p:cNvPr id="8" name="Slide Number Placeholder 4"/>
          <p:cNvSpPr>
            <a:spLocks noGrp="1"/>
          </p:cNvSpPr>
          <p:nvPr>
            <p:ph type="sldNum" sz="quarter" idx="12"/>
          </p:nvPr>
        </p:nvSpPr>
        <p:spPr/>
        <p:txBody>
          <a:bodyPr/>
          <a:lstStyle/>
          <a:p>
            <a:fld id="{C85D264F-3D44-424E-96CF-C0932E435D8D}" type="slidenum">
              <a:rPr lang="en-US"/>
              <a:pPr/>
              <a:t>41</a:t>
            </a:fld>
            <a:endParaRPr lang="en-US"/>
          </a:p>
        </p:txBody>
      </p:sp>
      <p:grpSp>
        <p:nvGrpSpPr>
          <p:cNvPr id="2" name="Group 3"/>
          <p:cNvGrpSpPr>
            <a:grpSpLocks/>
          </p:cNvGrpSpPr>
          <p:nvPr/>
        </p:nvGrpSpPr>
        <p:grpSpPr bwMode="auto">
          <a:xfrm>
            <a:off x="563899" y="1227698"/>
            <a:ext cx="2174255" cy="409575"/>
            <a:chOff x="174" y="1044"/>
            <a:chExt cx="1378" cy="258"/>
          </a:xfrm>
        </p:grpSpPr>
        <p:sp>
          <p:nvSpPr>
            <p:cNvPr id="357380" name="Line 4"/>
            <p:cNvSpPr>
              <a:spLocks noChangeShapeType="1"/>
            </p:cNvSpPr>
            <p:nvPr/>
          </p:nvSpPr>
          <p:spPr bwMode="auto">
            <a:xfrm>
              <a:off x="240" y="1296"/>
              <a:ext cx="1247" cy="6"/>
            </a:xfrm>
            <a:prstGeom prst="line">
              <a:avLst/>
            </a:prstGeom>
            <a:noFill/>
            <a:ln w="28575">
              <a:solidFill>
                <a:schemeClr val="accent2"/>
              </a:solidFill>
              <a:round/>
              <a:headEnd/>
              <a:tailEnd/>
            </a:ln>
            <a:effectLst/>
          </p:spPr>
          <p:txBody>
            <a:bodyPr wrap="none" anchor="ctr">
              <a:prstTxWarp prst="textNoShape">
                <a:avLst/>
              </a:prstTxWarp>
            </a:bodyPr>
            <a:lstStyle/>
            <a:p>
              <a:endParaRPr lang="en-US"/>
            </a:p>
          </p:txBody>
        </p:sp>
        <p:sp>
          <p:nvSpPr>
            <p:cNvPr id="357381" name="Text Box 5"/>
            <p:cNvSpPr txBox="1">
              <a:spLocks noChangeArrowheads="1"/>
            </p:cNvSpPr>
            <p:nvPr/>
          </p:nvSpPr>
          <p:spPr bwMode="auto">
            <a:xfrm>
              <a:off x="174" y="1044"/>
              <a:ext cx="1378" cy="252"/>
            </a:xfrm>
            <a:prstGeom prst="rect">
              <a:avLst/>
            </a:prstGeom>
            <a:noFill/>
            <a:ln w="9525">
              <a:noFill/>
              <a:miter lim="800000"/>
              <a:headEnd/>
              <a:tailEnd/>
            </a:ln>
            <a:effectLst/>
          </p:spPr>
          <p:txBody>
            <a:bodyPr wrap="none">
              <a:prstTxWarp prst="textNoShape">
                <a:avLst/>
              </a:prstTxWarp>
              <a:spAutoFit/>
            </a:bodyPr>
            <a:lstStyle/>
            <a:p>
              <a:r>
                <a:rPr lang="en-US" sz="2000" i="1" dirty="0">
                  <a:solidFill>
                    <a:schemeClr val="accent1"/>
                  </a:solidFill>
                </a:rPr>
                <a:t>Family Structure:</a:t>
              </a:r>
            </a:p>
          </p:txBody>
        </p:sp>
      </p:grpSp>
      <p:sp>
        <p:nvSpPr>
          <p:cNvPr id="357382" name="Text Box 6"/>
          <p:cNvSpPr txBox="1">
            <a:spLocks noChangeArrowheads="1"/>
          </p:cNvSpPr>
          <p:nvPr/>
        </p:nvSpPr>
        <p:spPr bwMode="auto">
          <a:xfrm>
            <a:off x="660399" y="1894448"/>
            <a:ext cx="8246533" cy="4708981"/>
          </a:xfrm>
          <a:prstGeom prst="rect">
            <a:avLst/>
          </a:prstGeom>
          <a:noFill/>
          <a:ln w="9525">
            <a:noFill/>
            <a:miter lim="800000"/>
            <a:headEnd/>
            <a:tailEnd/>
          </a:ln>
          <a:effectLst/>
        </p:spPr>
        <p:txBody>
          <a:bodyPr wrap="square">
            <a:prstTxWarp prst="textNoShape">
              <a:avLst/>
            </a:prstTxWarp>
            <a:spAutoFit/>
          </a:bodyPr>
          <a:lstStyle/>
          <a:p>
            <a:pPr algn="l"/>
            <a:r>
              <a:rPr lang="en-US" sz="2000" dirty="0">
                <a:solidFill>
                  <a:schemeClr val="accent1">
                    <a:lumMod val="60000"/>
                    <a:lumOff val="40000"/>
                  </a:schemeClr>
                </a:solidFill>
                <a:latin typeface="Lucida Console"/>
                <a:ea typeface="MS Mincho" pitchFamily="49" charset="-128"/>
                <a:cs typeface="Lucida Console"/>
              </a:rPr>
              <a:t>-- The simplest run command</a:t>
            </a:r>
          </a:p>
          <a:p>
            <a:pPr algn="l"/>
            <a:r>
              <a:rPr lang="en-US" sz="2000" dirty="0">
                <a:solidFill>
                  <a:schemeClr val="accent1">
                    <a:lumMod val="60000"/>
                    <a:lumOff val="40000"/>
                  </a:schemeClr>
                </a:solidFill>
                <a:latin typeface="Lucida Console"/>
                <a:ea typeface="MS Mincho" pitchFamily="49" charset="-128"/>
                <a:cs typeface="Lucida Console"/>
              </a:rPr>
              <a:t>-- The scope of every signature is 3</a:t>
            </a:r>
            <a:endParaRPr lang="en-US" sz="2000" dirty="0">
              <a:solidFill>
                <a:schemeClr val="accent1">
                  <a:lumMod val="60000"/>
                  <a:lumOff val="40000"/>
                </a:schemeClr>
              </a:solidFill>
              <a:latin typeface="Lucida Console"/>
              <a:cs typeface="Lucida Console"/>
            </a:endParaRPr>
          </a:p>
          <a:p>
            <a:pPr algn="l"/>
            <a:r>
              <a:rPr lang="en-US" sz="2000" b="1" dirty="0">
                <a:solidFill>
                  <a:schemeClr val="accent1"/>
                </a:solidFill>
                <a:latin typeface="Lucida Console"/>
                <a:ea typeface="MS Mincho" pitchFamily="49" charset="-128"/>
                <a:cs typeface="Lucida Console"/>
              </a:rPr>
              <a:t>run </a:t>
            </a:r>
            <a:r>
              <a:rPr lang="en-US" sz="2000" dirty="0">
                <a:solidFill>
                  <a:schemeClr val="accent1"/>
                </a:solidFill>
                <a:latin typeface="Lucida Console"/>
                <a:ea typeface="MS Mincho" pitchFamily="49" charset="-128"/>
                <a:cs typeface="Lucida Console"/>
              </a:rPr>
              <a:t>{}</a:t>
            </a:r>
          </a:p>
          <a:p>
            <a:pPr algn="l"/>
            <a:endParaRPr lang="en-US" sz="2000" dirty="0">
              <a:latin typeface="Lucida Console"/>
              <a:ea typeface="MS Mincho" pitchFamily="49" charset="-128"/>
              <a:cs typeface="Lucida Console"/>
            </a:endParaRPr>
          </a:p>
          <a:p>
            <a:pPr algn="l"/>
            <a:r>
              <a:rPr lang="en-US" sz="2000" dirty="0">
                <a:solidFill>
                  <a:srgbClr val="95B3D7"/>
                </a:solidFill>
                <a:latin typeface="Lucida Console"/>
                <a:ea typeface="MS Mincho" pitchFamily="49" charset="-128"/>
                <a:cs typeface="Lucida Console"/>
              </a:rPr>
              <a:t>-- The scope </a:t>
            </a:r>
            <a:r>
              <a:rPr lang="en-US" sz="2000" dirty="0">
                <a:solidFill>
                  <a:schemeClr val="accent1">
                    <a:lumMod val="60000"/>
                    <a:lumOff val="40000"/>
                  </a:schemeClr>
                </a:solidFill>
                <a:latin typeface="Lucida Console"/>
                <a:ea typeface="MS Mincho" pitchFamily="49" charset="-128"/>
                <a:cs typeface="Lucida Console"/>
              </a:rPr>
              <a:t>scope of every signature </a:t>
            </a:r>
            <a:r>
              <a:rPr lang="en-US" sz="2000" dirty="0">
                <a:solidFill>
                  <a:srgbClr val="95B3D7"/>
                </a:solidFill>
                <a:latin typeface="Lucida Console"/>
                <a:ea typeface="MS Mincho" pitchFamily="49" charset="-128"/>
                <a:cs typeface="Lucida Console"/>
              </a:rPr>
              <a:t>is 5</a:t>
            </a:r>
            <a:endParaRPr lang="en-US" sz="2000" dirty="0">
              <a:solidFill>
                <a:srgbClr val="95B3D7"/>
              </a:solidFill>
              <a:latin typeface="Lucida Console"/>
              <a:cs typeface="Lucida Console"/>
            </a:endParaRPr>
          </a:p>
          <a:p>
            <a:pPr algn="l"/>
            <a:r>
              <a:rPr lang="en-US" sz="2000" b="1" dirty="0">
                <a:solidFill>
                  <a:schemeClr val="accent1"/>
                </a:solidFill>
                <a:latin typeface="Lucida Console"/>
                <a:ea typeface="MS Mincho" pitchFamily="49" charset="-128"/>
                <a:cs typeface="Lucida Console"/>
              </a:rPr>
              <a:t>run </a:t>
            </a:r>
            <a:r>
              <a:rPr lang="en-US" sz="2000" dirty="0">
                <a:solidFill>
                  <a:schemeClr val="accent1"/>
                </a:solidFill>
                <a:latin typeface="Lucida Console"/>
                <a:ea typeface="MS Mincho" pitchFamily="49" charset="-128"/>
                <a:cs typeface="Lucida Console"/>
              </a:rPr>
              <a:t>{} for 5</a:t>
            </a:r>
          </a:p>
          <a:p>
            <a:pPr algn="l"/>
            <a:endParaRPr lang="en-US" sz="2000" dirty="0">
              <a:latin typeface="Lucida Console"/>
              <a:ea typeface="MS Mincho" pitchFamily="49" charset="-128"/>
              <a:cs typeface="Lucida Console"/>
            </a:endParaRPr>
          </a:p>
          <a:p>
            <a:pPr algn="l"/>
            <a:r>
              <a:rPr lang="en-US" sz="2000" dirty="0">
                <a:solidFill>
                  <a:srgbClr val="95B3D7"/>
                </a:solidFill>
                <a:latin typeface="Lucida Console"/>
                <a:ea typeface="MS Mincho" pitchFamily="49" charset="-128"/>
                <a:cs typeface="Lucida Console"/>
              </a:rPr>
              <a:t>-- With conditions forcing each set to be populated</a:t>
            </a:r>
          </a:p>
          <a:p>
            <a:pPr algn="l"/>
            <a:r>
              <a:rPr lang="en-US" sz="2000" dirty="0">
                <a:solidFill>
                  <a:srgbClr val="95B3D7"/>
                </a:solidFill>
                <a:latin typeface="Lucida Console"/>
                <a:ea typeface="MS Mincho" pitchFamily="49" charset="-128"/>
                <a:cs typeface="Lucida Console"/>
              </a:rPr>
              <a:t>-- Setting the scope to</a:t>
            </a:r>
            <a:r>
              <a:rPr lang="en-US" sz="2000" dirty="0">
                <a:solidFill>
                  <a:srgbClr val="95B3D7"/>
                </a:solidFill>
                <a:latin typeface="Lucida Console"/>
                <a:cs typeface="Lucida Console"/>
              </a:rPr>
              <a:t> 2</a:t>
            </a:r>
            <a:endParaRPr lang="en-US" sz="2000" dirty="0">
              <a:solidFill>
                <a:srgbClr val="95B3D7"/>
              </a:solidFill>
              <a:latin typeface="Lucida Console"/>
              <a:ea typeface="MS Mincho" pitchFamily="49" charset="-128"/>
              <a:cs typeface="Lucida Console"/>
            </a:endParaRPr>
          </a:p>
          <a:p>
            <a:pPr algn="l"/>
            <a:r>
              <a:rPr lang="en-US" sz="2000" b="1" dirty="0">
                <a:solidFill>
                  <a:schemeClr val="accent1"/>
                </a:solidFill>
                <a:latin typeface="Lucida Console"/>
                <a:ea typeface="MS Mincho" pitchFamily="49" charset="-128"/>
                <a:cs typeface="Lucida Console"/>
              </a:rPr>
              <a:t>run</a:t>
            </a:r>
            <a:r>
              <a:rPr lang="en-US" sz="2000" dirty="0">
                <a:solidFill>
                  <a:schemeClr val="accent1"/>
                </a:solidFill>
                <a:latin typeface="Lucida Console"/>
                <a:ea typeface="MS Mincho" pitchFamily="49" charset="-128"/>
                <a:cs typeface="Lucida Console"/>
              </a:rPr>
              <a:t> {some Man &amp;&amp; some Woman &amp;&amp; some Married} </a:t>
            </a:r>
            <a:r>
              <a:rPr lang="en-US" sz="2000" b="1" dirty="0">
                <a:solidFill>
                  <a:schemeClr val="accent1"/>
                </a:solidFill>
                <a:latin typeface="Lucida Console"/>
                <a:ea typeface="MS Mincho" pitchFamily="49" charset="-128"/>
                <a:cs typeface="Lucida Console"/>
              </a:rPr>
              <a:t>for</a:t>
            </a:r>
            <a:r>
              <a:rPr lang="en-US" sz="2000" dirty="0">
                <a:solidFill>
                  <a:schemeClr val="accent1"/>
                </a:solidFill>
                <a:latin typeface="Lucida Console"/>
                <a:ea typeface="MS Mincho" pitchFamily="49" charset="-128"/>
                <a:cs typeface="Lucida Console"/>
              </a:rPr>
              <a:t> 2</a:t>
            </a:r>
          </a:p>
          <a:p>
            <a:pPr algn="l"/>
            <a:endParaRPr lang="en-US" sz="2000" dirty="0">
              <a:solidFill>
                <a:schemeClr val="accent1"/>
              </a:solidFill>
              <a:latin typeface="Lucida Console"/>
              <a:ea typeface="MS Mincho" pitchFamily="49" charset="-128"/>
              <a:cs typeface="Lucida Console"/>
            </a:endParaRPr>
          </a:p>
          <a:p>
            <a:pPr algn="l"/>
            <a:r>
              <a:rPr lang="en-US" sz="2000" dirty="0">
                <a:solidFill>
                  <a:srgbClr val="95B3D7"/>
                </a:solidFill>
                <a:latin typeface="Lucida Console"/>
                <a:ea typeface="MS Mincho" pitchFamily="49" charset="-128"/>
                <a:cs typeface="Lucida Console"/>
              </a:rPr>
              <a:t>-- Other scenarios</a:t>
            </a:r>
          </a:p>
          <a:p>
            <a:pPr algn="l"/>
            <a:r>
              <a:rPr lang="en-US" sz="2000" b="1" dirty="0">
                <a:solidFill>
                  <a:schemeClr val="accent1"/>
                </a:solidFill>
                <a:latin typeface="Lucida Console"/>
                <a:ea typeface="MS Mincho" pitchFamily="49" charset="-128"/>
                <a:cs typeface="Lucida Console"/>
              </a:rPr>
              <a:t>run</a:t>
            </a:r>
            <a:r>
              <a:rPr lang="en-US" sz="2000" dirty="0">
                <a:solidFill>
                  <a:schemeClr val="accent1"/>
                </a:solidFill>
                <a:latin typeface="Lucida Console"/>
                <a:ea typeface="MS Mincho" pitchFamily="49" charset="-128"/>
                <a:cs typeface="Lucida Console"/>
              </a:rPr>
              <a:t> {some Woman &amp;&amp; no Man} </a:t>
            </a:r>
            <a:r>
              <a:rPr lang="en-US" sz="2000" b="1" dirty="0">
                <a:solidFill>
                  <a:schemeClr val="accent1"/>
                </a:solidFill>
                <a:latin typeface="Lucida Console"/>
                <a:ea typeface="MS Mincho" pitchFamily="49" charset="-128"/>
                <a:cs typeface="Lucida Console"/>
              </a:rPr>
              <a:t>for</a:t>
            </a:r>
            <a:r>
              <a:rPr lang="en-US" sz="2000" dirty="0">
                <a:solidFill>
                  <a:schemeClr val="accent1"/>
                </a:solidFill>
                <a:latin typeface="Lucida Console"/>
                <a:ea typeface="MS Mincho" pitchFamily="49" charset="-128"/>
                <a:cs typeface="Lucida Console"/>
              </a:rPr>
              <a:t> 7</a:t>
            </a:r>
          </a:p>
          <a:p>
            <a:pPr algn="l"/>
            <a:r>
              <a:rPr lang="en-US" sz="2000" b="1" dirty="0">
                <a:solidFill>
                  <a:schemeClr val="accent1"/>
                </a:solidFill>
                <a:latin typeface="Lucida Console"/>
                <a:ea typeface="MS Mincho" pitchFamily="49" charset="-128"/>
                <a:cs typeface="Lucida Console"/>
              </a:rPr>
              <a:t>run</a:t>
            </a:r>
            <a:r>
              <a:rPr lang="en-US" sz="2000" dirty="0">
                <a:solidFill>
                  <a:schemeClr val="accent1"/>
                </a:solidFill>
                <a:latin typeface="Lucida Console"/>
                <a:ea typeface="MS Mincho" pitchFamily="49" charset="-128"/>
                <a:cs typeface="Lucida Console"/>
              </a:rPr>
              <a:t> {some Man &amp;&amp; some Married &amp;&amp; no Woman}</a:t>
            </a:r>
          </a:p>
          <a:p>
            <a:pPr algn="l"/>
            <a:r>
              <a:rPr lang="en-US" sz="2000" dirty="0">
                <a:latin typeface="Lucida Console"/>
                <a:ea typeface="MS Mincho" pitchFamily="49" charset="-128"/>
                <a:cs typeface="Lucida Console"/>
              </a:rPr>
              <a:t> </a:t>
            </a:r>
            <a:endParaRPr lang="en-US" sz="1800" dirty="0">
              <a:latin typeface="Lucida Console"/>
              <a:ea typeface="MS Mincho" pitchFamily="49" charset="-128"/>
              <a:cs typeface="Lucida Console"/>
            </a:endParaRPr>
          </a:p>
        </p:txBody>
      </p:sp>
      <p:sp>
        <p:nvSpPr>
          <p:cNvPr id="3" name="Footer Placeholder 2"/>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dirty="0"/>
              <a:t>Exercises</a:t>
            </a:r>
            <a:endParaRPr lang="en-US" sz="4000" dirty="0"/>
          </a:p>
        </p:txBody>
      </p:sp>
      <p:sp>
        <p:nvSpPr>
          <p:cNvPr id="313347" name="Rectangle 3"/>
          <p:cNvSpPr>
            <a:spLocks noGrp="1" noChangeArrowheads="1"/>
          </p:cNvSpPr>
          <p:nvPr>
            <p:ph idx="1"/>
          </p:nvPr>
        </p:nvSpPr>
        <p:spPr/>
        <p:txBody>
          <a:bodyPr/>
          <a:lstStyle/>
          <a:p>
            <a:pPr>
              <a:lnSpc>
                <a:spcPct val="90000"/>
              </a:lnSpc>
            </a:pPr>
            <a:r>
              <a:rPr lang="en-US" dirty="0"/>
              <a:t>Load </a:t>
            </a:r>
            <a:r>
              <a:rPr lang="en-US" sz="2400" dirty="0">
                <a:latin typeface="Lucida Console"/>
                <a:cs typeface="Lucida Console"/>
              </a:rPr>
              <a:t>family-2.als</a:t>
            </a:r>
            <a:endParaRPr lang="en-US" dirty="0">
              <a:latin typeface="Lucida Console"/>
              <a:cs typeface="Lucida Console"/>
            </a:endParaRPr>
          </a:p>
          <a:p>
            <a:pPr>
              <a:lnSpc>
                <a:spcPct val="90000"/>
              </a:lnSpc>
            </a:pPr>
            <a:r>
              <a:rPr lang="en-US" dirty="0"/>
              <a:t>Execute it</a:t>
            </a:r>
          </a:p>
          <a:p>
            <a:pPr>
              <a:lnSpc>
                <a:spcPct val="90000"/>
              </a:lnSpc>
            </a:pPr>
            <a:r>
              <a:rPr lang="en-US" dirty="0"/>
              <a:t>Analyze the </a:t>
            </a:r>
            <a:r>
              <a:rPr lang="en-US" dirty="0" err="1"/>
              <a:t>metamodel</a:t>
            </a:r>
            <a:endParaRPr lang="en-US" dirty="0"/>
          </a:p>
          <a:p>
            <a:pPr>
              <a:lnSpc>
                <a:spcPct val="90000"/>
              </a:lnSpc>
            </a:pPr>
            <a:r>
              <a:rPr lang="en-US" dirty="0"/>
              <a:t>Look at the generated instance</a:t>
            </a:r>
          </a:p>
          <a:p>
            <a:pPr>
              <a:lnSpc>
                <a:spcPct val="90000"/>
              </a:lnSpc>
            </a:pPr>
            <a:r>
              <a:rPr lang="en-US" dirty="0"/>
              <a:t>Does it look correct?</a:t>
            </a:r>
          </a:p>
          <a:p>
            <a:pPr>
              <a:lnSpc>
                <a:spcPct val="90000"/>
              </a:lnSpc>
            </a:pPr>
            <a:r>
              <a:rPr lang="en-US" dirty="0"/>
              <a:t>What if anything would you change about it?</a:t>
            </a:r>
          </a:p>
          <a:p>
            <a:pPr>
              <a:lnSpc>
                <a:spcPct val="90000"/>
              </a:lnSpc>
              <a:buFont typeface="Wingdings" charset="2"/>
              <a:buNone/>
            </a:pPr>
            <a:endParaRPr lang="en-US" dirty="0"/>
          </a:p>
          <a:p>
            <a:pPr>
              <a:lnSpc>
                <a:spcPct val="90000"/>
              </a:lnSpc>
              <a:buFont typeface="Wingdings" charset="2"/>
              <a:buNone/>
            </a:pPr>
            <a:endParaRPr lang="en-US" sz="2000" dirty="0"/>
          </a:p>
        </p:txBody>
      </p:sp>
      <p:sp>
        <p:nvSpPr>
          <p:cNvPr id="5" name="Slide Number Placeholder 4"/>
          <p:cNvSpPr>
            <a:spLocks noGrp="1"/>
          </p:cNvSpPr>
          <p:nvPr>
            <p:ph type="sldNum" sz="quarter" idx="12"/>
          </p:nvPr>
        </p:nvSpPr>
        <p:spPr/>
        <p:txBody>
          <a:bodyPr/>
          <a:lstStyle/>
          <a:p>
            <a:fld id="{2C7F1A18-9473-8342-B562-1D82C81D44D6}" type="slidenum">
              <a:rPr lang="en-US"/>
              <a:pPr/>
              <a:t>42</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dirty="0"/>
              <a:t>Empty Signatures</a:t>
            </a:r>
          </a:p>
        </p:txBody>
      </p:sp>
      <p:sp>
        <p:nvSpPr>
          <p:cNvPr id="291844" name="Rectangle 4"/>
          <p:cNvSpPr>
            <a:spLocks noGrp="1" noChangeArrowheads="1"/>
          </p:cNvSpPr>
          <p:nvPr>
            <p:ph idx="1"/>
          </p:nvPr>
        </p:nvSpPr>
        <p:spPr/>
        <p:txBody>
          <a:bodyPr>
            <a:normAutofit/>
          </a:bodyPr>
          <a:lstStyle/>
          <a:p>
            <a:r>
              <a:rPr lang="en-US" dirty="0"/>
              <a:t>The analyzer’s algorithms prefer smaller instances</a:t>
            </a:r>
          </a:p>
          <a:p>
            <a:pPr lvl="1"/>
            <a:r>
              <a:rPr lang="en-US" dirty="0"/>
              <a:t>Often it produces empty signatures or otherwise trivial instances </a:t>
            </a:r>
          </a:p>
          <a:p>
            <a:pPr lvl="1"/>
            <a:r>
              <a:rPr lang="en-US" dirty="0"/>
              <a:t>It is useful to know that these instances satisfy the constraints (since you may not want them)</a:t>
            </a:r>
          </a:p>
          <a:p>
            <a:pPr lvl="1"/>
            <a:endParaRPr lang="en-US" sz="2400" dirty="0"/>
          </a:p>
          <a:p>
            <a:r>
              <a:rPr lang="en-US" dirty="0"/>
              <a:t>Usually, they do not illustrate the interesting behaviors that are possible</a:t>
            </a:r>
          </a:p>
        </p:txBody>
      </p:sp>
      <p:sp>
        <p:nvSpPr>
          <p:cNvPr id="5" name="Slide Number Placeholder 4"/>
          <p:cNvSpPr>
            <a:spLocks noGrp="1"/>
          </p:cNvSpPr>
          <p:nvPr>
            <p:ph type="sldNum" sz="quarter" idx="12"/>
          </p:nvPr>
        </p:nvSpPr>
        <p:spPr/>
        <p:txBody>
          <a:bodyPr/>
          <a:lstStyle/>
          <a:p>
            <a:fld id="{7A142BEF-BDA5-5846-8350-90A7FF1D6B94}" type="slidenum">
              <a:rPr lang="en-US"/>
              <a:pPr/>
              <a:t>43</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r>
              <a:rPr lang="en-US" dirty="0"/>
              <a:t>Exercises</a:t>
            </a:r>
          </a:p>
        </p:txBody>
      </p:sp>
      <p:sp>
        <p:nvSpPr>
          <p:cNvPr id="316419" name="Rectangle 3"/>
          <p:cNvSpPr>
            <a:spLocks noGrp="1" noChangeArrowheads="1"/>
          </p:cNvSpPr>
          <p:nvPr>
            <p:ph idx="1"/>
          </p:nvPr>
        </p:nvSpPr>
        <p:spPr>
          <a:xfrm>
            <a:off x="647700" y="1495425"/>
            <a:ext cx="8153400" cy="4371975"/>
          </a:xfrm>
        </p:spPr>
        <p:txBody>
          <a:bodyPr/>
          <a:lstStyle/>
          <a:p>
            <a:r>
              <a:rPr lang="en-US" dirty="0"/>
              <a:t>Load </a:t>
            </a:r>
            <a:r>
              <a:rPr lang="en-US" sz="2800" dirty="0">
                <a:latin typeface="Lucida Console"/>
                <a:cs typeface="Lucida Console"/>
              </a:rPr>
              <a:t>family-3.als</a:t>
            </a:r>
            <a:endParaRPr lang="en-US" dirty="0">
              <a:latin typeface="Lucida Console"/>
              <a:cs typeface="Lucida Console"/>
            </a:endParaRPr>
          </a:p>
          <a:p>
            <a:r>
              <a:rPr lang="en-US" dirty="0"/>
              <a:t>Execute it</a:t>
            </a:r>
          </a:p>
          <a:p>
            <a:r>
              <a:rPr lang="en-US" dirty="0"/>
              <a:t>Look at the generated instance</a:t>
            </a:r>
          </a:p>
          <a:p>
            <a:r>
              <a:rPr lang="en-US" dirty="0"/>
              <a:t>Does it look correct?</a:t>
            </a:r>
          </a:p>
          <a:p>
            <a:r>
              <a:rPr lang="en-US" dirty="0"/>
              <a:t>How can you produce </a:t>
            </a:r>
          </a:p>
          <a:p>
            <a:pPr lvl="1"/>
            <a:r>
              <a:rPr lang="en-US" dirty="0"/>
              <a:t>two married couples?</a:t>
            </a:r>
          </a:p>
          <a:p>
            <a:pPr lvl="1"/>
            <a:r>
              <a:rPr lang="en-US" dirty="0"/>
              <a:t>a non empty married relation and a non-empty siblings relation ?</a:t>
            </a:r>
          </a:p>
        </p:txBody>
      </p:sp>
      <p:sp>
        <p:nvSpPr>
          <p:cNvPr id="5" name="Slide Number Placeholder 4"/>
          <p:cNvSpPr>
            <a:spLocks noGrp="1"/>
          </p:cNvSpPr>
          <p:nvPr>
            <p:ph type="sldNum" sz="quarter" idx="12"/>
          </p:nvPr>
        </p:nvSpPr>
        <p:spPr/>
        <p:txBody>
          <a:bodyPr/>
          <a:lstStyle/>
          <a:p>
            <a:fld id="{06D45C96-9C12-6D4D-9209-A0C2D0773D69}" type="slidenum">
              <a:rPr lang="en-US"/>
              <a:pPr/>
              <a:t>44</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US" dirty="0"/>
              <a:t>Assertions</a:t>
            </a:r>
          </a:p>
        </p:txBody>
      </p:sp>
      <p:sp>
        <p:nvSpPr>
          <p:cNvPr id="293891" name="Rectangle 3"/>
          <p:cNvSpPr>
            <a:spLocks noGrp="1" noChangeArrowheads="1"/>
          </p:cNvSpPr>
          <p:nvPr>
            <p:ph idx="1"/>
          </p:nvPr>
        </p:nvSpPr>
        <p:spPr>
          <a:xfrm>
            <a:off x="508000" y="1485899"/>
            <a:ext cx="8458200" cy="5105567"/>
          </a:xfrm>
        </p:spPr>
        <p:txBody>
          <a:bodyPr>
            <a:normAutofit/>
          </a:bodyPr>
          <a:lstStyle/>
          <a:p>
            <a:pPr>
              <a:lnSpc>
                <a:spcPct val="110000"/>
              </a:lnSpc>
            </a:pPr>
            <a:r>
              <a:rPr lang="en-US" dirty="0"/>
              <a:t>Often we believe that our model </a:t>
            </a:r>
            <a:r>
              <a:rPr lang="en-US" dirty="0">
                <a:solidFill>
                  <a:srgbClr val="C0504D"/>
                </a:solidFill>
              </a:rPr>
              <a:t>entails </a:t>
            </a:r>
            <a:r>
              <a:rPr lang="en-US" dirty="0"/>
              <a:t>certain </a:t>
            </a:r>
            <a:r>
              <a:rPr lang="en-US" dirty="0">
                <a:solidFill>
                  <a:srgbClr val="C0504D"/>
                </a:solidFill>
              </a:rPr>
              <a:t>constraints </a:t>
            </a:r>
            <a:r>
              <a:rPr lang="en-US" dirty="0"/>
              <a:t>that are not directly expressed</a:t>
            </a:r>
          </a:p>
          <a:p>
            <a:pPr lvl="1">
              <a:lnSpc>
                <a:spcPct val="110000"/>
              </a:lnSpc>
            </a:pPr>
            <a:r>
              <a:rPr lang="en-US" dirty="0"/>
              <a:t>e.g., </a:t>
            </a:r>
            <a:r>
              <a:rPr lang="en-US" dirty="0">
                <a:solidFill>
                  <a:srgbClr val="4F81BD"/>
                </a:solidFill>
              </a:rPr>
              <a:t>some A &amp;&amp; (A in B)   </a:t>
            </a:r>
            <a:r>
              <a:rPr lang="en-US" dirty="0"/>
              <a:t>entails   </a:t>
            </a:r>
            <a:r>
              <a:rPr lang="en-US" dirty="0">
                <a:solidFill>
                  <a:srgbClr val="4F81BD"/>
                </a:solidFill>
              </a:rPr>
              <a:t>some B</a:t>
            </a:r>
            <a:endParaRPr lang="en-US" dirty="0"/>
          </a:p>
          <a:p>
            <a:pPr>
              <a:lnSpc>
                <a:spcPct val="110000"/>
              </a:lnSpc>
            </a:pPr>
            <a:endParaRPr lang="en-US" sz="2000" dirty="0"/>
          </a:p>
          <a:p>
            <a:pPr>
              <a:lnSpc>
                <a:spcPct val="110000"/>
              </a:lnSpc>
            </a:pPr>
            <a:r>
              <a:rPr lang="en-US" dirty="0"/>
              <a:t>We can define these constraints as </a:t>
            </a:r>
            <a:r>
              <a:rPr lang="en-US" dirty="0">
                <a:solidFill>
                  <a:schemeClr val="accent2"/>
                </a:solidFill>
              </a:rPr>
              <a:t>assertions</a:t>
            </a:r>
            <a:r>
              <a:rPr lang="en-US" dirty="0">
                <a:solidFill>
                  <a:schemeClr val="accent1"/>
                </a:solidFill>
              </a:rPr>
              <a:t> </a:t>
            </a:r>
            <a:r>
              <a:rPr lang="en-US" dirty="0"/>
              <a:t>and ask the analyzer to check if they hold</a:t>
            </a:r>
          </a:p>
          <a:p>
            <a:pPr lvl="1">
              <a:lnSpc>
                <a:spcPct val="110000"/>
              </a:lnSpc>
            </a:pPr>
            <a:r>
              <a:rPr lang="en-US" dirty="0"/>
              <a:t>e.g.,   </a:t>
            </a:r>
            <a:r>
              <a:rPr lang="en-US" dirty="0">
                <a:solidFill>
                  <a:srgbClr val="4F81BD"/>
                </a:solidFill>
              </a:rPr>
              <a:t>assert </a:t>
            </a:r>
            <a:r>
              <a:rPr lang="en-US" dirty="0" err="1">
                <a:solidFill>
                  <a:srgbClr val="4F81BD"/>
                </a:solidFill>
              </a:rPr>
              <a:t>myAssertion</a:t>
            </a:r>
            <a:r>
              <a:rPr lang="en-US" dirty="0">
                <a:solidFill>
                  <a:srgbClr val="4F81BD"/>
                </a:solidFill>
              </a:rPr>
              <a:t> { some B }</a:t>
            </a:r>
          </a:p>
          <a:p>
            <a:pPr marL="457200" lvl="1" indent="0">
              <a:lnSpc>
                <a:spcPct val="110000"/>
              </a:lnSpc>
              <a:buNone/>
            </a:pPr>
            <a:r>
              <a:rPr lang="en-US" dirty="0">
                <a:solidFill>
                  <a:srgbClr val="4F81BD"/>
                </a:solidFill>
              </a:rPr>
              <a:t>              check </a:t>
            </a:r>
            <a:r>
              <a:rPr lang="en-US" dirty="0" err="1">
                <a:solidFill>
                  <a:srgbClr val="4F81BD"/>
                </a:solidFill>
              </a:rPr>
              <a:t>myAssertion</a:t>
            </a:r>
            <a:r>
              <a:rPr lang="en-US" dirty="0">
                <a:solidFill>
                  <a:srgbClr val="4F81BD"/>
                </a:solidFill>
              </a:rPr>
              <a:t> </a:t>
            </a:r>
          </a:p>
        </p:txBody>
      </p:sp>
      <p:sp>
        <p:nvSpPr>
          <p:cNvPr id="5" name="Slide Number Placeholder 4"/>
          <p:cNvSpPr>
            <a:spLocks noGrp="1"/>
          </p:cNvSpPr>
          <p:nvPr>
            <p:ph type="sldNum" sz="quarter" idx="12"/>
          </p:nvPr>
        </p:nvSpPr>
        <p:spPr/>
        <p:txBody>
          <a:bodyPr/>
          <a:lstStyle/>
          <a:p>
            <a:fld id="{673236C8-7F6A-5E41-8088-4BE44B19A219}" type="slidenum">
              <a:rPr lang="en-US"/>
              <a:pPr/>
              <a:t>45</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US"/>
              <a:t>Assertions</a:t>
            </a:r>
          </a:p>
        </p:txBody>
      </p:sp>
      <p:sp>
        <p:nvSpPr>
          <p:cNvPr id="293891" name="Rectangle 3"/>
          <p:cNvSpPr>
            <a:spLocks noGrp="1" noChangeArrowheads="1"/>
          </p:cNvSpPr>
          <p:nvPr>
            <p:ph idx="1"/>
          </p:nvPr>
        </p:nvSpPr>
        <p:spPr>
          <a:xfrm>
            <a:off x="508000" y="1485899"/>
            <a:ext cx="8243171" cy="5105567"/>
          </a:xfrm>
        </p:spPr>
        <p:txBody>
          <a:bodyPr>
            <a:normAutofit/>
          </a:bodyPr>
          <a:lstStyle/>
          <a:p>
            <a:pPr>
              <a:lnSpc>
                <a:spcPct val="110000"/>
              </a:lnSpc>
            </a:pPr>
            <a:r>
              <a:rPr lang="en-US" dirty="0"/>
              <a:t>If the constraint in an assertion does not hold, the analyzer will produce a </a:t>
            </a:r>
            <a:r>
              <a:rPr lang="en-US" dirty="0">
                <a:solidFill>
                  <a:srgbClr val="C0504D"/>
                </a:solidFill>
              </a:rPr>
              <a:t>counterexample instance</a:t>
            </a:r>
            <a:endParaRPr lang="en-US" dirty="0"/>
          </a:p>
          <a:p>
            <a:pPr>
              <a:lnSpc>
                <a:spcPct val="110000"/>
              </a:lnSpc>
            </a:pPr>
            <a:endParaRPr lang="en-US" sz="2400" dirty="0"/>
          </a:p>
          <a:p>
            <a:pPr>
              <a:lnSpc>
                <a:spcPct val="110000"/>
              </a:lnSpc>
            </a:pPr>
            <a:r>
              <a:rPr lang="en-US" dirty="0"/>
              <a:t>If you expect the constraint to hold but it does not, you can either</a:t>
            </a:r>
          </a:p>
          <a:p>
            <a:pPr lvl="1">
              <a:lnSpc>
                <a:spcPct val="110000"/>
              </a:lnSpc>
            </a:pPr>
            <a:r>
              <a:rPr lang="en-US" dirty="0"/>
              <a:t>make it into a fact, or </a:t>
            </a:r>
          </a:p>
          <a:p>
            <a:pPr lvl="1">
              <a:lnSpc>
                <a:spcPct val="110000"/>
              </a:lnSpc>
            </a:pPr>
            <a:r>
              <a:rPr lang="en-US" dirty="0"/>
              <a:t>refine your model until the assertion holds</a:t>
            </a:r>
          </a:p>
        </p:txBody>
      </p:sp>
      <p:sp>
        <p:nvSpPr>
          <p:cNvPr id="5" name="Slide Number Placeholder 4"/>
          <p:cNvSpPr>
            <a:spLocks noGrp="1"/>
          </p:cNvSpPr>
          <p:nvPr>
            <p:ph type="sldNum" sz="quarter" idx="12"/>
          </p:nvPr>
        </p:nvSpPr>
        <p:spPr/>
        <p:txBody>
          <a:bodyPr/>
          <a:lstStyle/>
          <a:p>
            <a:fld id="{673236C8-7F6A-5E41-8088-4BE44B19A219}" type="slidenum">
              <a:rPr lang="en-US"/>
              <a:pPr/>
              <a:t>46</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32886101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6" name="Rectangle 1026"/>
          <p:cNvSpPr>
            <a:spLocks noGrp="1" noChangeArrowheads="1"/>
          </p:cNvSpPr>
          <p:nvPr>
            <p:ph type="title"/>
          </p:nvPr>
        </p:nvSpPr>
        <p:spPr/>
        <p:txBody>
          <a:bodyPr/>
          <a:lstStyle/>
          <a:p>
            <a:r>
              <a:rPr lang="en-US"/>
              <a:t>Assertions</a:t>
            </a:r>
          </a:p>
        </p:txBody>
      </p:sp>
      <p:sp>
        <p:nvSpPr>
          <p:cNvPr id="297987" name="Rectangle 1027"/>
          <p:cNvSpPr>
            <a:spLocks noGrp="1" noChangeArrowheads="1"/>
          </p:cNvSpPr>
          <p:nvPr>
            <p:ph idx="1"/>
          </p:nvPr>
        </p:nvSpPr>
        <p:spPr>
          <a:xfrm>
            <a:off x="268839" y="1480608"/>
            <a:ext cx="8657145" cy="4813300"/>
          </a:xfrm>
        </p:spPr>
        <p:txBody>
          <a:bodyPr>
            <a:normAutofit lnSpcReduction="10000"/>
          </a:bodyPr>
          <a:lstStyle/>
          <a:p>
            <a:r>
              <a:rPr lang="en-US" sz="2400" dirty="0"/>
              <a:t>No person has a parent that is also a sibling</a:t>
            </a:r>
          </a:p>
          <a:p>
            <a:pPr marL="609600" indent="-609600">
              <a:buFont typeface="Wingdings" charset="2"/>
              <a:buNone/>
            </a:pPr>
            <a:endParaRPr lang="en-US" sz="1000" dirty="0"/>
          </a:p>
          <a:p>
            <a:pPr marL="609600" indent="-609600" eaLnBrk="0" hangingPunct="0">
              <a:lnSpc>
                <a:spcPct val="90000"/>
              </a:lnSpc>
              <a:buClr>
                <a:schemeClr val="accent2"/>
              </a:buClr>
              <a:buSzTx/>
              <a:buFontTx/>
              <a:buNone/>
            </a:pPr>
            <a:r>
              <a:rPr kumimoji="1" lang="en-US" sz="2000" b="1" dirty="0">
                <a:solidFill>
                  <a:schemeClr val="accent1"/>
                </a:solidFill>
                <a:latin typeface="Lucida Console" charset="0"/>
              </a:rPr>
              <a:t>   assert a1 { all</a:t>
            </a:r>
            <a:r>
              <a:rPr kumimoji="1" lang="en-US" sz="2000" dirty="0">
                <a:solidFill>
                  <a:schemeClr val="accent1"/>
                </a:solidFill>
                <a:latin typeface="Lucida Console" charset="0"/>
              </a:rPr>
              <a:t> p: Person | </a:t>
            </a:r>
          </a:p>
          <a:p>
            <a:pPr marL="609600" indent="-609600" eaLnBrk="0" hangingPunct="0">
              <a:lnSpc>
                <a:spcPct val="90000"/>
              </a:lnSpc>
              <a:buClr>
                <a:schemeClr val="accent2"/>
              </a:buClr>
              <a:buSzTx/>
              <a:buFontTx/>
              <a:buNone/>
            </a:pPr>
            <a:r>
              <a:rPr kumimoji="1" lang="en-US" sz="2000" b="1" dirty="0">
                <a:solidFill>
                  <a:schemeClr val="accent1"/>
                </a:solidFill>
                <a:latin typeface="Lucida Console" charset="0"/>
              </a:rPr>
              <a:t>                 no</a:t>
            </a:r>
            <a:r>
              <a:rPr kumimoji="1" lang="en-US" sz="2000" dirty="0">
                <a:solidFill>
                  <a:schemeClr val="accent1"/>
                </a:solidFill>
                <a:latin typeface="Lucida Console" charset="0"/>
              </a:rPr>
              <a:t> </a:t>
            </a:r>
            <a:r>
              <a:rPr kumimoji="1" lang="en-US" sz="2000" dirty="0" err="1">
                <a:solidFill>
                  <a:schemeClr val="accent1"/>
                </a:solidFill>
                <a:latin typeface="Lucida Console" charset="0"/>
              </a:rPr>
              <a:t>p.parents</a:t>
            </a:r>
            <a:r>
              <a:rPr kumimoji="1" lang="en-US" sz="2000" dirty="0">
                <a:solidFill>
                  <a:schemeClr val="accent1"/>
                </a:solidFill>
                <a:latin typeface="Lucida Console" charset="0"/>
              </a:rPr>
              <a:t> &amp; </a:t>
            </a:r>
            <a:r>
              <a:rPr kumimoji="1" lang="en-US" sz="2000" dirty="0" err="1">
                <a:solidFill>
                  <a:schemeClr val="accent1"/>
                </a:solidFill>
                <a:latin typeface="Lucida Console" charset="0"/>
              </a:rPr>
              <a:t>p.siblings</a:t>
            </a:r>
            <a:r>
              <a:rPr kumimoji="1" lang="en-US" sz="2000" dirty="0">
                <a:solidFill>
                  <a:schemeClr val="accent1"/>
                </a:solidFill>
                <a:latin typeface="Lucida Console" charset="0"/>
              </a:rPr>
              <a:t> }</a:t>
            </a:r>
            <a:endParaRPr kumimoji="1" lang="en-US" sz="2000" dirty="0">
              <a:latin typeface="Lucida Console" charset="0"/>
            </a:endParaRPr>
          </a:p>
          <a:p>
            <a:pPr marL="0" indent="0" eaLnBrk="0" hangingPunct="0">
              <a:buClr>
                <a:schemeClr val="tx2"/>
              </a:buClr>
              <a:buSzPct val="120000"/>
              <a:buNone/>
            </a:pPr>
            <a:endParaRPr kumimoji="1" lang="en-US" sz="2000" dirty="0">
              <a:latin typeface="Lucida Console" charset="0"/>
            </a:endParaRPr>
          </a:p>
          <a:p>
            <a:pPr eaLnBrk="0" hangingPunct="0">
              <a:buClr>
                <a:schemeClr val="tx2"/>
              </a:buClr>
              <a:buSzPct val="120000"/>
            </a:pPr>
            <a:r>
              <a:rPr kumimoji="1" lang="en-US" sz="2400" dirty="0"/>
              <a:t>A person’s siblings are his/her siblings’ siblings</a:t>
            </a:r>
          </a:p>
          <a:p>
            <a:pPr marL="609600" indent="-609600" eaLnBrk="0" hangingPunct="0">
              <a:buClr>
                <a:schemeClr val="tx2"/>
              </a:buClr>
              <a:buSzPct val="120000"/>
              <a:buFont typeface="Wingdings" charset="2"/>
              <a:buNone/>
            </a:pPr>
            <a:endParaRPr kumimoji="1" lang="en-US" sz="1000" dirty="0"/>
          </a:p>
          <a:p>
            <a:pPr marL="609600" indent="-609600" eaLnBrk="0" hangingPunct="0">
              <a:lnSpc>
                <a:spcPct val="90000"/>
              </a:lnSpc>
              <a:buClr>
                <a:schemeClr val="accent2"/>
              </a:buClr>
              <a:buSzTx/>
              <a:buFontTx/>
              <a:buNone/>
            </a:pPr>
            <a:r>
              <a:rPr kumimoji="1" lang="en-US" sz="2000" b="1" dirty="0">
                <a:solidFill>
                  <a:schemeClr val="accent1"/>
                </a:solidFill>
                <a:latin typeface="Lucida Console" charset="0"/>
              </a:rPr>
              <a:t>   assert a2 { all</a:t>
            </a:r>
            <a:r>
              <a:rPr kumimoji="1" lang="en-US" sz="2000" dirty="0">
                <a:solidFill>
                  <a:schemeClr val="accent1"/>
                </a:solidFill>
                <a:latin typeface="Lucida Console" charset="0"/>
              </a:rPr>
              <a:t> p: Person |</a:t>
            </a:r>
          </a:p>
          <a:p>
            <a:pPr marL="609600" indent="-609600" eaLnBrk="0" hangingPunct="0">
              <a:lnSpc>
                <a:spcPct val="90000"/>
              </a:lnSpc>
              <a:buClr>
                <a:schemeClr val="accent2"/>
              </a:buClr>
              <a:buSzTx/>
              <a:buFontTx/>
              <a:buNone/>
            </a:pPr>
            <a:r>
              <a:rPr kumimoji="1" lang="en-US" sz="2000" dirty="0">
                <a:solidFill>
                  <a:schemeClr val="accent1"/>
                </a:solidFill>
                <a:latin typeface="Lucida Console" charset="0"/>
              </a:rPr>
              <a:t>                 </a:t>
            </a:r>
            <a:r>
              <a:rPr kumimoji="1" lang="en-US" sz="2000" dirty="0" err="1">
                <a:solidFill>
                  <a:schemeClr val="accent1"/>
                </a:solidFill>
                <a:latin typeface="Lucida Console" charset="0"/>
              </a:rPr>
              <a:t>p.siblings</a:t>
            </a:r>
            <a:r>
              <a:rPr kumimoji="1" lang="en-US" sz="2000" dirty="0">
                <a:solidFill>
                  <a:schemeClr val="accent1"/>
                </a:solidFill>
                <a:latin typeface="Lucida Console" charset="0"/>
              </a:rPr>
              <a:t> = </a:t>
            </a:r>
            <a:r>
              <a:rPr kumimoji="1" lang="en-US" sz="2000" dirty="0" err="1">
                <a:solidFill>
                  <a:schemeClr val="accent1"/>
                </a:solidFill>
                <a:latin typeface="Lucida Console" charset="0"/>
              </a:rPr>
              <a:t>p.siblings.siblings</a:t>
            </a:r>
            <a:r>
              <a:rPr kumimoji="1" lang="en-US" sz="2000" dirty="0">
                <a:solidFill>
                  <a:schemeClr val="accent1"/>
                </a:solidFill>
                <a:latin typeface="Lucida Console" charset="0"/>
              </a:rPr>
              <a:t> }</a:t>
            </a:r>
            <a:endParaRPr kumimoji="1" lang="en-US" sz="2000" dirty="0">
              <a:latin typeface="Lucida Console" charset="0"/>
            </a:endParaRPr>
          </a:p>
          <a:p>
            <a:pPr marL="609600" indent="-609600" eaLnBrk="0" hangingPunct="0">
              <a:buClr>
                <a:schemeClr val="tx2"/>
              </a:buClr>
              <a:buSzPct val="120000"/>
              <a:buFont typeface="Wingdings" charset="2"/>
              <a:buNone/>
            </a:pPr>
            <a:endParaRPr kumimoji="1" lang="en-US" sz="2000" dirty="0">
              <a:latin typeface="Lucida Console" charset="0"/>
            </a:endParaRPr>
          </a:p>
          <a:p>
            <a:pPr eaLnBrk="0" hangingPunct="0">
              <a:buClr>
                <a:schemeClr val="tx2"/>
              </a:buClr>
              <a:buSzPct val="120000"/>
            </a:pPr>
            <a:r>
              <a:rPr kumimoji="1" lang="en-US" sz="2400" dirty="0"/>
              <a:t>No person shares a common ancestor with his/her spouse (i.e., spouse isn’t related by blood)</a:t>
            </a:r>
            <a:endParaRPr kumimoji="1" lang="en-US" sz="900" dirty="0"/>
          </a:p>
          <a:p>
            <a:pPr marL="609600" indent="-609600" eaLnBrk="0" hangingPunct="0">
              <a:buClr>
                <a:schemeClr val="tx2"/>
              </a:buClr>
              <a:buSzPct val="120000"/>
              <a:buFont typeface="Wingdings" charset="2"/>
              <a:buNone/>
            </a:pPr>
            <a:endParaRPr kumimoji="1" lang="en-US" sz="1000" dirty="0"/>
          </a:p>
          <a:p>
            <a:pPr marL="609600" indent="-609600">
              <a:buFont typeface="Wingdings" charset="2"/>
              <a:buNone/>
            </a:pPr>
            <a:r>
              <a:rPr kumimoji="1" lang="en-US" sz="2000" b="1" dirty="0">
                <a:solidFill>
                  <a:schemeClr val="accent1"/>
                </a:solidFill>
                <a:latin typeface="Lucida Console" charset="0"/>
              </a:rPr>
              <a:t>   assert a3 { no</a:t>
            </a:r>
            <a:r>
              <a:rPr kumimoji="1" lang="en-US" sz="2000" dirty="0">
                <a:solidFill>
                  <a:schemeClr val="accent1"/>
                </a:solidFill>
                <a:latin typeface="Lucida Console" charset="0"/>
              </a:rPr>
              <a:t> p: Married | </a:t>
            </a:r>
          </a:p>
          <a:p>
            <a:pPr marL="609600" indent="-609600">
              <a:buFont typeface="Wingdings" charset="2"/>
              <a:buNone/>
            </a:pPr>
            <a:r>
              <a:rPr kumimoji="1" lang="en-US" sz="2000" b="1" dirty="0">
                <a:solidFill>
                  <a:schemeClr val="accent1"/>
                </a:solidFill>
                <a:latin typeface="Lucida Console" charset="0"/>
              </a:rPr>
              <a:t>                some</a:t>
            </a:r>
            <a:r>
              <a:rPr kumimoji="1" lang="en-US" sz="2000" dirty="0">
                <a:solidFill>
                  <a:schemeClr val="accent1"/>
                </a:solidFill>
                <a:latin typeface="Lucida Console" charset="0"/>
              </a:rPr>
              <a:t> (</a:t>
            </a:r>
            <a:r>
              <a:rPr kumimoji="1" lang="en-US" sz="2000" dirty="0" err="1">
                <a:solidFill>
                  <a:schemeClr val="accent1"/>
                </a:solidFill>
                <a:latin typeface="Lucida Console" charset="0"/>
              </a:rPr>
              <a:t>p.^parents</a:t>
            </a:r>
            <a:r>
              <a:rPr kumimoji="1" lang="en-US" sz="2000" dirty="0">
                <a:solidFill>
                  <a:schemeClr val="accent1"/>
                </a:solidFill>
                <a:latin typeface="Lucida Console" charset="0"/>
              </a:rPr>
              <a:t> &amp; </a:t>
            </a:r>
            <a:r>
              <a:rPr kumimoji="1" lang="en-US" sz="2000" dirty="0" err="1">
                <a:solidFill>
                  <a:schemeClr val="accent1"/>
                </a:solidFill>
                <a:latin typeface="Lucida Console" charset="0"/>
              </a:rPr>
              <a:t>p.spouse.^parents</a:t>
            </a:r>
            <a:r>
              <a:rPr kumimoji="1" lang="en-US" sz="2000" dirty="0">
                <a:solidFill>
                  <a:schemeClr val="accent1"/>
                </a:solidFill>
                <a:latin typeface="Lucida Console" charset="0"/>
              </a:rPr>
              <a:t>) }</a:t>
            </a:r>
            <a:endParaRPr lang="en-US" sz="2000" dirty="0">
              <a:latin typeface="Lucida Console" charset="0"/>
            </a:endParaRPr>
          </a:p>
        </p:txBody>
      </p:sp>
      <p:sp>
        <p:nvSpPr>
          <p:cNvPr id="5" name="Slide Number Placeholder 4"/>
          <p:cNvSpPr>
            <a:spLocks noGrp="1"/>
          </p:cNvSpPr>
          <p:nvPr>
            <p:ph type="sldNum" sz="quarter" idx="12"/>
          </p:nvPr>
        </p:nvSpPr>
        <p:spPr/>
        <p:txBody>
          <a:bodyPr/>
          <a:lstStyle/>
          <a:p>
            <a:fld id="{3052841B-9FDD-154D-BCA7-18BB5B3D66B0}" type="slidenum">
              <a:rPr lang="en-US"/>
              <a:pPr/>
              <a:t>47</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98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798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97987">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7987">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7987">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798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dirty="0"/>
              <a:t>Assertion Scopes</a:t>
            </a:r>
          </a:p>
        </p:txBody>
      </p:sp>
      <p:sp>
        <p:nvSpPr>
          <p:cNvPr id="359427" name="Rectangle 3"/>
          <p:cNvSpPr>
            <a:spLocks noGrp="1" noChangeArrowheads="1"/>
          </p:cNvSpPr>
          <p:nvPr>
            <p:ph idx="1"/>
          </p:nvPr>
        </p:nvSpPr>
        <p:spPr>
          <a:xfrm>
            <a:off x="685800" y="1552575"/>
            <a:ext cx="7743825" cy="4683125"/>
          </a:xfrm>
        </p:spPr>
        <p:txBody>
          <a:bodyPr/>
          <a:lstStyle/>
          <a:p>
            <a:r>
              <a:rPr lang="en-US" dirty="0"/>
              <a:t>You can specify a scope explicitly for any signature, but:</a:t>
            </a:r>
          </a:p>
          <a:p>
            <a:pPr>
              <a:buFont typeface="Wingdings" charset="2"/>
              <a:buNone/>
            </a:pPr>
            <a:endParaRPr lang="en-US" sz="1200" dirty="0"/>
          </a:p>
          <a:p>
            <a:pPr lvl="1"/>
            <a:r>
              <a:rPr lang="en-US" dirty="0"/>
              <a:t>If a signature has been given a bound</a:t>
            </a:r>
          </a:p>
          <a:p>
            <a:pPr lvl="1">
              <a:buFont typeface="Wingdings" charset="2"/>
              <a:buNone/>
            </a:pPr>
            <a:endParaRPr lang="en-US" sz="1000" dirty="0"/>
          </a:p>
          <a:p>
            <a:pPr lvl="1"/>
            <a:r>
              <a:rPr lang="en-US" dirty="0"/>
              <a:t>Then the bound of </a:t>
            </a:r>
            <a:r>
              <a:rPr lang="en-US" dirty="0">
                <a:solidFill>
                  <a:srgbClr val="C0504D"/>
                </a:solidFill>
              </a:rPr>
              <a:t>its </a:t>
            </a:r>
            <a:r>
              <a:rPr lang="en-US" dirty="0" err="1">
                <a:solidFill>
                  <a:srgbClr val="C0504D"/>
                </a:solidFill>
              </a:rPr>
              <a:t>supersignature</a:t>
            </a:r>
            <a:r>
              <a:rPr lang="en-US" dirty="0">
                <a:solidFill>
                  <a:srgbClr val="C0504D"/>
                </a:solidFill>
              </a:rPr>
              <a:t> </a:t>
            </a:r>
            <a:r>
              <a:rPr lang="en-US" dirty="0"/>
              <a:t>or </a:t>
            </a:r>
            <a:r>
              <a:rPr lang="en-US" dirty="0">
                <a:solidFill>
                  <a:srgbClr val="C0504D"/>
                </a:solidFill>
              </a:rPr>
              <a:t>any other extension of the same </a:t>
            </a:r>
            <a:r>
              <a:rPr lang="en-US" dirty="0" err="1">
                <a:solidFill>
                  <a:srgbClr val="C0504D"/>
                </a:solidFill>
              </a:rPr>
              <a:t>supersignature</a:t>
            </a:r>
            <a:r>
              <a:rPr lang="en-US" dirty="0">
                <a:solidFill>
                  <a:srgbClr val="C0504D"/>
                </a:solidFill>
              </a:rPr>
              <a:t> </a:t>
            </a:r>
            <a:r>
              <a:rPr lang="en-US" dirty="0"/>
              <a:t>can be determined</a:t>
            </a:r>
          </a:p>
        </p:txBody>
      </p:sp>
      <p:sp>
        <p:nvSpPr>
          <p:cNvPr id="5" name="Slide Number Placeholder 4"/>
          <p:cNvSpPr>
            <a:spLocks noGrp="1"/>
          </p:cNvSpPr>
          <p:nvPr>
            <p:ph type="sldNum" sz="quarter" idx="12"/>
          </p:nvPr>
        </p:nvSpPr>
        <p:spPr/>
        <p:txBody>
          <a:bodyPr/>
          <a:lstStyle/>
          <a:p>
            <a:fld id="{C6BD9E5A-B618-C648-BD3C-0F29B6DCD52D}" type="slidenum">
              <a:rPr lang="en-US"/>
              <a:pPr/>
              <a:t>48</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US"/>
              <a:t>Example Scope</a:t>
            </a:r>
          </a:p>
        </p:txBody>
      </p:sp>
      <p:sp>
        <p:nvSpPr>
          <p:cNvPr id="360451" name="Rectangle 3"/>
          <p:cNvSpPr>
            <a:spLocks noGrp="1" noChangeArrowheads="1"/>
          </p:cNvSpPr>
          <p:nvPr>
            <p:ph idx="1"/>
          </p:nvPr>
        </p:nvSpPr>
        <p:spPr>
          <a:xfrm>
            <a:off x="685800" y="1400175"/>
            <a:ext cx="8162925" cy="5045075"/>
          </a:xfrm>
        </p:spPr>
        <p:txBody>
          <a:bodyPr>
            <a:normAutofit lnSpcReduction="10000"/>
          </a:bodyPr>
          <a:lstStyle/>
          <a:p>
            <a:pPr>
              <a:lnSpc>
                <a:spcPct val="90000"/>
              </a:lnSpc>
              <a:buFont typeface="Wingdings" charset="2"/>
              <a:buNone/>
            </a:pPr>
            <a:r>
              <a:rPr lang="en-US" sz="2200" b="1" dirty="0">
                <a:latin typeface="Lucida Console" charset="0"/>
              </a:rPr>
              <a:t>		</a:t>
            </a:r>
            <a:r>
              <a:rPr lang="en-US" sz="2200" b="1" dirty="0">
                <a:solidFill>
                  <a:schemeClr val="accent1"/>
                </a:solidFill>
                <a:latin typeface="Lucida Console" charset="0"/>
              </a:rPr>
              <a:t>abstract</a:t>
            </a:r>
            <a:r>
              <a:rPr lang="en-US" sz="2200" dirty="0">
                <a:solidFill>
                  <a:schemeClr val="accent1"/>
                </a:solidFill>
                <a:latin typeface="Lucida Console" charset="0"/>
              </a:rPr>
              <a:t> </a:t>
            </a:r>
            <a:r>
              <a:rPr lang="en-US" sz="2200" b="1" dirty="0">
                <a:solidFill>
                  <a:schemeClr val="accent1"/>
                </a:solidFill>
                <a:latin typeface="Lucida Console" charset="0"/>
              </a:rPr>
              <a:t>sig</a:t>
            </a:r>
            <a:r>
              <a:rPr lang="en-US" sz="2200" dirty="0">
                <a:solidFill>
                  <a:schemeClr val="accent1"/>
                </a:solidFill>
                <a:latin typeface="Lucida Console" charset="0"/>
              </a:rPr>
              <a:t> Object {}</a:t>
            </a:r>
          </a:p>
          <a:p>
            <a:pPr>
              <a:lnSpc>
                <a:spcPct val="90000"/>
              </a:lnSpc>
              <a:buFont typeface="Wingdings" charset="2"/>
              <a:buNone/>
            </a:pPr>
            <a:r>
              <a:rPr lang="en-US" sz="2200" b="1" dirty="0">
                <a:solidFill>
                  <a:schemeClr val="accent1"/>
                </a:solidFill>
                <a:latin typeface="Lucida Console" charset="0"/>
              </a:rPr>
              <a:t>		sig</a:t>
            </a:r>
            <a:r>
              <a:rPr lang="en-US" sz="2200" dirty="0">
                <a:solidFill>
                  <a:schemeClr val="accent1"/>
                </a:solidFill>
                <a:latin typeface="Lucida Console" charset="0"/>
              </a:rPr>
              <a:t> Directory </a:t>
            </a:r>
            <a:r>
              <a:rPr lang="en-US" sz="2200" b="1" dirty="0">
                <a:solidFill>
                  <a:schemeClr val="accent1"/>
                </a:solidFill>
                <a:latin typeface="Lucida Console" charset="0"/>
              </a:rPr>
              <a:t>extends</a:t>
            </a:r>
            <a:r>
              <a:rPr lang="en-US" sz="2200" dirty="0">
                <a:solidFill>
                  <a:schemeClr val="accent1"/>
                </a:solidFill>
                <a:latin typeface="Lucida Console" charset="0"/>
              </a:rPr>
              <a:t> Object {}</a:t>
            </a:r>
          </a:p>
          <a:p>
            <a:pPr>
              <a:lnSpc>
                <a:spcPct val="90000"/>
              </a:lnSpc>
              <a:buFont typeface="Wingdings" charset="2"/>
              <a:buNone/>
            </a:pPr>
            <a:r>
              <a:rPr lang="en-US" sz="2200" b="1" dirty="0">
                <a:solidFill>
                  <a:schemeClr val="accent1"/>
                </a:solidFill>
                <a:latin typeface="Lucida Console" charset="0"/>
              </a:rPr>
              <a:t>		sig</a:t>
            </a:r>
            <a:r>
              <a:rPr lang="en-US" sz="2200" dirty="0">
                <a:solidFill>
                  <a:schemeClr val="accent1"/>
                </a:solidFill>
                <a:latin typeface="Lucida Console" charset="0"/>
              </a:rPr>
              <a:t> File </a:t>
            </a:r>
            <a:r>
              <a:rPr lang="en-US" sz="2200" b="1" dirty="0">
                <a:solidFill>
                  <a:schemeClr val="accent1"/>
                </a:solidFill>
                <a:latin typeface="Lucida Console" charset="0"/>
              </a:rPr>
              <a:t>extend</a:t>
            </a:r>
            <a:r>
              <a:rPr lang="en-US" sz="2200" dirty="0">
                <a:solidFill>
                  <a:schemeClr val="accent1"/>
                </a:solidFill>
                <a:latin typeface="Lucida Console" charset="0"/>
              </a:rPr>
              <a:t> Object {}</a:t>
            </a:r>
          </a:p>
          <a:p>
            <a:pPr>
              <a:lnSpc>
                <a:spcPct val="90000"/>
              </a:lnSpc>
              <a:buFont typeface="Wingdings" charset="2"/>
              <a:buNone/>
            </a:pPr>
            <a:r>
              <a:rPr lang="en-US" sz="2200" b="1" dirty="0">
                <a:solidFill>
                  <a:schemeClr val="accent1"/>
                </a:solidFill>
                <a:latin typeface="Lucida Console" charset="0"/>
              </a:rPr>
              <a:t>		sig</a:t>
            </a:r>
            <a:r>
              <a:rPr lang="en-US" sz="2200" dirty="0">
                <a:solidFill>
                  <a:schemeClr val="accent1"/>
                </a:solidFill>
                <a:latin typeface="Lucida Console" charset="0"/>
              </a:rPr>
              <a:t> Alias </a:t>
            </a:r>
            <a:r>
              <a:rPr lang="en-US" sz="2200" b="1" dirty="0">
                <a:solidFill>
                  <a:schemeClr val="accent1"/>
                </a:solidFill>
                <a:latin typeface="Lucida Console" charset="0"/>
              </a:rPr>
              <a:t>in </a:t>
            </a:r>
            <a:r>
              <a:rPr lang="en-US" sz="2200" dirty="0">
                <a:solidFill>
                  <a:schemeClr val="accent1"/>
                </a:solidFill>
                <a:latin typeface="Lucida Console" charset="0"/>
              </a:rPr>
              <a:t>File {}</a:t>
            </a:r>
          </a:p>
          <a:p>
            <a:pPr>
              <a:lnSpc>
                <a:spcPct val="90000"/>
              </a:lnSpc>
              <a:buFont typeface="Wingdings" charset="2"/>
              <a:buNone/>
            </a:pPr>
            <a:endParaRPr lang="en-US" sz="1200" dirty="0">
              <a:latin typeface="Lucida Console" charset="0"/>
            </a:endParaRPr>
          </a:p>
          <a:p>
            <a:pPr>
              <a:spcBef>
                <a:spcPct val="0"/>
              </a:spcBef>
              <a:buClrTx/>
              <a:buSzTx/>
              <a:buFontTx/>
              <a:buNone/>
            </a:pPr>
            <a:r>
              <a:rPr lang="en-US" sz="2400" dirty="0"/>
              <a:t>We consider an assertion </a:t>
            </a:r>
            <a:r>
              <a:rPr lang="en-US" sz="2400" dirty="0">
                <a:solidFill>
                  <a:srgbClr val="4F81BD"/>
                </a:solidFill>
                <a:latin typeface="Lucida Console"/>
                <a:cs typeface="Lucida Console"/>
              </a:rPr>
              <a:t>A</a:t>
            </a:r>
            <a:endParaRPr lang="en-US" sz="2400" dirty="0"/>
          </a:p>
          <a:p>
            <a:pPr>
              <a:lnSpc>
                <a:spcPct val="90000"/>
              </a:lnSpc>
              <a:buFont typeface="Wingdings" charset="2"/>
              <a:buNone/>
            </a:pPr>
            <a:endParaRPr lang="en-US" sz="1200" dirty="0">
              <a:latin typeface="Lucida Console" charset="0"/>
            </a:endParaRPr>
          </a:p>
          <a:p>
            <a:pPr>
              <a:lnSpc>
                <a:spcPct val="90000"/>
              </a:lnSpc>
            </a:pPr>
            <a:r>
              <a:rPr lang="en-US" sz="2400" dirty="0">
                <a:solidFill>
                  <a:schemeClr val="accent2"/>
                </a:solidFill>
              </a:rPr>
              <a:t>well-formed</a:t>
            </a:r>
            <a:r>
              <a:rPr lang="en-US" sz="2400" dirty="0">
                <a:solidFill>
                  <a:schemeClr val="accent1"/>
                </a:solidFill>
              </a:rPr>
              <a:t>:</a:t>
            </a:r>
          </a:p>
          <a:p>
            <a:pPr lvl="1">
              <a:lnSpc>
                <a:spcPct val="90000"/>
              </a:lnSpc>
              <a:buFont typeface="Wingdings" charset="2"/>
              <a:buNone/>
            </a:pPr>
            <a:r>
              <a:rPr lang="en-US" sz="2200" b="1" dirty="0">
                <a:solidFill>
                  <a:srgbClr val="4F81BD"/>
                </a:solidFill>
                <a:latin typeface="Lucida Console" charset="0"/>
              </a:rPr>
              <a:t>check</a:t>
            </a:r>
            <a:r>
              <a:rPr lang="en-US" sz="2200" dirty="0">
                <a:solidFill>
                  <a:srgbClr val="4F81BD"/>
                </a:solidFill>
                <a:latin typeface="Lucida Console" charset="0"/>
              </a:rPr>
              <a:t> A </a:t>
            </a:r>
            <a:r>
              <a:rPr lang="en-US" sz="2200" b="1" dirty="0">
                <a:solidFill>
                  <a:srgbClr val="4F81BD"/>
                </a:solidFill>
                <a:latin typeface="Lucida Console" charset="0"/>
              </a:rPr>
              <a:t>for</a:t>
            </a:r>
            <a:r>
              <a:rPr lang="en-US" sz="2200" dirty="0">
                <a:solidFill>
                  <a:srgbClr val="4F81BD"/>
                </a:solidFill>
                <a:latin typeface="Lucida Console" charset="0"/>
              </a:rPr>
              <a:t> 5 Object</a:t>
            </a:r>
          </a:p>
          <a:p>
            <a:pPr lvl="1">
              <a:lnSpc>
                <a:spcPct val="90000"/>
              </a:lnSpc>
              <a:buFont typeface="Wingdings" charset="2"/>
              <a:buNone/>
            </a:pPr>
            <a:r>
              <a:rPr lang="en-US" sz="2200" b="1" dirty="0">
                <a:solidFill>
                  <a:srgbClr val="4F81BD"/>
                </a:solidFill>
                <a:latin typeface="Lucida Console" charset="0"/>
              </a:rPr>
              <a:t>check</a:t>
            </a:r>
            <a:r>
              <a:rPr lang="en-US" sz="2200" dirty="0">
                <a:solidFill>
                  <a:srgbClr val="4F81BD"/>
                </a:solidFill>
                <a:latin typeface="Lucida Console" charset="0"/>
              </a:rPr>
              <a:t> A </a:t>
            </a:r>
            <a:r>
              <a:rPr lang="en-US" sz="2200" b="1" dirty="0">
                <a:solidFill>
                  <a:srgbClr val="4F81BD"/>
                </a:solidFill>
                <a:latin typeface="Lucida Console" charset="0"/>
              </a:rPr>
              <a:t>for</a:t>
            </a:r>
            <a:r>
              <a:rPr lang="en-US" sz="2200" dirty="0">
                <a:solidFill>
                  <a:srgbClr val="4F81BD"/>
                </a:solidFill>
                <a:latin typeface="Lucida Console" charset="0"/>
              </a:rPr>
              <a:t> 4 Directory, 3 File</a:t>
            </a:r>
          </a:p>
          <a:p>
            <a:pPr lvl="1">
              <a:lnSpc>
                <a:spcPct val="90000"/>
              </a:lnSpc>
              <a:buFont typeface="Wingdings" charset="2"/>
              <a:buNone/>
            </a:pPr>
            <a:r>
              <a:rPr lang="en-US" sz="2200" b="1" dirty="0">
                <a:solidFill>
                  <a:srgbClr val="4F81BD"/>
                </a:solidFill>
                <a:latin typeface="Lucida Console" charset="0"/>
              </a:rPr>
              <a:t>check</a:t>
            </a:r>
            <a:r>
              <a:rPr lang="en-US" sz="2200" dirty="0">
                <a:solidFill>
                  <a:srgbClr val="4F81BD"/>
                </a:solidFill>
                <a:latin typeface="Lucida Console" charset="0"/>
              </a:rPr>
              <a:t> A </a:t>
            </a:r>
            <a:r>
              <a:rPr lang="en-US" sz="2200" b="1" dirty="0">
                <a:solidFill>
                  <a:srgbClr val="4F81BD"/>
                </a:solidFill>
                <a:latin typeface="Lucida Console" charset="0"/>
              </a:rPr>
              <a:t>for</a:t>
            </a:r>
            <a:r>
              <a:rPr lang="en-US" sz="2200" dirty="0">
                <a:solidFill>
                  <a:srgbClr val="4F81BD"/>
                </a:solidFill>
                <a:latin typeface="Lucida Console" charset="0"/>
              </a:rPr>
              <a:t> 5 Object, 3 Directory</a:t>
            </a:r>
          </a:p>
          <a:p>
            <a:pPr lvl="1">
              <a:lnSpc>
                <a:spcPct val="90000"/>
              </a:lnSpc>
              <a:buFont typeface="Wingdings" charset="2"/>
              <a:buNone/>
            </a:pPr>
            <a:r>
              <a:rPr lang="en-US" sz="2200" b="1" dirty="0">
                <a:solidFill>
                  <a:srgbClr val="4F81BD"/>
                </a:solidFill>
                <a:latin typeface="Lucida Console" charset="0"/>
              </a:rPr>
              <a:t>check</a:t>
            </a:r>
            <a:r>
              <a:rPr lang="en-US" sz="2200" dirty="0">
                <a:solidFill>
                  <a:srgbClr val="4F81BD"/>
                </a:solidFill>
                <a:latin typeface="Lucida Console" charset="0"/>
              </a:rPr>
              <a:t> A </a:t>
            </a:r>
            <a:r>
              <a:rPr lang="en-US" sz="2200" b="1" dirty="0">
                <a:solidFill>
                  <a:srgbClr val="4F81BD"/>
                </a:solidFill>
                <a:latin typeface="Lucida Console" charset="0"/>
              </a:rPr>
              <a:t>for</a:t>
            </a:r>
            <a:r>
              <a:rPr lang="en-US" sz="2200" dirty="0">
                <a:solidFill>
                  <a:srgbClr val="4F81BD"/>
                </a:solidFill>
                <a:latin typeface="Lucida Console" charset="0"/>
              </a:rPr>
              <a:t> 3 Directory, 3 Alias, 5 File</a:t>
            </a:r>
          </a:p>
          <a:p>
            <a:pPr>
              <a:lnSpc>
                <a:spcPct val="90000"/>
              </a:lnSpc>
              <a:buFont typeface="Wingdings" charset="2"/>
              <a:buNone/>
            </a:pPr>
            <a:endParaRPr lang="en-US" sz="1200" dirty="0">
              <a:latin typeface="Lucida Console" charset="0"/>
            </a:endParaRPr>
          </a:p>
          <a:p>
            <a:pPr>
              <a:lnSpc>
                <a:spcPct val="90000"/>
              </a:lnSpc>
            </a:pPr>
            <a:r>
              <a:rPr lang="en-US" sz="2400" dirty="0">
                <a:solidFill>
                  <a:srgbClr val="C0504D"/>
                </a:solidFill>
              </a:rPr>
              <a:t>ill-formed </a:t>
            </a:r>
            <a:r>
              <a:rPr lang="en-US" sz="2400" dirty="0"/>
              <a:t>because it leaves the bound of </a:t>
            </a:r>
            <a:r>
              <a:rPr lang="en-US" sz="2200" dirty="0">
                <a:solidFill>
                  <a:srgbClr val="4F81BD"/>
                </a:solidFill>
                <a:latin typeface="Lucida Console" charset="0"/>
              </a:rPr>
              <a:t>File </a:t>
            </a:r>
            <a:r>
              <a:rPr lang="en-US" sz="2400" dirty="0"/>
              <a:t>unspecified</a:t>
            </a:r>
          </a:p>
          <a:p>
            <a:pPr lvl="1">
              <a:lnSpc>
                <a:spcPct val="90000"/>
              </a:lnSpc>
              <a:buFont typeface="Wingdings" charset="2"/>
              <a:buNone/>
            </a:pPr>
            <a:r>
              <a:rPr lang="en-US" sz="2200" b="1" dirty="0">
                <a:solidFill>
                  <a:srgbClr val="4F81BD"/>
                </a:solidFill>
                <a:latin typeface="Lucida Console" charset="0"/>
              </a:rPr>
              <a:t>check</a:t>
            </a:r>
            <a:r>
              <a:rPr lang="en-US" sz="2200" dirty="0">
                <a:solidFill>
                  <a:srgbClr val="4F81BD"/>
                </a:solidFill>
                <a:latin typeface="Lucida Console" charset="0"/>
              </a:rPr>
              <a:t> A </a:t>
            </a:r>
            <a:r>
              <a:rPr lang="en-US" sz="2200" b="1" dirty="0">
                <a:solidFill>
                  <a:srgbClr val="4F81BD"/>
                </a:solidFill>
                <a:latin typeface="Lucida Console" charset="0"/>
              </a:rPr>
              <a:t>for</a:t>
            </a:r>
            <a:r>
              <a:rPr lang="en-US" sz="2200" dirty="0">
                <a:solidFill>
                  <a:srgbClr val="4F81BD"/>
                </a:solidFill>
                <a:latin typeface="Lucida Console" charset="0"/>
              </a:rPr>
              <a:t> 3 Directory, 3 Alias</a:t>
            </a:r>
          </a:p>
        </p:txBody>
      </p:sp>
      <p:sp>
        <p:nvSpPr>
          <p:cNvPr id="5" name="Slide Number Placeholder 4"/>
          <p:cNvSpPr>
            <a:spLocks noGrp="1"/>
          </p:cNvSpPr>
          <p:nvPr>
            <p:ph type="sldNum" sz="quarter" idx="12"/>
          </p:nvPr>
        </p:nvSpPr>
        <p:spPr/>
        <p:txBody>
          <a:bodyPr/>
          <a:lstStyle/>
          <a:p>
            <a:fld id="{6DBEE88D-CDFF-6141-BA93-BDD74BD5B7A8}" type="slidenum">
              <a:rPr lang="en-US"/>
              <a:pPr/>
              <a:t>49</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r>
              <a:rPr lang="en-US" dirty="0"/>
              <a:t>Predefined Sets in Alloy</a:t>
            </a:r>
          </a:p>
        </p:txBody>
      </p:sp>
      <p:sp>
        <p:nvSpPr>
          <p:cNvPr id="340995" name="Rectangle 3"/>
          <p:cNvSpPr>
            <a:spLocks noGrp="1" noChangeArrowheads="1"/>
          </p:cNvSpPr>
          <p:nvPr>
            <p:ph idx="1"/>
          </p:nvPr>
        </p:nvSpPr>
        <p:spPr>
          <a:xfrm>
            <a:off x="496358" y="1439333"/>
            <a:ext cx="8647642" cy="4876800"/>
          </a:xfrm>
        </p:spPr>
        <p:txBody>
          <a:bodyPr/>
          <a:lstStyle/>
          <a:p>
            <a:pPr marL="0" indent="0">
              <a:lnSpc>
                <a:spcPct val="90000"/>
              </a:lnSpc>
              <a:buNone/>
            </a:pPr>
            <a:r>
              <a:rPr lang="en-US" dirty="0"/>
              <a:t>There are three predefined set constants:</a:t>
            </a:r>
          </a:p>
          <a:p>
            <a:pPr lvl="1">
              <a:lnSpc>
                <a:spcPct val="90000"/>
              </a:lnSpc>
              <a:buFont typeface="Arial" charset="0"/>
              <a:buChar char="•"/>
            </a:pPr>
            <a:r>
              <a:rPr lang="en-US" b="1" dirty="0">
                <a:solidFill>
                  <a:schemeClr val="accent1"/>
                </a:solidFill>
                <a:latin typeface="Lucida Console" charset="0"/>
              </a:rPr>
              <a:t>none</a:t>
            </a:r>
            <a:r>
              <a:rPr lang="en-US" dirty="0"/>
              <a:t>	: empty set</a:t>
            </a:r>
          </a:p>
          <a:p>
            <a:pPr lvl="1">
              <a:lnSpc>
                <a:spcPct val="90000"/>
              </a:lnSpc>
              <a:buFont typeface="Arial" charset="0"/>
              <a:buChar char="•"/>
            </a:pPr>
            <a:r>
              <a:rPr lang="en-US" b="1" dirty="0" err="1">
                <a:solidFill>
                  <a:schemeClr val="accent1"/>
                </a:solidFill>
                <a:latin typeface="Lucida Console" charset="0"/>
              </a:rPr>
              <a:t>univ</a:t>
            </a:r>
            <a:r>
              <a:rPr lang="en-US" dirty="0"/>
              <a:t>   : universal set</a:t>
            </a:r>
          </a:p>
          <a:p>
            <a:pPr lvl="1">
              <a:lnSpc>
                <a:spcPct val="90000"/>
              </a:lnSpc>
              <a:buFont typeface="Arial" charset="0"/>
              <a:buChar char="•"/>
            </a:pPr>
            <a:r>
              <a:rPr lang="en-US" b="1" dirty="0">
                <a:solidFill>
                  <a:schemeClr val="accent1"/>
                </a:solidFill>
                <a:latin typeface="Lucida Console" charset="0"/>
              </a:rPr>
              <a:t>ident</a:t>
            </a:r>
            <a:r>
              <a:rPr lang="en-US" dirty="0"/>
              <a:t> : identity relation</a:t>
            </a:r>
          </a:p>
          <a:p>
            <a:pPr>
              <a:lnSpc>
                <a:spcPct val="90000"/>
              </a:lnSpc>
              <a:buFont typeface="Wingdings" charset="2"/>
              <a:buNone/>
            </a:pPr>
            <a:endParaRPr lang="en-US" sz="900" dirty="0"/>
          </a:p>
          <a:p>
            <a:pPr marL="0" indent="0">
              <a:lnSpc>
                <a:spcPct val="90000"/>
              </a:lnSpc>
              <a:buNone/>
            </a:pPr>
            <a:r>
              <a:rPr lang="en-US" sz="2800" b="1" dirty="0"/>
              <a:t>Example.</a:t>
            </a:r>
            <a:r>
              <a:rPr lang="en-US" sz="2800" dirty="0"/>
              <a:t> For a model instance with just:</a:t>
            </a:r>
          </a:p>
          <a:p>
            <a:pPr>
              <a:lnSpc>
                <a:spcPct val="90000"/>
              </a:lnSpc>
              <a:buFont typeface="Wingdings" charset="2"/>
              <a:buNone/>
            </a:pPr>
            <a:r>
              <a:rPr lang="en-US" sz="2200" dirty="0">
                <a:solidFill>
                  <a:schemeClr val="tx2">
                    <a:lumMod val="60000"/>
                    <a:lumOff val="40000"/>
                  </a:schemeClr>
                </a:solidFill>
                <a:latin typeface="Batang" pitchFamily="18" charset="-127"/>
              </a:rPr>
              <a:t> </a:t>
            </a:r>
            <a:r>
              <a:rPr lang="en-US" sz="2000" dirty="0">
                <a:solidFill>
                  <a:schemeClr val="tx2">
                    <a:lumMod val="60000"/>
                    <a:lumOff val="40000"/>
                  </a:schemeClr>
                </a:solidFill>
                <a:latin typeface="Andale Mono"/>
                <a:cs typeface="Andale Mono"/>
              </a:rPr>
              <a:t>		Man = {(M0),(M1),(M2)}</a:t>
            </a:r>
          </a:p>
          <a:p>
            <a:pPr>
              <a:lnSpc>
                <a:spcPct val="90000"/>
              </a:lnSpc>
              <a:buFont typeface="Wingdings" charset="2"/>
              <a:buNone/>
            </a:pPr>
            <a:r>
              <a:rPr lang="en-US" sz="2000" dirty="0">
                <a:solidFill>
                  <a:schemeClr val="tx2">
                    <a:lumMod val="60000"/>
                    <a:lumOff val="40000"/>
                  </a:schemeClr>
                </a:solidFill>
                <a:latin typeface="Andale Mono"/>
                <a:cs typeface="Andale Mono"/>
              </a:rPr>
              <a:t>		Woman = {(W0),(W1)}</a:t>
            </a:r>
          </a:p>
          <a:p>
            <a:pPr>
              <a:lnSpc>
                <a:spcPct val="90000"/>
              </a:lnSpc>
              <a:buFont typeface="Wingdings" charset="2"/>
              <a:buNone/>
            </a:pPr>
            <a:r>
              <a:rPr lang="en-US" sz="2800" dirty="0"/>
              <a:t>the constants have the values</a:t>
            </a:r>
          </a:p>
          <a:p>
            <a:pPr>
              <a:lnSpc>
                <a:spcPct val="90000"/>
              </a:lnSpc>
              <a:buFont typeface="Wingdings" charset="2"/>
              <a:buNone/>
            </a:pPr>
            <a:r>
              <a:rPr lang="en-US" sz="2200" b="1" dirty="0">
                <a:latin typeface="Lucida Console" charset="0"/>
              </a:rPr>
              <a:t>	  </a:t>
            </a:r>
            <a:r>
              <a:rPr lang="en-US" sz="2000" dirty="0">
                <a:solidFill>
                  <a:schemeClr val="tx2">
                    <a:lumMod val="60000"/>
                    <a:lumOff val="40000"/>
                  </a:schemeClr>
                </a:solidFill>
                <a:latin typeface="Andale Mono"/>
                <a:cs typeface="Andale Mono"/>
              </a:rPr>
              <a:t>none = {}</a:t>
            </a:r>
          </a:p>
          <a:p>
            <a:pPr>
              <a:lnSpc>
                <a:spcPct val="90000"/>
              </a:lnSpc>
              <a:buFont typeface="Wingdings" charset="2"/>
              <a:buNone/>
            </a:pPr>
            <a:r>
              <a:rPr lang="en-US" sz="2000" dirty="0">
                <a:solidFill>
                  <a:schemeClr val="tx2">
                    <a:lumMod val="60000"/>
                    <a:lumOff val="40000"/>
                  </a:schemeClr>
                </a:solidFill>
                <a:latin typeface="Andale Mono"/>
                <a:cs typeface="Andale Mono"/>
              </a:rPr>
              <a:t>	  </a:t>
            </a:r>
            <a:r>
              <a:rPr lang="en-US" sz="2000" dirty="0" err="1">
                <a:solidFill>
                  <a:schemeClr val="tx2">
                    <a:lumMod val="60000"/>
                    <a:lumOff val="40000"/>
                  </a:schemeClr>
                </a:solidFill>
                <a:latin typeface="Andale Mono"/>
                <a:cs typeface="Andale Mono"/>
              </a:rPr>
              <a:t>univ</a:t>
            </a:r>
            <a:r>
              <a:rPr lang="en-US" sz="2000" dirty="0">
                <a:solidFill>
                  <a:schemeClr val="tx2">
                    <a:lumMod val="60000"/>
                    <a:lumOff val="40000"/>
                  </a:schemeClr>
                </a:solidFill>
                <a:latin typeface="Andale Mono"/>
                <a:cs typeface="Andale Mono"/>
              </a:rPr>
              <a:t> = {(M0),(M1),(M2),(W0),(W1)}</a:t>
            </a:r>
          </a:p>
          <a:p>
            <a:pPr>
              <a:lnSpc>
                <a:spcPct val="90000"/>
              </a:lnSpc>
              <a:buFont typeface="Wingdings" charset="2"/>
              <a:buNone/>
            </a:pPr>
            <a:r>
              <a:rPr lang="en-US" sz="2000" dirty="0">
                <a:solidFill>
                  <a:schemeClr val="tx2">
                    <a:lumMod val="60000"/>
                    <a:lumOff val="40000"/>
                  </a:schemeClr>
                </a:solidFill>
                <a:latin typeface="Andale Mono"/>
                <a:cs typeface="Andale Mono"/>
              </a:rPr>
              <a:t>	  </a:t>
            </a:r>
            <a:r>
              <a:rPr lang="en-US" sz="2000" dirty="0" err="1">
                <a:solidFill>
                  <a:schemeClr val="tx2">
                    <a:lumMod val="60000"/>
                    <a:lumOff val="40000"/>
                  </a:schemeClr>
                </a:solidFill>
                <a:latin typeface="Andale Mono"/>
                <a:cs typeface="Andale Mono"/>
              </a:rPr>
              <a:t>ident</a:t>
            </a:r>
            <a:r>
              <a:rPr lang="en-US" sz="2000" dirty="0">
                <a:solidFill>
                  <a:schemeClr val="tx2">
                    <a:lumMod val="60000"/>
                    <a:lumOff val="40000"/>
                  </a:schemeClr>
                </a:solidFill>
                <a:latin typeface="Andale Mono"/>
                <a:cs typeface="Andale Mono"/>
              </a:rPr>
              <a:t> ={(M0,M0),(M1,M1),(M2,M2),(W0,W0),(W1,W1)}</a:t>
            </a:r>
          </a:p>
        </p:txBody>
      </p:sp>
      <p:sp>
        <p:nvSpPr>
          <p:cNvPr id="5" name="Slide Number Placeholder 4"/>
          <p:cNvSpPr>
            <a:spLocks noGrp="1"/>
          </p:cNvSpPr>
          <p:nvPr>
            <p:ph type="sldNum" sz="quarter" idx="12"/>
          </p:nvPr>
        </p:nvSpPr>
        <p:spPr/>
        <p:txBody>
          <a:bodyPr/>
          <a:lstStyle/>
          <a:p>
            <a:fld id="{1C1CF247-561C-1849-8072-D9451CC16B26}" type="slidenum">
              <a:rPr lang="en-US"/>
              <a:pPr/>
              <a:t>5</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a:t>Example Scope </a:t>
            </a:r>
          </a:p>
        </p:txBody>
      </p:sp>
      <p:sp>
        <p:nvSpPr>
          <p:cNvPr id="363523" name="Rectangle 3"/>
          <p:cNvSpPr>
            <a:spLocks noGrp="1" noChangeArrowheads="1"/>
          </p:cNvSpPr>
          <p:nvPr>
            <p:ph idx="1"/>
          </p:nvPr>
        </p:nvSpPr>
        <p:spPr>
          <a:xfrm>
            <a:off x="561975" y="1323975"/>
            <a:ext cx="8201025" cy="5187950"/>
          </a:xfrm>
        </p:spPr>
        <p:txBody>
          <a:bodyPr/>
          <a:lstStyle/>
          <a:p>
            <a:pPr>
              <a:lnSpc>
                <a:spcPct val="90000"/>
              </a:lnSpc>
              <a:buFont typeface="Wingdings" charset="2"/>
              <a:buNone/>
            </a:pPr>
            <a:r>
              <a:rPr lang="en-US" sz="2000" b="1" dirty="0">
                <a:latin typeface="Lucida Console" charset="0"/>
              </a:rPr>
              <a:t>		</a:t>
            </a:r>
            <a:r>
              <a:rPr lang="en-US" sz="1800" b="1" dirty="0">
                <a:solidFill>
                  <a:schemeClr val="accent1"/>
                </a:solidFill>
                <a:latin typeface="Lucida Console" charset="0"/>
              </a:rPr>
              <a:t>abstract</a:t>
            </a:r>
            <a:r>
              <a:rPr lang="en-US" sz="1800" dirty="0">
                <a:solidFill>
                  <a:schemeClr val="accent1"/>
                </a:solidFill>
                <a:latin typeface="Lucida Console" charset="0"/>
              </a:rPr>
              <a:t> </a:t>
            </a:r>
            <a:r>
              <a:rPr lang="en-US" sz="1800" b="1" dirty="0">
                <a:solidFill>
                  <a:schemeClr val="accent1"/>
                </a:solidFill>
                <a:latin typeface="Lucida Console" charset="0"/>
              </a:rPr>
              <a:t>sig</a:t>
            </a:r>
            <a:r>
              <a:rPr lang="en-US" sz="1800" dirty="0">
                <a:solidFill>
                  <a:schemeClr val="accent1"/>
                </a:solidFill>
                <a:latin typeface="Lucida Console" charset="0"/>
              </a:rPr>
              <a:t> Object {}</a:t>
            </a:r>
          </a:p>
          <a:p>
            <a:pPr>
              <a:lnSpc>
                <a:spcPct val="90000"/>
              </a:lnSpc>
              <a:buFont typeface="Wingdings" charset="2"/>
              <a:buNone/>
            </a:pPr>
            <a:r>
              <a:rPr lang="en-US" sz="1800" b="1" dirty="0">
                <a:solidFill>
                  <a:schemeClr val="accent1"/>
                </a:solidFill>
                <a:latin typeface="Lucida Console" charset="0"/>
              </a:rPr>
              <a:t>		sig</a:t>
            </a:r>
            <a:r>
              <a:rPr lang="en-US" sz="1800" dirty="0">
                <a:solidFill>
                  <a:schemeClr val="accent1"/>
                </a:solidFill>
                <a:latin typeface="Lucida Console" charset="0"/>
              </a:rPr>
              <a:t> Directory </a:t>
            </a:r>
            <a:r>
              <a:rPr lang="en-US" sz="1800" b="1" dirty="0">
                <a:solidFill>
                  <a:schemeClr val="accent1"/>
                </a:solidFill>
                <a:latin typeface="Lucida Console" charset="0"/>
              </a:rPr>
              <a:t>extends</a:t>
            </a:r>
            <a:r>
              <a:rPr lang="en-US" sz="1800" dirty="0">
                <a:solidFill>
                  <a:schemeClr val="accent1"/>
                </a:solidFill>
                <a:latin typeface="Lucida Console" charset="0"/>
              </a:rPr>
              <a:t> Object {}</a:t>
            </a:r>
          </a:p>
          <a:p>
            <a:pPr>
              <a:lnSpc>
                <a:spcPct val="90000"/>
              </a:lnSpc>
              <a:buFont typeface="Wingdings" charset="2"/>
              <a:buNone/>
            </a:pPr>
            <a:r>
              <a:rPr lang="en-US" sz="1800" b="1" dirty="0">
                <a:solidFill>
                  <a:schemeClr val="accent1"/>
                </a:solidFill>
                <a:latin typeface="Lucida Console" charset="0"/>
              </a:rPr>
              <a:t>		sig</a:t>
            </a:r>
            <a:r>
              <a:rPr lang="en-US" sz="1800" dirty="0">
                <a:solidFill>
                  <a:schemeClr val="accent1"/>
                </a:solidFill>
                <a:latin typeface="Lucida Console" charset="0"/>
              </a:rPr>
              <a:t> File </a:t>
            </a:r>
            <a:r>
              <a:rPr lang="en-US" sz="1800" b="1" dirty="0">
                <a:solidFill>
                  <a:schemeClr val="accent1"/>
                </a:solidFill>
                <a:latin typeface="Lucida Console" charset="0"/>
              </a:rPr>
              <a:t>extends</a:t>
            </a:r>
            <a:r>
              <a:rPr lang="en-US" sz="1800" dirty="0">
                <a:solidFill>
                  <a:schemeClr val="accent1"/>
                </a:solidFill>
                <a:latin typeface="Lucida Console" charset="0"/>
              </a:rPr>
              <a:t> Object {}</a:t>
            </a:r>
          </a:p>
          <a:p>
            <a:pPr>
              <a:lnSpc>
                <a:spcPct val="90000"/>
              </a:lnSpc>
              <a:buFont typeface="Wingdings" charset="2"/>
              <a:buNone/>
            </a:pPr>
            <a:r>
              <a:rPr lang="en-US" sz="1800" b="1" dirty="0">
                <a:solidFill>
                  <a:schemeClr val="accent1"/>
                </a:solidFill>
                <a:latin typeface="Lucida Console" charset="0"/>
              </a:rPr>
              <a:t>		sig</a:t>
            </a:r>
            <a:r>
              <a:rPr lang="en-US" sz="1800" dirty="0">
                <a:solidFill>
                  <a:schemeClr val="accent1"/>
                </a:solidFill>
                <a:latin typeface="Lucida Console" charset="0"/>
              </a:rPr>
              <a:t> Alias </a:t>
            </a:r>
            <a:r>
              <a:rPr lang="en-US" sz="1800" b="1" dirty="0">
                <a:solidFill>
                  <a:schemeClr val="accent1"/>
                </a:solidFill>
                <a:latin typeface="Lucida Console" charset="0"/>
              </a:rPr>
              <a:t>in </a:t>
            </a:r>
            <a:r>
              <a:rPr lang="en-US" sz="1800" dirty="0">
                <a:solidFill>
                  <a:schemeClr val="accent1"/>
                </a:solidFill>
                <a:latin typeface="Lucida Console" charset="0"/>
              </a:rPr>
              <a:t>File {}</a:t>
            </a:r>
          </a:p>
          <a:p>
            <a:pPr>
              <a:lnSpc>
                <a:spcPct val="90000"/>
              </a:lnSpc>
              <a:buFont typeface="Wingdings" charset="2"/>
              <a:buNone/>
            </a:pPr>
            <a:endParaRPr lang="en-US" sz="1000" dirty="0">
              <a:latin typeface="Lucida Console" charset="0"/>
            </a:endParaRPr>
          </a:p>
          <a:p>
            <a:pPr>
              <a:lnSpc>
                <a:spcPct val="90000"/>
              </a:lnSpc>
            </a:pPr>
            <a:r>
              <a:rPr lang="en-US" sz="2000" b="1" dirty="0">
                <a:solidFill>
                  <a:schemeClr val="accent1"/>
                </a:solidFill>
                <a:latin typeface="Lucida Console" charset="0"/>
              </a:rPr>
              <a:t>check</a:t>
            </a:r>
            <a:r>
              <a:rPr lang="en-US" sz="2000" dirty="0">
                <a:solidFill>
                  <a:schemeClr val="accent1"/>
                </a:solidFill>
                <a:latin typeface="Lucida Console" charset="0"/>
              </a:rPr>
              <a:t> A </a:t>
            </a:r>
            <a:r>
              <a:rPr lang="en-US" sz="2000" b="1" dirty="0">
                <a:solidFill>
                  <a:schemeClr val="accent1"/>
                </a:solidFill>
                <a:latin typeface="Lucida Console" charset="0"/>
              </a:rPr>
              <a:t>for</a:t>
            </a:r>
            <a:r>
              <a:rPr lang="en-US" sz="2000" dirty="0">
                <a:solidFill>
                  <a:schemeClr val="accent1"/>
                </a:solidFill>
                <a:latin typeface="Lucida Console" charset="0"/>
              </a:rPr>
              <a:t> 5	  </a:t>
            </a:r>
            <a:r>
              <a:rPr lang="en-US" sz="2000" dirty="0">
                <a:latin typeface="Lucida Console" charset="0"/>
              </a:rPr>
              <a:t>[or]</a:t>
            </a:r>
            <a:r>
              <a:rPr lang="en-US" sz="2000" dirty="0">
                <a:solidFill>
                  <a:schemeClr val="accent1"/>
                </a:solidFill>
                <a:latin typeface="Lucida Console" charset="0"/>
              </a:rPr>
              <a:t>	</a:t>
            </a:r>
            <a:r>
              <a:rPr lang="en-US" sz="2000" b="1" dirty="0">
                <a:solidFill>
                  <a:schemeClr val="accent1"/>
                </a:solidFill>
                <a:latin typeface="Lucida Console" charset="0"/>
              </a:rPr>
              <a:t>run</a:t>
            </a:r>
            <a:r>
              <a:rPr lang="en-US" sz="2000" dirty="0">
                <a:solidFill>
                  <a:schemeClr val="accent1"/>
                </a:solidFill>
                <a:latin typeface="Lucida Console" charset="0"/>
              </a:rPr>
              <a:t> {} </a:t>
            </a:r>
            <a:r>
              <a:rPr lang="en-US" sz="2000" b="1" dirty="0">
                <a:solidFill>
                  <a:schemeClr val="accent1"/>
                </a:solidFill>
                <a:latin typeface="Lucida Console" charset="0"/>
              </a:rPr>
              <a:t>for</a:t>
            </a:r>
            <a:r>
              <a:rPr lang="en-US" sz="2000" dirty="0">
                <a:solidFill>
                  <a:schemeClr val="accent1"/>
                </a:solidFill>
                <a:latin typeface="Lucida Console" charset="0"/>
              </a:rPr>
              <a:t> 5</a:t>
            </a:r>
          </a:p>
          <a:p>
            <a:pPr marL="685800" lvl="1" indent="0">
              <a:lnSpc>
                <a:spcPct val="90000"/>
              </a:lnSpc>
              <a:buNone/>
            </a:pPr>
            <a:r>
              <a:rPr lang="en-US" sz="2400" dirty="0"/>
              <a:t>places a bound of 5 on each top-level signature (in this case just </a:t>
            </a:r>
            <a:r>
              <a:rPr lang="en-US" sz="2000" dirty="0">
                <a:solidFill>
                  <a:schemeClr val="accent1"/>
                </a:solidFill>
                <a:latin typeface="Lucida Console" charset="0"/>
              </a:rPr>
              <a:t>Object</a:t>
            </a:r>
            <a:r>
              <a:rPr lang="en-US" sz="2400" dirty="0"/>
              <a:t>)</a:t>
            </a:r>
            <a:endParaRPr lang="en-US" sz="900" dirty="0"/>
          </a:p>
          <a:p>
            <a:pPr>
              <a:lnSpc>
                <a:spcPct val="90000"/>
              </a:lnSpc>
            </a:pPr>
            <a:r>
              <a:rPr lang="en-US" sz="2000" b="1" dirty="0">
                <a:solidFill>
                  <a:schemeClr val="accent1"/>
                </a:solidFill>
                <a:latin typeface="Lucida Console" charset="0"/>
              </a:rPr>
              <a:t>check</a:t>
            </a:r>
            <a:r>
              <a:rPr lang="en-US" sz="2000" dirty="0">
                <a:solidFill>
                  <a:schemeClr val="accent1"/>
                </a:solidFill>
                <a:latin typeface="Lucida Console" charset="0"/>
              </a:rPr>
              <a:t> A </a:t>
            </a:r>
            <a:r>
              <a:rPr lang="en-US" sz="2000" b="1" dirty="0">
                <a:solidFill>
                  <a:schemeClr val="accent1"/>
                </a:solidFill>
                <a:latin typeface="Lucida Console" charset="0"/>
              </a:rPr>
              <a:t>for</a:t>
            </a:r>
            <a:r>
              <a:rPr lang="en-US" sz="2000" dirty="0">
                <a:solidFill>
                  <a:schemeClr val="accent1"/>
                </a:solidFill>
                <a:latin typeface="Lucida Console" charset="0"/>
              </a:rPr>
              <a:t> 5 </a:t>
            </a:r>
            <a:r>
              <a:rPr lang="en-US" sz="2000" b="1" dirty="0">
                <a:solidFill>
                  <a:schemeClr val="accent1"/>
                </a:solidFill>
                <a:latin typeface="Lucida Console" charset="0"/>
              </a:rPr>
              <a:t>but</a:t>
            </a:r>
            <a:r>
              <a:rPr lang="en-US" sz="2000" dirty="0">
                <a:solidFill>
                  <a:schemeClr val="accent1"/>
                </a:solidFill>
                <a:latin typeface="Lucida Console" charset="0"/>
              </a:rPr>
              <a:t> 3 Directory</a:t>
            </a:r>
          </a:p>
          <a:p>
            <a:pPr marL="685800" lvl="1" indent="0">
              <a:lnSpc>
                <a:spcPct val="90000"/>
              </a:lnSpc>
              <a:buNone/>
            </a:pPr>
            <a:r>
              <a:rPr lang="en-US" sz="2400" dirty="0"/>
              <a:t>additionally places a bound of 3 on </a:t>
            </a:r>
            <a:r>
              <a:rPr lang="en-US" sz="2000" dirty="0">
                <a:solidFill>
                  <a:srgbClr val="4F81BD"/>
                </a:solidFill>
                <a:latin typeface="Lucida Console" charset="0"/>
              </a:rPr>
              <a:t>Directory</a:t>
            </a:r>
            <a:r>
              <a:rPr lang="en-US" sz="2400" dirty="0"/>
              <a:t>, and a bound of 2 on </a:t>
            </a:r>
            <a:r>
              <a:rPr lang="en-US" sz="2000" dirty="0">
                <a:solidFill>
                  <a:srgbClr val="4F81BD"/>
                </a:solidFill>
                <a:latin typeface="Lucida Console" charset="0"/>
              </a:rPr>
              <a:t>File</a:t>
            </a:r>
            <a:r>
              <a:rPr lang="en-US" sz="2400" dirty="0">
                <a:solidFill>
                  <a:srgbClr val="4F81BD"/>
                </a:solidFill>
              </a:rPr>
              <a:t> </a:t>
            </a:r>
            <a:r>
              <a:rPr lang="en-US" sz="2400" dirty="0"/>
              <a:t>by implication</a:t>
            </a:r>
            <a:endParaRPr lang="en-US" sz="900" dirty="0"/>
          </a:p>
          <a:p>
            <a:pPr>
              <a:lnSpc>
                <a:spcPct val="90000"/>
              </a:lnSpc>
            </a:pPr>
            <a:r>
              <a:rPr lang="en-US" sz="2000" b="1" dirty="0">
                <a:solidFill>
                  <a:schemeClr val="accent1"/>
                </a:solidFill>
                <a:latin typeface="Lucida Console" charset="0"/>
              </a:rPr>
              <a:t>check</a:t>
            </a:r>
            <a:r>
              <a:rPr lang="en-US" sz="2000" dirty="0">
                <a:solidFill>
                  <a:schemeClr val="accent1"/>
                </a:solidFill>
                <a:latin typeface="Lucida Console" charset="0"/>
              </a:rPr>
              <a:t> A </a:t>
            </a:r>
            <a:r>
              <a:rPr lang="en-US" sz="2000" b="1" dirty="0">
                <a:solidFill>
                  <a:schemeClr val="accent1"/>
                </a:solidFill>
                <a:latin typeface="Lucida Console" charset="0"/>
              </a:rPr>
              <a:t>for</a:t>
            </a:r>
            <a:r>
              <a:rPr lang="en-US" sz="2000" dirty="0">
                <a:solidFill>
                  <a:schemeClr val="accent1"/>
                </a:solidFill>
                <a:latin typeface="Lucida Console" charset="0"/>
              </a:rPr>
              <a:t> </a:t>
            </a:r>
            <a:r>
              <a:rPr lang="en-US" sz="2000" b="1" dirty="0">
                <a:solidFill>
                  <a:schemeClr val="accent1"/>
                </a:solidFill>
                <a:latin typeface="Lucida Console" charset="0"/>
              </a:rPr>
              <a:t>exactly</a:t>
            </a:r>
            <a:r>
              <a:rPr lang="en-US" sz="2000" dirty="0">
                <a:solidFill>
                  <a:schemeClr val="accent1"/>
                </a:solidFill>
                <a:latin typeface="Lucida Console" charset="0"/>
              </a:rPr>
              <a:t> 3 Directory, </a:t>
            </a:r>
            <a:r>
              <a:rPr lang="en-US" sz="2000" b="1" dirty="0">
                <a:solidFill>
                  <a:schemeClr val="accent1"/>
                </a:solidFill>
                <a:latin typeface="Lucida Console" charset="0"/>
              </a:rPr>
              <a:t>exactly</a:t>
            </a:r>
            <a:r>
              <a:rPr lang="en-US" sz="2000" dirty="0">
                <a:solidFill>
                  <a:schemeClr val="accent1"/>
                </a:solidFill>
                <a:latin typeface="Lucida Console" charset="0"/>
              </a:rPr>
              <a:t> 3 Alias, 5 File</a:t>
            </a:r>
          </a:p>
          <a:p>
            <a:pPr marL="685800" lvl="1" indent="0">
              <a:lnSpc>
                <a:spcPct val="90000"/>
              </a:lnSpc>
              <a:buNone/>
            </a:pPr>
            <a:r>
              <a:rPr lang="en-US" sz="2400" dirty="0"/>
              <a:t>limits </a:t>
            </a:r>
            <a:r>
              <a:rPr lang="en-US" sz="2000" dirty="0">
                <a:solidFill>
                  <a:srgbClr val="4F81BD"/>
                </a:solidFill>
                <a:latin typeface="Lucida Console" charset="0"/>
              </a:rPr>
              <a:t>File</a:t>
            </a:r>
            <a:r>
              <a:rPr lang="en-US" sz="2400" dirty="0">
                <a:solidFill>
                  <a:srgbClr val="4F81BD"/>
                </a:solidFill>
              </a:rPr>
              <a:t> </a:t>
            </a:r>
            <a:r>
              <a:rPr lang="en-US" sz="2400" dirty="0"/>
              <a:t>to at most 5 tuples, but requires that </a:t>
            </a:r>
            <a:r>
              <a:rPr lang="en-US" sz="2000" dirty="0">
                <a:solidFill>
                  <a:srgbClr val="4F81BD"/>
                </a:solidFill>
                <a:latin typeface="Lucida Console" charset="0"/>
              </a:rPr>
              <a:t>Directory</a:t>
            </a:r>
            <a:r>
              <a:rPr lang="en-US" sz="2400" dirty="0">
                <a:solidFill>
                  <a:srgbClr val="4F81BD"/>
                </a:solidFill>
              </a:rPr>
              <a:t> </a:t>
            </a:r>
            <a:r>
              <a:rPr lang="en-US" sz="2400" dirty="0"/>
              <a:t>and </a:t>
            </a:r>
            <a:r>
              <a:rPr lang="en-US" sz="2000" dirty="0">
                <a:solidFill>
                  <a:srgbClr val="4F81BD"/>
                </a:solidFill>
                <a:latin typeface="Lucida Console" charset="0"/>
              </a:rPr>
              <a:t>Alias</a:t>
            </a:r>
            <a:r>
              <a:rPr lang="en-US" sz="2400" dirty="0">
                <a:solidFill>
                  <a:srgbClr val="4F81BD"/>
                </a:solidFill>
              </a:rPr>
              <a:t> </a:t>
            </a:r>
            <a:r>
              <a:rPr lang="en-US" sz="2400" dirty="0"/>
              <a:t>have exactly 3 tuples each</a:t>
            </a:r>
          </a:p>
        </p:txBody>
      </p:sp>
      <p:sp>
        <p:nvSpPr>
          <p:cNvPr id="5" name="Slide Number Placeholder 4"/>
          <p:cNvSpPr>
            <a:spLocks noGrp="1"/>
          </p:cNvSpPr>
          <p:nvPr>
            <p:ph type="sldNum" sz="quarter" idx="12"/>
          </p:nvPr>
        </p:nvSpPr>
        <p:spPr/>
        <p:txBody>
          <a:bodyPr/>
          <a:lstStyle/>
          <a:p>
            <a:fld id="{EBD94012-5955-494E-A126-29BF761E4C75}" type="slidenum">
              <a:rPr lang="en-US"/>
              <a:pPr/>
              <a:t>50</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n-US" dirty="0"/>
              <a:t>Size Determination</a:t>
            </a:r>
          </a:p>
        </p:txBody>
      </p:sp>
      <p:sp>
        <p:nvSpPr>
          <p:cNvPr id="364547" name="Rectangle 3"/>
          <p:cNvSpPr>
            <a:spLocks noGrp="1" noChangeArrowheads="1"/>
          </p:cNvSpPr>
          <p:nvPr>
            <p:ph idx="1"/>
          </p:nvPr>
        </p:nvSpPr>
        <p:spPr>
          <a:xfrm>
            <a:off x="540252" y="1600200"/>
            <a:ext cx="8146548" cy="4525963"/>
          </a:xfrm>
        </p:spPr>
        <p:txBody>
          <a:bodyPr>
            <a:normAutofit lnSpcReduction="10000"/>
          </a:bodyPr>
          <a:lstStyle/>
          <a:p>
            <a:pPr marL="0" indent="0">
              <a:buNone/>
            </a:pPr>
            <a:r>
              <a:rPr lang="en-US" sz="2800" dirty="0"/>
              <a:t>Size determined in a signature declaration has priority on size determined in scope</a:t>
            </a:r>
          </a:p>
          <a:p>
            <a:pPr>
              <a:buFont typeface="Wingdings" charset="2"/>
              <a:buNone/>
            </a:pPr>
            <a:endParaRPr lang="en-US" sz="1400" dirty="0"/>
          </a:p>
          <a:p>
            <a:pPr marL="0" indent="0">
              <a:buNone/>
            </a:pPr>
            <a:r>
              <a:rPr lang="en-US" sz="2800" dirty="0"/>
              <a:t>Example:</a:t>
            </a:r>
          </a:p>
          <a:p>
            <a:pPr>
              <a:buFont typeface="Wingdings" charset="2"/>
              <a:buNone/>
            </a:pPr>
            <a:endParaRPr lang="en-US" sz="1000" dirty="0"/>
          </a:p>
          <a:p>
            <a:pPr lvl="1">
              <a:buFont typeface="Wingdings" charset="2"/>
              <a:buNone/>
            </a:pPr>
            <a:r>
              <a:rPr lang="en-US" sz="2000" b="1" dirty="0">
                <a:solidFill>
                  <a:srgbClr val="4F81BD"/>
                </a:solidFill>
                <a:latin typeface="Lucida Console" charset="0"/>
              </a:rPr>
              <a:t>abstract</a:t>
            </a:r>
            <a:r>
              <a:rPr lang="en-US" sz="2000" dirty="0">
                <a:solidFill>
                  <a:srgbClr val="4F81BD"/>
                </a:solidFill>
                <a:latin typeface="Lucida Console" charset="0"/>
              </a:rPr>
              <a:t> </a:t>
            </a:r>
            <a:r>
              <a:rPr lang="en-US" sz="2000" b="1" dirty="0">
                <a:solidFill>
                  <a:srgbClr val="4F81BD"/>
                </a:solidFill>
                <a:latin typeface="Lucida Console" charset="0"/>
              </a:rPr>
              <a:t>sig</a:t>
            </a:r>
            <a:r>
              <a:rPr lang="en-US" sz="2000" dirty="0">
                <a:solidFill>
                  <a:srgbClr val="4F81BD"/>
                </a:solidFill>
                <a:latin typeface="Lucida Console" charset="0"/>
              </a:rPr>
              <a:t> Color {}</a:t>
            </a:r>
          </a:p>
          <a:p>
            <a:pPr lvl="1">
              <a:buFont typeface="Wingdings" charset="2"/>
              <a:buNone/>
            </a:pPr>
            <a:r>
              <a:rPr lang="en-US" sz="2000" b="1" dirty="0">
                <a:solidFill>
                  <a:srgbClr val="4F81BD"/>
                </a:solidFill>
                <a:latin typeface="Lucida Console" charset="0"/>
              </a:rPr>
              <a:t>one</a:t>
            </a:r>
            <a:r>
              <a:rPr lang="en-US" sz="2000" dirty="0">
                <a:solidFill>
                  <a:srgbClr val="4F81BD"/>
                </a:solidFill>
                <a:latin typeface="Lucida Console" charset="0"/>
              </a:rPr>
              <a:t> </a:t>
            </a:r>
            <a:r>
              <a:rPr lang="en-US" sz="2000" b="1" dirty="0">
                <a:solidFill>
                  <a:srgbClr val="4F81BD"/>
                </a:solidFill>
                <a:latin typeface="Lucida Console" charset="0"/>
              </a:rPr>
              <a:t>sig</a:t>
            </a:r>
            <a:r>
              <a:rPr lang="en-US" sz="2000" dirty="0">
                <a:solidFill>
                  <a:srgbClr val="4F81BD"/>
                </a:solidFill>
                <a:latin typeface="Lucida Console" charset="0"/>
              </a:rPr>
              <a:t> red, yellow, green </a:t>
            </a:r>
            <a:r>
              <a:rPr lang="en-US" sz="2000" b="1" dirty="0">
                <a:solidFill>
                  <a:srgbClr val="4F81BD"/>
                </a:solidFill>
                <a:latin typeface="Lucida Console" charset="0"/>
              </a:rPr>
              <a:t>extends</a:t>
            </a:r>
            <a:r>
              <a:rPr lang="en-US" sz="2000" dirty="0">
                <a:solidFill>
                  <a:srgbClr val="4F81BD"/>
                </a:solidFill>
                <a:latin typeface="Lucida Console" charset="0"/>
              </a:rPr>
              <a:t> color {}</a:t>
            </a:r>
          </a:p>
          <a:p>
            <a:pPr lvl="1">
              <a:buFont typeface="Wingdings" charset="2"/>
              <a:buNone/>
            </a:pPr>
            <a:r>
              <a:rPr lang="en-US" sz="2000" b="1" dirty="0">
                <a:solidFill>
                  <a:srgbClr val="4F81BD"/>
                </a:solidFill>
                <a:latin typeface="Lucida Console" charset="0"/>
              </a:rPr>
              <a:t>sig</a:t>
            </a:r>
            <a:r>
              <a:rPr lang="en-US" sz="2000" dirty="0">
                <a:solidFill>
                  <a:srgbClr val="4F81BD"/>
                </a:solidFill>
                <a:latin typeface="Lucida Console" charset="0"/>
              </a:rPr>
              <a:t> Pixel {color: </a:t>
            </a:r>
            <a:r>
              <a:rPr lang="en-US" sz="2000" b="1" dirty="0">
                <a:solidFill>
                  <a:srgbClr val="4F81BD"/>
                </a:solidFill>
                <a:latin typeface="Lucida Console" charset="0"/>
              </a:rPr>
              <a:t>one</a:t>
            </a:r>
            <a:r>
              <a:rPr lang="en-US" sz="2000" dirty="0">
                <a:solidFill>
                  <a:srgbClr val="4F81BD"/>
                </a:solidFill>
                <a:latin typeface="Lucida Console" charset="0"/>
              </a:rPr>
              <a:t> Color}</a:t>
            </a:r>
          </a:p>
          <a:p>
            <a:pPr lvl="1">
              <a:buFont typeface="Wingdings" charset="2"/>
              <a:buNone/>
            </a:pPr>
            <a:endParaRPr lang="en-US" sz="2000" dirty="0">
              <a:latin typeface="Lucida Console" charset="0"/>
            </a:endParaRPr>
          </a:p>
          <a:p>
            <a:pPr lvl="1">
              <a:buFont typeface="Wingdings" charset="2"/>
              <a:buNone/>
            </a:pPr>
            <a:r>
              <a:rPr lang="en-US" sz="2000" b="1" dirty="0">
                <a:solidFill>
                  <a:schemeClr val="accent1"/>
                </a:solidFill>
                <a:latin typeface="Lucida Console" charset="0"/>
              </a:rPr>
              <a:t>check</a:t>
            </a:r>
            <a:r>
              <a:rPr lang="en-US" sz="2000" dirty="0">
                <a:solidFill>
                  <a:schemeClr val="accent1"/>
                </a:solidFill>
                <a:latin typeface="Lucida Console" charset="0"/>
              </a:rPr>
              <a:t> A </a:t>
            </a:r>
            <a:r>
              <a:rPr lang="en-US" sz="2000" b="1" dirty="0">
                <a:solidFill>
                  <a:schemeClr val="accent1"/>
                </a:solidFill>
                <a:latin typeface="Lucida Console" charset="0"/>
              </a:rPr>
              <a:t>for</a:t>
            </a:r>
            <a:r>
              <a:rPr lang="en-US" sz="2000" dirty="0">
                <a:solidFill>
                  <a:schemeClr val="accent1"/>
                </a:solidFill>
                <a:latin typeface="Lucida Console" charset="0"/>
              </a:rPr>
              <a:t> 2</a:t>
            </a:r>
          </a:p>
          <a:p>
            <a:pPr lvl="1">
              <a:buFont typeface="Wingdings" charset="2"/>
              <a:buNone/>
            </a:pPr>
            <a:r>
              <a:rPr lang="en-US" sz="2000" dirty="0">
                <a:latin typeface="Lucida Console" charset="0"/>
              </a:rPr>
              <a:t>	</a:t>
            </a:r>
            <a:r>
              <a:rPr lang="en-US" sz="2400" dirty="0"/>
              <a:t>limits the signature </a:t>
            </a:r>
            <a:r>
              <a:rPr lang="en-US" sz="2000" dirty="0">
                <a:solidFill>
                  <a:srgbClr val="4F81BD"/>
                </a:solidFill>
                <a:latin typeface="Lucida Console" charset="0"/>
              </a:rPr>
              <a:t>Pixel</a:t>
            </a:r>
            <a:r>
              <a:rPr lang="en-US" sz="2400" dirty="0">
                <a:solidFill>
                  <a:srgbClr val="4F81BD"/>
                </a:solidFill>
              </a:rPr>
              <a:t> </a:t>
            </a:r>
            <a:r>
              <a:rPr lang="en-US" sz="2400" dirty="0"/>
              <a:t>to 2 elements, but assigns a size of exactly 3 to </a:t>
            </a:r>
            <a:r>
              <a:rPr lang="en-US" sz="2000" dirty="0">
                <a:solidFill>
                  <a:srgbClr val="4F81BD"/>
                </a:solidFill>
                <a:latin typeface="Lucida Console" charset="0"/>
              </a:rPr>
              <a:t>Color</a:t>
            </a:r>
          </a:p>
        </p:txBody>
      </p:sp>
      <p:sp>
        <p:nvSpPr>
          <p:cNvPr id="5" name="Slide Number Placeholder 4"/>
          <p:cNvSpPr>
            <a:spLocks noGrp="1"/>
          </p:cNvSpPr>
          <p:nvPr>
            <p:ph type="sldNum" sz="quarter" idx="12"/>
          </p:nvPr>
        </p:nvSpPr>
        <p:spPr/>
        <p:txBody>
          <a:bodyPr/>
          <a:lstStyle/>
          <a:p>
            <a:fld id="{C91CA9B0-8BC0-9D48-BF91-7D753EE97919}" type="slidenum">
              <a:rPr lang="en-US"/>
              <a:pPr/>
              <a:t>51</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r>
              <a:rPr lang="en-US" sz="4000"/>
              <a:t>Exercises</a:t>
            </a:r>
          </a:p>
        </p:txBody>
      </p:sp>
      <p:sp>
        <p:nvSpPr>
          <p:cNvPr id="317443" name="Rectangle 3"/>
          <p:cNvSpPr>
            <a:spLocks noGrp="1" noChangeArrowheads="1"/>
          </p:cNvSpPr>
          <p:nvPr>
            <p:ph idx="1"/>
          </p:nvPr>
        </p:nvSpPr>
        <p:spPr>
          <a:xfrm>
            <a:off x="685800" y="1524000"/>
            <a:ext cx="8153400" cy="3667125"/>
          </a:xfrm>
        </p:spPr>
        <p:txBody>
          <a:bodyPr/>
          <a:lstStyle/>
          <a:p>
            <a:pPr>
              <a:lnSpc>
                <a:spcPct val="90000"/>
              </a:lnSpc>
            </a:pPr>
            <a:r>
              <a:rPr lang="en-US" dirty="0"/>
              <a:t>Load </a:t>
            </a:r>
            <a:r>
              <a:rPr lang="en-US" sz="2800" dirty="0">
                <a:latin typeface="Lucida Console"/>
                <a:cs typeface="Lucida Console"/>
              </a:rPr>
              <a:t>family-4.als</a:t>
            </a:r>
            <a:endParaRPr lang="en-US" dirty="0">
              <a:latin typeface="Lucida Console"/>
              <a:cs typeface="Lucida Console"/>
            </a:endParaRPr>
          </a:p>
          <a:p>
            <a:pPr>
              <a:lnSpc>
                <a:spcPct val="90000"/>
              </a:lnSpc>
            </a:pPr>
            <a:r>
              <a:rPr lang="en-US" dirty="0"/>
              <a:t>Execute it</a:t>
            </a:r>
          </a:p>
          <a:p>
            <a:pPr>
              <a:lnSpc>
                <a:spcPct val="90000"/>
              </a:lnSpc>
            </a:pPr>
            <a:r>
              <a:rPr lang="en-US" dirty="0"/>
              <a:t>Look at the generated counter-examples</a:t>
            </a:r>
          </a:p>
          <a:p>
            <a:pPr>
              <a:lnSpc>
                <a:spcPct val="90000"/>
              </a:lnSpc>
            </a:pPr>
            <a:r>
              <a:rPr lang="en-US" dirty="0"/>
              <a:t>Why is </a:t>
            </a:r>
            <a:r>
              <a:rPr lang="en-US" dirty="0" err="1"/>
              <a:t>SiblingsSibling</a:t>
            </a:r>
            <a:r>
              <a:rPr lang="en-US" dirty="0"/>
              <a:t> false?</a:t>
            </a:r>
          </a:p>
          <a:p>
            <a:pPr>
              <a:lnSpc>
                <a:spcPct val="90000"/>
              </a:lnSpc>
            </a:pPr>
            <a:r>
              <a:rPr lang="en-US" dirty="0"/>
              <a:t>Why is </a:t>
            </a:r>
            <a:r>
              <a:rPr lang="en-US" dirty="0" err="1"/>
              <a:t>NoIncest</a:t>
            </a:r>
            <a:r>
              <a:rPr lang="en-US" dirty="0"/>
              <a:t> false?</a:t>
            </a:r>
            <a:endParaRPr lang="en-US" sz="2000" dirty="0"/>
          </a:p>
        </p:txBody>
      </p:sp>
      <p:sp>
        <p:nvSpPr>
          <p:cNvPr id="5" name="Slide Number Placeholder 4"/>
          <p:cNvSpPr>
            <a:spLocks noGrp="1"/>
          </p:cNvSpPr>
          <p:nvPr>
            <p:ph type="sldNum" sz="quarter" idx="12"/>
          </p:nvPr>
        </p:nvSpPr>
        <p:spPr/>
        <p:txBody>
          <a:bodyPr/>
          <a:lstStyle/>
          <a:p>
            <a:fld id="{BE858D76-35D8-0143-8536-87F05438E6D2}" type="slidenum">
              <a:rPr lang="en-US"/>
              <a:pPr/>
              <a:t>52</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lstStyle/>
          <a:p>
            <a:r>
              <a:rPr lang="en-US"/>
              <a:t>Problems with Assertions</a:t>
            </a:r>
          </a:p>
        </p:txBody>
      </p:sp>
      <p:sp>
        <p:nvSpPr>
          <p:cNvPr id="318467" name="Rectangle 3"/>
          <p:cNvSpPr>
            <a:spLocks noGrp="1" noChangeArrowheads="1"/>
          </p:cNvSpPr>
          <p:nvPr>
            <p:ph idx="1"/>
          </p:nvPr>
        </p:nvSpPr>
        <p:spPr>
          <a:xfrm>
            <a:off x="546099" y="1533525"/>
            <a:ext cx="6252633" cy="5133975"/>
          </a:xfrm>
        </p:spPr>
        <p:txBody>
          <a:bodyPr/>
          <a:lstStyle/>
          <a:p>
            <a:pPr>
              <a:lnSpc>
                <a:spcPct val="80000"/>
              </a:lnSpc>
              <a:buFont typeface="Wingdings" charset="2"/>
              <a:buNone/>
            </a:pPr>
            <a:r>
              <a:rPr lang="en-US" sz="2400" b="1" dirty="0">
                <a:latin typeface="Andale Mono"/>
                <a:cs typeface="Andale Mono"/>
              </a:rPr>
              <a:t>Analyzing </a:t>
            </a:r>
            <a:r>
              <a:rPr lang="en-US" sz="2400" b="1" dirty="0" err="1">
                <a:latin typeface="Andale Mono"/>
                <a:cs typeface="Andale Mono"/>
              </a:rPr>
              <a:t>SiblingSiblings</a:t>
            </a:r>
            <a:r>
              <a:rPr lang="en-US" sz="2400" dirty="0">
                <a:latin typeface="Andale Mono"/>
                <a:cs typeface="Andale Mono"/>
              </a:rPr>
              <a:t> ...</a:t>
            </a:r>
          </a:p>
          <a:p>
            <a:pPr>
              <a:lnSpc>
                <a:spcPct val="80000"/>
              </a:lnSpc>
              <a:buFont typeface="Wingdings" charset="2"/>
              <a:buNone/>
            </a:pPr>
            <a:r>
              <a:rPr lang="en-US" sz="2400" dirty="0">
                <a:latin typeface="Andale Mono"/>
                <a:cs typeface="Andale Mono"/>
              </a:rPr>
              <a:t>Scopes: Person(3)</a:t>
            </a:r>
          </a:p>
          <a:p>
            <a:pPr>
              <a:lnSpc>
                <a:spcPct val="80000"/>
              </a:lnSpc>
              <a:buFont typeface="Wingdings" charset="2"/>
              <a:buNone/>
            </a:pPr>
            <a:r>
              <a:rPr lang="en-US" sz="2400" dirty="0">
                <a:latin typeface="Andale Mono"/>
                <a:cs typeface="Andale Mono"/>
              </a:rPr>
              <a:t>Counterexample found:</a:t>
            </a:r>
          </a:p>
          <a:p>
            <a:pPr>
              <a:lnSpc>
                <a:spcPct val="80000"/>
              </a:lnSpc>
              <a:buFont typeface="Wingdings" charset="2"/>
              <a:buNone/>
            </a:pPr>
            <a:endParaRPr lang="en-US" sz="1600" dirty="0">
              <a:latin typeface="Andale Mono"/>
              <a:cs typeface="Andale Mono"/>
            </a:endParaRPr>
          </a:p>
          <a:p>
            <a:pPr>
              <a:lnSpc>
                <a:spcPct val="80000"/>
              </a:lnSpc>
              <a:buFont typeface="Wingdings" charset="2"/>
              <a:buNone/>
            </a:pPr>
            <a:r>
              <a:rPr lang="en-US" sz="2400" dirty="0">
                <a:latin typeface="Andale Mono"/>
                <a:cs typeface="Andale Mono"/>
              </a:rPr>
              <a:t>	</a:t>
            </a:r>
            <a:r>
              <a:rPr lang="en-US" sz="2400" dirty="0">
                <a:solidFill>
                  <a:schemeClr val="tx2">
                    <a:lumMod val="60000"/>
                    <a:lumOff val="40000"/>
                  </a:schemeClr>
                </a:solidFill>
                <a:latin typeface="Andale Mono"/>
                <a:cs typeface="Andale Mono"/>
              </a:rPr>
              <a:t>Person = {M,W0,W1}</a:t>
            </a:r>
          </a:p>
          <a:p>
            <a:pPr>
              <a:lnSpc>
                <a:spcPct val="80000"/>
              </a:lnSpc>
              <a:buFont typeface="Wingdings" charset="2"/>
              <a:buNone/>
            </a:pPr>
            <a:r>
              <a:rPr lang="en-US" sz="2400" dirty="0">
                <a:solidFill>
                  <a:schemeClr val="tx2">
                    <a:lumMod val="60000"/>
                    <a:lumOff val="40000"/>
                  </a:schemeClr>
                </a:solidFill>
                <a:latin typeface="Andale Mono"/>
                <a:cs typeface="Andale Mono"/>
              </a:rPr>
              <a:t>	Man = {M}</a:t>
            </a:r>
          </a:p>
          <a:p>
            <a:pPr>
              <a:lnSpc>
                <a:spcPct val="80000"/>
              </a:lnSpc>
              <a:buFont typeface="Wingdings" charset="2"/>
              <a:buNone/>
            </a:pPr>
            <a:r>
              <a:rPr lang="en-US" sz="2400" dirty="0">
                <a:solidFill>
                  <a:schemeClr val="tx2">
                    <a:lumMod val="60000"/>
                    <a:lumOff val="40000"/>
                  </a:schemeClr>
                </a:solidFill>
                <a:latin typeface="Andale Mono"/>
                <a:cs typeface="Andale Mono"/>
              </a:rPr>
              <a:t>	Woman = {W0,W1}</a:t>
            </a:r>
          </a:p>
          <a:p>
            <a:pPr>
              <a:lnSpc>
                <a:spcPct val="80000"/>
              </a:lnSpc>
              <a:buFont typeface="Wingdings" charset="2"/>
              <a:buNone/>
            </a:pPr>
            <a:r>
              <a:rPr lang="en-US" sz="2400" dirty="0">
                <a:solidFill>
                  <a:schemeClr val="tx2">
                    <a:lumMod val="60000"/>
                    <a:lumOff val="40000"/>
                  </a:schemeClr>
                </a:solidFill>
                <a:latin typeface="Andale Mono"/>
                <a:cs typeface="Andale Mono"/>
              </a:rPr>
              <a:t>	Married = {M,W1}</a:t>
            </a:r>
          </a:p>
          <a:p>
            <a:pPr>
              <a:lnSpc>
                <a:spcPct val="80000"/>
              </a:lnSpc>
              <a:buFont typeface="Wingdings" charset="2"/>
              <a:buNone/>
            </a:pPr>
            <a:endParaRPr lang="en-US" sz="1600" dirty="0">
              <a:solidFill>
                <a:schemeClr val="tx2">
                  <a:lumMod val="60000"/>
                  <a:lumOff val="40000"/>
                </a:schemeClr>
              </a:solidFill>
              <a:latin typeface="Andale Mono"/>
              <a:cs typeface="Andale Mono"/>
            </a:endParaRPr>
          </a:p>
          <a:p>
            <a:pPr>
              <a:lnSpc>
                <a:spcPct val="80000"/>
              </a:lnSpc>
              <a:buFont typeface="Wingdings" charset="2"/>
              <a:buNone/>
            </a:pPr>
            <a:r>
              <a:rPr lang="en-US" sz="2400" dirty="0">
                <a:solidFill>
                  <a:schemeClr val="tx2">
                    <a:lumMod val="60000"/>
                    <a:lumOff val="40000"/>
                  </a:schemeClr>
                </a:solidFill>
                <a:latin typeface="Andale Mono"/>
                <a:cs typeface="Andale Mono"/>
              </a:rPr>
              <a:t>	children = {(W0,W1)}</a:t>
            </a:r>
          </a:p>
          <a:p>
            <a:pPr>
              <a:lnSpc>
                <a:spcPct val="80000"/>
              </a:lnSpc>
              <a:buFont typeface="Wingdings" charset="2"/>
              <a:buNone/>
            </a:pPr>
            <a:r>
              <a:rPr lang="en-US" sz="2400" dirty="0">
                <a:solidFill>
                  <a:schemeClr val="tx2">
                    <a:lumMod val="60000"/>
                    <a:lumOff val="40000"/>
                  </a:schemeClr>
                </a:solidFill>
                <a:latin typeface="Andale Mono"/>
                <a:cs typeface="Andale Mono"/>
              </a:rPr>
              <a:t>	siblings = {(</a:t>
            </a:r>
            <a:r>
              <a:rPr lang="en-US" sz="2400" dirty="0">
                <a:solidFill>
                  <a:schemeClr val="accent2"/>
                </a:solidFill>
                <a:latin typeface="Andale Mono"/>
                <a:cs typeface="Andale Mono"/>
              </a:rPr>
              <a:t>M,W0</a:t>
            </a:r>
            <a:r>
              <a:rPr lang="en-US" sz="2400" dirty="0">
                <a:solidFill>
                  <a:schemeClr val="tx2">
                    <a:lumMod val="60000"/>
                    <a:lumOff val="40000"/>
                  </a:schemeClr>
                </a:solidFill>
                <a:latin typeface="Andale Mono"/>
                <a:cs typeface="Andale Mono"/>
              </a:rPr>
              <a:t>),(</a:t>
            </a:r>
            <a:r>
              <a:rPr lang="en-US" sz="2400" dirty="0">
                <a:solidFill>
                  <a:schemeClr val="accent2"/>
                </a:solidFill>
                <a:latin typeface="Andale Mono"/>
                <a:cs typeface="Andale Mono"/>
              </a:rPr>
              <a:t>W0,M</a:t>
            </a:r>
            <a:r>
              <a:rPr lang="en-US" sz="2400" dirty="0">
                <a:solidFill>
                  <a:schemeClr val="tx2">
                    <a:lumMod val="60000"/>
                    <a:lumOff val="40000"/>
                  </a:schemeClr>
                </a:solidFill>
                <a:latin typeface="Andale Mono"/>
                <a:cs typeface="Andale Mono"/>
              </a:rPr>
              <a:t>)}</a:t>
            </a:r>
          </a:p>
          <a:p>
            <a:pPr>
              <a:lnSpc>
                <a:spcPct val="80000"/>
              </a:lnSpc>
              <a:buFont typeface="Wingdings" charset="2"/>
              <a:buNone/>
            </a:pPr>
            <a:r>
              <a:rPr lang="en-US" sz="2400" dirty="0">
                <a:solidFill>
                  <a:schemeClr val="tx2">
                    <a:lumMod val="60000"/>
                    <a:lumOff val="40000"/>
                  </a:schemeClr>
                </a:solidFill>
                <a:latin typeface="Andale Mono"/>
                <a:cs typeface="Andale Mono"/>
              </a:rPr>
              <a:t>	spouse = {(M,W1),(W1,M)}</a:t>
            </a:r>
          </a:p>
        </p:txBody>
      </p:sp>
      <p:sp>
        <p:nvSpPr>
          <p:cNvPr id="7" name="Slide Number Placeholder 4"/>
          <p:cNvSpPr>
            <a:spLocks noGrp="1"/>
          </p:cNvSpPr>
          <p:nvPr>
            <p:ph type="sldNum" sz="quarter" idx="12"/>
          </p:nvPr>
        </p:nvSpPr>
        <p:spPr/>
        <p:txBody>
          <a:bodyPr/>
          <a:lstStyle/>
          <a:p>
            <a:fld id="{5B0D6FA4-414A-BA46-8B15-8AAD4BCA204F}" type="slidenum">
              <a:rPr lang="en-US"/>
              <a:pPr/>
              <a:t>53</a:t>
            </a:fld>
            <a:endParaRPr lang="en-US"/>
          </a:p>
        </p:txBody>
      </p:sp>
      <p:sp>
        <p:nvSpPr>
          <p:cNvPr id="318468" name="Rectangle 4"/>
          <p:cNvSpPr>
            <a:spLocks noChangeArrowheads="1"/>
          </p:cNvSpPr>
          <p:nvPr/>
        </p:nvSpPr>
        <p:spPr bwMode="auto">
          <a:xfrm>
            <a:off x="4971495" y="3570288"/>
            <a:ext cx="3997383" cy="749300"/>
          </a:xfrm>
          <a:prstGeom prst="rect">
            <a:avLst/>
          </a:prstGeom>
          <a:noFill/>
          <a:ln w="9525">
            <a:solidFill>
              <a:schemeClr val="accent1"/>
            </a:solidFill>
            <a:miter lim="800000"/>
            <a:headEnd/>
            <a:tailEnd/>
          </a:ln>
          <a:effectLst/>
        </p:spPr>
        <p:txBody>
          <a:bodyPr>
            <a:prstTxWarp prst="textNoShape">
              <a:avLst/>
            </a:prstTxWarp>
          </a:bodyPr>
          <a:lstStyle/>
          <a:p>
            <a:pPr marL="342900" indent="-342900" algn="l">
              <a:lnSpc>
                <a:spcPct val="90000"/>
              </a:lnSpc>
              <a:spcBef>
                <a:spcPct val="20000"/>
              </a:spcBef>
              <a:buClr>
                <a:schemeClr val="folHlink"/>
              </a:buClr>
              <a:buSzPct val="60000"/>
              <a:buFont typeface="Wingdings" charset="2"/>
              <a:buNone/>
            </a:pPr>
            <a:r>
              <a:rPr lang="en-US" sz="2000" dirty="0" err="1">
                <a:solidFill>
                  <a:schemeClr val="accent2"/>
                </a:solidFill>
                <a:latin typeface="Andale Mono" charset="0"/>
                <a:ea typeface="Andale Mono" charset="0"/>
                <a:cs typeface="Andale Mono" charset="0"/>
              </a:rPr>
              <a:t>M.siblings</a:t>
            </a:r>
            <a:r>
              <a:rPr lang="en-US" sz="2000" dirty="0">
                <a:solidFill>
                  <a:schemeClr val="accent2"/>
                </a:solidFill>
                <a:latin typeface="Andale Mono" charset="0"/>
                <a:ea typeface="Andale Mono" charset="0"/>
                <a:cs typeface="Andale Mono" charset="0"/>
              </a:rPr>
              <a:t> = {W0}</a:t>
            </a:r>
          </a:p>
          <a:p>
            <a:pPr marL="342900" indent="-342900" algn="l">
              <a:lnSpc>
                <a:spcPct val="90000"/>
              </a:lnSpc>
              <a:spcBef>
                <a:spcPct val="20000"/>
              </a:spcBef>
              <a:buClr>
                <a:schemeClr val="folHlink"/>
              </a:buClr>
              <a:buSzPct val="60000"/>
              <a:buFont typeface="Wingdings" charset="2"/>
              <a:buNone/>
            </a:pPr>
            <a:r>
              <a:rPr lang="en-US" sz="2000" dirty="0" err="1">
                <a:solidFill>
                  <a:schemeClr val="accent2"/>
                </a:solidFill>
                <a:latin typeface="Andale Mono" charset="0"/>
                <a:ea typeface="Andale Mono" charset="0"/>
                <a:cs typeface="Andale Mono" charset="0"/>
              </a:rPr>
              <a:t>M.siblings.siblings</a:t>
            </a:r>
            <a:r>
              <a:rPr lang="en-US" sz="2000" dirty="0">
                <a:solidFill>
                  <a:schemeClr val="accent2"/>
                </a:solidFill>
                <a:latin typeface="Andale Mono" charset="0"/>
                <a:ea typeface="Andale Mono" charset="0"/>
                <a:cs typeface="Andale Mono" charset="0"/>
              </a:rPr>
              <a:t> = {M}</a:t>
            </a:r>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r>
              <a:rPr lang="en-US"/>
              <a:t>Problems with Assertions</a:t>
            </a:r>
          </a:p>
        </p:txBody>
      </p:sp>
      <p:sp>
        <p:nvSpPr>
          <p:cNvPr id="319491" name="Rectangle 3"/>
          <p:cNvSpPr>
            <a:spLocks noGrp="1" noChangeArrowheads="1"/>
          </p:cNvSpPr>
          <p:nvPr>
            <p:ph idx="1"/>
          </p:nvPr>
        </p:nvSpPr>
        <p:spPr>
          <a:xfrm>
            <a:off x="546100" y="1533525"/>
            <a:ext cx="7607300" cy="4664075"/>
          </a:xfrm>
        </p:spPr>
        <p:txBody>
          <a:bodyPr/>
          <a:lstStyle/>
          <a:p>
            <a:pPr>
              <a:lnSpc>
                <a:spcPct val="80000"/>
              </a:lnSpc>
              <a:buFont typeface="Wingdings" charset="2"/>
              <a:buNone/>
            </a:pPr>
            <a:r>
              <a:rPr lang="en-US" sz="2400" b="1" dirty="0">
                <a:latin typeface="Andale Mono"/>
                <a:cs typeface="Andale Mono"/>
              </a:rPr>
              <a:t>Analyzing </a:t>
            </a:r>
            <a:r>
              <a:rPr lang="en-US" sz="2400" b="1" dirty="0" err="1">
                <a:latin typeface="Andale Mono"/>
                <a:cs typeface="Andale Mono"/>
              </a:rPr>
              <a:t>NoIncest</a:t>
            </a:r>
            <a:r>
              <a:rPr lang="en-US" sz="2400" dirty="0">
                <a:latin typeface="Andale Mono"/>
                <a:cs typeface="Andale Mono"/>
              </a:rPr>
              <a:t> ...</a:t>
            </a:r>
          </a:p>
          <a:p>
            <a:pPr>
              <a:lnSpc>
                <a:spcPct val="80000"/>
              </a:lnSpc>
              <a:buFont typeface="Wingdings" charset="2"/>
              <a:buNone/>
            </a:pPr>
            <a:r>
              <a:rPr lang="en-US" sz="2400" dirty="0">
                <a:latin typeface="Andale Mono"/>
                <a:cs typeface="Andale Mono"/>
              </a:rPr>
              <a:t>Scopes: Person(3)</a:t>
            </a:r>
          </a:p>
          <a:p>
            <a:pPr>
              <a:lnSpc>
                <a:spcPct val="80000"/>
              </a:lnSpc>
              <a:buFont typeface="Wingdings" charset="2"/>
              <a:buNone/>
            </a:pPr>
            <a:r>
              <a:rPr lang="en-US" sz="2400" dirty="0">
                <a:latin typeface="Andale Mono"/>
                <a:cs typeface="Andale Mono"/>
              </a:rPr>
              <a:t>Counterexample found:</a:t>
            </a:r>
          </a:p>
          <a:p>
            <a:pPr>
              <a:lnSpc>
                <a:spcPct val="80000"/>
              </a:lnSpc>
              <a:buFont typeface="Wingdings" charset="2"/>
              <a:buNone/>
            </a:pPr>
            <a:endParaRPr lang="en-US" sz="1600" dirty="0">
              <a:latin typeface="Andale Mono"/>
              <a:cs typeface="Andale Mono"/>
            </a:endParaRPr>
          </a:p>
          <a:p>
            <a:pPr>
              <a:lnSpc>
                <a:spcPct val="80000"/>
              </a:lnSpc>
              <a:buFont typeface="Wingdings" charset="2"/>
              <a:buNone/>
            </a:pPr>
            <a:r>
              <a:rPr lang="en-US" sz="2400" dirty="0">
                <a:latin typeface="Andale Mono"/>
                <a:cs typeface="Andale Mono"/>
              </a:rPr>
              <a:t>	Person = {M0,M1,W}</a:t>
            </a:r>
          </a:p>
          <a:p>
            <a:pPr>
              <a:lnSpc>
                <a:spcPct val="80000"/>
              </a:lnSpc>
              <a:buFont typeface="Wingdings" charset="2"/>
              <a:buNone/>
            </a:pPr>
            <a:r>
              <a:rPr lang="en-US" sz="2400" dirty="0">
                <a:latin typeface="Andale Mono"/>
                <a:cs typeface="Andale Mono"/>
              </a:rPr>
              <a:t>	Man = {M0,M1}</a:t>
            </a:r>
          </a:p>
          <a:p>
            <a:pPr>
              <a:lnSpc>
                <a:spcPct val="80000"/>
              </a:lnSpc>
              <a:buFont typeface="Wingdings" charset="2"/>
              <a:buNone/>
            </a:pPr>
            <a:r>
              <a:rPr lang="en-US" sz="2400" dirty="0">
                <a:latin typeface="Andale Mono"/>
                <a:cs typeface="Andale Mono"/>
              </a:rPr>
              <a:t>	Woman = {W}</a:t>
            </a:r>
          </a:p>
          <a:p>
            <a:pPr>
              <a:lnSpc>
                <a:spcPct val="80000"/>
              </a:lnSpc>
              <a:buFont typeface="Wingdings" charset="2"/>
              <a:buNone/>
            </a:pPr>
            <a:r>
              <a:rPr lang="en-US" sz="2400" dirty="0">
                <a:latin typeface="Andale Mono"/>
                <a:cs typeface="Andale Mono"/>
              </a:rPr>
              <a:t>	Married = {M1,W}</a:t>
            </a:r>
          </a:p>
          <a:p>
            <a:pPr>
              <a:lnSpc>
                <a:spcPct val="80000"/>
              </a:lnSpc>
              <a:buFont typeface="Wingdings" charset="2"/>
              <a:buNone/>
            </a:pPr>
            <a:endParaRPr lang="en-US" sz="1600" dirty="0">
              <a:latin typeface="Andale Mono"/>
              <a:cs typeface="Andale Mono"/>
            </a:endParaRPr>
          </a:p>
          <a:p>
            <a:pPr>
              <a:lnSpc>
                <a:spcPct val="80000"/>
              </a:lnSpc>
              <a:buFont typeface="Wingdings" charset="2"/>
              <a:buNone/>
            </a:pPr>
            <a:r>
              <a:rPr lang="en-US" sz="2400" dirty="0">
                <a:latin typeface="Andale Mono"/>
                <a:cs typeface="Andale Mono"/>
              </a:rPr>
              <a:t>	children = {(</a:t>
            </a:r>
            <a:r>
              <a:rPr lang="en-US" sz="2400" dirty="0">
                <a:solidFill>
                  <a:srgbClr val="FF0000"/>
                </a:solidFill>
                <a:latin typeface="Andale Mono"/>
                <a:cs typeface="Andale Mono"/>
              </a:rPr>
              <a:t>M0,W</a:t>
            </a:r>
            <a:r>
              <a:rPr lang="en-US" sz="2400" dirty="0">
                <a:latin typeface="Andale Mono"/>
                <a:cs typeface="Andale Mono"/>
              </a:rPr>
              <a:t>),(</a:t>
            </a:r>
            <a:r>
              <a:rPr lang="en-US" sz="2400" dirty="0">
                <a:solidFill>
                  <a:srgbClr val="FF0000"/>
                </a:solidFill>
                <a:latin typeface="Andale Mono"/>
                <a:cs typeface="Andale Mono"/>
              </a:rPr>
              <a:t>W,M1</a:t>
            </a:r>
            <a:r>
              <a:rPr lang="en-US" sz="2400" dirty="0">
                <a:latin typeface="Andale Mono"/>
                <a:cs typeface="Andale Mono"/>
              </a:rPr>
              <a:t>)}</a:t>
            </a:r>
          </a:p>
          <a:p>
            <a:pPr>
              <a:lnSpc>
                <a:spcPct val="80000"/>
              </a:lnSpc>
              <a:buFont typeface="Wingdings" charset="2"/>
              <a:buNone/>
            </a:pPr>
            <a:r>
              <a:rPr lang="en-US" sz="2400" dirty="0">
                <a:latin typeface="Andale Mono"/>
                <a:cs typeface="Andale Mono"/>
              </a:rPr>
              <a:t>	siblings = {}</a:t>
            </a:r>
          </a:p>
          <a:p>
            <a:pPr>
              <a:lnSpc>
                <a:spcPct val="80000"/>
              </a:lnSpc>
              <a:buFont typeface="Wingdings" charset="2"/>
              <a:buNone/>
            </a:pPr>
            <a:r>
              <a:rPr lang="en-US" sz="2400" dirty="0">
                <a:latin typeface="Andale Mono"/>
                <a:cs typeface="Andale Mono"/>
              </a:rPr>
              <a:t>	spouse = {(</a:t>
            </a:r>
            <a:r>
              <a:rPr lang="en-US" sz="2400" dirty="0">
                <a:solidFill>
                  <a:srgbClr val="0066FF"/>
                </a:solidFill>
                <a:latin typeface="Andale Mono"/>
                <a:cs typeface="Andale Mono"/>
              </a:rPr>
              <a:t>M1,W</a:t>
            </a:r>
            <a:r>
              <a:rPr lang="en-US" sz="2400" dirty="0">
                <a:latin typeface="Andale Mono"/>
                <a:cs typeface="Andale Mono"/>
              </a:rPr>
              <a:t>),(W,M1)}</a:t>
            </a:r>
          </a:p>
        </p:txBody>
      </p:sp>
      <p:sp>
        <p:nvSpPr>
          <p:cNvPr id="7" name="Slide Number Placeholder 4"/>
          <p:cNvSpPr>
            <a:spLocks noGrp="1"/>
          </p:cNvSpPr>
          <p:nvPr>
            <p:ph type="sldNum" sz="quarter" idx="12"/>
          </p:nvPr>
        </p:nvSpPr>
        <p:spPr/>
        <p:txBody>
          <a:bodyPr/>
          <a:lstStyle/>
          <a:p>
            <a:fld id="{61840248-F3F6-6746-8657-5B7EC48EDB70}" type="slidenum">
              <a:rPr lang="en-US"/>
              <a:pPr/>
              <a:t>54</a:t>
            </a:fld>
            <a:endParaRPr lang="en-US"/>
          </a:p>
        </p:txBody>
      </p:sp>
      <p:sp>
        <p:nvSpPr>
          <p:cNvPr id="319493" name="Text Box 5"/>
          <p:cNvSpPr txBox="1">
            <a:spLocks noChangeArrowheads="1"/>
          </p:cNvSpPr>
          <p:nvPr/>
        </p:nvSpPr>
        <p:spPr bwMode="auto">
          <a:xfrm>
            <a:off x="4883150" y="2405063"/>
            <a:ext cx="3641725" cy="1917700"/>
          </a:xfrm>
          <a:prstGeom prst="rect">
            <a:avLst/>
          </a:prstGeom>
          <a:noFill/>
          <a:ln w="9525">
            <a:noFill/>
            <a:miter lim="800000"/>
            <a:headEnd/>
            <a:tailEnd/>
          </a:ln>
          <a:effectLst/>
        </p:spPr>
        <p:txBody>
          <a:bodyPr wrap="none">
            <a:prstTxWarp prst="textNoShape">
              <a:avLst/>
            </a:prstTxWarp>
            <a:spAutoFit/>
          </a:bodyPr>
          <a:lstStyle/>
          <a:p>
            <a:r>
              <a:rPr lang="en-US">
                <a:solidFill>
                  <a:srgbClr val="FF0000"/>
                </a:solidFill>
              </a:rPr>
              <a:t>( M0 is an Ancestor of M1</a:t>
            </a:r>
          </a:p>
          <a:p>
            <a:r>
              <a:rPr lang="en-US">
                <a:solidFill>
                  <a:srgbClr val="FF0000"/>
                </a:solidFill>
              </a:rPr>
              <a:t>and</a:t>
            </a:r>
          </a:p>
          <a:p>
            <a:r>
              <a:rPr lang="en-US">
                <a:solidFill>
                  <a:srgbClr val="FF0000"/>
                </a:solidFill>
              </a:rPr>
              <a:t>M0 is an ancestor of W )</a:t>
            </a:r>
          </a:p>
          <a:p>
            <a:r>
              <a:rPr lang="en-US"/>
              <a:t>and</a:t>
            </a:r>
          </a:p>
          <a:p>
            <a:r>
              <a:rPr lang="en-US">
                <a:solidFill>
                  <a:srgbClr val="0066FF"/>
                </a:solidFill>
              </a:rPr>
              <a:t>M1 and W are married</a:t>
            </a:r>
          </a:p>
        </p:txBody>
      </p:sp>
      <p:sp>
        <p:nvSpPr>
          <p:cNvPr id="319494" name="Rectangle 6"/>
          <p:cNvSpPr>
            <a:spLocks noChangeArrowheads="1"/>
          </p:cNvSpPr>
          <p:nvPr/>
        </p:nvSpPr>
        <p:spPr bwMode="auto">
          <a:xfrm>
            <a:off x="4889500" y="2314575"/>
            <a:ext cx="3660775" cy="2095500"/>
          </a:xfrm>
          <a:prstGeom prst="rect">
            <a:avLst/>
          </a:prstGeom>
          <a:noFill/>
          <a:ln w="19050">
            <a:solidFill>
              <a:schemeClr val="tx1"/>
            </a:solidFill>
            <a:miter lim="800000"/>
            <a:headEnd/>
            <a:tailEnd/>
          </a:ln>
          <a:effectLst/>
        </p:spPr>
        <p:txBody>
          <a:bodyPr wrap="none" anchor="ctr">
            <a:prstTxWarp prst="textNoShape">
              <a:avLst/>
            </a:prstTxWarp>
          </a:bodyPr>
          <a:lstStyle/>
          <a:p>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1026"/>
          <p:cNvSpPr>
            <a:spLocks noGrp="1" noChangeArrowheads="1"/>
          </p:cNvSpPr>
          <p:nvPr>
            <p:ph type="title"/>
          </p:nvPr>
        </p:nvSpPr>
        <p:spPr/>
        <p:txBody>
          <a:bodyPr/>
          <a:lstStyle/>
          <a:p>
            <a:r>
              <a:rPr lang="en-US"/>
              <a:t>Exercises</a:t>
            </a:r>
          </a:p>
        </p:txBody>
      </p:sp>
      <p:sp>
        <p:nvSpPr>
          <p:cNvPr id="296963" name="Rectangle 1027"/>
          <p:cNvSpPr>
            <a:spLocks noGrp="1" noChangeArrowheads="1"/>
          </p:cNvSpPr>
          <p:nvPr>
            <p:ph idx="1"/>
          </p:nvPr>
        </p:nvSpPr>
        <p:spPr>
          <a:xfrm>
            <a:off x="558800" y="1394333"/>
            <a:ext cx="8153400" cy="4876800"/>
          </a:xfrm>
        </p:spPr>
        <p:txBody>
          <a:bodyPr/>
          <a:lstStyle/>
          <a:p>
            <a:r>
              <a:rPr lang="en-US" dirty="0"/>
              <a:t>Fix the specification in </a:t>
            </a:r>
            <a:r>
              <a:rPr lang="en-US" dirty="0">
                <a:latin typeface="Lucida Console"/>
                <a:cs typeface="Lucida Console"/>
              </a:rPr>
              <a:t>family-4.als</a:t>
            </a:r>
            <a:endParaRPr lang="en-US" dirty="0"/>
          </a:p>
          <a:p>
            <a:pPr lvl="1"/>
            <a:r>
              <a:rPr lang="en-US" dirty="0"/>
              <a:t>If the model is </a:t>
            </a:r>
            <a:r>
              <a:rPr lang="en-US" dirty="0" err="1"/>
              <a:t>underconstrained</a:t>
            </a:r>
            <a:r>
              <a:rPr lang="en-US" dirty="0"/>
              <a:t>, add appropriate constraints</a:t>
            </a:r>
          </a:p>
          <a:p>
            <a:pPr lvl="1"/>
            <a:r>
              <a:rPr lang="en-US" dirty="0"/>
              <a:t>If the assertion is not correct, modify it</a:t>
            </a:r>
          </a:p>
          <a:p>
            <a:r>
              <a:rPr lang="en-US" dirty="0"/>
              <a:t>Demonstrate that your fixes yield no counter-examples</a:t>
            </a:r>
          </a:p>
          <a:p>
            <a:pPr lvl="1"/>
            <a:r>
              <a:rPr lang="en-US" dirty="0"/>
              <a:t>Does varying the scope make a difference?</a:t>
            </a:r>
          </a:p>
          <a:p>
            <a:pPr lvl="1"/>
            <a:r>
              <a:rPr lang="en-US" dirty="0"/>
              <a:t>Does this mean that the assertions hold for all models?</a:t>
            </a:r>
          </a:p>
        </p:txBody>
      </p:sp>
      <p:sp>
        <p:nvSpPr>
          <p:cNvPr id="5" name="Slide Number Placeholder 4"/>
          <p:cNvSpPr>
            <a:spLocks noGrp="1"/>
          </p:cNvSpPr>
          <p:nvPr>
            <p:ph type="sldNum" sz="quarter" idx="12"/>
          </p:nvPr>
        </p:nvSpPr>
        <p:spPr/>
        <p:txBody>
          <a:bodyPr/>
          <a:lstStyle/>
          <a:p>
            <a:fld id="{F22885C3-2316-AB45-80CE-FDBC27846298}" type="slidenum">
              <a:rPr lang="en-US"/>
              <a:pPr/>
              <a:t>55</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r>
              <a:rPr lang="en-US" dirty="0"/>
              <a:t> Functions and Predicates</a:t>
            </a:r>
          </a:p>
        </p:txBody>
      </p:sp>
      <p:sp>
        <p:nvSpPr>
          <p:cNvPr id="333827" name="Rectangle 3"/>
          <p:cNvSpPr>
            <a:spLocks noGrp="1" noChangeArrowheads="1"/>
          </p:cNvSpPr>
          <p:nvPr>
            <p:ph idx="1"/>
          </p:nvPr>
        </p:nvSpPr>
        <p:spPr>
          <a:xfrm>
            <a:off x="682422" y="1501394"/>
            <a:ext cx="7885783" cy="4978400"/>
          </a:xfrm>
        </p:spPr>
        <p:txBody>
          <a:bodyPr/>
          <a:lstStyle/>
          <a:p>
            <a:pPr marL="0" indent="0">
              <a:lnSpc>
                <a:spcPct val="90000"/>
              </a:lnSpc>
              <a:buNone/>
            </a:pPr>
            <a:r>
              <a:rPr lang="en-US" sz="2800" dirty="0" err="1">
                <a:solidFill>
                  <a:srgbClr val="C0504D"/>
                </a:solidFill>
              </a:rPr>
              <a:t>Parametrized</a:t>
            </a:r>
            <a:r>
              <a:rPr lang="en-US" sz="2800" dirty="0">
                <a:solidFill>
                  <a:srgbClr val="C0504D"/>
                </a:solidFill>
              </a:rPr>
              <a:t> macros </a:t>
            </a:r>
            <a:r>
              <a:rPr lang="en-US" sz="2800" dirty="0"/>
              <a:t>for terms and formulas</a:t>
            </a:r>
          </a:p>
          <a:p>
            <a:pPr lvl="1">
              <a:lnSpc>
                <a:spcPct val="90000"/>
              </a:lnSpc>
            </a:pPr>
            <a:r>
              <a:rPr lang="en-US" sz="2400" dirty="0"/>
              <a:t>Can be named and reused in different contexts        (facts, assertions and conditions of run)</a:t>
            </a:r>
          </a:p>
          <a:p>
            <a:pPr lvl="1">
              <a:lnSpc>
                <a:spcPct val="90000"/>
              </a:lnSpc>
            </a:pPr>
            <a:r>
              <a:rPr lang="en-US" sz="2400" dirty="0"/>
              <a:t>Can have zero or more parameters</a:t>
            </a:r>
          </a:p>
          <a:p>
            <a:pPr lvl="1">
              <a:lnSpc>
                <a:spcPct val="90000"/>
              </a:lnSpc>
            </a:pPr>
            <a:r>
              <a:rPr lang="en-US" sz="2400" dirty="0"/>
              <a:t>Used to factor out common patterns</a:t>
            </a:r>
          </a:p>
          <a:p>
            <a:pPr>
              <a:lnSpc>
                <a:spcPct val="90000"/>
              </a:lnSpc>
            </a:pPr>
            <a:endParaRPr lang="en-US" sz="1600" dirty="0"/>
          </a:p>
          <a:p>
            <a:pPr marL="0" indent="0">
              <a:lnSpc>
                <a:spcPct val="90000"/>
              </a:lnSpc>
              <a:buNone/>
            </a:pPr>
            <a:r>
              <a:rPr lang="en-US" sz="2800" dirty="0">
                <a:solidFill>
                  <a:srgbClr val="C0504D"/>
                </a:solidFill>
              </a:rPr>
              <a:t>Functions</a:t>
            </a:r>
            <a:r>
              <a:rPr lang="en-US" sz="2800" dirty="0"/>
              <a:t> are good for:</a:t>
            </a:r>
          </a:p>
          <a:p>
            <a:pPr lvl="1">
              <a:lnSpc>
                <a:spcPct val="90000"/>
              </a:lnSpc>
            </a:pPr>
            <a:r>
              <a:rPr lang="en-US" sz="2400" dirty="0">
                <a:solidFill>
                  <a:schemeClr val="accent2"/>
                </a:solidFill>
              </a:rPr>
              <a:t>set expressions</a:t>
            </a:r>
            <a:r>
              <a:rPr lang="en-US" sz="2400" dirty="0"/>
              <a:t> you want to reuse in different contexts</a:t>
            </a:r>
          </a:p>
          <a:p>
            <a:pPr>
              <a:lnSpc>
                <a:spcPct val="90000"/>
              </a:lnSpc>
            </a:pPr>
            <a:endParaRPr lang="en-US" sz="1600" dirty="0"/>
          </a:p>
          <a:p>
            <a:pPr marL="0" indent="0">
              <a:lnSpc>
                <a:spcPct val="90000"/>
              </a:lnSpc>
              <a:buNone/>
            </a:pPr>
            <a:r>
              <a:rPr lang="en-US" sz="2800" dirty="0">
                <a:solidFill>
                  <a:srgbClr val="C0504D"/>
                </a:solidFill>
              </a:rPr>
              <a:t>Predicates</a:t>
            </a:r>
            <a:r>
              <a:rPr lang="en-US" sz="2800" dirty="0"/>
              <a:t> are good for:</a:t>
            </a:r>
          </a:p>
          <a:p>
            <a:pPr lvl="1">
              <a:lnSpc>
                <a:spcPct val="90000"/>
              </a:lnSpc>
            </a:pPr>
            <a:r>
              <a:rPr lang="en-US" sz="2400" dirty="0">
                <a:solidFill>
                  <a:srgbClr val="C0504D"/>
                </a:solidFill>
              </a:rPr>
              <a:t>formulas </a:t>
            </a:r>
            <a:r>
              <a:rPr lang="en-US" sz="2400" dirty="0"/>
              <a:t>you want to reuse in different contexts</a:t>
            </a:r>
          </a:p>
          <a:p>
            <a:pPr>
              <a:lnSpc>
                <a:spcPct val="90000"/>
              </a:lnSpc>
            </a:pPr>
            <a:endParaRPr lang="en-US" sz="1600" dirty="0"/>
          </a:p>
        </p:txBody>
      </p:sp>
      <p:sp>
        <p:nvSpPr>
          <p:cNvPr id="5" name="Slide Number Placeholder 4"/>
          <p:cNvSpPr>
            <a:spLocks noGrp="1"/>
          </p:cNvSpPr>
          <p:nvPr>
            <p:ph type="sldNum" sz="quarter" idx="12"/>
          </p:nvPr>
        </p:nvSpPr>
        <p:spPr/>
        <p:txBody>
          <a:bodyPr/>
          <a:lstStyle/>
          <a:p>
            <a:fld id="{48C10D43-3AA1-F244-AB18-28A8EA38E451}" type="slidenum">
              <a:rPr lang="en-US"/>
              <a:pPr/>
              <a:t>56</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t>Functions</a:t>
            </a:r>
          </a:p>
        </p:txBody>
      </p:sp>
      <p:sp>
        <p:nvSpPr>
          <p:cNvPr id="367619" name="Rectangle 3"/>
          <p:cNvSpPr>
            <a:spLocks noGrp="1" noChangeArrowheads="1"/>
          </p:cNvSpPr>
          <p:nvPr>
            <p:ph idx="1"/>
          </p:nvPr>
        </p:nvSpPr>
        <p:spPr>
          <a:xfrm>
            <a:off x="548217" y="1346200"/>
            <a:ext cx="8477250" cy="5059891"/>
          </a:xfr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normAutofit lnSpcReduction="10000"/>
          </a:bodyPr>
          <a:lstStyle/>
          <a:p>
            <a:pPr marL="0" indent="0">
              <a:spcAft>
                <a:spcPct val="35000"/>
              </a:spcAft>
              <a:buNone/>
            </a:pPr>
            <a:r>
              <a:rPr lang="en-US" sz="2800" dirty="0"/>
              <a:t>A named </a:t>
            </a:r>
            <a:r>
              <a:rPr lang="en-US" sz="2800" dirty="0">
                <a:solidFill>
                  <a:schemeClr val="accent2"/>
                </a:solidFill>
              </a:rPr>
              <a:t>set expression</a:t>
            </a:r>
            <a:r>
              <a:rPr lang="en-US" sz="2800" dirty="0"/>
              <a:t>, with zero or more parameters</a:t>
            </a:r>
          </a:p>
          <a:p>
            <a:pPr marL="0" indent="0">
              <a:spcAft>
                <a:spcPct val="30000"/>
              </a:spcAft>
              <a:buNone/>
            </a:pPr>
            <a:r>
              <a:rPr lang="en-US" sz="2800" dirty="0"/>
              <a:t>Examples:</a:t>
            </a:r>
          </a:p>
          <a:p>
            <a:pPr lvl="1"/>
            <a:r>
              <a:rPr lang="en-US" sz="2400" dirty="0"/>
              <a:t>The sisters function</a:t>
            </a:r>
          </a:p>
          <a:p>
            <a:pPr>
              <a:buNone/>
            </a:pPr>
            <a:r>
              <a:rPr lang="en-US" sz="2000" b="1" dirty="0">
                <a:latin typeface="Lucida Console" charset="0"/>
              </a:rPr>
              <a:t>		</a:t>
            </a:r>
            <a:r>
              <a:rPr lang="en-US" sz="2000" b="1" dirty="0">
                <a:solidFill>
                  <a:schemeClr val="accent1"/>
                </a:solidFill>
                <a:latin typeface="Lucida Console" charset="0"/>
              </a:rPr>
              <a:t>fun</a:t>
            </a:r>
            <a:r>
              <a:rPr lang="en-US" sz="2000" dirty="0">
                <a:solidFill>
                  <a:schemeClr val="accent1"/>
                </a:solidFill>
                <a:latin typeface="Lucida Console" charset="0"/>
              </a:rPr>
              <a:t> sisters </a:t>
            </a:r>
            <a:r>
              <a:rPr lang="en-US" sz="2000" b="1" dirty="0">
                <a:solidFill>
                  <a:schemeClr val="accent1"/>
                </a:solidFill>
                <a:latin typeface="Lucida Console" charset="0"/>
              </a:rPr>
              <a:t>[p</a:t>
            </a:r>
            <a:r>
              <a:rPr lang="en-US" sz="2000" dirty="0">
                <a:solidFill>
                  <a:schemeClr val="accent1"/>
                </a:solidFill>
                <a:latin typeface="Lucida Console" charset="0"/>
              </a:rPr>
              <a:t>: Person] : Woman {</a:t>
            </a:r>
          </a:p>
          <a:p>
            <a:pPr>
              <a:buNone/>
            </a:pPr>
            <a:r>
              <a:rPr lang="en-US" sz="2000" dirty="0">
                <a:solidFill>
                  <a:schemeClr val="accent1"/>
                </a:solidFill>
                <a:latin typeface="Lucida Console" charset="0"/>
              </a:rPr>
              <a:t>        {w: Woman | w in </a:t>
            </a:r>
            <a:r>
              <a:rPr lang="en-US" sz="2000" dirty="0" err="1">
                <a:solidFill>
                  <a:schemeClr val="accent1"/>
                </a:solidFill>
                <a:latin typeface="Lucida Console" charset="0"/>
              </a:rPr>
              <a:t>p.siblings</a:t>
            </a:r>
            <a:r>
              <a:rPr lang="en-US" sz="2000" dirty="0">
                <a:solidFill>
                  <a:schemeClr val="accent1"/>
                </a:solidFill>
                <a:latin typeface="Lucida Console" charset="0"/>
              </a:rPr>
              <a:t>} }</a:t>
            </a:r>
          </a:p>
          <a:p>
            <a:pPr>
              <a:buNone/>
            </a:pPr>
            <a:endParaRPr lang="en-US" sz="2000" dirty="0">
              <a:solidFill>
                <a:schemeClr val="accent1"/>
              </a:solidFill>
              <a:latin typeface="Lucida Console" charset="0"/>
            </a:endParaRPr>
          </a:p>
          <a:p>
            <a:pPr lvl="1"/>
            <a:r>
              <a:rPr lang="en-US" sz="2400" dirty="0"/>
              <a:t>The parents relation</a:t>
            </a:r>
          </a:p>
          <a:p>
            <a:pPr>
              <a:buNone/>
            </a:pPr>
            <a:r>
              <a:rPr lang="en-US" sz="2000" b="1" dirty="0">
                <a:solidFill>
                  <a:schemeClr val="accent1"/>
                </a:solidFill>
                <a:latin typeface="Lucida Console" charset="0"/>
              </a:rPr>
              <a:t>		fun</a:t>
            </a:r>
            <a:r>
              <a:rPr lang="en-US" sz="2000" dirty="0">
                <a:solidFill>
                  <a:schemeClr val="accent1"/>
                </a:solidFill>
                <a:latin typeface="Lucida Console" charset="0"/>
              </a:rPr>
              <a:t> parents </a:t>
            </a:r>
            <a:r>
              <a:rPr lang="en-US" sz="2000" b="1" dirty="0">
                <a:solidFill>
                  <a:schemeClr val="accent1"/>
                </a:solidFill>
                <a:latin typeface="Lucida Console" charset="0"/>
              </a:rPr>
              <a:t>[] </a:t>
            </a:r>
            <a:r>
              <a:rPr lang="en-US" sz="2000" dirty="0">
                <a:solidFill>
                  <a:schemeClr val="accent1"/>
                </a:solidFill>
                <a:latin typeface="Lucida Console" charset="0"/>
              </a:rPr>
              <a:t>: Person -&gt; Person {~children}</a:t>
            </a:r>
          </a:p>
          <a:p>
            <a:pPr lvl="1"/>
            <a:endParaRPr lang="en-US" sz="1200" dirty="0"/>
          </a:p>
          <a:p>
            <a:pPr lvl="1"/>
            <a:endParaRPr lang="en-US" sz="1200" dirty="0"/>
          </a:p>
          <a:p>
            <a:pPr lvl="1"/>
            <a:r>
              <a:rPr lang="en-US" sz="2400" dirty="0"/>
              <a:t>Used in a formula</a:t>
            </a:r>
          </a:p>
          <a:p>
            <a:pPr lvl="1">
              <a:buFont typeface="Wingdings" charset="2"/>
              <a:buNone/>
            </a:pPr>
            <a:r>
              <a:rPr lang="en-US" sz="2400" dirty="0"/>
              <a:t>		</a:t>
            </a:r>
            <a:r>
              <a:rPr lang="en-US" sz="2000" dirty="0">
                <a:solidFill>
                  <a:schemeClr val="accent1"/>
                </a:solidFill>
                <a:latin typeface="Lucida Console" charset="0"/>
              </a:rPr>
              <a:t>all p: Person | not (p in </a:t>
            </a:r>
            <a:r>
              <a:rPr lang="en-US" sz="2000" dirty="0" err="1">
                <a:solidFill>
                  <a:schemeClr val="accent1"/>
                </a:solidFill>
                <a:latin typeface="Lucida Console" charset="0"/>
              </a:rPr>
              <a:t>p.^parents</a:t>
            </a:r>
            <a:r>
              <a:rPr lang="en-US" sz="2000" dirty="0">
                <a:solidFill>
                  <a:schemeClr val="accent1"/>
                </a:solidFill>
                <a:latin typeface="Lucida Console" charset="0"/>
              </a:rPr>
              <a:t> or</a:t>
            </a:r>
          </a:p>
          <a:p>
            <a:pPr lvl="1">
              <a:buFont typeface="Wingdings" charset="2"/>
              <a:buNone/>
            </a:pPr>
            <a:r>
              <a:rPr lang="en-US" sz="2000" dirty="0">
                <a:solidFill>
                  <a:schemeClr val="accent1"/>
                </a:solidFill>
                <a:latin typeface="Lucida Console" charset="0"/>
              </a:rPr>
              <a:t>                        </a:t>
            </a:r>
            <a:r>
              <a:rPr lang="en-US" sz="2000" dirty="0" err="1">
                <a:solidFill>
                  <a:schemeClr val="accent1"/>
                </a:solidFill>
                <a:latin typeface="Lucida Console" charset="0"/>
              </a:rPr>
              <a:t>p</a:t>
            </a:r>
            <a:r>
              <a:rPr lang="en-US" sz="2000" dirty="0">
                <a:solidFill>
                  <a:schemeClr val="accent1"/>
                </a:solidFill>
                <a:latin typeface="Lucida Console" charset="0"/>
              </a:rPr>
              <a:t> in </a:t>
            </a:r>
            <a:r>
              <a:rPr lang="en-US" sz="2000" dirty="0" err="1">
                <a:solidFill>
                  <a:schemeClr val="accent1"/>
                </a:solidFill>
                <a:latin typeface="Lucida Console" charset="0"/>
              </a:rPr>
              <a:t>sisters[p</a:t>
            </a:r>
            <a:r>
              <a:rPr lang="en-US" sz="2000" dirty="0">
                <a:solidFill>
                  <a:schemeClr val="accent1"/>
                </a:solidFill>
                <a:latin typeface="Lucida Console" charset="0"/>
              </a:rPr>
              <a:t>])</a:t>
            </a:r>
          </a:p>
        </p:txBody>
      </p:sp>
      <p:sp>
        <p:nvSpPr>
          <p:cNvPr id="5" name="Slide Number Placeholder 4"/>
          <p:cNvSpPr>
            <a:spLocks noGrp="1"/>
          </p:cNvSpPr>
          <p:nvPr>
            <p:ph type="sldNum" sz="quarter" idx="12"/>
          </p:nvPr>
        </p:nvSpPr>
        <p:spPr/>
        <p:txBody>
          <a:bodyPr/>
          <a:lstStyle/>
          <a:p>
            <a:fld id="{D355FD25-E13E-C441-BCA5-564926F7D472}" type="slidenum">
              <a:rPr lang="en-US"/>
              <a:pPr/>
              <a:t>57</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t>Predicates</a:t>
            </a:r>
          </a:p>
        </p:txBody>
      </p:sp>
      <p:sp>
        <p:nvSpPr>
          <p:cNvPr id="366595" name="Rectangle 3"/>
          <p:cNvSpPr>
            <a:spLocks noGrp="1" noChangeArrowheads="1"/>
          </p:cNvSpPr>
          <p:nvPr>
            <p:ph idx="1"/>
          </p:nvPr>
        </p:nvSpPr>
        <p:spPr>
          <a:xfrm>
            <a:off x="685800" y="1524000"/>
            <a:ext cx="7896225" cy="4711700"/>
          </a:xfrm>
        </p:spPr>
        <p:txBody>
          <a:bodyPr/>
          <a:lstStyle/>
          <a:p>
            <a:pPr marL="0" indent="0">
              <a:spcAft>
                <a:spcPct val="35000"/>
              </a:spcAft>
              <a:buNone/>
            </a:pPr>
            <a:r>
              <a:rPr lang="en-US" sz="2400" dirty="0"/>
              <a:t>A named </a:t>
            </a:r>
            <a:r>
              <a:rPr lang="en-US" sz="2400" dirty="0">
                <a:solidFill>
                  <a:schemeClr val="accent2"/>
                </a:solidFill>
              </a:rPr>
              <a:t>formula</a:t>
            </a:r>
            <a:r>
              <a:rPr lang="en-US" sz="2400" dirty="0"/>
              <a:t>, with zero or more parameters</a:t>
            </a:r>
          </a:p>
          <a:p>
            <a:pPr marL="0" indent="0">
              <a:spcAft>
                <a:spcPct val="35000"/>
              </a:spcAft>
              <a:buNone/>
            </a:pPr>
            <a:r>
              <a:rPr lang="en-US" sz="2400" dirty="0"/>
              <a:t>Predicates are </a:t>
            </a:r>
            <a:r>
              <a:rPr lang="en-US" sz="2400" dirty="0">
                <a:solidFill>
                  <a:srgbClr val="C0504D"/>
                </a:solidFill>
              </a:rPr>
              <a:t>not </a:t>
            </a:r>
            <a:r>
              <a:rPr lang="en-US" sz="2400" dirty="0"/>
              <a:t>included when analyzing other schemas (e.g., facts or assertions) unless they are applied to actual arguments in the schemas being analyzed</a:t>
            </a:r>
          </a:p>
          <a:p>
            <a:pPr marL="0" indent="0">
              <a:lnSpc>
                <a:spcPct val="80000"/>
              </a:lnSpc>
              <a:spcAft>
                <a:spcPct val="30000"/>
              </a:spcAft>
              <a:buNone/>
            </a:pPr>
            <a:r>
              <a:rPr lang="en-US" sz="2400" dirty="0"/>
              <a:t>Example:</a:t>
            </a:r>
          </a:p>
          <a:p>
            <a:pPr lvl="1">
              <a:lnSpc>
                <a:spcPct val="80000"/>
              </a:lnSpc>
              <a:spcAft>
                <a:spcPct val="30000"/>
              </a:spcAft>
            </a:pPr>
            <a:r>
              <a:rPr lang="en-US" sz="2000" dirty="0"/>
              <a:t>Two persons are blood relatives </a:t>
            </a:r>
            <a:r>
              <a:rPr lang="en-US" sz="2000" dirty="0" err="1"/>
              <a:t>iff</a:t>
            </a:r>
            <a:r>
              <a:rPr lang="en-US" sz="2000" dirty="0"/>
              <a:t> they have a common ancestor</a:t>
            </a:r>
          </a:p>
          <a:p>
            <a:pPr lvl="1">
              <a:lnSpc>
                <a:spcPct val="80000"/>
              </a:lnSpc>
              <a:buFont typeface="Wingdings" charset="2"/>
              <a:buNone/>
            </a:pPr>
            <a:r>
              <a:rPr lang="en-US" sz="2000" b="1" dirty="0" err="1">
                <a:solidFill>
                  <a:schemeClr val="accent1"/>
                </a:solidFill>
                <a:latin typeface="Lucida Console" charset="0"/>
              </a:rPr>
              <a:t>pred</a:t>
            </a:r>
            <a:r>
              <a:rPr lang="en-US" sz="2000" dirty="0">
                <a:solidFill>
                  <a:schemeClr val="accent1"/>
                </a:solidFill>
                <a:latin typeface="Lucida Console" charset="0"/>
              </a:rPr>
              <a:t> </a:t>
            </a:r>
            <a:r>
              <a:rPr lang="en-US" sz="2000" dirty="0" err="1">
                <a:solidFill>
                  <a:schemeClr val="accent1"/>
                </a:solidFill>
                <a:latin typeface="Lucida Console" charset="0"/>
              </a:rPr>
              <a:t>BloodRelated</a:t>
            </a:r>
            <a:r>
              <a:rPr lang="en-US" sz="2000" dirty="0">
                <a:solidFill>
                  <a:schemeClr val="accent1"/>
                </a:solidFill>
                <a:latin typeface="Lucida Console" charset="0"/>
              </a:rPr>
              <a:t> </a:t>
            </a:r>
            <a:r>
              <a:rPr lang="en-US" sz="2000" b="1" dirty="0">
                <a:solidFill>
                  <a:schemeClr val="accent1"/>
                </a:solidFill>
                <a:latin typeface="Lucida Console" charset="0"/>
              </a:rPr>
              <a:t>[</a:t>
            </a:r>
            <a:r>
              <a:rPr lang="en-US" sz="2000" dirty="0" err="1">
                <a:solidFill>
                  <a:schemeClr val="accent1"/>
                </a:solidFill>
                <a:latin typeface="Lucida Console" charset="0"/>
              </a:rPr>
              <a:t>p</a:t>
            </a:r>
            <a:r>
              <a:rPr lang="en-US" sz="2000" dirty="0">
                <a:solidFill>
                  <a:schemeClr val="accent1"/>
                </a:solidFill>
                <a:latin typeface="Lucida Console" charset="0"/>
              </a:rPr>
              <a:t>: Person, </a:t>
            </a:r>
            <a:r>
              <a:rPr lang="en-US" sz="2000" dirty="0" err="1">
                <a:solidFill>
                  <a:schemeClr val="accent1"/>
                </a:solidFill>
                <a:latin typeface="Lucida Console" charset="0"/>
              </a:rPr>
              <a:t>q</a:t>
            </a:r>
            <a:r>
              <a:rPr lang="en-US" sz="2000" dirty="0">
                <a:solidFill>
                  <a:schemeClr val="accent1"/>
                </a:solidFill>
                <a:latin typeface="Lucida Console" charset="0"/>
              </a:rPr>
              <a:t>: Person</a:t>
            </a:r>
            <a:r>
              <a:rPr lang="en-US" sz="2000" b="1" dirty="0">
                <a:solidFill>
                  <a:schemeClr val="accent1"/>
                </a:solidFill>
                <a:latin typeface="Lucida Console" charset="0"/>
              </a:rPr>
              <a:t>]</a:t>
            </a:r>
            <a:r>
              <a:rPr lang="en-US" sz="2000" dirty="0">
                <a:solidFill>
                  <a:schemeClr val="accent1"/>
                </a:solidFill>
                <a:latin typeface="Lucida Console" charset="0"/>
              </a:rPr>
              <a:t>  {</a:t>
            </a:r>
          </a:p>
          <a:p>
            <a:pPr lvl="1">
              <a:lnSpc>
                <a:spcPct val="80000"/>
              </a:lnSpc>
              <a:buFont typeface="Wingdings" charset="2"/>
              <a:buNone/>
            </a:pPr>
            <a:r>
              <a:rPr lang="en-US" sz="2000" dirty="0">
                <a:solidFill>
                  <a:schemeClr val="accent1"/>
                </a:solidFill>
                <a:latin typeface="Lucida Console" charset="0"/>
              </a:rPr>
              <a:t>	some (p.*parents &amp; q.*parents)</a:t>
            </a:r>
          </a:p>
          <a:p>
            <a:pPr lvl="1">
              <a:lnSpc>
                <a:spcPct val="80000"/>
              </a:lnSpc>
              <a:buFont typeface="Wingdings" charset="2"/>
              <a:buNone/>
            </a:pPr>
            <a:r>
              <a:rPr lang="en-US" sz="2000" dirty="0">
                <a:solidFill>
                  <a:schemeClr val="accent1"/>
                </a:solidFill>
                <a:latin typeface="Lucida Console" charset="0"/>
              </a:rPr>
              <a:t>}</a:t>
            </a:r>
          </a:p>
          <a:p>
            <a:pPr lvl="1">
              <a:lnSpc>
                <a:spcPct val="80000"/>
              </a:lnSpc>
              <a:spcAft>
                <a:spcPct val="30000"/>
              </a:spcAft>
            </a:pPr>
            <a:r>
              <a:rPr lang="en-US" sz="2000" dirty="0"/>
              <a:t>A person can't be married to a blood relative</a:t>
            </a:r>
          </a:p>
          <a:p>
            <a:pPr lvl="1">
              <a:lnSpc>
                <a:spcPct val="80000"/>
              </a:lnSpc>
              <a:buFont typeface="Wingdings" charset="2"/>
              <a:buNone/>
            </a:pPr>
            <a:r>
              <a:rPr lang="en-US" sz="2000" dirty="0">
                <a:solidFill>
                  <a:schemeClr val="accent1"/>
                </a:solidFill>
                <a:latin typeface="Lucida Console" charset="0"/>
              </a:rPr>
              <a:t>no p: Married | </a:t>
            </a:r>
            <a:r>
              <a:rPr lang="en-US" sz="2000" dirty="0" err="1">
                <a:solidFill>
                  <a:schemeClr val="accent1"/>
                </a:solidFill>
                <a:latin typeface="Lucida Console" charset="0"/>
              </a:rPr>
              <a:t>BloodRelated</a:t>
            </a:r>
            <a:r>
              <a:rPr lang="en-US" sz="2000" dirty="0">
                <a:solidFill>
                  <a:schemeClr val="accent1"/>
                </a:solidFill>
                <a:latin typeface="Lucida Console" charset="0"/>
              </a:rPr>
              <a:t>[p, </a:t>
            </a:r>
            <a:r>
              <a:rPr lang="en-US" sz="2000" dirty="0" err="1">
                <a:solidFill>
                  <a:schemeClr val="accent1"/>
                </a:solidFill>
                <a:latin typeface="Lucida Console" charset="0"/>
              </a:rPr>
              <a:t>p.spouse</a:t>
            </a:r>
            <a:r>
              <a:rPr lang="en-US" sz="2000" dirty="0">
                <a:solidFill>
                  <a:schemeClr val="accent1"/>
                </a:solidFill>
                <a:latin typeface="Lucida Console" charset="0"/>
              </a:rPr>
              <a:t>]</a:t>
            </a:r>
            <a:endParaRPr lang="en-US" sz="2400" dirty="0">
              <a:solidFill>
                <a:schemeClr val="accent1"/>
              </a:solidFill>
              <a:latin typeface="Lucida Console" charset="0"/>
            </a:endParaRPr>
          </a:p>
        </p:txBody>
      </p:sp>
      <p:sp>
        <p:nvSpPr>
          <p:cNvPr id="5" name="Slide Number Placeholder 4"/>
          <p:cNvSpPr>
            <a:spLocks noGrp="1"/>
          </p:cNvSpPr>
          <p:nvPr>
            <p:ph type="sldNum" sz="quarter" idx="12"/>
          </p:nvPr>
        </p:nvSpPr>
        <p:spPr/>
        <p:txBody>
          <a:bodyPr/>
          <a:lstStyle/>
          <a:p>
            <a:fld id="{9DF805FC-8677-5E4E-B14E-4FDDF98BA63B}" type="slidenum">
              <a:rPr lang="en-US"/>
              <a:pPr/>
              <a:t>58</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US"/>
              <a:t>Predicate or Fact ?</a:t>
            </a:r>
          </a:p>
        </p:txBody>
      </p:sp>
      <p:sp>
        <p:nvSpPr>
          <p:cNvPr id="368643" name="Rectangle 3"/>
          <p:cNvSpPr>
            <a:spLocks noGrp="1" noChangeArrowheads="1"/>
          </p:cNvSpPr>
          <p:nvPr>
            <p:ph idx="1"/>
          </p:nvPr>
        </p:nvSpPr>
        <p:spPr/>
        <p:txBody>
          <a:bodyPr/>
          <a:lstStyle/>
          <a:p>
            <a:pPr>
              <a:spcAft>
                <a:spcPct val="30000"/>
              </a:spcAft>
            </a:pPr>
            <a:r>
              <a:rPr lang="en-US" sz="2800" dirty="0"/>
              <a:t>Predicates are (</a:t>
            </a:r>
            <a:r>
              <a:rPr lang="en-US" sz="2800" dirty="0" err="1"/>
              <a:t>parametrized</a:t>
            </a:r>
            <a:r>
              <a:rPr lang="en-US" sz="2800" dirty="0"/>
              <a:t>) </a:t>
            </a:r>
            <a:r>
              <a:rPr lang="en-US" sz="2800" dirty="0">
                <a:solidFill>
                  <a:srgbClr val="C0504D"/>
                </a:solidFill>
              </a:rPr>
              <a:t>definitions</a:t>
            </a:r>
            <a:r>
              <a:rPr lang="en-US" sz="2800" dirty="0">
                <a:solidFill>
                  <a:srgbClr val="4F81BD"/>
                </a:solidFill>
              </a:rPr>
              <a:t> </a:t>
            </a:r>
            <a:r>
              <a:rPr lang="en-US" sz="2800" dirty="0"/>
              <a:t>of constraints</a:t>
            </a:r>
          </a:p>
          <a:p>
            <a:pPr>
              <a:spcAft>
                <a:spcPct val="30000"/>
              </a:spcAft>
            </a:pPr>
            <a:r>
              <a:rPr lang="en-US" sz="2800" dirty="0"/>
              <a:t>Facts are </a:t>
            </a:r>
            <a:r>
              <a:rPr lang="en-US" sz="2800" dirty="0">
                <a:solidFill>
                  <a:srgbClr val="C0504D"/>
                </a:solidFill>
              </a:rPr>
              <a:t>assumed</a:t>
            </a:r>
            <a:r>
              <a:rPr lang="en-US" sz="2800" dirty="0">
                <a:solidFill>
                  <a:srgbClr val="4F81BD"/>
                </a:solidFill>
              </a:rPr>
              <a:t> </a:t>
            </a:r>
            <a:r>
              <a:rPr lang="en-US" sz="2800" dirty="0"/>
              <a:t>constraints</a:t>
            </a:r>
          </a:p>
          <a:p>
            <a:pPr>
              <a:spcAft>
                <a:spcPct val="30000"/>
              </a:spcAft>
            </a:pPr>
            <a:r>
              <a:rPr lang="en-US" sz="2800" dirty="0">
                <a:solidFill>
                  <a:srgbClr val="C0504D"/>
                </a:solidFill>
              </a:rPr>
              <a:t>Note:</a:t>
            </a:r>
            <a:r>
              <a:rPr lang="en-US" sz="2800" dirty="0"/>
              <a:t> You can package constraints as predicates and then use those predicates in facts</a:t>
            </a:r>
          </a:p>
          <a:p>
            <a:pPr lvl="1">
              <a:lnSpc>
                <a:spcPct val="80000"/>
              </a:lnSpc>
              <a:buFont typeface="Wingdings" charset="2"/>
              <a:buNone/>
            </a:pPr>
            <a:r>
              <a:rPr lang="en-US" sz="2000" b="1" dirty="0" err="1">
                <a:solidFill>
                  <a:schemeClr val="accent1"/>
                </a:solidFill>
                <a:latin typeface="Lucida Console" charset="0"/>
              </a:rPr>
              <a:t>pred</a:t>
            </a:r>
            <a:r>
              <a:rPr lang="en-US" sz="2000" dirty="0">
                <a:solidFill>
                  <a:schemeClr val="accent1"/>
                </a:solidFill>
                <a:latin typeface="Lucida Console" charset="0"/>
              </a:rPr>
              <a:t> </a:t>
            </a:r>
            <a:r>
              <a:rPr lang="en-US" sz="2000" dirty="0" err="1">
                <a:solidFill>
                  <a:schemeClr val="accent1"/>
                </a:solidFill>
                <a:latin typeface="Lucida Console" charset="0"/>
              </a:rPr>
              <a:t>IsSingle</a:t>
            </a:r>
            <a:r>
              <a:rPr lang="en-US" sz="2000" b="1" dirty="0">
                <a:solidFill>
                  <a:schemeClr val="accent1"/>
                </a:solidFill>
                <a:latin typeface="Lucida Console" charset="0"/>
              </a:rPr>
              <a:t>[</a:t>
            </a:r>
            <a:r>
              <a:rPr lang="en-US" sz="2000" dirty="0">
                <a:solidFill>
                  <a:schemeClr val="accent1"/>
                </a:solidFill>
                <a:latin typeface="Lucida Console" charset="0"/>
              </a:rPr>
              <a:t>p: Person</a:t>
            </a:r>
            <a:r>
              <a:rPr lang="en-US" sz="2000" b="1" dirty="0">
                <a:solidFill>
                  <a:schemeClr val="accent1"/>
                </a:solidFill>
                <a:latin typeface="Lucida Console" charset="0"/>
              </a:rPr>
              <a:t>]</a:t>
            </a:r>
            <a:r>
              <a:rPr lang="en-US" sz="2000" dirty="0">
                <a:solidFill>
                  <a:schemeClr val="accent1"/>
                </a:solidFill>
                <a:latin typeface="Lucida Console" charset="0"/>
              </a:rPr>
              <a:t> { not (p in Married) }</a:t>
            </a:r>
          </a:p>
          <a:p>
            <a:pPr lvl="1">
              <a:lnSpc>
                <a:spcPct val="80000"/>
              </a:lnSpc>
              <a:buNone/>
            </a:pPr>
            <a:r>
              <a:rPr lang="en-US" sz="2000" b="1" dirty="0" err="1">
                <a:solidFill>
                  <a:schemeClr val="accent1"/>
                </a:solidFill>
                <a:latin typeface="Lucida Console" charset="0"/>
              </a:rPr>
              <a:t>pred</a:t>
            </a:r>
            <a:r>
              <a:rPr lang="en-US" sz="2000" dirty="0">
                <a:solidFill>
                  <a:schemeClr val="accent1"/>
                </a:solidFill>
                <a:latin typeface="Lucida Console" charset="0"/>
              </a:rPr>
              <a:t> </a:t>
            </a:r>
            <a:r>
              <a:rPr lang="en-US" sz="2000" dirty="0" err="1">
                <a:solidFill>
                  <a:schemeClr val="accent1"/>
                </a:solidFill>
                <a:latin typeface="Lucida Console" charset="0"/>
              </a:rPr>
              <a:t>IsFather</a:t>
            </a:r>
            <a:r>
              <a:rPr lang="en-US" sz="2000" b="1" dirty="0">
                <a:solidFill>
                  <a:schemeClr val="accent1"/>
                </a:solidFill>
                <a:latin typeface="Lucida Console" charset="0"/>
              </a:rPr>
              <a:t>[</a:t>
            </a:r>
            <a:r>
              <a:rPr lang="en-US" sz="2000" dirty="0">
                <a:solidFill>
                  <a:schemeClr val="accent1"/>
                </a:solidFill>
                <a:latin typeface="Lucida Console" charset="0"/>
              </a:rPr>
              <a:t>p: Man</a:t>
            </a:r>
            <a:r>
              <a:rPr lang="en-US" sz="2000" b="1" dirty="0">
                <a:solidFill>
                  <a:schemeClr val="accent1"/>
                </a:solidFill>
                <a:latin typeface="Lucida Console" charset="0"/>
              </a:rPr>
              <a:t>]</a:t>
            </a:r>
            <a:r>
              <a:rPr lang="en-US" sz="2000" dirty="0">
                <a:solidFill>
                  <a:schemeClr val="accent1"/>
                </a:solidFill>
                <a:latin typeface="Lucida Console" charset="0"/>
              </a:rPr>
              <a:t> { some </a:t>
            </a:r>
            <a:r>
              <a:rPr lang="en-US" sz="2000" dirty="0" err="1">
                <a:solidFill>
                  <a:schemeClr val="accent1"/>
                </a:solidFill>
                <a:latin typeface="Lucida Console" charset="0"/>
              </a:rPr>
              <a:t>p.children</a:t>
            </a:r>
            <a:r>
              <a:rPr lang="en-US" sz="2000" dirty="0">
                <a:solidFill>
                  <a:schemeClr val="accent1"/>
                </a:solidFill>
                <a:latin typeface="Lucida Console" charset="0"/>
              </a:rPr>
              <a:t> }</a:t>
            </a:r>
          </a:p>
          <a:p>
            <a:pPr lvl="1">
              <a:lnSpc>
                <a:spcPct val="80000"/>
              </a:lnSpc>
              <a:buFont typeface="Wingdings" charset="2"/>
              <a:buNone/>
            </a:pPr>
            <a:endParaRPr lang="en-US" sz="2000" dirty="0">
              <a:solidFill>
                <a:schemeClr val="accent1"/>
              </a:solidFill>
              <a:latin typeface="Lucida Console" charset="0"/>
            </a:endParaRPr>
          </a:p>
          <a:p>
            <a:pPr lvl="1">
              <a:lnSpc>
                <a:spcPct val="80000"/>
              </a:lnSpc>
              <a:buFont typeface="Wingdings" charset="2"/>
              <a:buNone/>
            </a:pPr>
            <a:r>
              <a:rPr lang="en-US" sz="2000" dirty="0">
                <a:solidFill>
                  <a:schemeClr val="accent1"/>
                </a:solidFill>
                <a:latin typeface="Lucida Console" charset="0"/>
              </a:rPr>
              <a:t>fact { some q: Man | </a:t>
            </a:r>
            <a:r>
              <a:rPr lang="en-US" sz="2000" dirty="0" err="1">
                <a:solidFill>
                  <a:schemeClr val="accent1"/>
                </a:solidFill>
                <a:latin typeface="Lucida Console" charset="0"/>
              </a:rPr>
              <a:t>IsSingle</a:t>
            </a:r>
            <a:r>
              <a:rPr lang="en-US" sz="2000" dirty="0">
                <a:solidFill>
                  <a:schemeClr val="accent1"/>
                </a:solidFill>
                <a:latin typeface="Lucida Console" charset="0"/>
              </a:rPr>
              <a:t>[q</a:t>
            </a:r>
            <a:r>
              <a:rPr lang="en-US" sz="2000">
                <a:solidFill>
                  <a:schemeClr val="accent1"/>
                </a:solidFill>
                <a:latin typeface="Lucida Console" charset="0"/>
              </a:rPr>
              <a:t>] &amp;&amp; </a:t>
            </a:r>
            <a:r>
              <a:rPr lang="en-US" sz="2000" dirty="0" err="1">
                <a:solidFill>
                  <a:schemeClr val="accent1"/>
                </a:solidFill>
                <a:latin typeface="Lucida Console" charset="0"/>
              </a:rPr>
              <a:t>IsFather</a:t>
            </a:r>
            <a:r>
              <a:rPr lang="en-US" sz="2000" b="1" dirty="0">
                <a:solidFill>
                  <a:schemeClr val="accent1"/>
                </a:solidFill>
                <a:latin typeface="Lucida Console" charset="0"/>
              </a:rPr>
              <a:t>[q] }</a:t>
            </a:r>
            <a:endParaRPr lang="en-US" sz="2000" dirty="0">
              <a:solidFill>
                <a:schemeClr val="accent1"/>
              </a:solidFill>
              <a:latin typeface="Lucida Console" charset="0"/>
            </a:endParaRPr>
          </a:p>
          <a:p>
            <a:pPr marL="0" indent="0">
              <a:spcAft>
                <a:spcPct val="30000"/>
              </a:spcAft>
              <a:buNone/>
            </a:pPr>
            <a:endParaRPr lang="en-US" sz="2800" dirty="0"/>
          </a:p>
        </p:txBody>
      </p:sp>
      <p:sp>
        <p:nvSpPr>
          <p:cNvPr id="5" name="Slide Number Placeholder 4"/>
          <p:cNvSpPr>
            <a:spLocks noGrp="1"/>
          </p:cNvSpPr>
          <p:nvPr>
            <p:ph type="sldNum" sz="quarter" idx="12"/>
          </p:nvPr>
        </p:nvSpPr>
        <p:spPr/>
        <p:txBody>
          <a:bodyPr/>
          <a:lstStyle/>
          <a:p>
            <a:fld id="{FF33B3BD-138C-9A44-A9E5-232BD86FB12F}" type="slidenum">
              <a:rPr lang="en-US"/>
              <a:pPr/>
              <a:t>59</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dirty="0"/>
              <a:t>Everything is a Set in Alloy</a:t>
            </a:r>
          </a:p>
        </p:txBody>
      </p:sp>
      <p:sp>
        <p:nvSpPr>
          <p:cNvPr id="345091" name="Rectangle 3"/>
          <p:cNvSpPr>
            <a:spLocks noGrp="1" noChangeArrowheads="1"/>
          </p:cNvSpPr>
          <p:nvPr>
            <p:ph idx="1"/>
          </p:nvPr>
        </p:nvSpPr>
        <p:spPr>
          <a:xfrm>
            <a:off x="457200" y="1600200"/>
            <a:ext cx="8229600" cy="4692717"/>
          </a:xfrm>
        </p:spPr>
        <p:txBody>
          <a:bodyPr>
            <a:normAutofit fontScale="92500" lnSpcReduction="10000"/>
          </a:bodyPr>
          <a:lstStyle/>
          <a:p>
            <a:r>
              <a:rPr lang="en-US" dirty="0"/>
              <a:t>There are </a:t>
            </a:r>
            <a:r>
              <a:rPr lang="en-US" dirty="0">
                <a:solidFill>
                  <a:srgbClr val="C0504D"/>
                </a:solidFill>
              </a:rPr>
              <a:t>no </a:t>
            </a:r>
            <a:r>
              <a:rPr lang="en-US" dirty="0">
                <a:solidFill>
                  <a:schemeClr val="accent2"/>
                </a:solidFill>
              </a:rPr>
              <a:t>scalars </a:t>
            </a:r>
          </a:p>
          <a:p>
            <a:pPr lvl="1"/>
            <a:r>
              <a:rPr lang="en-US" dirty="0"/>
              <a:t>We never speak directly about elements (or  </a:t>
            </a:r>
            <a:r>
              <a:rPr lang="en-US" dirty="0" err="1"/>
              <a:t>tuples</a:t>
            </a:r>
            <a:r>
              <a:rPr lang="en-US" dirty="0"/>
              <a:t>) of relations</a:t>
            </a:r>
          </a:p>
          <a:p>
            <a:pPr lvl="1"/>
            <a:r>
              <a:rPr lang="en-US" dirty="0"/>
              <a:t>Instead, we can use </a:t>
            </a:r>
            <a:r>
              <a:rPr lang="en-US" dirty="0">
                <a:solidFill>
                  <a:schemeClr val="accent2"/>
                </a:solidFill>
              </a:rPr>
              <a:t>singleton</a:t>
            </a:r>
            <a:r>
              <a:rPr lang="en-US" dirty="0"/>
              <a:t> relations:</a:t>
            </a:r>
          </a:p>
          <a:p>
            <a:pPr lvl="2">
              <a:buFont typeface="Wingdings" charset="2"/>
              <a:buNone/>
            </a:pPr>
            <a:r>
              <a:rPr lang="en-US" sz="2800" b="1" dirty="0">
                <a:solidFill>
                  <a:schemeClr val="accent1"/>
                </a:solidFill>
                <a:latin typeface="Lucida Console" charset="0"/>
              </a:rPr>
              <a:t>		one sig </a:t>
            </a:r>
            <a:r>
              <a:rPr lang="en-US" sz="2800" dirty="0">
                <a:solidFill>
                  <a:schemeClr val="accent1"/>
                </a:solidFill>
                <a:latin typeface="Lucida Console" charset="0"/>
              </a:rPr>
              <a:t>Matt </a:t>
            </a:r>
            <a:r>
              <a:rPr lang="en-US" sz="2800" b="1" dirty="0">
                <a:solidFill>
                  <a:schemeClr val="accent1"/>
                </a:solidFill>
                <a:latin typeface="Lucida Console" charset="0"/>
              </a:rPr>
              <a:t>extends</a:t>
            </a:r>
            <a:r>
              <a:rPr lang="en-US" sz="2800" dirty="0">
                <a:solidFill>
                  <a:schemeClr val="accent1"/>
                </a:solidFill>
                <a:latin typeface="Lucida Console" charset="0"/>
              </a:rPr>
              <a:t> Person</a:t>
            </a:r>
          </a:p>
          <a:p>
            <a:pPr lvl="2">
              <a:lnSpc>
                <a:spcPct val="80000"/>
              </a:lnSpc>
              <a:buFont typeface="Wingdings" charset="2"/>
              <a:buNone/>
            </a:pPr>
            <a:endParaRPr lang="en-US" sz="2800" dirty="0">
              <a:solidFill>
                <a:schemeClr val="accent1"/>
              </a:solidFill>
              <a:latin typeface="Lucida Console" charset="0"/>
            </a:endParaRPr>
          </a:p>
          <a:p>
            <a:r>
              <a:rPr lang="en-US" dirty="0"/>
              <a:t>Quantified variables </a:t>
            </a:r>
            <a:r>
              <a:rPr lang="en-US" dirty="0">
                <a:solidFill>
                  <a:schemeClr val="accent2"/>
                </a:solidFill>
              </a:rPr>
              <a:t>always</a:t>
            </a:r>
            <a:r>
              <a:rPr lang="en-US" dirty="0"/>
              <a:t> denote singleton relations:				</a:t>
            </a:r>
          </a:p>
          <a:p>
            <a:pPr marL="0" indent="0">
              <a:buNone/>
            </a:pPr>
            <a:r>
              <a:rPr lang="en-US" b="1" dirty="0">
                <a:solidFill>
                  <a:schemeClr val="accent1"/>
                </a:solidFill>
                <a:latin typeface="Lucida Console" charset="0"/>
              </a:rPr>
              <a:t>	all </a:t>
            </a:r>
            <a:r>
              <a:rPr lang="en-US" dirty="0">
                <a:solidFill>
                  <a:schemeClr val="accent1"/>
                </a:solidFill>
                <a:latin typeface="Lucida Console" charset="0"/>
              </a:rPr>
              <a:t>x </a:t>
            </a:r>
            <a:r>
              <a:rPr lang="en-US" b="1" dirty="0">
                <a:solidFill>
                  <a:schemeClr val="accent1"/>
                </a:solidFill>
                <a:latin typeface="Lucida Console" charset="0"/>
              </a:rPr>
              <a:t>:</a:t>
            </a:r>
            <a:r>
              <a:rPr lang="en-US" dirty="0">
                <a:solidFill>
                  <a:schemeClr val="accent1"/>
                </a:solidFill>
                <a:latin typeface="Lucida Console" charset="0"/>
              </a:rPr>
              <a:t> S | … x …</a:t>
            </a:r>
          </a:p>
          <a:p>
            <a:pPr lvl="1">
              <a:lnSpc>
                <a:spcPct val="120000"/>
              </a:lnSpc>
              <a:buNone/>
            </a:pPr>
            <a:r>
              <a:rPr lang="en-US" dirty="0" err="1">
                <a:solidFill>
                  <a:srgbClr val="4F81BD"/>
                </a:solidFill>
                <a:latin typeface="Lucida Console" charset="0"/>
              </a:rPr>
              <a:t>x</a:t>
            </a:r>
            <a:r>
              <a:rPr lang="en-US" dirty="0">
                <a:solidFill>
                  <a:srgbClr val="4F81BD"/>
                </a:solidFill>
                <a:latin typeface="Lucida Console" charset="0"/>
              </a:rPr>
              <a:t> = {</a:t>
            </a:r>
            <a:r>
              <a:rPr lang="en-US" dirty="0" err="1">
                <a:solidFill>
                  <a:srgbClr val="4F81BD"/>
                </a:solidFill>
                <a:latin typeface="Lucida Console" charset="0"/>
              </a:rPr>
              <a:t>t</a:t>
            </a:r>
            <a:r>
              <a:rPr lang="en-US" dirty="0">
                <a:solidFill>
                  <a:srgbClr val="4F81BD"/>
                </a:solidFill>
                <a:latin typeface="Lucida Console" charset="0"/>
              </a:rPr>
              <a:t>}</a:t>
            </a:r>
            <a:r>
              <a:rPr lang="en-US" dirty="0">
                <a:solidFill>
                  <a:srgbClr val="4F81BD"/>
                </a:solidFill>
              </a:rPr>
              <a:t> </a:t>
            </a:r>
            <a:r>
              <a:rPr lang="en-US" dirty="0"/>
              <a:t>for some element </a:t>
            </a:r>
            <a:r>
              <a:rPr lang="en-US" dirty="0" err="1">
                <a:solidFill>
                  <a:srgbClr val="4F81BD"/>
                </a:solidFill>
                <a:latin typeface="Lucida Console" charset="0"/>
              </a:rPr>
              <a:t>t</a:t>
            </a:r>
            <a:r>
              <a:rPr lang="en-US" dirty="0"/>
              <a:t> of </a:t>
            </a:r>
            <a:r>
              <a:rPr lang="en-US" dirty="0">
                <a:solidFill>
                  <a:srgbClr val="4F81BD"/>
                </a:solidFill>
                <a:latin typeface="Lucida Console" charset="0"/>
              </a:rPr>
              <a:t>S</a:t>
            </a:r>
            <a:endParaRPr lang="en-US" b="1" dirty="0">
              <a:solidFill>
                <a:srgbClr val="4F81BD"/>
              </a:solidFill>
            </a:endParaRPr>
          </a:p>
        </p:txBody>
      </p:sp>
      <p:sp>
        <p:nvSpPr>
          <p:cNvPr id="5" name="Slide Number Placeholder 4"/>
          <p:cNvSpPr>
            <a:spLocks noGrp="1"/>
          </p:cNvSpPr>
          <p:nvPr>
            <p:ph type="sldNum" sz="quarter" idx="12"/>
          </p:nvPr>
        </p:nvSpPr>
        <p:spPr/>
        <p:txBody>
          <a:bodyPr/>
          <a:lstStyle/>
          <a:p>
            <a:fld id="{EDCD200E-1FAC-D84A-8BE4-43C14EA295D1}" type="slidenum">
              <a:rPr lang="en-US"/>
              <a:pPr/>
              <a:t>6</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5091">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509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50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r>
              <a:rPr lang="en-US"/>
              <a:t>Exercises</a:t>
            </a:r>
          </a:p>
        </p:txBody>
      </p:sp>
      <p:sp>
        <p:nvSpPr>
          <p:cNvPr id="335875" name="Rectangle 3"/>
          <p:cNvSpPr>
            <a:spLocks noGrp="1" noChangeArrowheads="1"/>
          </p:cNvSpPr>
          <p:nvPr>
            <p:ph idx="1"/>
          </p:nvPr>
        </p:nvSpPr>
        <p:spPr>
          <a:xfrm>
            <a:off x="520700" y="1333500"/>
            <a:ext cx="8153400" cy="5003800"/>
          </a:xfrm>
        </p:spPr>
        <p:txBody>
          <a:bodyPr/>
          <a:lstStyle/>
          <a:p>
            <a:pPr>
              <a:lnSpc>
                <a:spcPct val="90000"/>
              </a:lnSpc>
              <a:spcAft>
                <a:spcPct val="30000"/>
              </a:spcAft>
            </a:pPr>
            <a:r>
              <a:rPr lang="en-US" sz="2800" dirty="0"/>
              <a:t>Define a </a:t>
            </a:r>
            <a:r>
              <a:rPr lang="en-US" sz="2800" dirty="0">
                <a:solidFill>
                  <a:srgbClr val="C0504D"/>
                </a:solidFill>
              </a:rPr>
              <a:t>predicate </a:t>
            </a:r>
            <a:r>
              <a:rPr lang="en-US" sz="2800" dirty="0"/>
              <a:t>that characterizes the notion of “in-law” for the family example</a:t>
            </a:r>
          </a:p>
          <a:p>
            <a:pPr>
              <a:lnSpc>
                <a:spcPct val="90000"/>
              </a:lnSpc>
              <a:spcAft>
                <a:spcPct val="30000"/>
              </a:spcAft>
            </a:pPr>
            <a:r>
              <a:rPr lang="en-US" sz="2800" dirty="0"/>
              <a:t>Write a </a:t>
            </a:r>
            <a:r>
              <a:rPr lang="en-US" sz="2800" dirty="0">
                <a:solidFill>
                  <a:srgbClr val="C0504D"/>
                </a:solidFill>
              </a:rPr>
              <a:t>fact </a:t>
            </a:r>
            <a:r>
              <a:rPr lang="en-US" sz="2800" dirty="0"/>
              <a:t>stating that a person is an in-law of their in-laws</a:t>
            </a:r>
          </a:p>
          <a:p>
            <a:pPr>
              <a:lnSpc>
                <a:spcPct val="90000"/>
              </a:lnSpc>
              <a:spcAft>
                <a:spcPct val="30000"/>
              </a:spcAft>
            </a:pPr>
            <a:r>
              <a:rPr lang="en-US" sz="2800" dirty="0"/>
              <a:t>Add these to the family example and </a:t>
            </a:r>
            <a:r>
              <a:rPr lang="en-US" sz="2800" dirty="0">
                <a:solidFill>
                  <a:srgbClr val="C0504D"/>
                </a:solidFill>
              </a:rPr>
              <a:t>run </a:t>
            </a:r>
            <a:r>
              <a:rPr lang="en-US" sz="2800" dirty="0"/>
              <a:t>it through AA</a:t>
            </a:r>
          </a:p>
          <a:p>
            <a:pPr>
              <a:lnSpc>
                <a:spcPct val="90000"/>
              </a:lnSpc>
              <a:spcAft>
                <a:spcPct val="30000"/>
              </a:spcAft>
            </a:pPr>
            <a:r>
              <a:rPr lang="en-US" sz="2800" dirty="0"/>
              <a:t>Can you express this same notion in another way in the Alloy model?</a:t>
            </a:r>
          </a:p>
          <a:p>
            <a:pPr lvl="1"/>
            <a:r>
              <a:rPr lang="en-US" sz="2400" dirty="0"/>
              <a:t>Do so and run it through AA</a:t>
            </a:r>
          </a:p>
          <a:p>
            <a:pPr lvl="1"/>
            <a:r>
              <a:rPr lang="en-US" sz="2400" dirty="0"/>
              <a:t>Which approach is better?  Why?</a:t>
            </a:r>
          </a:p>
        </p:txBody>
      </p:sp>
      <p:sp>
        <p:nvSpPr>
          <p:cNvPr id="5" name="Slide Number Placeholder 4"/>
          <p:cNvSpPr>
            <a:spLocks noGrp="1"/>
          </p:cNvSpPr>
          <p:nvPr>
            <p:ph type="sldNum" sz="quarter" idx="12"/>
          </p:nvPr>
        </p:nvSpPr>
        <p:spPr/>
        <p:txBody>
          <a:bodyPr/>
          <a:lstStyle/>
          <a:p>
            <a:fld id="{9BB580C8-C445-3341-A027-F6A1BF9120F5}" type="slidenum">
              <a:rPr lang="en-US"/>
              <a:pPr/>
              <a:t>60</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r>
              <a:rPr lang="en-US"/>
              <a:t>Exercises</a:t>
            </a:r>
          </a:p>
        </p:txBody>
      </p:sp>
      <p:sp>
        <p:nvSpPr>
          <p:cNvPr id="337923" name="Rectangle 3"/>
          <p:cNvSpPr>
            <a:spLocks noGrp="1" noChangeArrowheads="1"/>
          </p:cNvSpPr>
          <p:nvPr>
            <p:ph idx="1"/>
          </p:nvPr>
        </p:nvSpPr>
        <p:spPr>
          <a:xfrm>
            <a:off x="523875" y="1495425"/>
            <a:ext cx="8153400" cy="4711700"/>
          </a:xfrm>
        </p:spPr>
        <p:txBody>
          <a:bodyPr/>
          <a:lstStyle/>
          <a:p>
            <a:pPr>
              <a:spcAft>
                <a:spcPct val="30000"/>
              </a:spcAft>
            </a:pPr>
            <a:r>
              <a:rPr lang="en-US" dirty="0"/>
              <a:t>Add an </a:t>
            </a:r>
            <a:r>
              <a:rPr lang="en-US" dirty="0">
                <a:solidFill>
                  <a:srgbClr val="C0504D"/>
                </a:solidFill>
              </a:rPr>
              <a:t>assertion </a:t>
            </a:r>
            <a:r>
              <a:rPr lang="en-US" dirty="0"/>
              <a:t>stating that a person has no married in-laws</a:t>
            </a:r>
          </a:p>
          <a:p>
            <a:pPr>
              <a:spcAft>
                <a:spcPct val="30000"/>
              </a:spcAft>
            </a:pPr>
            <a:r>
              <a:rPr lang="en-US" dirty="0"/>
              <a:t>What is the minimum </a:t>
            </a:r>
            <a:r>
              <a:rPr lang="en-US" dirty="0">
                <a:solidFill>
                  <a:srgbClr val="C0504D"/>
                </a:solidFill>
              </a:rPr>
              <a:t>scope </a:t>
            </a:r>
            <a:r>
              <a:rPr lang="en-US" dirty="0"/>
              <a:t>for set Person for which ACA can find a counterexample?</a:t>
            </a:r>
          </a:p>
          <a:p>
            <a:pPr>
              <a:spcAft>
                <a:spcPct val="30000"/>
              </a:spcAft>
            </a:pPr>
            <a:r>
              <a:rPr lang="en-US" dirty="0"/>
              <a:t>How would you use ACA to prove that your answer is truly the minimum scope?</a:t>
            </a:r>
          </a:p>
          <a:p>
            <a:pPr>
              <a:spcAft>
                <a:spcPct val="30000"/>
              </a:spcAft>
            </a:pPr>
            <a:r>
              <a:rPr lang="en-US" dirty="0"/>
              <a:t>prove it!</a:t>
            </a:r>
          </a:p>
        </p:txBody>
      </p:sp>
      <p:sp>
        <p:nvSpPr>
          <p:cNvPr id="5" name="Slide Number Placeholder 4"/>
          <p:cNvSpPr>
            <a:spLocks noGrp="1"/>
          </p:cNvSpPr>
          <p:nvPr>
            <p:ph type="sldNum" sz="quarter" idx="12"/>
          </p:nvPr>
        </p:nvSpPr>
        <p:spPr/>
        <p:txBody>
          <a:bodyPr/>
          <a:lstStyle/>
          <a:p>
            <a:fld id="{53CD9478-7C68-6348-B90E-98D164FA2634}" type="slidenum">
              <a:rPr lang="en-US"/>
              <a:pPr/>
              <a:t>61</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a:t>Acknowledgements</a:t>
            </a:r>
          </a:p>
        </p:txBody>
      </p:sp>
      <p:sp>
        <p:nvSpPr>
          <p:cNvPr id="6" name="Slide Number Placeholder 3"/>
          <p:cNvSpPr>
            <a:spLocks noGrp="1"/>
          </p:cNvSpPr>
          <p:nvPr>
            <p:ph type="sldNum" sz="quarter" idx="12"/>
          </p:nvPr>
        </p:nvSpPr>
        <p:spPr/>
        <p:txBody>
          <a:bodyPr/>
          <a:lstStyle/>
          <a:p>
            <a:fld id="{6F5920FF-ADE1-F546-83B0-2342498BF557}" type="slidenum">
              <a:rPr lang="en-US"/>
              <a:pPr/>
              <a:t>62</a:t>
            </a:fld>
            <a:endParaRPr lang="en-US"/>
          </a:p>
        </p:txBody>
      </p:sp>
      <p:sp>
        <p:nvSpPr>
          <p:cNvPr id="185347" name="Text Box 3"/>
          <p:cNvSpPr txBox="1">
            <a:spLocks noChangeArrowheads="1"/>
          </p:cNvSpPr>
          <p:nvPr/>
        </p:nvSpPr>
        <p:spPr bwMode="auto">
          <a:xfrm>
            <a:off x="225425" y="1849438"/>
            <a:ext cx="238125" cy="274637"/>
          </a:xfrm>
          <a:prstGeom prst="rect">
            <a:avLst/>
          </a:prstGeom>
          <a:noFill/>
          <a:ln w="9525">
            <a:noFill/>
            <a:miter lim="800000"/>
            <a:headEnd/>
            <a:tailEnd/>
          </a:ln>
          <a:effectLst/>
        </p:spPr>
        <p:txBody>
          <a:bodyPr wrap="none">
            <a:prstTxWarp prst="textNoShape">
              <a:avLst/>
            </a:prstTxWarp>
            <a:spAutoFit/>
          </a:bodyPr>
          <a:lstStyle/>
          <a:p>
            <a:pPr algn="l">
              <a:buFontTx/>
              <a:buChar char="•"/>
            </a:pPr>
            <a:endParaRPr lang="en-US" sz="1200" b="1">
              <a:effectLst>
                <a:outerShdw blurRad="38100" dist="38100" dir="2700000" algn="tl">
                  <a:srgbClr val="DDDDDD"/>
                </a:outerShdw>
              </a:effectLst>
              <a:latin typeface="Arial" charset="0"/>
            </a:endParaRPr>
          </a:p>
        </p:txBody>
      </p:sp>
      <p:sp>
        <p:nvSpPr>
          <p:cNvPr id="185348" name="Text Box 4"/>
          <p:cNvSpPr txBox="1">
            <a:spLocks noChangeArrowheads="1"/>
          </p:cNvSpPr>
          <p:nvPr/>
        </p:nvSpPr>
        <p:spPr bwMode="auto">
          <a:xfrm>
            <a:off x="625006" y="1887538"/>
            <a:ext cx="7908925" cy="1200329"/>
          </a:xfrm>
          <a:prstGeom prst="rect">
            <a:avLst/>
          </a:prstGeom>
          <a:noFill/>
          <a:ln w="9525">
            <a:noFill/>
            <a:miter lim="800000"/>
            <a:headEnd/>
            <a:tailEnd/>
          </a:ln>
          <a:effectLst/>
        </p:spPr>
        <p:txBody>
          <a:bodyPr>
            <a:prstTxWarp prst="textNoShape">
              <a:avLst/>
            </a:prstTxWarp>
            <a:spAutoFit/>
          </a:bodyPr>
          <a:lstStyle/>
          <a:p>
            <a:pPr marL="457200" indent="-457200" algn="l"/>
            <a:endParaRPr lang="en-US" sz="1200" dirty="0">
              <a:latin typeface="Microsoft Sans Serif" charset="0"/>
            </a:endParaRPr>
          </a:p>
          <a:p>
            <a:pPr algn="l"/>
            <a:r>
              <a:rPr lang="en-US" dirty="0">
                <a:latin typeface="Microsoft Sans Serif" charset="0"/>
              </a:rPr>
              <a:t>The family structure example is based on an example by Daniel Jackson distributed with the Alloy Analyzer</a:t>
            </a:r>
          </a:p>
          <a:p>
            <a:pPr marL="457200" indent="-457200" algn="l"/>
            <a:endParaRPr lang="en-US" sz="1200" dirty="0">
              <a:latin typeface="Microsoft Sans Serif" charset="0"/>
            </a:endParaRPr>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n-US" dirty="0"/>
              <a:t>Set Operators</a:t>
            </a:r>
          </a:p>
        </p:txBody>
      </p:sp>
      <p:sp>
        <p:nvSpPr>
          <p:cNvPr id="343043" name="Rectangle 3"/>
          <p:cNvSpPr>
            <a:spLocks noGrp="1" noChangeArrowheads="1"/>
          </p:cNvSpPr>
          <p:nvPr>
            <p:ph idx="1"/>
          </p:nvPr>
        </p:nvSpPr>
        <p:spPr>
          <a:xfrm>
            <a:off x="728132" y="1524000"/>
            <a:ext cx="7787217" cy="4972050"/>
          </a:xfrm>
        </p:spPr>
        <p:txBody>
          <a:bodyPr/>
          <a:lstStyle/>
          <a:p>
            <a:pPr marL="0" indent="0">
              <a:buNone/>
            </a:pPr>
            <a:r>
              <a:rPr lang="en-US" b="1" dirty="0">
                <a:solidFill>
                  <a:schemeClr val="accent1"/>
                </a:solidFill>
                <a:latin typeface="Lucida Console" charset="0"/>
              </a:rPr>
              <a:t> +</a:t>
            </a:r>
            <a:r>
              <a:rPr lang="en-US" dirty="0"/>
              <a:t>   		union</a:t>
            </a:r>
          </a:p>
          <a:p>
            <a:pPr marL="0" indent="0">
              <a:buNone/>
            </a:pPr>
            <a:r>
              <a:rPr lang="en-US" b="1" dirty="0">
                <a:solidFill>
                  <a:schemeClr val="accent1"/>
                </a:solidFill>
                <a:latin typeface="Lucida Console" charset="0"/>
              </a:rPr>
              <a:t> &amp;</a:t>
            </a:r>
            <a:r>
              <a:rPr lang="en-US" dirty="0"/>
              <a:t>   		intersection</a:t>
            </a:r>
          </a:p>
          <a:p>
            <a:pPr marL="0" indent="0">
              <a:buNone/>
            </a:pPr>
            <a:r>
              <a:rPr lang="en-US" b="1" dirty="0">
                <a:solidFill>
                  <a:schemeClr val="accent1"/>
                </a:solidFill>
                <a:latin typeface="Lucida Console" charset="0"/>
              </a:rPr>
              <a:t> -</a:t>
            </a:r>
            <a:r>
              <a:rPr lang="en-US" dirty="0"/>
              <a:t>   		difference</a:t>
            </a:r>
          </a:p>
          <a:p>
            <a:pPr marL="0" indent="0">
              <a:buNone/>
            </a:pPr>
            <a:r>
              <a:rPr lang="en-US" b="1" dirty="0">
                <a:solidFill>
                  <a:schemeClr val="accent1"/>
                </a:solidFill>
                <a:latin typeface="Lucida Console" charset="0"/>
              </a:rPr>
              <a:t> in</a:t>
            </a:r>
            <a:r>
              <a:rPr lang="en-US" dirty="0"/>
              <a:t> 		subset</a:t>
            </a:r>
          </a:p>
          <a:p>
            <a:pPr marL="0" indent="0">
              <a:buNone/>
            </a:pPr>
            <a:r>
              <a:rPr lang="en-US" b="1" dirty="0">
                <a:solidFill>
                  <a:schemeClr val="accent1"/>
                </a:solidFill>
                <a:latin typeface="Lucida Console" charset="0"/>
              </a:rPr>
              <a:t> =</a:t>
            </a:r>
            <a:r>
              <a:rPr lang="en-US" dirty="0"/>
              <a:t>   		equality</a:t>
            </a:r>
          </a:p>
          <a:p>
            <a:pPr marL="0" lvl="0" indent="0">
              <a:buNone/>
            </a:pPr>
            <a:r>
              <a:rPr lang="en-US" b="1" dirty="0">
                <a:solidFill>
                  <a:srgbClr val="4F81BD"/>
                </a:solidFill>
                <a:latin typeface="Lucida Console" charset="0"/>
              </a:rPr>
              <a:t> !=</a:t>
            </a:r>
            <a:r>
              <a:rPr lang="en-US" dirty="0">
                <a:solidFill>
                  <a:prstClr val="black"/>
                </a:solidFill>
              </a:rPr>
              <a:t>   	</a:t>
            </a:r>
            <a:r>
              <a:rPr lang="en-US" dirty="0" err="1">
                <a:solidFill>
                  <a:prstClr val="black"/>
                </a:solidFill>
              </a:rPr>
              <a:t>disequality</a:t>
            </a:r>
            <a:endParaRPr lang="en-US" dirty="0">
              <a:solidFill>
                <a:prstClr val="black"/>
              </a:solidFill>
            </a:endParaRPr>
          </a:p>
          <a:p>
            <a:pPr lvl="1">
              <a:buFont typeface="Wingdings" charset="2"/>
              <a:buNone/>
            </a:pPr>
            <a:endParaRPr lang="en-US" sz="1400" dirty="0"/>
          </a:p>
          <a:p>
            <a:pPr marL="0" indent="0">
              <a:buNone/>
            </a:pPr>
            <a:r>
              <a:rPr lang="en-US" sz="2800" b="1" dirty="0"/>
              <a:t>Example.</a:t>
            </a:r>
            <a:r>
              <a:rPr lang="en-US" sz="2800" dirty="0"/>
              <a:t> Married men:</a:t>
            </a:r>
            <a:endParaRPr lang="en-US" sz="1400" dirty="0"/>
          </a:p>
          <a:p>
            <a:pPr>
              <a:spcBef>
                <a:spcPct val="0"/>
              </a:spcBef>
              <a:buClrTx/>
              <a:buSzTx/>
              <a:buFontTx/>
              <a:buNone/>
            </a:pPr>
            <a:r>
              <a:rPr lang="en-US" dirty="0">
                <a:solidFill>
                  <a:schemeClr val="accent1"/>
                </a:solidFill>
              </a:rPr>
              <a:t>			             </a:t>
            </a:r>
            <a:r>
              <a:rPr lang="en-US" sz="2800" dirty="0">
                <a:solidFill>
                  <a:schemeClr val="accent1"/>
                </a:solidFill>
                <a:latin typeface="Lucida Console" charset="0"/>
              </a:rPr>
              <a:t>Married &amp; Man</a:t>
            </a:r>
            <a:r>
              <a:rPr lang="en-US" dirty="0"/>
              <a:t> </a:t>
            </a:r>
            <a:endParaRPr lang="en-US" dirty="0">
              <a:solidFill>
                <a:schemeClr val="accent1"/>
              </a:solidFill>
              <a:latin typeface="Lucida Console" charset="0"/>
            </a:endParaRPr>
          </a:p>
        </p:txBody>
      </p:sp>
      <p:sp>
        <p:nvSpPr>
          <p:cNvPr id="5" name="Slide Number Placeholder 4"/>
          <p:cNvSpPr>
            <a:spLocks noGrp="1"/>
          </p:cNvSpPr>
          <p:nvPr>
            <p:ph type="sldNum" sz="quarter" idx="12"/>
          </p:nvPr>
        </p:nvSpPr>
        <p:spPr/>
        <p:txBody>
          <a:bodyPr/>
          <a:lstStyle/>
          <a:p>
            <a:fld id="{78A3F07A-AD24-7845-A106-739142A61E82}" type="slidenum">
              <a:rPr lang="en-US"/>
              <a:pPr/>
              <a:t>7</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30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dirty="0"/>
              <a:t>Relational Operators</a:t>
            </a:r>
          </a:p>
        </p:txBody>
      </p:sp>
      <p:sp>
        <p:nvSpPr>
          <p:cNvPr id="348163" name="Rectangle 3"/>
          <p:cNvSpPr>
            <a:spLocks noGrp="1" noChangeArrowheads="1"/>
          </p:cNvSpPr>
          <p:nvPr>
            <p:ph idx="1"/>
          </p:nvPr>
        </p:nvSpPr>
        <p:spPr>
          <a:xfrm>
            <a:off x="1137372" y="1600200"/>
            <a:ext cx="7549428" cy="4525963"/>
          </a:xfrm>
        </p:spPr>
        <p:txBody>
          <a:bodyPr>
            <a:normAutofit lnSpcReduction="10000"/>
          </a:bodyPr>
          <a:lstStyle/>
          <a:p>
            <a:pPr marL="0" indent="0">
              <a:lnSpc>
                <a:spcPct val="90000"/>
              </a:lnSpc>
              <a:buNone/>
            </a:pPr>
            <a:r>
              <a:rPr lang="en-US" dirty="0">
                <a:solidFill>
                  <a:srgbClr val="4F81BD"/>
                </a:solidFill>
                <a:latin typeface="Lucida Console"/>
                <a:cs typeface="Lucida Console"/>
              </a:rPr>
              <a:t>-&gt;</a:t>
            </a:r>
            <a:r>
              <a:rPr lang="en-US" dirty="0"/>
              <a:t>		arrow (cross product)</a:t>
            </a:r>
          </a:p>
          <a:p>
            <a:pPr marL="0" indent="0">
              <a:lnSpc>
                <a:spcPct val="90000"/>
              </a:lnSpc>
              <a:buNone/>
            </a:pPr>
            <a:r>
              <a:rPr lang="en-US" dirty="0">
                <a:solidFill>
                  <a:srgbClr val="4F81BD"/>
                </a:solidFill>
                <a:latin typeface="Lucida Console"/>
                <a:cs typeface="Lucida Console"/>
              </a:rPr>
              <a:t>~</a:t>
            </a:r>
            <a:r>
              <a:rPr lang="en-US" dirty="0"/>
              <a:t>			transpose</a:t>
            </a:r>
          </a:p>
          <a:p>
            <a:pPr marL="0" indent="0">
              <a:lnSpc>
                <a:spcPct val="90000"/>
              </a:lnSpc>
              <a:buNone/>
            </a:pPr>
            <a:r>
              <a:rPr lang="en-US" dirty="0">
                <a:solidFill>
                  <a:srgbClr val="4F81BD"/>
                </a:solidFill>
                <a:latin typeface="Lucida Console"/>
                <a:cs typeface="Lucida Console"/>
              </a:rPr>
              <a:t>.	</a:t>
            </a:r>
            <a:r>
              <a:rPr lang="en-US" dirty="0"/>
              <a:t>		dot join</a:t>
            </a:r>
          </a:p>
          <a:p>
            <a:pPr marL="0" indent="0">
              <a:lnSpc>
                <a:spcPct val="90000"/>
              </a:lnSpc>
              <a:buNone/>
            </a:pPr>
            <a:r>
              <a:rPr lang="en-US" dirty="0">
                <a:solidFill>
                  <a:srgbClr val="4F81BD"/>
                </a:solidFill>
                <a:latin typeface="Lucida Console"/>
                <a:cs typeface="Lucida Console"/>
              </a:rPr>
              <a:t>[]</a:t>
            </a:r>
            <a:r>
              <a:rPr lang="en-US" dirty="0"/>
              <a:t>      	box join </a:t>
            </a:r>
          </a:p>
          <a:p>
            <a:pPr marL="0" indent="0">
              <a:lnSpc>
                <a:spcPct val="90000"/>
              </a:lnSpc>
              <a:buNone/>
            </a:pPr>
            <a:r>
              <a:rPr lang="en-US" dirty="0">
                <a:solidFill>
                  <a:srgbClr val="4F81BD"/>
                </a:solidFill>
                <a:latin typeface="Lucida Console"/>
                <a:cs typeface="Lucida Console"/>
              </a:rPr>
              <a:t>^</a:t>
            </a:r>
            <a:r>
              <a:rPr lang="en-US" dirty="0"/>
              <a:t>			transitive closure</a:t>
            </a:r>
          </a:p>
          <a:p>
            <a:pPr marL="0" indent="0">
              <a:lnSpc>
                <a:spcPct val="90000"/>
              </a:lnSpc>
              <a:buNone/>
            </a:pPr>
            <a:r>
              <a:rPr lang="en-US" dirty="0">
                <a:solidFill>
                  <a:srgbClr val="4F81BD"/>
                </a:solidFill>
                <a:latin typeface="Lucida Console"/>
                <a:cs typeface="Lucida Console"/>
              </a:rPr>
              <a:t>*</a:t>
            </a:r>
            <a:r>
              <a:rPr lang="en-US" dirty="0"/>
              <a:t>			reflexive-transitive closure</a:t>
            </a:r>
          </a:p>
          <a:p>
            <a:pPr marL="0" indent="0">
              <a:lnSpc>
                <a:spcPct val="90000"/>
              </a:lnSpc>
              <a:buNone/>
            </a:pPr>
            <a:r>
              <a:rPr lang="en-US" dirty="0">
                <a:solidFill>
                  <a:srgbClr val="4F81BD"/>
                </a:solidFill>
                <a:latin typeface="Lucida Console"/>
                <a:cs typeface="Lucida Console"/>
              </a:rPr>
              <a:t>&lt;:</a:t>
            </a:r>
            <a:r>
              <a:rPr lang="en-US" dirty="0"/>
              <a:t>		domain restriction</a:t>
            </a:r>
          </a:p>
          <a:p>
            <a:pPr marL="0" indent="0">
              <a:lnSpc>
                <a:spcPct val="90000"/>
              </a:lnSpc>
              <a:buNone/>
            </a:pPr>
            <a:r>
              <a:rPr lang="en-US" dirty="0">
                <a:solidFill>
                  <a:srgbClr val="4F81BD"/>
                </a:solidFill>
                <a:latin typeface="Lucida Console"/>
                <a:cs typeface="Lucida Console"/>
              </a:rPr>
              <a:t>:&gt;</a:t>
            </a:r>
            <a:r>
              <a:rPr lang="en-US" dirty="0"/>
              <a:t>		image restriction</a:t>
            </a:r>
          </a:p>
          <a:p>
            <a:pPr marL="0" indent="0">
              <a:lnSpc>
                <a:spcPct val="90000"/>
              </a:lnSpc>
              <a:buNone/>
            </a:pPr>
            <a:r>
              <a:rPr lang="en-US" dirty="0">
                <a:solidFill>
                  <a:srgbClr val="4F81BD"/>
                </a:solidFill>
                <a:latin typeface="Lucida Console"/>
                <a:cs typeface="Lucida Console"/>
              </a:rPr>
              <a:t>++</a:t>
            </a:r>
            <a:r>
              <a:rPr lang="en-US" dirty="0"/>
              <a:t>	     override</a:t>
            </a:r>
          </a:p>
        </p:txBody>
      </p:sp>
      <p:sp>
        <p:nvSpPr>
          <p:cNvPr id="5" name="Slide Number Placeholder 4"/>
          <p:cNvSpPr>
            <a:spLocks noGrp="1"/>
          </p:cNvSpPr>
          <p:nvPr>
            <p:ph type="sldNum" sz="quarter" idx="12"/>
          </p:nvPr>
        </p:nvSpPr>
        <p:spPr/>
        <p:txBody>
          <a:bodyPr/>
          <a:lstStyle/>
          <a:p>
            <a:fld id="{3BD919AF-7DC1-7440-9419-F0247D6D5228}" type="slidenum">
              <a:rPr lang="en-US"/>
              <a:pPr/>
              <a:t>8</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dirty="0"/>
              <a:t>Arrow Product</a:t>
            </a:r>
          </a:p>
        </p:txBody>
      </p:sp>
      <p:sp>
        <p:nvSpPr>
          <p:cNvPr id="349187" name="Rectangle 3"/>
          <p:cNvSpPr>
            <a:spLocks noGrp="1" noChangeArrowheads="1"/>
          </p:cNvSpPr>
          <p:nvPr>
            <p:ph idx="1"/>
          </p:nvPr>
        </p:nvSpPr>
        <p:spPr>
          <a:xfrm>
            <a:off x="601133" y="1443566"/>
            <a:ext cx="8094133" cy="4914900"/>
          </a:xfrm>
        </p:spPr>
        <p:txBody>
          <a:bodyPr/>
          <a:lstStyle/>
          <a:p>
            <a:pPr marL="0" indent="0">
              <a:lnSpc>
                <a:spcPct val="90000"/>
              </a:lnSpc>
              <a:buNone/>
            </a:pPr>
            <a:r>
              <a:rPr lang="en-US" sz="2800" dirty="0" err="1">
                <a:solidFill>
                  <a:schemeClr val="accent1"/>
                </a:solidFill>
                <a:latin typeface="Lucida Console" charset="0"/>
              </a:rPr>
              <a:t>p</a:t>
            </a:r>
            <a:r>
              <a:rPr lang="en-US" sz="2800" dirty="0">
                <a:solidFill>
                  <a:schemeClr val="accent1"/>
                </a:solidFill>
                <a:latin typeface="Lucida Console" charset="0"/>
              </a:rPr>
              <a:t> -&gt; </a:t>
            </a:r>
            <a:r>
              <a:rPr lang="en-US" sz="2800" dirty="0" err="1">
                <a:solidFill>
                  <a:schemeClr val="accent1"/>
                </a:solidFill>
                <a:latin typeface="Lucida Console" charset="0"/>
              </a:rPr>
              <a:t>q</a:t>
            </a:r>
            <a:endParaRPr lang="en-US" sz="2800" dirty="0">
              <a:solidFill>
                <a:schemeClr val="accent1"/>
              </a:solidFill>
              <a:latin typeface="Lucida Console" charset="0"/>
            </a:endParaRPr>
          </a:p>
          <a:p>
            <a:pPr lvl="1">
              <a:lnSpc>
                <a:spcPct val="90000"/>
              </a:lnSpc>
              <a:buFont typeface="Arial" charset="0"/>
              <a:buChar char="•"/>
            </a:pPr>
            <a:r>
              <a:rPr lang="en-US" sz="2400" dirty="0" err="1">
                <a:solidFill>
                  <a:srgbClr val="4F81BD"/>
                </a:solidFill>
              </a:rPr>
              <a:t>p</a:t>
            </a:r>
            <a:r>
              <a:rPr lang="en-US" sz="2400" dirty="0"/>
              <a:t> and </a:t>
            </a:r>
            <a:r>
              <a:rPr lang="en-US" sz="2400" dirty="0" err="1">
                <a:solidFill>
                  <a:srgbClr val="4F81BD"/>
                </a:solidFill>
              </a:rPr>
              <a:t>q</a:t>
            </a:r>
            <a:r>
              <a:rPr lang="en-US" sz="2400" dirty="0"/>
              <a:t> are two relations</a:t>
            </a:r>
          </a:p>
          <a:p>
            <a:pPr lvl="1">
              <a:lnSpc>
                <a:spcPct val="90000"/>
              </a:lnSpc>
              <a:buFont typeface="Arial" charset="0"/>
              <a:buChar char="•"/>
            </a:pPr>
            <a:r>
              <a:rPr lang="en-US" sz="2400" dirty="0">
                <a:solidFill>
                  <a:srgbClr val="4F81BD"/>
                </a:solidFill>
              </a:rPr>
              <a:t>p -&gt; q</a:t>
            </a:r>
            <a:r>
              <a:rPr lang="en-US" sz="2400" dirty="0"/>
              <a:t>  is the relation you get by taking every combination of a tuple from </a:t>
            </a:r>
            <a:r>
              <a:rPr lang="en-US" sz="2400" dirty="0">
                <a:solidFill>
                  <a:srgbClr val="4F81BD"/>
                </a:solidFill>
              </a:rPr>
              <a:t>p</a:t>
            </a:r>
            <a:r>
              <a:rPr lang="en-US" sz="2400" dirty="0"/>
              <a:t> and a tuple from </a:t>
            </a:r>
            <a:r>
              <a:rPr lang="en-US" sz="2400" dirty="0">
                <a:solidFill>
                  <a:srgbClr val="4F81BD"/>
                </a:solidFill>
              </a:rPr>
              <a:t>q</a:t>
            </a:r>
            <a:r>
              <a:rPr lang="en-US" sz="2400" dirty="0"/>
              <a:t> and concatenating them (same as </a:t>
            </a:r>
            <a:r>
              <a:rPr lang="en-US" sz="2400" i="1" dirty="0"/>
              <a:t>flat</a:t>
            </a:r>
            <a:r>
              <a:rPr lang="en-US" sz="2400" dirty="0"/>
              <a:t> cross product)</a:t>
            </a:r>
          </a:p>
          <a:p>
            <a:pPr lvl="1">
              <a:lnSpc>
                <a:spcPct val="90000"/>
              </a:lnSpc>
              <a:buFont typeface="Wingdings" charset="2"/>
              <a:buNone/>
            </a:pPr>
            <a:endParaRPr lang="en-US" sz="1400" dirty="0"/>
          </a:p>
          <a:p>
            <a:pPr marL="0" indent="0">
              <a:lnSpc>
                <a:spcPct val="90000"/>
              </a:lnSpc>
              <a:buNone/>
            </a:pPr>
            <a:r>
              <a:rPr lang="en-US" sz="2400" b="1" dirty="0"/>
              <a:t>Examples.</a:t>
            </a:r>
          </a:p>
          <a:p>
            <a:pPr lvl="1">
              <a:lnSpc>
                <a:spcPct val="90000"/>
              </a:lnSpc>
              <a:buFont typeface="Wingdings" charset="2"/>
              <a:buNone/>
            </a:pPr>
            <a:r>
              <a:rPr lang="en-US" sz="2000" dirty="0">
                <a:solidFill>
                  <a:schemeClr val="tx2">
                    <a:lumMod val="60000"/>
                    <a:lumOff val="40000"/>
                  </a:schemeClr>
                </a:solidFill>
                <a:latin typeface="Andale Mono"/>
                <a:cs typeface="Andale Mono"/>
              </a:rPr>
              <a:t>Name = {(N0),(N1)}</a:t>
            </a:r>
          </a:p>
          <a:p>
            <a:pPr lvl="1">
              <a:lnSpc>
                <a:spcPct val="90000"/>
              </a:lnSpc>
              <a:buFont typeface="Wingdings" charset="2"/>
              <a:buNone/>
            </a:pPr>
            <a:r>
              <a:rPr lang="en-US" sz="2000" dirty="0" err="1">
                <a:solidFill>
                  <a:schemeClr val="tx2">
                    <a:lumMod val="60000"/>
                    <a:lumOff val="40000"/>
                  </a:schemeClr>
                </a:solidFill>
                <a:latin typeface="Andale Mono"/>
                <a:cs typeface="Andale Mono"/>
              </a:rPr>
              <a:t>Addr</a:t>
            </a:r>
            <a:r>
              <a:rPr lang="en-US" sz="2000" dirty="0">
                <a:solidFill>
                  <a:schemeClr val="tx2">
                    <a:lumMod val="60000"/>
                    <a:lumOff val="40000"/>
                  </a:schemeClr>
                </a:solidFill>
                <a:latin typeface="Andale Mono"/>
                <a:cs typeface="Andale Mono"/>
              </a:rPr>
              <a:t> = {(D0),(D1)}</a:t>
            </a:r>
          </a:p>
          <a:p>
            <a:pPr lvl="1">
              <a:lnSpc>
                <a:spcPct val="90000"/>
              </a:lnSpc>
              <a:buFont typeface="Wingdings" charset="2"/>
              <a:buNone/>
            </a:pPr>
            <a:r>
              <a:rPr lang="en-US" sz="2000" dirty="0">
                <a:solidFill>
                  <a:schemeClr val="tx2">
                    <a:lumMod val="60000"/>
                    <a:lumOff val="40000"/>
                  </a:schemeClr>
                </a:solidFill>
                <a:latin typeface="Andale Mono"/>
                <a:cs typeface="Andale Mono"/>
              </a:rPr>
              <a:t>Book = {(B0)}</a:t>
            </a:r>
          </a:p>
          <a:p>
            <a:pPr lvl="1">
              <a:lnSpc>
                <a:spcPct val="90000"/>
              </a:lnSpc>
              <a:buFont typeface="Wingdings" charset="2"/>
              <a:buNone/>
            </a:pPr>
            <a:endParaRPr lang="en-US" sz="800" dirty="0">
              <a:solidFill>
                <a:schemeClr val="tx2">
                  <a:lumMod val="60000"/>
                  <a:lumOff val="40000"/>
                </a:schemeClr>
              </a:solidFill>
              <a:latin typeface="Andale Mono"/>
              <a:cs typeface="Andale Mono"/>
            </a:endParaRPr>
          </a:p>
          <a:p>
            <a:pPr lvl="1">
              <a:lnSpc>
                <a:spcPct val="90000"/>
              </a:lnSpc>
              <a:buFont typeface="Wingdings" charset="2"/>
              <a:buNone/>
            </a:pPr>
            <a:r>
              <a:rPr lang="en-US" sz="2000" dirty="0">
                <a:solidFill>
                  <a:schemeClr val="tx2">
                    <a:lumMod val="60000"/>
                    <a:lumOff val="40000"/>
                  </a:schemeClr>
                </a:solidFill>
                <a:latin typeface="Andale Mono"/>
                <a:cs typeface="Andale Mono"/>
              </a:rPr>
              <a:t>Name -&gt; </a:t>
            </a:r>
            <a:r>
              <a:rPr lang="en-US" sz="2000" dirty="0" err="1">
                <a:solidFill>
                  <a:schemeClr val="tx2">
                    <a:lumMod val="60000"/>
                    <a:lumOff val="40000"/>
                  </a:schemeClr>
                </a:solidFill>
                <a:latin typeface="Andale Mono"/>
                <a:cs typeface="Andale Mono"/>
              </a:rPr>
              <a:t>Addr</a:t>
            </a:r>
            <a:r>
              <a:rPr lang="en-US" sz="2000" dirty="0">
                <a:solidFill>
                  <a:schemeClr val="tx2">
                    <a:lumMod val="60000"/>
                    <a:lumOff val="40000"/>
                  </a:schemeClr>
                </a:solidFill>
                <a:latin typeface="Andale Mono"/>
                <a:cs typeface="Andale Mono"/>
              </a:rPr>
              <a:t> = {(N0,D0),(N0,D1),(N1,D0),(N1,D1)}</a:t>
            </a:r>
          </a:p>
          <a:p>
            <a:pPr lvl="1">
              <a:lnSpc>
                <a:spcPct val="90000"/>
              </a:lnSpc>
              <a:buFont typeface="Wingdings" charset="2"/>
              <a:buNone/>
            </a:pPr>
            <a:r>
              <a:rPr lang="en-US" sz="2000" dirty="0">
                <a:solidFill>
                  <a:schemeClr val="tx2">
                    <a:lumMod val="60000"/>
                    <a:lumOff val="40000"/>
                  </a:schemeClr>
                </a:solidFill>
                <a:latin typeface="Andale Mono"/>
                <a:cs typeface="Andale Mono"/>
              </a:rPr>
              <a:t>Book -&gt; Name -&gt; </a:t>
            </a:r>
            <a:r>
              <a:rPr lang="en-US" sz="2000" dirty="0" err="1">
                <a:solidFill>
                  <a:schemeClr val="tx2">
                    <a:lumMod val="60000"/>
                    <a:lumOff val="40000"/>
                  </a:schemeClr>
                </a:solidFill>
                <a:latin typeface="Andale Mono"/>
                <a:cs typeface="Andale Mono"/>
              </a:rPr>
              <a:t>Addr</a:t>
            </a:r>
            <a:r>
              <a:rPr lang="en-US" sz="2000" dirty="0">
                <a:solidFill>
                  <a:schemeClr val="tx2">
                    <a:lumMod val="60000"/>
                    <a:lumOff val="40000"/>
                  </a:schemeClr>
                </a:solidFill>
                <a:latin typeface="Andale Mono"/>
                <a:cs typeface="Andale Mono"/>
              </a:rPr>
              <a:t> = </a:t>
            </a:r>
          </a:p>
          <a:p>
            <a:pPr lvl="1">
              <a:lnSpc>
                <a:spcPct val="90000"/>
              </a:lnSpc>
              <a:buFont typeface="Wingdings" charset="2"/>
              <a:buNone/>
            </a:pPr>
            <a:r>
              <a:rPr lang="en-US" sz="2000" dirty="0">
                <a:solidFill>
                  <a:schemeClr val="tx2">
                    <a:lumMod val="60000"/>
                    <a:lumOff val="40000"/>
                  </a:schemeClr>
                </a:solidFill>
                <a:latin typeface="Andale Mono"/>
                <a:cs typeface="Andale Mono"/>
              </a:rPr>
              <a:t>		{(B0,N0,D0),(B0,N0,D1),(B0,N1,D0),(B0,N1,D1)}</a:t>
            </a:r>
          </a:p>
        </p:txBody>
      </p:sp>
      <p:sp>
        <p:nvSpPr>
          <p:cNvPr id="5" name="Slide Number Placeholder 4"/>
          <p:cNvSpPr>
            <a:spLocks noGrp="1"/>
          </p:cNvSpPr>
          <p:nvPr>
            <p:ph type="sldNum" sz="quarter" idx="12"/>
          </p:nvPr>
        </p:nvSpPr>
        <p:spPr/>
        <p:txBody>
          <a:bodyPr/>
          <a:lstStyle/>
          <a:p>
            <a:fld id="{B3EC2931-5377-6544-B682-625FE3BEE474}" type="slidenum">
              <a:rPr lang="en-US"/>
              <a:pPr/>
              <a:t>9</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False"/>
  <p:tag name="EMBEDFONTS" val="False"/>
  <p:tag name="USEBOLDAMS" val="False"/>
  <p:tag name="DEFAULTDISPLAYSOURCE" val="\documentclass{slides}\pagestyle{empty}&#10;\begin{document}&#10;\end{document}&#10;"/>
  <p:tag name="TEX2PS" val="latex %.tex; dvips -D 300 -o %.ps %.dvi"/>
  <p:tag name="TEX2PSBATCH" val="latex --interaction=nonstopmode %.tex; dvips -D 300 -o %.ps %.dvi"/>
  <p:tag name="DEFAULTMAGNIFICATION"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3527</Words>
  <Application>Microsoft Office PowerPoint</Application>
  <PresentationFormat>On-screen Show (4:3)</PresentationFormat>
  <Paragraphs>789</Paragraphs>
  <Slides>62</Slides>
  <Notes>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62</vt:i4>
      </vt:variant>
    </vt:vector>
  </HeadingPairs>
  <TitlesOfParts>
    <vt:vector size="75" baseType="lpstr">
      <vt:lpstr>Batang</vt:lpstr>
      <vt:lpstr>Andale Mono</vt:lpstr>
      <vt:lpstr>Arial</vt:lpstr>
      <vt:lpstr>Arial Unicode MS</vt:lpstr>
      <vt:lpstr>Calibri</vt:lpstr>
      <vt:lpstr>Courier New</vt:lpstr>
      <vt:lpstr>Lucida Console</vt:lpstr>
      <vt:lpstr>Microsoft Sans Serif</vt:lpstr>
      <vt:lpstr>Tahoma</vt:lpstr>
      <vt:lpstr>Times</vt:lpstr>
      <vt:lpstr>Times New Roman</vt:lpstr>
      <vt:lpstr>Wingdings</vt:lpstr>
      <vt:lpstr>Office Theme</vt:lpstr>
      <vt:lpstr>CS:5810 Formal Methods in Software Engineering</vt:lpstr>
      <vt:lpstr>Alloys Constraints</vt:lpstr>
      <vt:lpstr>Logical Operators</vt:lpstr>
      <vt:lpstr>Quantifiers</vt:lpstr>
      <vt:lpstr>Predefined Sets in Alloy</vt:lpstr>
      <vt:lpstr>Everything is a Set in Alloy</vt:lpstr>
      <vt:lpstr>Set Operators</vt:lpstr>
      <vt:lpstr>Relational Operators</vt:lpstr>
      <vt:lpstr>Arrow Product</vt:lpstr>
      <vt:lpstr>Transpose</vt:lpstr>
      <vt:lpstr>Relational Composition (Join)</vt:lpstr>
      <vt:lpstr>How to join tuples ?</vt:lpstr>
      <vt:lpstr>Examples</vt:lpstr>
      <vt:lpstr>Exercises</vt:lpstr>
      <vt:lpstr>Exercises</vt:lpstr>
      <vt:lpstr>Example: Family Structure</vt:lpstr>
      <vt:lpstr>Example: Family Structure</vt:lpstr>
      <vt:lpstr>Example: Family Structure</vt:lpstr>
      <vt:lpstr>Box Join</vt:lpstr>
      <vt:lpstr>Transitive Closure</vt:lpstr>
      <vt:lpstr>Example: Family Structure</vt:lpstr>
      <vt:lpstr>Reflexive-transitive closure</vt:lpstr>
      <vt:lpstr>Domain and Image Restrictions</vt:lpstr>
      <vt:lpstr>Override</vt:lpstr>
      <vt:lpstr>Operator Precedence</vt:lpstr>
      <vt:lpstr>Example: Family Structure</vt:lpstr>
      <vt:lpstr>Example: Family Structure</vt:lpstr>
      <vt:lpstr>Set Comprehension</vt:lpstr>
      <vt:lpstr>Set Comprehension</vt:lpstr>
      <vt:lpstr>Example: Family Structure</vt:lpstr>
      <vt:lpstr>Example: Family Structure</vt:lpstr>
      <vt:lpstr>Let </vt:lpstr>
      <vt:lpstr>Facts</vt:lpstr>
      <vt:lpstr>Example Facts</vt:lpstr>
      <vt:lpstr>Example Facts</vt:lpstr>
      <vt:lpstr>Example Facts</vt:lpstr>
      <vt:lpstr>Run Command</vt:lpstr>
      <vt:lpstr>Run Command</vt:lpstr>
      <vt:lpstr>Scope</vt:lpstr>
      <vt:lpstr>Run Conditions</vt:lpstr>
      <vt:lpstr>Run Example</vt:lpstr>
      <vt:lpstr>Exercises</vt:lpstr>
      <vt:lpstr>Empty Signatures</vt:lpstr>
      <vt:lpstr>Exercises</vt:lpstr>
      <vt:lpstr>Assertions</vt:lpstr>
      <vt:lpstr>Assertions</vt:lpstr>
      <vt:lpstr>Assertions</vt:lpstr>
      <vt:lpstr>Assertion Scopes</vt:lpstr>
      <vt:lpstr>Example Scope</vt:lpstr>
      <vt:lpstr>Example Scope </vt:lpstr>
      <vt:lpstr>Size Determination</vt:lpstr>
      <vt:lpstr>Exercises</vt:lpstr>
      <vt:lpstr>Problems with Assertions</vt:lpstr>
      <vt:lpstr>Problems with Assertions</vt:lpstr>
      <vt:lpstr>Exercises</vt:lpstr>
      <vt:lpstr> Functions and Predicates</vt:lpstr>
      <vt:lpstr>Functions</vt:lpstr>
      <vt:lpstr>Predicates</vt:lpstr>
      <vt:lpstr>Predicate or Fact ?</vt:lpstr>
      <vt:lpstr>Exercises</vt:lpstr>
      <vt:lpstr>Exercises</vt:lpstr>
      <vt:lpstr>Acknowledgements</vt:lpstr>
    </vt:vector>
  </TitlesOfParts>
  <Company>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 771: Lecture 03 -- Introduction to Alloy</dc:title>
  <dc:creator>John Hatcliff</dc:creator>
  <cp:lastModifiedBy>Andrew Reynolds</cp:lastModifiedBy>
  <cp:revision>632</cp:revision>
  <dcterms:created xsi:type="dcterms:W3CDTF">2010-04-06T06:10:11Z</dcterms:created>
  <dcterms:modified xsi:type="dcterms:W3CDTF">2019-09-05T15:15:21Z</dcterms:modified>
</cp:coreProperties>
</file>