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_rels/slide47.xml.rels" ContentType="application/vnd.openxmlformats-package.relationships+xml"/>
  <Override PartName="/ppt/slides/_rels/slide46.xml.rels" ContentType="application/vnd.openxmlformats-package.relationships+xml"/>
  <Override PartName="/ppt/slides/_rels/slide43.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45.xml.rels" ContentType="application/vnd.openxmlformats-package.relationships+xml"/>
  <Override PartName="/ppt/slides/_rels/slide34.xml.rels" ContentType="application/vnd.openxmlformats-package.relationships+xml"/>
  <Override PartName="/ppt/slides/_rels/slide4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5.xml" ContentType="application/vnd.openxmlformats-officedocument.presentationml.slide+xml"/>
  <Override PartName="/ppt/slides/slide27.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Lst>
  <p:sldSz cx="9144000" cy="6858000"/>
  <p:notesSz cx="6858000" cy="9296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a:t>
            </a:r>
            <a:r>
              <a:rPr b="0" lang="en-US" sz="4400" spc="-1" strike="noStrike">
                <a:latin typeface="Arial"/>
              </a:rPr>
              <a:t>l</a:t>
            </a:r>
            <a:r>
              <a:rPr b="0" lang="en-US" sz="4400" spc="-1" strike="noStrike">
                <a:latin typeface="Arial"/>
              </a:rPr>
              <a:t>i</a:t>
            </a:r>
            <a:r>
              <a:rPr b="0" lang="en-US" sz="4400" spc="-1" strike="noStrike">
                <a:latin typeface="Arial"/>
              </a:rPr>
              <a:t>c</a:t>
            </a:r>
            <a:r>
              <a:rPr b="0" lang="en-US" sz="4400" spc="-1" strike="noStrike">
                <a:latin typeface="Arial"/>
              </a:rPr>
              <a:t>k</a:t>
            </a:r>
            <a:r>
              <a:rPr b="0" lang="en-US" sz="4400" spc="-1" strike="noStrike">
                <a:latin typeface="Arial"/>
              </a:rPr>
              <a:t> </a:t>
            </a:r>
            <a:r>
              <a:rPr b="0" lang="en-US" sz="4400" spc="-1" strike="noStrike">
                <a:latin typeface="Arial"/>
              </a:rPr>
              <a:t>t</a:t>
            </a:r>
            <a:r>
              <a:rPr b="0" lang="en-US" sz="4400" spc="-1" strike="noStrike">
                <a:latin typeface="Arial"/>
              </a:rPr>
              <a:t>o</a:t>
            </a:r>
            <a:r>
              <a:rPr b="0" lang="en-US" sz="4400" spc="-1" strike="noStrike">
                <a:latin typeface="Arial"/>
              </a:rPr>
              <a:t> </a:t>
            </a:r>
            <a:r>
              <a:rPr b="0" lang="en-US" sz="4400" spc="-1" strike="noStrike">
                <a:latin typeface="Arial"/>
              </a:rPr>
              <a:t>m</a:t>
            </a:r>
            <a:r>
              <a:rPr b="0" lang="en-US" sz="4400" spc="-1" strike="noStrike">
                <a:latin typeface="Arial"/>
              </a:rPr>
              <a:t>o</a:t>
            </a:r>
            <a:r>
              <a:rPr b="0" lang="en-US" sz="4400" spc="-1" strike="noStrike">
                <a:latin typeface="Arial"/>
              </a:rPr>
              <a:t>v</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h</a:t>
            </a:r>
            <a:r>
              <a:rPr b="0" lang="en-US" sz="4400" spc="-1" strike="noStrike">
                <a:latin typeface="Arial"/>
              </a:rPr>
              <a:t>e</a:t>
            </a:r>
            <a:r>
              <a:rPr b="0" lang="en-US" sz="4400" spc="-1" strike="noStrike">
                <a:latin typeface="Arial"/>
              </a:rPr>
              <a:t> </a:t>
            </a:r>
            <a:r>
              <a:rPr b="0" lang="en-US" sz="4400" spc="-1" strike="noStrike">
                <a:latin typeface="Arial"/>
              </a:rPr>
              <a:t>s</a:t>
            </a:r>
            <a:r>
              <a:rPr b="0" lang="en-US" sz="4400" spc="-1" strike="noStrike">
                <a:latin typeface="Arial"/>
              </a:rPr>
              <a:t>l</a:t>
            </a:r>
            <a:r>
              <a:rPr b="0" lang="en-US" sz="4400" spc="-1" strike="noStrike">
                <a:latin typeface="Arial"/>
              </a:rPr>
              <a:t>i</a:t>
            </a:r>
            <a:r>
              <a:rPr b="0" lang="en-US" sz="4400" spc="-1" strike="noStrike">
                <a:latin typeface="Arial"/>
              </a:rPr>
              <a:t>d</a:t>
            </a:r>
            <a:r>
              <a:rPr b="0" lang="en-US" sz="4400" spc="-1" strike="noStrike">
                <a:latin typeface="Arial"/>
              </a:rPr>
              <a:t>e</a:t>
            </a:r>
            <a:endParaRPr b="0" lang="en-US" sz="4400" spc="-1" strike="noStrike">
              <a:latin typeface="Arial"/>
            </a:endParaRPr>
          </a:p>
        </p:txBody>
      </p:sp>
      <p:sp>
        <p:nvSpPr>
          <p:cNvPr id="115"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a:t>
            </a:r>
            <a:r>
              <a:rPr b="0" lang="en-US" sz="2000" spc="-1" strike="noStrike">
                <a:latin typeface="Arial"/>
              </a:rPr>
              <a:t>i</a:t>
            </a:r>
            <a:r>
              <a:rPr b="0" lang="en-US" sz="2000" spc="-1" strike="noStrike">
                <a:latin typeface="Arial"/>
              </a:rPr>
              <a:t>c</a:t>
            </a:r>
            <a:r>
              <a:rPr b="0" lang="en-US" sz="2000" spc="-1" strike="noStrike">
                <a:latin typeface="Arial"/>
              </a:rPr>
              <a:t>k</a:t>
            </a:r>
            <a:r>
              <a:rPr b="0" lang="en-US" sz="2000" spc="-1" strike="noStrike">
                <a:latin typeface="Arial"/>
              </a:rPr>
              <a:t> </a:t>
            </a:r>
            <a:r>
              <a:rPr b="0" lang="en-US" sz="2000" spc="-1" strike="noStrike">
                <a:latin typeface="Arial"/>
              </a:rPr>
              <a:t>t</a:t>
            </a:r>
            <a:r>
              <a:rPr b="0" lang="en-US" sz="2000" spc="-1" strike="noStrike">
                <a:latin typeface="Arial"/>
              </a:rPr>
              <a:t>o</a:t>
            </a:r>
            <a:r>
              <a:rPr b="0" lang="en-US" sz="2000" spc="-1" strike="noStrike">
                <a:latin typeface="Arial"/>
              </a:rPr>
              <a:t> </a:t>
            </a:r>
            <a:r>
              <a:rPr b="0" lang="en-US" sz="2000" spc="-1" strike="noStrike">
                <a:latin typeface="Arial"/>
              </a:rPr>
              <a:t>e</a:t>
            </a:r>
            <a:r>
              <a:rPr b="0" lang="en-US" sz="2000" spc="-1" strike="noStrike">
                <a:latin typeface="Arial"/>
              </a:rPr>
              <a:t>d</a:t>
            </a:r>
            <a:r>
              <a:rPr b="0" lang="en-US" sz="2000" spc="-1" strike="noStrike">
                <a:latin typeface="Arial"/>
              </a:rPr>
              <a:t>i</a:t>
            </a:r>
            <a:r>
              <a:rPr b="0" lang="en-US" sz="2000" spc="-1" strike="noStrike">
                <a:latin typeface="Arial"/>
              </a:rPr>
              <a:t>t</a:t>
            </a:r>
            <a:r>
              <a:rPr b="0" lang="en-US" sz="2000" spc="-1" strike="noStrike">
                <a:latin typeface="Arial"/>
              </a:rPr>
              <a:t> </a:t>
            </a:r>
            <a:r>
              <a:rPr b="0" lang="en-US" sz="2000" spc="-1" strike="noStrike">
                <a:latin typeface="Arial"/>
              </a:rPr>
              <a:t>t</a:t>
            </a:r>
            <a:r>
              <a:rPr b="0" lang="en-US" sz="2000" spc="-1" strike="noStrike">
                <a:latin typeface="Arial"/>
              </a:rPr>
              <a:t>h</a:t>
            </a:r>
            <a:r>
              <a:rPr b="0" lang="en-US" sz="2000" spc="-1" strike="noStrike">
                <a:latin typeface="Arial"/>
              </a:rPr>
              <a:t>e</a:t>
            </a:r>
            <a:r>
              <a:rPr b="0" lang="en-US" sz="2000" spc="-1" strike="noStrike">
                <a:latin typeface="Arial"/>
              </a:rPr>
              <a:t> </a:t>
            </a:r>
            <a:r>
              <a:rPr b="0" lang="en-US" sz="2000" spc="-1" strike="noStrike">
                <a:latin typeface="Arial"/>
              </a:rPr>
              <a:t>n</a:t>
            </a:r>
            <a:r>
              <a:rPr b="0" lang="en-US" sz="2000" spc="-1" strike="noStrike">
                <a:latin typeface="Arial"/>
              </a:rPr>
              <a:t>o</a:t>
            </a:r>
            <a:r>
              <a:rPr b="0" lang="en-US" sz="2000" spc="-1" strike="noStrike">
                <a:latin typeface="Arial"/>
              </a:rPr>
              <a:t>t</a:t>
            </a:r>
            <a:r>
              <a:rPr b="0" lang="en-US" sz="2000" spc="-1" strike="noStrike">
                <a:latin typeface="Arial"/>
              </a:rPr>
              <a:t>e</a:t>
            </a:r>
            <a:r>
              <a:rPr b="0" lang="en-US" sz="2000" spc="-1" strike="noStrike">
                <a:latin typeface="Arial"/>
              </a:rPr>
              <a:t>s</a:t>
            </a:r>
            <a:r>
              <a:rPr b="0" lang="en-US" sz="2000" spc="-1" strike="noStrike">
                <a:latin typeface="Arial"/>
              </a:rPr>
              <a:t> </a:t>
            </a:r>
            <a:r>
              <a:rPr b="0" lang="en-US" sz="2000" spc="-1" strike="noStrike">
                <a:latin typeface="Arial"/>
              </a:rPr>
              <a:t>f</a:t>
            </a:r>
            <a:r>
              <a:rPr b="0" lang="en-US" sz="2000" spc="-1" strike="noStrike">
                <a:latin typeface="Arial"/>
              </a:rPr>
              <a:t>o</a:t>
            </a:r>
            <a:r>
              <a:rPr b="0" lang="en-US" sz="2000" spc="-1" strike="noStrike">
                <a:latin typeface="Arial"/>
              </a:rPr>
              <a:t>r</a:t>
            </a:r>
            <a:r>
              <a:rPr b="0" lang="en-US" sz="2000" spc="-1" strike="noStrike">
                <a:latin typeface="Arial"/>
              </a:rPr>
              <a:t>m</a:t>
            </a:r>
            <a:r>
              <a:rPr b="0" lang="en-US" sz="2000" spc="-1" strike="noStrike">
                <a:latin typeface="Arial"/>
              </a:rPr>
              <a:t>a</a:t>
            </a:r>
            <a:r>
              <a:rPr b="0" lang="en-US" sz="2000" spc="-1" strike="noStrike">
                <a:latin typeface="Arial"/>
              </a:rPr>
              <a:t>t</a:t>
            </a:r>
            <a:endParaRPr b="0" lang="en-US" sz="2000" spc="-1" strike="noStrike">
              <a:latin typeface="Arial"/>
            </a:endParaRPr>
          </a:p>
        </p:txBody>
      </p:sp>
      <p:sp>
        <p:nvSpPr>
          <p:cNvPr id="116"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17"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18"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19"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0AE9BB3E-265F-4DA1-AB6A-E9AB1B8BAD9D}"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0" name="CustomShape 1"/>
          <p:cNvSpPr/>
          <p:nvPr/>
        </p:nvSpPr>
        <p:spPr>
          <a:xfrm>
            <a:off x="3886200" y="8832960"/>
            <a:ext cx="2970720" cy="462600"/>
          </a:xfrm>
          <a:prstGeom prst="rect">
            <a:avLst/>
          </a:prstGeom>
          <a:noFill/>
          <a:ln w="9360">
            <a:noFill/>
          </a:ln>
        </p:spPr>
        <p:style>
          <a:lnRef idx="0"/>
          <a:fillRef idx="0"/>
          <a:effectRef idx="0"/>
          <a:fontRef idx="minor"/>
        </p:style>
        <p:txBody>
          <a:bodyPr lIns="92160" rIns="92160" tIns="46080" bIns="46080" anchor="b">
            <a:noAutofit/>
          </a:bodyPr>
          <a:p>
            <a:pPr algn="r">
              <a:lnSpc>
                <a:spcPct val="100000"/>
              </a:lnSpc>
            </a:pPr>
            <a:fld id="{C4D78A45-AC8C-45AC-9EBB-CAA2C7006BCE}" type="slidenum">
              <a:rPr b="0" lang="en-US" sz="1100" spc="-1" strike="noStrike">
                <a:solidFill>
                  <a:srgbClr val="000000"/>
                </a:solidFill>
                <a:latin typeface="Arial"/>
              </a:rPr>
              <a:t>46</a:t>
            </a:fld>
            <a:endParaRPr b="0" lang="en-US" sz="1100" spc="-1" strike="noStrike">
              <a:latin typeface="Arial"/>
            </a:endParaRPr>
          </a:p>
        </p:txBody>
      </p:sp>
      <p:sp>
        <p:nvSpPr>
          <p:cNvPr id="811" name="PlaceHolder 2"/>
          <p:cNvSpPr>
            <a:spLocks noGrp="1"/>
          </p:cNvSpPr>
          <p:nvPr>
            <p:ph type="sldImg"/>
          </p:nvPr>
        </p:nvSpPr>
        <p:spPr>
          <a:xfrm>
            <a:off x="1106640" y="698400"/>
            <a:ext cx="4647240" cy="3485160"/>
          </a:xfrm>
          <a:prstGeom prst="rect">
            <a:avLst/>
          </a:prstGeom>
        </p:spPr>
      </p:sp>
      <p:sp>
        <p:nvSpPr>
          <p:cNvPr id="812" name="PlaceHolder 3"/>
          <p:cNvSpPr>
            <a:spLocks noGrp="1"/>
          </p:cNvSpPr>
          <p:nvPr>
            <p:ph type="body"/>
          </p:nvPr>
        </p:nvSpPr>
        <p:spPr>
          <a:xfrm>
            <a:off x="915840" y="4416480"/>
            <a:ext cx="5024880" cy="4180320"/>
          </a:xfrm>
          <a:prstGeom prst="rect">
            <a:avLst/>
          </a:prstGeom>
        </p:spPr>
        <p:txBody>
          <a:bodyPr lIns="92160" rIns="92160" tIns="46080" bIns="46080">
            <a:noAutofit/>
          </a:bodyPr>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a:t>
            </a:r>
            <a:r>
              <a:rPr b="0" lang="en-US" sz="4400" spc="-1" strike="noStrike">
                <a:latin typeface="Arial"/>
              </a:rPr>
              <a:t>l</a:t>
            </a:r>
            <a:r>
              <a:rPr b="0" lang="en-US" sz="4400" spc="-1" strike="noStrike">
                <a:latin typeface="Arial"/>
              </a:rPr>
              <a:t>i</a:t>
            </a:r>
            <a:r>
              <a:rPr b="0" lang="en-US" sz="4400" spc="-1" strike="noStrike">
                <a:latin typeface="Arial"/>
              </a:rPr>
              <a:t>c</a:t>
            </a:r>
            <a:r>
              <a:rPr b="0" lang="en-US" sz="4400" spc="-1" strike="noStrike">
                <a:latin typeface="Arial"/>
              </a:rPr>
              <a:t>k</a:t>
            </a:r>
            <a:r>
              <a:rPr b="0" lang="en-US" sz="4400" spc="-1" strike="noStrike">
                <a:latin typeface="Arial"/>
              </a:rPr>
              <a:t> </a:t>
            </a:r>
            <a:r>
              <a:rPr b="0" lang="en-US" sz="4400" spc="-1" strike="noStrike">
                <a:latin typeface="Arial"/>
              </a:rPr>
              <a:t>t</a:t>
            </a:r>
            <a:r>
              <a:rPr b="0" lang="en-US" sz="4400" spc="-1" strike="noStrike">
                <a:latin typeface="Arial"/>
              </a:rPr>
              <a:t>o</a:t>
            </a:r>
            <a:r>
              <a:rPr b="0" lang="en-US" sz="4400" spc="-1" strike="noStrike">
                <a:latin typeface="Arial"/>
              </a:rPr>
              <a:t> </a:t>
            </a:r>
            <a:r>
              <a:rPr b="0" lang="en-US" sz="4400" spc="-1" strike="noStrike">
                <a:latin typeface="Arial"/>
              </a:rPr>
              <a:t>e</a:t>
            </a:r>
            <a:r>
              <a:rPr b="0" lang="en-US" sz="4400" spc="-1" strike="noStrike">
                <a:latin typeface="Arial"/>
              </a:rPr>
              <a:t>d</a:t>
            </a:r>
            <a:r>
              <a:rPr b="0" lang="en-US" sz="4400" spc="-1" strike="noStrike">
                <a:latin typeface="Arial"/>
              </a:rPr>
              <a:t>i</a:t>
            </a:r>
            <a:r>
              <a:rPr b="0" lang="en-US" sz="4400" spc="-1" strike="noStrike">
                <a:latin typeface="Arial"/>
              </a:rPr>
              <a:t>t </a:t>
            </a:r>
            <a:r>
              <a:rPr b="0" lang="en-US" sz="4400" spc="-1" strike="noStrike">
                <a:latin typeface="Arial"/>
              </a:rPr>
              <a:t>t</a:t>
            </a:r>
            <a:r>
              <a:rPr b="0" lang="en-US" sz="4400" spc="-1" strike="noStrike">
                <a:latin typeface="Arial"/>
              </a:rPr>
              <a:t>h</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i</a:t>
            </a:r>
            <a:r>
              <a:rPr b="0" lang="en-US" sz="4400" spc="-1" strike="noStrike">
                <a:latin typeface="Arial"/>
              </a:rPr>
              <a:t>t</a:t>
            </a:r>
            <a:r>
              <a:rPr b="0" lang="en-US" sz="4400" spc="-1" strike="noStrike">
                <a:latin typeface="Arial"/>
              </a:rPr>
              <a:t>l</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e</a:t>
            </a:r>
            <a:r>
              <a:rPr b="0" lang="en-US" sz="4400" spc="-1" strike="noStrike">
                <a:latin typeface="Arial"/>
              </a:rPr>
              <a:t>x</a:t>
            </a:r>
            <a:r>
              <a:rPr b="0" lang="en-US" sz="4400" spc="-1" strike="noStrike">
                <a:latin typeface="Arial"/>
              </a:rPr>
              <a:t>t </a:t>
            </a:r>
            <a:r>
              <a:rPr b="0" lang="en-US" sz="4400" spc="-1" strike="noStrike">
                <a:latin typeface="Arial"/>
              </a:rPr>
              <a:t>f</a:t>
            </a:r>
            <a:r>
              <a:rPr b="0" lang="en-US" sz="4400" spc="-1" strike="noStrike">
                <a:latin typeface="Arial"/>
              </a:rPr>
              <a:t>o</a:t>
            </a:r>
            <a:r>
              <a:rPr b="0" lang="en-US" sz="4400" spc="-1" strike="noStrike">
                <a:latin typeface="Arial"/>
              </a:rPr>
              <a:t>r</a:t>
            </a:r>
            <a:r>
              <a:rPr b="0" lang="en-US" sz="4400" spc="-1" strike="noStrike">
                <a:latin typeface="Arial"/>
              </a:rPr>
              <a:t>m</a:t>
            </a:r>
            <a:r>
              <a:rPr b="0" lang="en-US" sz="4400" spc="-1" strike="noStrike">
                <a:latin typeface="Arial"/>
              </a:rPr>
              <a:t>a</a:t>
            </a:r>
            <a:r>
              <a:rPr b="0" lang="en-US" sz="4400" spc="-1" strike="noStrike">
                <a:latin typeface="Arial"/>
              </a:rPr>
              <a:t>t</a:t>
            </a:r>
            <a:endParaRPr b="0" lang="en-US"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a:t>
            </a:r>
            <a:r>
              <a:rPr b="0" lang="en-US" sz="1800" spc="-1" strike="noStrike">
                <a:latin typeface="Arial"/>
              </a:rPr>
              <a:t>ic</a:t>
            </a:r>
            <a:r>
              <a:rPr b="0" lang="en-US" sz="1800" spc="-1" strike="noStrike">
                <a:latin typeface="Arial"/>
              </a:rPr>
              <a:t>k </a:t>
            </a:r>
            <a:r>
              <a:rPr b="0" lang="en-US" sz="1800" spc="-1" strike="noStrike">
                <a:latin typeface="Arial"/>
              </a:rPr>
              <a:t>to </a:t>
            </a:r>
            <a:r>
              <a:rPr b="0" lang="en-US" sz="1800" spc="-1" strike="noStrike">
                <a:latin typeface="Arial"/>
              </a:rPr>
              <a:t>e</a:t>
            </a:r>
            <a:r>
              <a:rPr b="0" lang="en-US" sz="1800" spc="-1" strike="noStrike">
                <a:latin typeface="Arial"/>
              </a:rPr>
              <a:t>dit </a:t>
            </a:r>
            <a:r>
              <a:rPr b="0" lang="en-US" sz="1800" spc="-1" strike="noStrike">
                <a:latin typeface="Arial"/>
              </a:rPr>
              <a:t>th</a:t>
            </a:r>
            <a:r>
              <a:rPr b="0" lang="en-US" sz="1800" spc="-1" strike="noStrike">
                <a:latin typeface="Arial"/>
              </a:rPr>
              <a:t>e </a:t>
            </a:r>
            <a:r>
              <a:rPr b="0" lang="en-US" sz="1800" spc="-1" strike="noStrike">
                <a:latin typeface="Arial"/>
              </a:rPr>
              <a:t>titl</a:t>
            </a:r>
            <a:r>
              <a:rPr b="0" lang="en-US" sz="1800" spc="-1" strike="noStrike">
                <a:latin typeface="Arial"/>
              </a:rPr>
              <a:t>e </a:t>
            </a:r>
            <a:r>
              <a:rPr b="0" lang="en-US" sz="1800" spc="-1" strike="noStrike">
                <a:latin typeface="Arial"/>
              </a:rPr>
              <a:t>te</a:t>
            </a:r>
            <a:r>
              <a:rPr b="0" lang="en-US" sz="1800" spc="-1" strike="noStrike">
                <a:latin typeface="Arial"/>
              </a:rPr>
              <a:t>xt </a:t>
            </a:r>
            <a:r>
              <a:rPr b="0" lang="en-US" sz="1800" spc="-1" strike="noStrike">
                <a:latin typeface="Arial"/>
              </a:rPr>
              <a:t>fo</a:t>
            </a:r>
            <a:r>
              <a:rPr b="0" lang="en-US" sz="1800" spc="-1" strike="noStrike">
                <a:latin typeface="Arial"/>
              </a:rPr>
              <a:t>r</a:t>
            </a:r>
            <a:r>
              <a:rPr b="0" lang="en-US" sz="1800" spc="-1" strike="noStrike">
                <a:latin typeface="Arial"/>
              </a:rPr>
              <a:t>m</a:t>
            </a:r>
            <a:r>
              <a:rPr b="0" lang="en-US" sz="1800" spc="-1" strike="noStrike">
                <a:latin typeface="Arial"/>
              </a:rPr>
              <a:t>at</a:t>
            </a:r>
            <a:endParaRPr b="0" lang="en-US" sz="1800" spc="-1" strike="noStrike">
              <a:latin typeface="Arial"/>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762120" y="1511280"/>
            <a:ext cx="7889760" cy="18691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000" spc="-1" strike="noStrike">
                <a:solidFill>
                  <a:srgbClr val="000000"/>
                </a:solidFill>
                <a:latin typeface="Calibri"/>
                <a:ea typeface="DejaVu Sans"/>
              </a:rPr>
              <a:t>CS:5810</a:t>
            </a:r>
            <a:br/>
            <a:r>
              <a:rPr b="0" lang="en-US" sz="4000" spc="-1" strike="noStrike">
                <a:solidFill>
                  <a:srgbClr val="000000"/>
                </a:solidFill>
                <a:latin typeface="Calibri"/>
                <a:ea typeface="DejaVu Sans"/>
              </a:rPr>
              <a:t>Formal Methods in Software Engineering</a:t>
            </a:r>
            <a:endParaRPr b="0" lang="en-US" sz="4000" spc="-1" strike="noStrike">
              <a:latin typeface="Arial"/>
            </a:endParaRPr>
          </a:p>
        </p:txBody>
      </p:sp>
      <p:sp>
        <p:nvSpPr>
          <p:cNvPr id="121" name="CustomShape 2"/>
          <p:cNvSpPr/>
          <p:nvPr/>
        </p:nvSpPr>
        <p:spPr>
          <a:xfrm>
            <a:off x="1371600" y="3886200"/>
            <a:ext cx="6399720" cy="1751400"/>
          </a:xfrm>
          <a:prstGeom prst="rect">
            <a:avLst/>
          </a:prstGeom>
          <a:noFill/>
          <a:ln>
            <a:noFill/>
          </a:ln>
        </p:spPr>
        <p:style>
          <a:lnRef idx="0"/>
          <a:fillRef idx="0"/>
          <a:effectRef idx="0"/>
          <a:fontRef idx="minor"/>
        </p:style>
        <p:txBody>
          <a:bodyPr lIns="90000" rIns="90000" tIns="45000" bIns="45000">
            <a:noAutofit/>
          </a:bodyPr>
          <a:p>
            <a:pPr algn="ctr">
              <a:lnSpc>
                <a:spcPct val="100000"/>
              </a:lnSpc>
              <a:spcBef>
                <a:spcPts val="720"/>
              </a:spcBef>
            </a:pPr>
            <a:r>
              <a:rPr b="0" lang="en-US" sz="3600" spc="-1" strike="noStrike">
                <a:solidFill>
                  <a:srgbClr val="c0504d"/>
                </a:solidFill>
                <a:latin typeface="Calibri"/>
                <a:ea typeface="DejaVu Sans"/>
              </a:rPr>
              <a:t>Introduction to Alloy</a:t>
            </a:r>
            <a:endParaRPr b="0" lang="en-US" sz="3600" spc="-1" strike="noStrike">
              <a:latin typeface="Arial"/>
            </a:endParaRPr>
          </a:p>
          <a:p>
            <a:pPr algn="ctr">
              <a:lnSpc>
                <a:spcPct val="100000"/>
              </a:lnSpc>
              <a:spcBef>
                <a:spcPts val="720"/>
              </a:spcBef>
            </a:pPr>
            <a:r>
              <a:rPr b="0" lang="en-US" sz="3600" spc="-1" strike="noStrike">
                <a:solidFill>
                  <a:srgbClr val="c0504d"/>
                </a:solidFill>
                <a:latin typeface="Calibri"/>
                <a:ea typeface="DejaVu Sans"/>
              </a:rPr>
              <a:t>Part 1</a:t>
            </a:r>
            <a:endParaRPr b="0" lang="en-US" sz="3600" spc="-1" strike="noStrike">
              <a:latin typeface="Arial"/>
            </a:endParaRPr>
          </a:p>
        </p:txBody>
      </p:sp>
      <p:sp>
        <p:nvSpPr>
          <p:cNvPr id="122"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F21BB11-30A6-4049-ACF1-EF66680CB7B6}"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123" name="CustomShape 4"/>
          <p:cNvSpPr/>
          <p:nvPr/>
        </p:nvSpPr>
        <p:spPr>
          <a:xfrm>
            <a:off x="606600" y="5460480"/>
            <a:ext cx="8401680" cy="136728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0" i="1" lang="en-US" sz="1200" spc="-1" strike="noStrike">
                <a:solidFill>
                  <a:srgbClr val="000000"/>
                </a:solidFill>
                <a:latin typeface="Microsoft Sans Serif"/>
                <a:ea typeface="DejaVu Sans"/>
              </a:rPr>
              <a:t>Copyright 2001-17, Matt Dwyer, John Hatcliff, Rod Howell, Laurence Pilard, and Cesare Tinelli. </a:t>
            </a:r>
            <a:endParaRPr b="0" lang="en-US" sz="1200" spc="-1" strike="noStrike">
              <a:latin typeface="Arial"/>
            </a:endParaRPr>
          </a:p>
          <a:p>
            <a:pPr>
              <a:lnSpc>
                <a:spcPct val="100000"/>
              </a:lnSpc>
            </a:pPr>
            <a:r>
              <a:rPr b="0" i="1" lang="en-US" sz="1200" spc="-1" strike="noStrike">
                <a:solidFill>
                  <a:srgbClr val="000000"/>
                </a:solidFill>
                <a:latin typeface="Microsoft Sans Serif"/>
                <a:ea typeface="DejaVu Sans"/>
              </a:rPr>
              <a:t>Created by Cesare Tinelli and Laurence Pilard at the University of Iowa from notes originally developed by Matt Dwyer, John Hatcliff, Rod Howell at Kansas State University. These notes are copyrighted materials and may not be used in other course settings outside of  the University of Iowa in their current form or modified form without the express written permission of one of the copyright holders. During this course, students are prohibited from selling notes to or being paid for taking notes by any person or commercial firm without the express written permission of one of the copyright holders.</a:t>
            </a:r>
            <a:r>
              <a:rPr b="0" lang="en-US" sz="1200" spc="-1" strike="noStrike">
                <a:solidFill>
                  <a:srgbClr val="000000"/>
                </a:solidFill>
                <a:latin typeface="Microsoft Sans Serif"/>
                <a:ea typeface="DejaVu Sans"/>
              </a:rPr>
              <a:t> </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Example: addressBook</a:t>
            </a:r>
            <a:endParaRPr b="0" lang="en-US" sz="4400" spc="-1" strike="noStrike">
              <a:latin typeface="Arial"/>
            </a:endParaRPr>
          </a:p>
        </p:txBody>
      </p:sp>
      <p:sp>
        <p:nvSpPr>
          <p:cNvPr id="157" name="CustomShape 2"/>
          <p:cNvSpPr/>
          <p:nvPr/>
        </p:nvSpPr>
        <p:spPr>
          <a:xfrm>
            <a:off x="711000" y="1600200"/>
            <a:ext cx="7974720" cy="125136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641"/>
              </a:spcBef>
            </a:pPr>
            <a:r>
              <a:rPr b="0" lang="en-US" sz="3200" spc="-1" strike="noStrike">
                <a:solidFill>
                  <a:srgbClr val="000000"/>
                </a:solidFill>
                <a:latin typeface="Calibri"/>
                <a:ea typeface="DejaVu Sans"/>
              </a:rPr>
              <a:t>An </a:t>
            </a:r>
            <a:r>
              <a:rPr b="0" lang="en-US" sz="3200" spc="-1" strike="noStrike">
                <a:solidFill>
                  <a:srgbClr val="c0504d"/>
                </a:solidFill>
                <a:latin typeface="Calibri"/>
                <a:ea typeface="DejaVu Sans"/>
              </a:rPr>
              <a:t>address book </a:t>
            </a:r>
            <a:r>
              <a:rPr b="0" lang="en-US" sz="3200" spc="-1" strike="noStrike">
                <a:solidFill>
                  <a:srgbClr val="000000"/>
                </a:solidFill>
                <a:latin typeface="Calibri"/>
                <a:ea typeface="DejaVu Sans"/>
              </a:rPr>
              <a:t>for an email client that maintains a mapping from </a:t>
            </a:r>
            <a:r>
              <a:rPr b="0" lang="en-US" sz="3200" spc="-1" strike="noStrike">
                <a:solidFill>
                  <a:srgbClr val="c0504d"/>
                </a:solidFill>
                <a:latin typeface="Calibri"/>
                <a:ea typeface="DejaVu Sans"/>
              </a:rPr>
              <a:t>names </a:t>
            </a:r>
            <a:r>
              <a:rPr b="0" lang="en-US" sz="3200" spc="-1" strike="noStrike">
                <a:solidFill>
                  <a:srgbClr val="000000"/>
                </a:solidFill>
                <a:latin typeface="Calibri"/>
                <a:ea typeface="DejaVu Sans"/>
              </a:rPr>
              <a:t>to </a:t>
            </a:r>
            <a:r>
              <a:rPr b="0" lang="en-US" sz="3200" spc="-1" strike="noStrike">
                <a:solidFill>
                  <a:srgbClr val="c0504d"/>
                </a:solidFill>
                <a:latin typeface="Calibri"/>
                <a:ea typeface="DejaVu Sans"/>
              </a:rPr>
              <a:t>addresses</a:t>
            </a:r>
            <a:endParaRPr b="0" lang="en-US" sz="3200" spc="-1" strike="noStrike">
              <a:latin typeface="Arial"/>
            </a:endParaRPr>
          </a:p>
        </p:txBody>
      </p:sp>
      <p:sp>
        <p:nvSpPr>
          <p:cNvPr id="158"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260596F-C0A5-4AEE-8828-2A1C089838A8}" type="slidenum">
              <a:rPr b="0" lang="en-US" sz="1200" spc="-1" strike="noStrike">
                <a:solidFill>
                  <a:srgbClr val="8b8b8b"/>
                </a:solidFill>
                <a:latin typeface="Tahoma"/>
                <a:ea typeface="DejaVu Sans"/>
              </a:rPr>
              <a:t>9</a:t>
            </a:fld>
            <a:endParaRPr b="0" lang="en-US" sz="1200" spc="-1" strike="noStrike">
              <a:latin typeface="Arial"/>
            </a:endParaRPr>
          </a:p>
        </p:txBody>
      </p:sp>
      <p:grpSp>
        <p:nvGrpSpPr>
          <p:cNvPr id="159" name="Group 4"/>
          <p:cNvGrpSpPr/>
          <p:nvPr/>
        </p:nvGrpSpPr>
        <p:grpSpPr>
          <a:xfrm>
            <a:off x="218880" y="3629160"/>
            <a:ext cx="3999960" cy="1780200"/>
            <a:chOff x="218880" y="3629160"/>
            <a:chExt cx="3999960" cy="1780200"/>
          </a:xfrm>
        </p:grpSpPr>
        <p:grpSp>
          <p:nvGrpSpPr>
            <p:cNvPr id="160" name="Group 5"/>
            <p:cNvGrpSpPr/>
            <p:nvPr/>
          </p:nvGrpSpPr>
          <p:grpSpPr>
            <a:xfrm>
              <a:off x="219240" y="3629160"/>
              <a:ext cx="3999600" cy="1780200"/>
              <a:chOff x="219240" y="3629160"/>
              <a:chExt cx="3999600" cy="1780200"/>
            </a:xfrm>
          </p:grpSpPr>
          <p:sp>
            <p:nvSpPr>
              <p:cNvPr id="161" name="CustomShape 6"/>
              <p:cNvSpPr/>
              <p:nvPr/>
            </p:nvSpPr>
            <p:spPr>
              <a:xfrm>
                <a:off x="269640" y="3643200"/>
                <a:ext cx="3879000" cy="155268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lang="en-US" sz="2400" spc="-1" strike="noStrike">
                    <a:solidFill>
                      <a:srgbClr val="000000"/>
                    </a:solidFill>
                    <a:latin typeface="Tahoma"/>
                    <a:ea typeface="DejaVu Sans"/>
                  </a:rPr>
                  <a:t>FriendBook</a:t>
                </a:r>
                <a:endParaRPr b="0" lang="en-US" sz="2400" spc="-1" strike="noStrike">
                  <a:latin typeface="Arial"/>
                </a:endParaRPr>
              </a:p>
              <a:p>
                <a:pPr algn="ctr">
                  <a:lnSpc>
                    <a:spcPct val="100000"/>
                  </a:lnSpc>
                </a:pPr>
                <a:endParaRPr b="0" lang="en-US" sz="2400" spc="-1" strike="noStrike">
                  <a:latin typeface="Arial"/>
                </a:endParaRPr>
              </a:p>
              <a:p>
                <a:pPr algn="ctr">
                  <a:lnSpc>
                    <a:spcPct val="100000"/>
                  </a:lnSpc>
                </a:pPr>
                <a:r>
                  <a:rPr b="0" lang="en-US" sz="2400" spc="-1" strike="noStrike">
                    <a:solidFill>
                      <a:srgbClr val="000000"/>
                    </a:solidFill>
                    <a:latin typeface="Tahoma"/>
                    <a:ea typeface="DejaVu Sans"/>
                  </a:rPr>
                  <a:t>Ted -&gt; ted@gmail.com</a:t>
                </a:r>
                <a:endParaRPr b="0" lang="en-US" sz="2400" spc="-1" strike="noStrike">
                  <a:latin typeface="Arial"/>
                </a:endParaRPr>
              </a:p>
              <a:p>
                <a:pPr algn="ctr">
                  <a:lnSpc>
                    <a:spcPct val="100000"/>
                  </a:lnSpc>
                </a:pPr>
                <a:r>
                  <a:rPr b="0" lang="en-US" sz="2400" spc="-1" strike="noStrike">
                    <a:solidFill>
                      <a:srgbClr val="000000"/>
                    </a:solidFill>
                    <a:latin typeface="Tahoma"/>
                    <a:ea typeface="DejaVu Sans"/>
                  </a:rPr>
                  <a:t>Ryan -&gt; ryan@hotmail.com</a:t>
                </a:r>
                <a:endParaRPr b="0" lang="en-US" sz="2400" spc="-1" strike="noStrike">
                  <a:latin typeface="Arial"/>
                </a:endParaRPr>
              </a:p>
            </p:txBody>
          </p:sp>
          <p:sp>
            <p:nvSpPr>
              <p:cNvPr id="162" name="CustomShape 7"/>
              <p:cNvSpPr/>
              <p:nvPr/>
            </p:nvSpPr>
            <p:spPr>
              <a:xfrm>
                <a:off x="219240" y="3629160"/>
                <a:ext cx="3999600" cy="1780200"/>
              </a:xfrm>
              <a:prstGeom prst="rect">
                <a:avLst/>
              </a:prstGeom>
              <a:noFill/>
              <a:ln w="25560">
                <a:solidFill>
                  <a:schemeClr val="tx1"/>
                </a:solidFill>
                <a:miter/>
              </a:ln>
            </p:spPr>
            <p:style>
              <a:lnRef idx="0"/>
              <a:fillRef idx="0"/>
              <a:effectRef idx="0"/>
              <a:fontRef idx="minor"/>
            </p:style>
          </p:sp>
        </p:grpSp>
        <p:sp>
          <p:nvSpPr>
            <p:cNvPr id="163" name="Line 8"/>
            <p:cNvSpPr/>
            <p:nvPr/>
          </p:nvSpPr>
          <p:spPr>
            <a:xfrm>
              <a:off x="218880" y="4105080"/>
              <a:ext cx="3990960" cy="0"/>
            </a:xfrm>
            <a:prstGeom prst="line">
              <a:avLst/>
            </a:prstGeom>
            <a:ln w="25560">
              <a:solidFill>
                <a:schemeClr val="tx1"/>
              </a:solidFill>
              <a:round/>
            </a:ln>
          </p:spPr>
          <p:style>
            <a:lnRef idx="0"/>
            <a:fillRef idx="0"/>
            <a:effectRef idx="0"/>
            <a:fontRef idx="minor"/>
          </p:style>
        </p:sp>
      </p:grpSp>
      <p:grpSp>
        <p:nvGrpSpPr>
          <p:cNvPr id="164" name="Group 9"/>
          <p:cNvGrpSpPr/>
          <p:nvPr/>
        </p:nvGrpSpPr>
        <p:grpSpPr>
          <a:xfrm>
            <a:off x="4419720" y="3638520"/>
            <a:ext cx="4514400" cy="1635480"/>
            <a:chOff x="4419720" y="3638520"/>
            <a:chExt cx="4514400" cy="1635480"/>
          </a:xfrm>
        </p:grpSpPr>
        <p:grpSp>
          <p:nvGrpSpPr>
            <p:cNvPr id="165" name="Group 10"/>
            <p:cNvGrpSpPr/>
            <p:nvPr/>
          </p:nvGrpSpPr>
          <p:grpSpPr>
            <a:xfrm>
              <a:off x="4419720" y="3638520"/>
              <a:ext cx="4513680" cy="1635480"/>
              <a:chOff x="4419720" y="3638520"/>
              <a:chExt cx="4513680" cy="1635480"/>
            </a:xfrm>
          </p:grpSpPr>
          <p:sp>
            <p:nvSpPr>
              <p:cNvPr id="166" name="CustomShape 11"/>
              <p:cNvSpPr/>
              <p:nvPr/>
            </p:nvSpPr>
            <p:spPr>
              <a:xfrm>
                <a:off x="4730040" y="3677760"/>
                <a:ext cx="3929400" cy="155268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lang="en-US" sz="2400" spc="-1" strike="noStrike">
                    <a:solidFill>
                      <a:srgbClr val="000000"/>
                    </a:solidFill>
                    <a:latin typeface="Tahoma"/>
                    <a:ea typeface="DejaVu Sans"/>
                  </a:rPr>
                  <a:t>WorkBook</a:t>
                </a:r>
                <a:endParaRPr b="0" lang="en-US" sz="2400" spc="-1" strike="noStrike">
                  <a:latin typeface="Arial"/>
                </a:endParaRPr>
              </a:p>
              <a:p>
                <a:pPr algn="ctr">
                  <a:lnSpc>
                    <a:spcPct val="100000"/>
                  </a:lnSpc>
                </a:pPr>
                <a:endParaRPr b="0" lang="en-US" sz="2400" spc="-1" strike="noStrike">
                  <a:latin typeface="Arial"/>
                </a:endParaRPr>
              </a:p>
              <a:p>
                <a:pPr algn="ctr">
                  <a:lnSpc>
                    <a:spcPct val="100000"/>
                  </a:lnSpc>
                </a:pPr>
                <a:r>
                  <a:rPr b="0" lang="en-US" sz="2400" spc="-1" strike="noStrike">
                    <a:solidFill>
                      <a:srgbClr val="000000"/>
                    </a:solidFill>
                    <a:latin typeface="Tahoma"/>
                    <a:ea typeface="DejaVu Sans"/>
                  </a:rPr>
                  <a:t>Pilard -&gt; lpilard@uiowa.edu</a:t>
                </a:r>
                <a:endParaRPr b="0" lang="en-US" sz="2400" spc="-1" strike="noStrike">
                  <a:latin typeface="Arial"/>
                </a:endParaRPr>
              </a:p>
              <a:p>
                <a:pPr algn="ctr">
                  <a:lnSpc>
                    <a:spcPct val="100000"/>
                  </a:lnSpc>
                </a:pPr>
                <a:r>
                  <a:rPr b="0" lang="en-US" sz="2400" spc="-1" strike="noStrike">
                    <a:solidFill>
                      <a:srgbClr val="000000"/>
                    </a:solidFill>
                    <a:latin typeface="Tahoma"/>
                    <a:ea typeface="DejaVu Sans"/>
                  </a:rPr>
                  <a:t>Ryan -&gt; ryan@uiowa.edu</a:t>
                </a:r>
                <a:endParaRPr b="0" lang="en-US" sz="2400" spc="-1" strike="noStrike">
                  <a:latin typeface="Arial"/>
                </a:endParaRPr>
              </a:p>
            </p:txBody>
          </p:sp>
          <p:sp>
            <p:nvSpPr>
              <p:cNvPr id="167" name="CustomShape 12"/>
              <p:cNvSpPr/>
              <p:nvPr/>
            </p:nvSpPr>
            <p:spPr>
              <a:xfrm>
                <a:off x="4419720" y="3638520"/>
                <a:ext cx="4513680" cy="1635480"/>
              </a:xfrm>
              <a:prstGeom prst="rect">
                <a:avLst/>
              </a:prstGeom>
              <a:noFill/>
              <a:ln w="25560">
                <a:solidFill>
                  <a:schemeClr val="tx1"/>
                </a:solidFill>
                <a:miter/>
              </a:ln>
            </p:spPr>
            <p:style>
              <a:lnRef idx="0"/>
              <a:fillRef idx="0"/>
              <a:effectRef idx="0"/>
              <a:fontRef idx="minor"/>
            </p:style>
          </p:sp>
        </p:grpSp>
        <p:sp>
          <p:nvSpPr>
            <p:cNvPr id="168" name="Line 13"/>
            <p:cNvSpPr/>
            <p:nvPr/>
          </p:nvSpPr>
          <p:spPr>
            <a:xfrm>
              <a:off x="4429080" y="4226040"/>
              <a:ext cx="4505040" cy="0"/>
            </a:xfrm>
            <a:prstGeom prst="line">
              <a:avLst/>
            </a:prstGeom>
            <a:ln w="25560">
              <a:solidFill>
                <a:schemeClr val="tx1"/>
              </a:solidFill>
              <a:round/>
            </a:ln>
          </p:spPr>
          <p:style>
            <a:lnRef idx="0"/>
            <a:fillRef idx="0"/>
            <a:effectRef idx="0"/>
            <a:fontRef idx="minor"/>
          </p:style>
        </p:sp>
      </p:grpSp>
      <p:sp>
        <p:nvSpPr>
          <p:cNvPr id="169" name="CustomShape 1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Atoms and Relations</a:t>
            </a:r>
            <a:endParaRPr b="0" lang="en-US" sz="4400" spc="-1" strike="noStrike">
              <a:latin typeface="Arial"/>
            </a:endParaRPr>
          </a:p>
        </p:txBody>
      </p:sp>
      <p:sp>
        <p:nvSpPr>
          <p:cNvPr id="171" name="CustomShape 2"/>
          <p:cNvSpPr/>
          <p:nvPr/>
        </p:nvSpPr>
        <p:spPr>
          <a:xfrm>
            <a:off x="582120" y="1536840"/>
            <a:ext cx="8079840" cy="487584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561"/>
              </a:spcBef>
            </a:pPr>
            <a:r>
              <a:rPr b="0" lang="en-US" sz="2800" spc="-1" strike="noStrike">
                <a:solidFill>
                  <a:srgbClr val="000000"/>
                </a:solidFill>
                <a:latin typeface="Calibri"/>
                <a:ea typeface="DejaVu Sans"/>
              </a:rPr>
              <a:t>In Alloy, everything is built from </a:t>
            </a:r>
            <a:r>
              <a:rPr b="0" lang="en-US" sz="2800" spc="-1" strike="noStrike">
                <a:solidFill>
                  <a:srgbClr val="c0504d"/>
                </a:solidFill>
                <a:latin typeface="Calibri"/>
                <a:ea typeface="DejaVu Sans"/>
              </a:rPr>
              <a:t>atoms </a:t>
            </a:r>
            <a:r>
              <a:rPr b="0" lang="en-US" sz="2800" spc="-1" strike="noStrike">
                <a:solidFill>
                  <a:srgbClr val="000000"/>
                </a:solidFill>
                <a:latin typeface="Calibri"/>
                <a:ea typeface="DejaVu Sans"/>
              </a:rPr>
              <a:t>and </a:t>
            </a:r>
            <a:r>
              <a:rPr b="0" lang="en-US" sz="2800" spc="-1" strike="noStrike">
                <a:solidFill>
                  <a:srgbClr val="c0504d"/>
                </a:solidFill>
                <a:latin typeface="Calibri"/>
                <a:ea typeface="DejaVu Sans"/>
              </a:rPr>
              <a:t>relations</a:t>
            </a:r>
            <a:endParaRPr b="0" lang="en-US" sz="2800" spc="-1" strike="noStrike">
              <a:latin typeface="Arial"/>
            </a:endParaRPr>
          </a:p>
          <a:p>
            <a:pPr marL="343080" indent="-342000">
              <a:lnSpc>
                <a:spcPct val="90000"/>
              </a:lnSpc>
              <a:spcBef>
                <a:spcPts val="320"/>
              </a:spcBef>
            </a:pPr>
            <a:endParaRPr b="0" lang="en-US" sz="2800" spc="-1" strike="noStrike">
              <a:latin typeface="Arial"/>
            </a:endParaRPr>
          </a:p>
          <a:p>
            <a:pPr marL="343080" indent="-342000">
              <a:lnSpc>
                <a:spcPct val="90000"/>
              </a:lnSpc>
              <a:spcBef>
                <a:spcPts val="561"/>
              </a:spcBef>
            </a:pPr>
            <a:r>
              <a:rPr b="0" lang="en-US" sz="2800" spc="-1" strike="noStrike">
                <a:solidFill>
                  <a:srgbClr val="000000"/>
                </a:solidFill>
                <a:latin typeface="Calibri"/>
                <a:ea typeface="DejaVu Sans"/>
              </a:rPr>
              <a:t>An </a:t>
            </a:r>
            <a:r>
              <a:rPr b="0" lang="en-US" sz="2800" spc="-1" strike="noStrike">
                <a:solidFill>
                  <a:srgbClr val="c0504d"/>
                </a:solidFill>
                <a:latin typeface="Calibri"/>
                <a:ea typeface="DejaVu Sans"/>
              </a:rPr>
              <a:t>atom </a:t>
            </a:r>
            <a:r>
              <a:rPr b="0" lang="en-US" sz="2800" spc="-1" strike="noStrike">
                <a:solidFill>
                  <a:srgbClr val="000000"/>
                </a:solidFill>
                <a:latin typeface="Calibri"/>
                <a:ea typeface="DejaVu Sans"/>
              </a:rPr>
              <a:t>is a primitive entity that is</a:t>
            </a:r>
            <a:endParaRPr b="0" lang="en-US" sz="2800" spc="-1" strike="noStrike">
              <a:latin typeface="Arial"/>
            </a:endParaRPr>
          </a:p>
          <a:p>
            <a:pPr lvl="1" marL="743040" indent="-284760">
              <a:lnSpc>
                <a:spcPct val="90000"/>
              </a:lnSpc>
              <a:spcBef>
                <a:spcPts val="479"/>
              </a:spcBef>
              <a:buClr>
                <a:srgbClr val="c0504d"/>
              </a:buClr>
              <a:buFont typeface="Arial"/>
              <a:buChar char="–"/>
            </a:pPr>
            <a:r>
              <a:rPr b="0" i="1" lang="en-US" sz="2400" spc="-1" strike="noStrike">
                <a:solidFill>
                  <a:srgbClr val="c0504d"/>
                </a:solidFill>
                <a:latin typeface="Calibri"/>
                <a:ea typeface="DejaVu Sans"/>
              </a:rPr>
              <a:t>indivisible</a:t>
            </a:r>
            <a:r>
              <a:rPr b="0" lang="en-US" sz="2400" spc="-1" strike="noStrike">
                <a:solidFill>
                  <a:srgbClr val="000000"/>
                </a:solidFill>
                <a:latin typeface="Calibri"/>
                <a:ea typeface="DejaVu Sans"/>
              </a:rPr>
              <a:t>:</a:t>
            </a:r>
            <a:r>
              <a:rPr b="0" lang="en-US" sz="2400" spc="-1" strike="noStrike">
                <a:solidFill>
                  <a:srgbClr val="4f81bd"/>
                </a:solidFill>
                <a:latin typeface="Calibri"/>
                <a:ea typeface="DejaVu Sans"/>
              </a:rPr>
              <a:t> </a:t>
            </a:r>
            <a:r>
              <a:rPr b="0" lang="en-US" sz="2400" spc="-1" strike="noStrike">
                <a:solidFill>
                  <a:srgbClr val="000000"/>
                </a:solidFill>
                <a:latin typeface="Calibri"/>
                <a:ea typeface="DejaVu Sans"/>
              </a:rPr>
              <a:t>it cannot be broken down into smaller parts</a:t>
            </a:r>
            <a:endParaRPr b="0" lang="en-US" sz="2400" spc="-1" strike="noStrike">
              <a:latin typeface="Arial"/>
            </a:endParaRPr>
          </a:p>
          <a:p>
            <a:pPr lvl="1" marL="743040" indent="-284760">
              <a:lnSpc>
                <a:spcPct val="90000"/>
              </a:lnSpc>
              <a:spcBef>
                <a:spcPts val="479"/>
              </a:spcBef>
              <a:buClr>
                <a:srgbClr val="c0504d"/>
              </a:buClr>
              <a:buFont typeface="Arial"/>
              <a:buChar char="–"/>
            </a:pPr>
            <a:r>
              <a:rPr b="0" i="1" lang="en-US" sz="2400" spc="-1" strike="noStrike">
                <a:solidFill>
                  <a:srgbClr val="c0504d"/>
                </a:solidFill>
                <a:latin typeface="Calibri"/>
                <a:ea typeface="DejaVu Sans"/>
              </a:rPr>
              <a:t>immutable</a:t>
            </a:r>
            <a:r>
              <a:rPr b="0" lang="en-US" sz="2400" spc="-1" strike="noStrike">
                <a:solidFill>
                  <a:srgbClr val="000000"/>
                </a:solidFill>
                <a:latin typeface="Calibri"/>
                <a:ea typeface="DejaVu Sans"/>
              </a:rPr>
              <a:t>:</a:t>
            </a:r>
            <a:r>
              <a:rPr b="0" lang="en-US" sz="2400" spc="-1" strike="noStrike">
                <a:solidFill>
                  <a:srgbClr val="4f81bd"/>
                </a:solidFill>
                <a:latin typeface="Calibri"/>
                <a:ea typeface="DejaVu Sans"/>
              </a:rPr>
              <a:t> </a:t>
            </a:r>
            <a:r>
              <a:rPr b="0" lang="en-US" sz="2400" spc="-1" strike="noStrike">
                <a:solidFill>
                  <a:srgbClr val="000000"/>
                </a:solidFill>
                <a:latin typeface="Calibri"/>
                <a:ea typeface="DejaVu Sans"/>
              </a:rPr>
              <a:t>its properties do not change over time</a:t>
            </a:r>
            <a:endParaRPr b="0" lang="en-US" sz="2400" spc="-1" strike="noStrike">
              <a:latin typeface="Arial"/>
            </a:endParaRPr>
          </a:p>
          <a:p>
            <a:pPr lvl="1" marL="743040" indent="-284760">
              <a:lnSpc>
                <a:spcPct val="90000"/>
              </a:lnSpc>
              <a:spcBef>
                <a:spcPts val="479"/>
              </a:spcBef>
              <a:buClr>
                <a:srgbClr val="c0504d"/>
              </a:buClr>
              <a:buFont typeface="Arial"/>
              <a:buChar char="–"/>
            </a:pPr>
            <a:r>
              <a:rPr b="0" i="1" lang="en-US" sz="2400" spc="-1" strike="noStrike">
                <a:solidFill>
                  <a:srgbClr val="c0504d"/>
                </a:solidFill>
                <a:latin typeface="Calibri"/>
                <a:ea typeface="DejaVu Sans"/>
              </a:rPr>
              <a:t>uninterpreted</a:t>
            </a:r>
            <a:r>
              <a:rPr b="0" lang="en-US" sz="2400" spc="-1" strike="noStrike">
                <a:solidFill>
                  <a:srgbClr val="000000"/>
                </a:solidFill>
                <a:latin typeface="Calibri"/>
                <a:ea typeface="DejaVu Sans"/>
              </a:rPr>
              <a:t>: it does not have any built in property </a:t>
            </a:r>
            <a:endParaRPr b="0" lang="en-US" sz="2400" spc="-1" strike="noStrike">
              <a:latin typeface="Arial"/>
            </a:endParaRPr>
          </a:p>
          <a:p>
            <a:pPr marL="743040" indent="-284760">
              <a:lnSpc>
                <a:spcPct val="90000"/>
              </a:lnSpc>
              <a:spcBef>
                <a:spcPts val="479"/>
              </a:spcBef>
            </a:pP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(the way numbers do for example)</a:t>
            </a:r>
            <a:endParaRPr b="0" lang="en-US" sz="2400" spc="-1" strike="noStrike">
              <a:latin typeface="Arial"/>
            </a:endParaRPr>
          </a:p>
          <a:p>
            <a:pPr marL="743040" indent="-284760">
              <a:lnSpc>
                <a:spcPct val="90000"/>
              </a:lnSpc>
              <a:spcBef>
                <a:spcPts val="320"/>
              </a:spcBef>
            </a:pPr>
            <a:endParaRPr b="0" lang="en-US" sz="2400" spc="-1" strike="noStrike">
              <a:latin typeface="Arial"/>
            </a:endParaRPr>
          </a:p>
          <a:p>
            <a:pPr marL="743040" indent="-284760">
              <a:lnSpc>
                <a:spcPct val="90000"/>
              </a:lnSpc>
              <a:spcBef>
                <a:spcPts val="561"/>
              </a:spcBef>
            </a:pPr>
            <a:r>
              <a:rPr b="0" lang="en-US" sz="2800" spc="-1" strike="noStrike">
                <a:solidFill>
                  <a:srgbClr val="000000"/>
                </a:solidFill>
                <a:latin typeface="Calibri"/>
                <a:ea typeface="DejaVu Sans"/>
              </a:rPr>
              <a:t>A </a:t>
            </a:r>
            <a:r>
              <a:rPr b="0" lang="en-US" sz="2800" spc="-1" strike="noStrike">
                <a:solidFill>
                  <a:srgbClr val="c0504d"/>
                </a:solidFill>
                <a:latin typeface="Calibri"/>
                <a:ea typeface="DejaVu Sans"/>
              </a:rPr>
              <a:t>relation </a:t>
            </a:r>
            <a:r>
              <a:rPr b="0" lang="en-US" sz="2800" spc="-1" strike="noStrike">
                <a:solidFill>
                  <a:srgbClr val="000000"/>
                </a:solidFill>
                <a:latin typeface="Calibri"/>
                <a:ea typeface="DejaVu Sans"/>
              </a:rPr>
              <a:t>is a structure that </a:t>
            </a:r>
            <a:r>
              <a:rPr b="0" lang="en-US" sz="2800" spc="-1" strike="noStrike">
                <a:solidFill>
                  <a:srgbClr val="c0504d"/>
                </a:solidFill>
                <a:latin typeface="Calibri"/>
                <a:ea typeface="DejaVu Sans"/>
              </a:rPr>
              <a:t>relates atoms</a:t>
            </a:r>
            <a:r>
              <a:rPr b="0" lang="en-US" sz="2800" spc="-1" strike="noStrike">
                <a:solidFill>
                  <a:srgbClr val="000000"/>
                </a:solidFill>
                <a:latin typeface="Calibri"/>
                <a:ea typeface="DejaVu Sans"/>
              </a:rPr>
              <a:t>.</a:t>
            </a:r>
            <a:r>
              <a:rPr b="0" lang="en-US" sz="2800" spc="-1" strike="noStrike">
                <a:solidFill>
                  <a:srgbClr val="4f81bd"/>
                </a:solidFill>
                <a:latin typeface="Calibri"/>
                <a:ea typeface="DejaVu Sans"/>
              </a:rPr>
              <a:t> </a:t>
            </a:r>
            <a:r>
              <a:rPr b="0" lang="en-US" sz="2800" spc="-1" strike="noStrike">
                <a:solidFill>
                  <a:srgbClr val="000000"/>
                </a:solidFill>
                <a:latin typeface="Calibri"/>
                <a:ea typeface="DejaVu Sans"/>
              </a:rPr>
              <a:t>It is a set of </a:t>
            </a:r>
            <a:r>
              <a:rPr b="0" lang="en-US" sz="2800" spc="-1" strike="noStrike">
                <a:solidFill>
                  <a:srgbClr val="c0504d"/>
                </a:solidFill>
                <a:latin typeface="Calibri"/>
                <a:ea typeface="DejaVu Sans"/>
              </a:rPr>
              <a:t>tuples</a:t>
            </a:r>
            <a:r>
              <a:rPr b="0" lang="en-US" sz="2800" spc="-1" strike="noStrike">
                <a:solidFill>
                  <a:srgbClr val="000000"/>
                </a:solidFill>
                <a:latin typeface="Calibri"/>
                <a:ea typeface="DejaVu Sans"/>
              </a:rPr>
              <a:t>, each tuple being a sequence of atoms</a:t>
            </a:r>
            <a:endParaRPr b="0" lang="en-US" sz="2800" spc="-1" strike="noStrike">
              <a:latin typeface="Arial"/>
            </a:endParaRPr>
          </a:p>
        </p:txBody>
      </p:sp>
      <p:sp>
        <p:nvSpPr>
          <p:cNvPr id="172"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A40AC37-8BA8-449F-B303-487F264170C4}" type="slidenum">
              <a:rPr b="0" lang="en-US" sz="1200" spc="-1" strike="noStrike">
                <a:solidFill>
                  <a:srgbClr val="8b8b8b"/>
                </a:solidFill>
                <a:latin typeface="Tahoma"/>
                <a:ea typeface="DejaVu Sans"/>
              </a:rPr>
              <a:t>9</a:t>
            </a:fld>
            <a:endParaRPr b="0" lang="en-US" sz="1200" spc="-1" strike="noStrike">
              <a:latin typeface="Arial"/>
            </a:endParaRPr>
          </a:p>
        </p:txBody>
      </p:sp>
      <p:sp>
        <p:nvSpPr>
          <p:cNvPr id="173"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Atoms and Relations: Examples</a:t>
            </a:r>
            <a:endParaRPr b="0" lang="en-US" sz="4400" spc="-1" strike="noStrike">
              <a:latin typeface="Arial"/>
            </a:endParaRPr>
          </a:p>
        </p:txBody>
      </p:sp>
      <p:sp>
        <p:nvSpPr>
          <p:cNvPr id="175" name="CustomShape 2"/>
          <p:cNvSpPr/>
          <p:nvPr/>
        </p:nvSpPr>
        <p:spPr>
          <a:xfrm>
            <a:off x="582120" y="1428840"/>
            <a:ext cx="8152200" cy="4847040"/>
          </a:xfrm>
          <a:prstGeom prst="rect">
            <a:avLst/>
          </a:prstGeom>
          <a:noFill/>
          <a:ln>
            <a:noFill/>
          </a:ln>
        </p:spPr>
        <p:style>
          <a:lnRef idx="0"/>
          <a:fillRef idx="0"/>
          <a:effectRef idx="0"/>
          <a:fontRef idx="minor"/>
        </p:style>
        <p:txBody>
          <a:bodyPr lIns="90000" rIns="90000" tIns="45000" bIns="45000">
            <a:noAutofit/>
          </a:bodyPr>
          <a:p>
            <a:pPr marL="343080" indent="-342000">
              <a:lnSpc>
                <a:spcPct val="100000"/>
              </a:lnSpc>
              <a:spcBef>
                <a:spcPts val="561"/>
              </a:spcBef>
              <a:buClr>
                <a:srgbClr val="c0504d"/>
              </a:buClr>
              <a:buFont typeface="Arial"/>
              <a:buChar char="•"/>
            </a:pPr>
            <a:r>
              <a:rPr b="0" lang="en-US" sz="2800" spc="-1" strike="noStrike">
                <a:solidFill>
                  <a:srgbClr val="c0504d"/>
                </a:solidFill>
                <a:latin typeface="Calibri"/>
                <a:ea typeface="DejaVu Sans"/>
              </a:rPr>
              <a:t>Unary</a:t>
            </a:r>
            <a:r>
              <a:rPr b="0" lang="en-US" sz="2800" spc="-1" strike="noStrike">
                <a:solidFill>
                  <a:srgbClr val="4f81bd"/>
                </a:solidFill>
                <a:latin typeface="Calibri"/>
                <a:ea typeface="DejaVu Sans"/>
              </a:rPr>
              <a:t> </a:t>
            </a:r>
            <a:r>
              <a:rPr b="0" lang="en-US" sz="2800" spc="-1" strike="noStrike">
                <a:solidFill>
                  <a:srgbClr val="c0504d"/>
                </a:solidFill>
                <a:latin typeface="Calibri"/>
                <a:ea typeface="DejaVu Sans"/>
              </a:rPr>
              <a:t>relations</a:t>
            </a:r>
            <a:r>
              <a:rPr b="0" lang="en-US" sz="2800" spc="-1" strike="noStrike">
                <a:solidFill>
                  <a:srgbClr val="000000"/>
                </a:solidFill>
                <a:latin typeface="Calibri"/>
                <a:ea typeface="DejaVu Sans"/>
              </a:rPr>
              <a:t>: a set of names, a set of addresses and a set of books</a:t>
            </a:r>
            <a:endParaRPr b="0" lang="en-US" sz="2800" spc="-1" strike="noStrike">
              <a:latin typeface="Arial"/>
            </a:endParaRPr>
          </a:p>
          <a:p>
            <a:pPr marL="743040" indent="-284760">
              <a:lnSpc>
                <a:spcPct val="100000"/>
              </a:lnSpc>
              <a:spcBef>
                <a:spcPts val="479"/>
              </a:spcBef>
            </a:pP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	</a:t>
            </a:r>
            <a:r>
              <a:rPr b="0" lang="en-US" sz="2400" spc="-1" strike="noStrike">
                <a:solidFill>
                  <a:srgbClr val="95b3d7"/>
                </a:solidFill>
                <a:latin typeface="Calibri"/>
                <a:ea typeface="DejaVu Sans"/>
              </a:rPr>
              <a:t>Name = {(N0),(N1),(N2)}</a:t>
            </a:r>
            <a:endParaRPr b="0" lang="en-US" sz="2400" spc="-1" strike="noStrike">
              <a:latin typeface="Arial"/>
            </a:endParaRPr>
          </a:p>
          <a:p>
            <a:pPr marL="743040" indent="-284760">
              <a:lnSpc>
                <a:spcPct val="100000"/>
              </a:lnSpc>
              <a:spcBef>
                <a:spcPts val="479"/>
              </a:spcBef>
            </a:pP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Addr = {(D0),(D1)}</a:t>
            </a:r>
            <a:endParaRPr b="0" lang="en-US" sz="2400" spc="-1" strike="noStrike">
              <a:latin typeface="Arial"/>
            </a:endParaRPr>
          </a:p>
          <a:p>
            <a:pPr marL="743040" indent="-284760">
              <a:lnSpc>
                <a:spcPct val="100000"/>
              </a:lnSpc>
              <a:spcBef>
                <a:spcPts val="479"/>
              </a:spcBef>
            </a:pP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Book = {(B0),(B1)} </a:t>
            </a:r>
            <a:endParaRPr b="0" lang="en-US" sz="24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 </a:t>
            </a:r>
            <a:r>
              <a:rPr b="0" lang="en-US" sz="2800" spc="-1" strike="noStrike">
                <a:solidFill>
                  <a:srgbClr val="c0504d"/>
                </a:solidFill>
                <a:latin typeface="Calibri"/>
                <a:ea typeface="DejaVu Sans"/>
              </a:rPr>
              <a:t>binary relation </a:t>
            </a:r>
            <a:r>
              <a:rPr b="0" lang="en-US" sz="2800" spc="-1" strike="noStrike">
                <a:solidFill>
                  <a:srgbClr val="000000"/>
                </a:solidFill>
                <a:latin typeface="Calibri"/>
                <a:ea typeface="DejaVu Sans"/>
              </a:rPr>
              <a:t>from names to addresses</a:t>
            </a:r>
            <a:endParaRPr b="0" lang="en-US" sz="2800" spc="-1" strike="noStrike">
              <a:latin typeface="Arial"/>
            </a:endParaRPr>
          </a:p>
          <a:p>
            <a:pPr marL="743040" indent="-284760">
              <a:lnSpc>
                <a:spcPct val="100000"/>
              </a:lnSpc>
              <a:spcBef>
                <a:spcPts val="479"/>
              </a:spcBef>
            </a:pP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address = {(N0,D0),(N1,D1)}</a:t>
            </a:r>
            <a:endParaRPr b="0" lang="en-US" sz="24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 </a:t>
            </a:r>
            <a:r>
              <a:rPr b="0" lang="en-US" sz="2800" spc="-1" strike="noStrike">
                <a:solidFill>
                  <a:srgbClr val="c0504d"/>
                </a:solidFill>
                <a:latin typeface="Calibri"/>
                <a:ea typeface="DejaVu Sans"/>
              </a:rPr>
              <a:t>ternary relation </a:t>
            </a:r>
            <a:r>
              <a:rPr b="0" lang="en-US" sz="2800" spc="-1" strike="noStrike">
                <a:solidFill>
                  <a:srgbClr val="000000"/>
                </a:solidFill>
                <a:latin typeface="Calibri"/>
                <a:ea typeface="DejaVu Sans"/>
              </a:rPr>
              <a:t>from books to name to addresses</a:t>
            </a:r>
            <a:endParaRPr b="0" lang="en-US" sz="2800" spc="-1" strike="noStrike">
              <a:latin typeface="Arial"/>
            </a:endParaRPr>
          </a:p>
          <a:p>
            <a:pPr marL="743040" indent="-284760">
              <a:lnSpc>
                <a:spcPct val="100000"/>
              </a:lnSpc>
              <a:spcBef>
                <a:spcPts val="479"/>
              </a:spcBef>
            </a:pP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  </a:t>
            </a:r>
            <a:r>
              <a:rPr b="0" lang="en-US" sz="2400" spc="-1" strike="noStrike">
                <a:solidFill>
                  <a:srgbClr val="95b3d7"/>
                </a:solidFill>
                <a:latin typeface="Calibri"/>
                <a:ea typeface="DejaVu Sans"/>
              </a:rPr>
              <a:t>addr = {(B0,N0,D0), (B0,N1,D1), (B1,N1,D2)}</a:t>
            </a:r>
            <a:endParaRPr b="0" lang="en-US" sz="2400" spc="-1" strike="noStrike">
              <a:latin typeface="Arial"/>
            </a:endParaRPr>
          </a:p>
        </p:txBody>
      </p:sp>
      <p:sp>
        <p:nvSpPr>
          <p:cNvPr id="176"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F476CB3-42EA-4D04-9BB5-4203E1084241}" type="slidenum">
              <a:rPr b="0" lang="en-US" sz="1200" spc="-1" strike="noStrike">
                <a:solidFill>
                  <a:srgbClr val="8b8b8b"/>
                </a:solidFill>
                <a:latin typeface="Tahoma"/>
                <a:ea typeface="DejaVu Sans"/>
              </a:rPr>
              <a:t>9</a:t>
            </a:fld>
            <a:endParaRPr b="0" lang="en-US" sz="1200" spc="-1" strike="noStrike">
              <a:latin typeface="Arial"/>
            </a:endParaRPr>
          </a:p>
        </p:txBody>
      </p:sp>
      <p:sp>
        <p:nvSpPr>
          <p:cNvPr id="177" name="CustomShape 4"/>
          <p:cNvSpPr/>
          <p:nvPr/>
        </p:nvSpPr>
        <p:spPr>
          <a:xfrm>
            <a:off x="3998520" y="2482920"/>
            <a:ext cx="407160" cy="257760"/>
          </a:xfrm>
          <a:prstGeom prst="rect">
            <a:avLst/>
          </a:prstGeom>
          <a:noFill/>
          <a:ln cap="rnd" w="38160">
            <a:solidFill>
              <a:schemeClr val="accent3"/>
            </a:solidFill>
            <a:prstDash val="sysDot"/>
            <a:miter/>
          </a:ln>
        </p:spPr>
        <p:style>
          <a:lnRef idx="0"/>
          <a:fillRef idx="0"/>
          <a:effectRef idx="0"/>
          <a:fontRef idx="minor"/>
        </p:style>
      </p:sp>
      <p:sp>
        <p:nvSpPr>
          <p:cNvPr id="178" name="CustomShape 5"/>
          <p:cNvSpPr/>
          <p:nvPr/>
        </p:nvSpPr>
        <p:spPr>
          <a:xfrm>
            <a:off x="2691720" y="2902680"/>
            <a:ext cx="370800" cy="279360"/>
          </a:xfrm>
          <a:prstGeom prst="rect">
            <a:avLst/>
          </a:prstGeom>
          <a:noFill/>
          <a:ln cap="rnd" w="38160">
            <a:solidFill>
              <a:schemeClr val="accent3"/>
            </a:solidFill>
            <a:prstDash val="sysDot"/>
            <a:miter/>
          </a:ln>
        </p:spPr>
        <p:style>
          <a:lnRef idx="0"/>
          <a:fillRef idx="0"/>
          <a:effectRef idx="0"/>
          <a:fontRef idx="minor"/>
        </p:style>
      </p:sp>
      <p:sp>
        <p:nvSpPr>
          <p:cNvPr id="179" name="Line 6"/>
          <p:cNvSpPr/>
          <p:nvPr/>
        </p:nvSpPr>
        <p:spPr>
          <a:xfrm flipH="1">
            <a:off x="4701600" y="2609640"/>
            <a:ext cx="2099160" cy="17640"/>
          </a:xfrm>
          <a:prstGeom prst="line">
            <a:avLst/>
          </a:prstGeom>
          <a:ln w="19080">
            <a:solidFill>
              <a:schemeClr val="accent3"/>
            </a:solidFill>
            <a:miter/>
            <a:tailEnd len="med" type="triangle" w="med"/>
          </a:ln>
        </p:spPr>
        <p:style>
          <a:lnRef idx="0"/>
          <a:fillRef idx="0"/>
          <a:effectRef idx="0"/>
          <a:fontRef idx="minor"/>
        </p:style>
      </p:sp>
      <p:sp>
        <p:nvSpPr>
          <p:cNvPr id="180" name="Line 7"/>
          <p:cNvSpPr/>
          <p:nvPr/>
        </p:nvSpPr>
        <p:spPr>
          <a:xfrm flipH="1">
            <a:off x="3488040" y="2733480"/>
            <a:ext cx="3331800" cy="283680"/>
          </a:xfrm>
          <a:prstGeom prst="line">
            <a:avLst/>
          </a:prstGeom>
          <a:ln w="19080">
            <a:solidFill>
              <a:schemeClr val="accent3"/>
            </a:solidFill>
            <a:miter/>
            <a:tailEnd len="med" type="triangle" w="med"/>
          </a:ln>
        </p:spPr>
        <p:style>
          <a:lnRef idx="0"/>
          <a:fillRef idx="0"/>
          <a:effectRef idx="0"/>
          <a:fontRef idx="minor"/>
        </p:style>
      </p:sp>
      <p:sp>
        <p:nvSpPr>
          <p:cNvPr id="181" name="CustomShape 8"/>
          <p:cNvSpPr/>
          <p:nvPr/>
        </p:nvSpPr>
        <p:spPr>
          <a:xfrm>
            <a:off x="6796800" y="2357280"/>
            <a:ext cx="1020240" cy="45540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lang="en-US" sz="2400" spc="-1" strike="noStrike">
                <a:solidFill>
                  <a:srgbClr val="9bbb59"/>
                </a:solidFill>
                <a:latin typeface="Tahoma"/>
                <a:ea typeface="DejaVu Sans"/>
              </a:rPr>
              <a:t>Atoms</a:t>
            </a:r>
            <a:endParaRPr b="0" lang="en-US" sz="2400" spc="-1" strike="noStrike">
              <a:latin typeface="Arial"/>
            </a:endParaRPr>
          </a:p>
        </p:txBody>
      </p:sp>
      <p:sp>
        <p:nvSpPr>
          <p:cNvPr id="182" name="CustomShape 9"/>
          <p:cNvSpPr/>
          <p:nvPr/>
        </p:nvSpPr>
        <p:spPr>
          <a:xfrm>
            <a:off x="3201120" y="3333600"/>
            <a:ext cx="499680" cy="360720"/>
          </a:xfrm>
          <a:prstGeom prst="rect">
            <a:avLst/>
          </a:prstGeom>
          <a:noFill/>
          <a:ln cap="rnd" w="38160">
            <a:solidFill>
              <a:srgbClr val="ff6600"/>
            </a:solidFill>
            <a:prstDash val="sysDot"/>
            <a:miter/>
          </a:ln>
        </p:spPr>
        <p:style>
          <a:lnRef idx="0"/>
          <a:fillRef idx="0"/>
          <a:effectRef idx="0"/>
          <a:fontRef idx="minor"/>
        </p:style>
      </p:sp>
      <p:sp>
        <p:nvSpPr>
          <p:cNvPr id="183" name="CustomShape 10"/>
          <p:cNvSpPr/>
          <p:nvPr/>
        </p:nvSpPr>
        <p:spPr>
          <a:xfrm>
            <a:off x="6548400" y="5221440"/>
            <a:ext cx="417960" cy="360720"/>
          </a:xfrm>
          <a:prstGeom prst="rect">
            <a:avLst/>
          </a:prstGeom>
          <a:noFill/>
          <a:ln cap="rnd" w="38160">
            <a:solidFill>
              <a:schemeClr val="accent3"/>
            </a:solidFill>
            <a:prstDash val="sysDot"/>
            <a:miter/>
          </a:ln>
        </p:spPr>
        <p:style>
          <a:lnRef idx="0"/>
          <a:fillRef idx="0"/>
          <a:effectRef idx="0"/>
          <a:fontRef idx="minor"/>
        </p:style>
      </p:sp>
      <p:sp>
        <p:nvSpPr>
          <p:cNvPr id="184" name="CustomShape 11"/>
          <p:cNvSpPr/>
          <p:nvPr/>
        </p:nvSpPr>
        <p:spPr>
          <a:xfrm>
            <a:off x="3098880" y="4281840"/>
            <a:ext cx="961920" cy="366120"/>
          </a:xfrm>
          <a:prstGeom prst="rect">
            <a:avLst/>
          </a:prstGeom>
          <a:noFill/>
          <a:ln cap="rnd" w="38160">
            <a:solidFill>
              <a:srgbClr val="ff6600"/>
            </a:solidFill>
            <a:prstDash val="sysDot"/>
            <a:miter/>
          </a:ln>
        </p:spPr>
        <p:style>
          <a:lnRef idx="0"/>
          <a:fillRef idx="0"/>
          <a:effectRef idx="0"/>
          <a:fontRef idx="minor"/>
        </p:style>
      </p:sp>
      <p:sp>
        <p:nvSpPr>
          <p:cNvPr id="185" name="Line 12"/>
          <p:cNvSpPr/>
          <p:nvPr/>
        </p:nvSpPr>
        <p:spPr>
          <a:xfrm flipH="1">
            <a:off x="6737400" y="2800080"/>
            <a:ext cx="558720" cy="2279880"/>
          </a:xfrm>
          <a:prstGeom prst="line">
            <a:avLst/>
          </a:prstGeom>
          <a:ln w="19080">
            <a:solidFill>
              <a:schemeClr val="accent3"/>
            </a:solidFill>
            <a:round/>
            <a:tailEnd len="med" type="triangle" w="med"/>
          </a:ln>
        </p:spPr>
        <p:style>
          <a:lnRef idx="0"/>
          <a:fillRef idx="0"/>
          <a:effectRef idx="0"/>
          <a:fontRef idx="minor"/>
        </p:style>
      </p:sp>
      <p:sp>
        <p:nvSpPr>
          <p:cNvPr id="186" name="CustomShape 13"/>
          <p:cNvSpPr/>
          <p:nvPr/>
        </p:nvSpPr>
        <p:spPr>
          <a:xfrm>
            <a:off x="5303160" y="3090960"/>
            <a:ext cx="1035360" cy="45540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lang="en-US" sz="2400" spc="-1" strike="noStrike">
                <a:solidFill>
                  <a:srgbClr val="f79646"/>
                </a:solidFill>
                <a:latin typeface="Tahoma"/>
                <a:ea typeface="DejaVu Sans"/>
              </a:rPr>
              <a:t>Tuples</a:t>
            </a:r>
            <a:endParaRPr b="0" lang="en-US" sz="2400" spc="-1" strike="noStrike">
              <a:latin typeface="Arial"/>
            </a:endParaRPr>
          </a:p>
        </p:txBody>
      </p:sp>
      <p:sp>
        <p:nvSpPr>
          <p:cNvPr id="187" name="Line 14"/>
          <p:cNvSpPr/>
          <p:nvPr/>
        </p:nvSpPr>
        <p:spPr>
          <a:xfrm flipH="1">
            <a:off x="4419360" y="3504960"/>
            <a:ext cx="990720" cy="762120"/>
          </a:xfrm>
          <a:prstGeom prst="line">
            <a:avLst/>
          </a:prstGeom>
          <a:ln w="19080">
            <a:solidFill>
              <a:srgbClr val="ff6600"/>
            </a:solidFill>
            <a:round/>
            <a:tailEnd len="med" type="triangle" w="med"/>
          </a:ln>
        </p:spPr>
        <p:style>
          <a:lnRef idx="0"/>
          <a:fillRef idx="0"/>
          <a:effectRef idx="0"/>
          <a:fontRef idx="minor"/>
        </p:style>
      </p:sp>
      <p:sp>
        <p:nvSpPr>
          <p:cNvPr id="188" name="Line 15"/>
          <p:cNvSpPr/>
          <p:nvPr/>
        </p:nvSpPr>
        <p:spPr>
          <a:xfrm flipH="1">
            <a:off x="4609800" y="3362040"/>
            <a:ext cx="714600" cy="57240"/>
          </a:xfrm>
          <a:prstGeom prst="line">
            <a:avLst/>
          </a:prstGeom>
          <a:ln w="19080">
            <a:solidFill>
              <a:srgbClr val="ff6600"/>
            </a:solidFill>
            <a:round/>
            <a:tailEnd len="med" type="triangle" w="med"/>
          </a:ln>
        </p:spPr>
        <p:style>
          <a:lnRef idx="0"/>
          <a:fillRef idx="0"/>
          <a:effectRef idx="0"/>
          <a:fontRef idx="minor"/>
        </p:style>
      </p:sp>
      <p:sp>
        <p:nvSpPr>
          <p:cNvPr id="189" name="CustomShape 16"/>
          <p:cNvSpPr/>
          <p:nvPr/>
        </p:nvSpPr>
        <p:spPr>
          <a:xfrm>
            <a:off x="4124160" y="5248440"/>
            <a:ext cx="1451880" cy="324720"/>
          </a:xfrm>
          <a:prstGeom prst="rect">
            <a:avLst/>
          </a:prstGeom>
          <a:noFill/>
          <a:ln cap="rnd" w="38160">
            <a:solidFill>
              <a:srgbClr val="ff6600"/>
            </a:solidFill>
            <a:prstDash val="sysDot"/>
            <a:miter/>
          </a:ln>
        </p:spPr>
        <p:style>
          <a:lnRef idx="0"/>
          <a:fillRef idx="0"/>
          <a:effectRef idx="0"/>
          <a:fontRef idx="minor"/>
        </p:style>
      </p:sp>
      <p:sp>
        <p:nvSpPr>
          <p:cNvPr id="190" name="Line 17"/>
          <p:cNvSpPr/>
          <p:nvPr/>
        </p:nvSpPr>
        <p:spPr>
          <a:xfrm>
            <a:off x="5581440" y="3485880"/>
            <a:ext cx="76320" cy="1990800"/>
          </a:xfrm>
          <a:prstGeom prst="line">
            <a:avLst/>
          </a:prstGeom>
          <a:ln w="19080">
            <a:solidFill>
              <a:srgbClr val="ff6600"/>
            </a:solidFill>
            <a:round/>
            <a:tailEnd len="med" type="triangle" w="med"/>
          </a:ln>
        </p:spPr>
        <p:style>
          <a:lnRef idx="0"/>
          <a:fillRef idx="0"/>
          <a:effectRef idx="0"/>
          <a:fontRef idx="minor"/>
        </p:style>
      </p:sp>
      <p:sp>
        <p:nvSpPr>
          <p:cNvPr id="191" name="CustomShape 18"/>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childTnLst>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dur="1" fill="hold">
                                          <p:stCondLst>
                                            <p:cond delay="0"/>
                                          </p:stCondLst>
                                        </p:cTn>
                                        <p:tgtEl>
                                          <p:spTgt spid="177"/>
                                        </p:tgtEl>
                                        <p:attrNameLst>
                                          <p:attrName>style.visibility</p:attrName>
                                        </p:attrNameLst>
                                      </p:cBhvr>
                                      <p:to>
                                        <p:strVal val="visible"/>
                                      </p:to>
                                    </p:set>
                                  </p:childTnLst>
                                </p:cTn>
                              </p:par>
                              <p:par>
                                <p:cTn id="29" nodeType="withEffect" fill="hold" presetClass="entr" presetID="1">
                                  <p:stCondLst>
                                    <p:cond delay="0"/>
                                  </p:stCondLst>
                                  <p:childTnLst>
                                    <p:set>
                                      <p:cBhvr>
                                        <p:cTn id="30" dur="1" fill="hold">
                                          <p:stCondLst>
                                            <p:cond delay="0"/>
                                          </p:stCondLst>
                                        </p:cTn>
                                        <p:tgtEl>
                                          <p:spTgt spid="178"/>
                                        </p:tgtEl>
                                        <p:attrNameLst>
                                          <p:attrName>style.visibility</p:attrName>
                                        </p:attrNameLst>
                                      </p:cBhvr>
                                      <p:to>
                                        <p:strVal val="visible"/>
                                      </p:to>
                                    </p:set>
                                  </p:childTnLst>
                                </p:cTn>
                              </p:par>
                              <p:par>
                                <p:cTn id="31" nodeType="withEffect" fill="hold" presetClass="entr" presetID="1">
                                  <p:stCondLst>
                                    <p:cond delay="0"/>
                                  </p:stCondLst>
                                  <p:childTnLst>
                                    <p:set>
                                      <p:cBhvr>
                                        <p:cTn id="32" dur="1" fill="hold">
                                          <p:stCondLst>
                                            <p:cond delay="0"/>
                                          </p:stCondLst>
                                        </p:cTn>
                                        <p:tgtEl>
                                          <p:spTgt spid="179"/>
                                        </p:tgtEl>
                                        <p:attrNameLst>
                                          <p:attrName>style.visibility</p:attrName>
                                        </p:attrNameLst>
                                      </p:cBhvr>
                                      <p:to>
                                        <p:strVal val="visible"/>
                                      </p:to>
                                    </p:set>
                                  </p:childTnLst>
                                </p:cTn>
                              </p:par>
                              <p:par>
                                <p:cTn id="33" nodeType="withEffect" fill="hold" presetClass="entr" presetID="1">
                                  <p:stCondLst>
                                    <p:cond delay="0"/>
                                  </p:stCondLst>
                                  <p:childTnLst>
                                    <p:set>
                                      <p:cBhvr>
                                        <p:cTn id="34" dur="1" fill="hold">
                                          <p:stCondLst>
                                            <p:cond delay="0"/>
                                          </p:stCondLst>
                                        </p:cTn>
                                        <p:tgtEl>
                                          <p:spTgt spid="180"/>
                                        </p:tgtEl>
                                        <p:attrNameLst>
                                          <p:attrName>style.visibility</p:attrName>
                                        </p:attrNameLst>
                                      </p:cBhvr>
                                      <p:to>
                                        <p:strVal val="visible"/>
                                      </p:to>
                                    </p:set>
                                  </p:childTnLst>
                                </p:cTn>
                              </p:par>
                              <p:par>
                                <p:cTn id="35" nodeType="withEffect" fill="hold" presetClass="entr" presetID="1">
                                  <p:stCondLst>
                                    <p:cond delay="0"/>
                                  </p:stCondLst>
                                  <p:childTnLst>
                                    <p:set>
                                      <p:cBhvr>
                                        <p:cTn id="36" dur="1" fill="hold">
                                          <p:stCondLst>
                                            <p:cond delay="0"/>
                                          </p:stCondLst>
                                        </p:cTn>
                                        <p:tgtEl>
                                          <p:spTgt spid="181"/>
                                        </p:tgtEl>
                                        <p:attrNameLst>
                                          <p:attrName>style.visibility</p:attrName>
                                        </p:attrNameLst>
                                      </p:cBhvr>
                                      <p:to>
                                        <p:strVal val="visible"/>
                                      </p:to>
                                    </p:set>
                                  </p:childTnLst>
                                </p:cTn>
                              </p:par>
                              <p:par>
                                <p:cTn id="37" nodeType="withEffect" fill="hold" presetClass="entr" presetID="1">
                                  <p:stCondLst>
                                    <p:cond delay="0"/>
                                  </p:stCondLst>
                                  <p:childTnLst>
                                    <p:set>
                                      <p:cBhvr>
                                        <p:cTn id="38" dur="1" fill="hold">
                                          <p:stCondLst>
                                            <p:cond delay="0"/>
                                          </p:stCondLst>
                                        </p:cTn>
                                        <p:tgtEl>
                                          <p:spTgt spid="185"/>
                                        </p:tgtEl>
                                        <p:attrNameLst>
                                          <p:attrName>style.visibility</p:attrName>
                                        </p:attrNameLst>
                                      </p:cBhvr>
                                      <p:to>
                                        <p:strVal val="visible"/>
                                      </p:to>
                                    </p:set>
                                  </p:childTnLst>
                                </p:cTn>
                              </p:par>
                              <p:par>
                                <p:cTn id="39" nodeType="withEffect" fill="hold" presetClass="entr" presetID="1">
                                  <p:stCondLst>
                                    <p:cond delay="0"/>
                                  </p:stCondLst>
                                  <p:childTnLst>
                                    <p:set>
                                      <p:cBhvr>
                                        <p:cTn id="40" dur="1" fill="hold">
                                          <p:stCondLst>
                                            <p:cond delay="0"/>
                                          </p:stCondLst>
                                        </p:cTn>
                                        <p:tgtEl>
                                          <p:spTgt spid="181"/>
                                        </p:tgtEl>
                                        <p:attrNameLst>
                                          <p:attrName>style.visibility</p:attrName>
                                        </p:attrNameLst>
                                      </p:cBhvr>
                                      <p:to>
                                        <p:strVal val="visible"/>
                                      </p:to>
                                    </p:set>
                                  </p:childTnLst>
                                </p:cTn>
                              </p:par>
                              <p:par>
                                <p:cTn id="41" nodeType="withEffect" fill="hold" presetClass="entr" presetID="1">
                                  <p:stCondLst>
                                    <p:cond delay="0"/>
                                  </p:stCondLst>
                                  <p:childTnLst>
                                    <p:set>
                                      <p:cBhvr>
                                        <p:cTn id="42" dur="1" fill="hold">
                                          <p:stCondLst>
                                            <p:cond delay="0"/>
                                          </p:stCondLst>
                                        </p:cTn>
                                        <p:tgtEl>
                                          <p:spTgt spid="18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nodeType="clickEffect" fill="hold" presetClass="entr" presetID="1">
                                  <p:stCondLst>
                                    <p:cond delay="0"/>
                                  </p:stCondLst>
                                  <p:childTnLst>
                                    <p:set>
                                      <p:cBhvr>
                                        <p:cTn id="46" dur="1" fill="hold">
                                          <p:stCondLst>
                                            <p:cond delay="0"/>
                                          </p:stCondLst>
                                        </p:cTn>
                                        <p:tgtEl>
                                          <p:spTgt spid="182"/>
                                        </p:tgtEl>
                                        <p:attrNameLst>
                                          <p:attrName>style.visibility</p:attrName>
                                        </p:attrNameLst>
                                      </p:cBhvr>
                                      <p:to>
                                        <p:strVal val="visible"/>
                                      </p:to>
                                    </p:set>
                                  </p:childTnLst>
                                </p:cTn>
                              </p:par>
                              <p:par>
                                <p:cTn id="47" nodeType="withEffect" fill="hold" presetClass="entr" presetID="1">
                                  <p:stCondLst>
                                    <p:cond delay="0"/>
                                  </p:stCondLst>
                                  <p:childTnLst>
                                    <p:set>
                                      <p:cBhvr>
                                        <p:cTn id="48" dur="1" fill="hold">
                                          <p:stCondLst>
                                            <p:cond delay="0"/>
                                          </p:stCondLst>
                                        </p:cTn>
                                        <p:tgtEl>
                                          <p:spTgt spid="184"/>
                                        </p:tgtEl>
                                        <p:attrNameLst>
                                          <p:attrName>style.visibility</p:attrName>
                                        </p:attrNameLst>
                                      </p:cBhvr>
                                      <p:to>
                                        <p:strVal val="visible"/>
                                      </p:to>
                                    </p:set>
                                  </p:childTnLst>
                                </p:cTn>
                              </p:par>
                              <p:par>
                                <p:cTn id="49" nodeType="withEffect" fill="hold" presetClass="entr" presetID="1">
                                  <p:stCondLst>
                                    <p:cond delay="0"/>
                                  </p:stCondLst>
                                  <p:childTnLst>
                                    <p:set>
                                      <p:cBhvr>
                                        <p:cTn id="50" dur="1" fill="hold">
                                          <p:stCondLst>
                                            <p:cond delay="0"/>
                                          </p:stCondLst>
                                        </p:cTn>
                                        <p:tgtEl>
                                          <p:spTgt spid="188"/>
                                        </p:tgtEl>
                                        <p:attrNameLst>
                                          <p:attrName>style.visibility</p:attrName>
                                        </p:attrNameLst>
                                      </p:cBhvr>
                                      <p:to>
                                        <p:strVal val="visible"/>
                                      </p:to>
                                    </p:set>
                                  </p:childTnLst>
                                </p:cTn>
                              </p:par>
                              <p:par>
                                <p:cTn id="51" nodeType="withEffect" fill="hold" presetClass="entr" presetID="1">
                                  <p:stCondLst>
                                    <p:cond delay="0"/>
                                  </p:stCondLst>
                                  <p:childTnLst>
                                    <p:set>
                                      <p:cBhvr>
                                        <p:cTn id="52" dur="1" fill="hold">
                                          <p:stCondLst>
                                            <p:cond delay="0"/>
                                          </p:stCondLst>
                                        </p:cTn>
                                        <p:tgtEl>
                                          <p:spTgt spid="187"/>
                                        </p:tgtEl>
                                        <p:attrNameLst>
                                          <p:attrName>style.visibility</p:attrName>
                                        </p:attrNameLst>
                                      </p:cBhvr>
                                      <p:to>
                                        <p:strVal val="visible"/>
                                      </p:to>
                                    </p:set>
                                  </p:childTnLst>
                                </p:cTn>
                              </p:par>
                              <p:par>
                                <p:cTn id="53" nodeType="withEffect" fill="hold" presetClass="entr" presetID="1">
                                  <p:stCondLst>
                                    <p:cond delay="0"/>
                                  </p:stCondLst>
                                  <p:childTnLst>
                                    <p:set>
                                      <p:cBhvr>
                                        <p:cTn id="54" dur="1" fill="hold">
                                          <p:stCondLst>
                                            <p:cond delay="0"/>
                                          </p:stCondLst>
                                        </p:cTn>
                                        <p:tgtEl>
                                          <p:spTgt spid="186"/>
                                        </p:tgtEl>
                                        <p:attrNameLst>
                                          <p:attrName>style.visibility</p:attrName>
                                        </p:attrNameLst>
                                      </p:cBhvr>
                                      <p:to>
                                        <p:strVal val="visible"/>
                                      </p:to>
                                    </p:set>
                                  </p:childTnLst>
                                </p:cTn>
                              </p:par>
                              <p:par>
                                <p:cTn id="55" nodeType="withEffect" fill="hold" presetClass="entr" presetID="1">
                                  <p:stCondLst>
                                    <p:cond delay="0"/>
                                  </p:stCondLst>
                                  <p:childTnLst>
                                    <p:set>
                                      <p:cBhvr>
                                        <p:cTn id="56" dur="1" fill="hold">
                                          <p:stCondLst>
                                            <p:cond delay="0"/>
                                          </p:stCondLst>
                                        </p:cTn>
                                        <p:tgtEl>
                                          <p:spTgt spid="189"/>
                                        </p:tgtEl>
                                        <p:attrNameLst>
                                          <p:attrName>style.visibility</p:attrName>
                                        </p:attrNameLst>
                                      </p:cBhvr>
                                      <p:to>
                                        <p:strVal val="visible"/>
                                      </p:to>
                                    </p:set>
                                  </p:childTnLst>
                                </p:cTn>
                              </p:par>
                              <p:par>
                                <p:cTn id="57" nodeType="withEffect" fill="hold" presetClass="entr" presetID="1">
                                  <p:stCondLst>
                                    <p:cond delay="0"/>
                                  </p:stCondLst>
                                  <p:childTnLst>
                                    <p:set>
                                      <p:cBhvr>
                                        <p:cTn id="58" dur="1" fill="hold">
                                          <p:stCondLst>
                                            <p:cond delay="0"/>
                                          </p:stCondLst>
                                        </p:cTn>
                                        <p:tgtEl>
                                          <p:spTgt spid="19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Relations</a:t>
            </a:r>
            <a:endParaRPr b="0" lang="en-US" sz="4400" spc="-1" strike="noStrike">
              <a:latin typeface="Arial"/>
            </a:endParaRPr>
          </a:p>
        </p:txBody>
      </p:sp>
      <p:sp>
        <p:nvSpPr>
          <p:cNvPr id="193" name="CustomShape 2"/>
          <p:cNvSpPr/>
          <p:nvPr/>
        </p:nvSpPr>
        <p:spPr>
          <a:xfrm>
            <a:off x="423360" y="1523880"/>
            <a:ext cx="8357760" cy="487584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561"/>
              </a:spcBef>
            </a:pPr>
            <a:r>
              <a:rPr b="0" lang="en-US" sz="2800" spc="-1" strike="noStrike">
                <a:solidFill>
                  <a:srgbClr val="c0504d"/>
                </a:solidFill>
                <a:latin typeface="Calibri"/>
                <a:ea typeface="DejaVu Sans"/>
              </a:rPr>
              <a:t>Size of a relation</a:t>
            </a:r>
            <a:r>
              <a:rPr b="0" lang="en-US" sz="2800" spc="-1" strike="noStrike">
                <a:solidFill>
                  <a:srgbClr val="000000"/>
                </a:solidFill>
                <a:latin typeface="Calibri"/>
                <a:ea typeface="DejaVu Sans"/>
              </a:rPr>
              <a:t>: the number of tuples in the relation</a:t>
            </a:r>
            <a:endParaRPr b="0" lang="en-US" sz="2800" spc="-1" strike="noStrike">
              <a:latin typeface="Arial"/>
            </a:endParaRPr>
          </a:p>
          <a:p>
            <a:pPr marL="343080" indent="-342000">
              <a:lnSpc>
                <a:spcPct val="90000"/>
              </a:lnSpc>
              <a:spcBef>
                <a:spcPts val="159"/>
              </a:spcBef>
            </a:pPr>
            <a:endParaRPr b="0" lang="en-US" sz="2800" spc="-1" strike="noStrike">
              <a:latin typeface="Arial"/>
            </a:endParaRPr>
          </a:p>
          <a:p>
            <a:pPr marL="343080" indent="-342000">
              <a:lnSpc>
                <a:spcPct val="90000"/>
              </a:lnSpc>
              <a:spcBef>
                <a:spcPts val="561"/>
              </a:spcBef>
            </a:pPr>
            <a:r>
              <a:rPr b="0" lang="en-US" sz="2800" spc="-1" strike="noStrike">
                <a:solidFill>
                  <a:srgbClr val="c0504d"/>
                </a:solidFill>
                <a:latin typeface="Calibri"/>
                <a:ea typeface="DejaVu Sans"/>
              </a:rPr>
              <a:t>Arity of a relation</a:t>
            </a:r>
            <a:r>
              <a:rPr b="0" lang="en-US" sz="2800" spc="-1" strike="noStrike">
                <a:solidFill>
                  <a:srgbClr val="000000"/>
                </a:solidFill>
                <a:latin typeface="Calibri"/>
                <a:ea typeface="DejaVu Sans"/>
              </a:rPr>
              <a:t>: the number of atoms in each tuple of the relation</a:t>
            </a:r>
            <a:endParaRPr b="0" lang="en-US" sz="2800" spc="-1" strike="noStrike">
              <a:latin typeface="Arial"/>
            </a:endParaRPr>
          </a:p>
          <a:p>
            <a:pPr marL="343080" indent="-342000">
              <a:lnSpc>
                <a:spcPct val="90000"/>
              </a:lnSpc>
              <a:spcBef>
                <a:spcPts val="159"/>
              </a:spcBef>
            </a:pPr>
            <a:endParaRPr b="0" lang="en-US" sz="2800" spc="-1" strike="noStrike">
              <a:latin typeface="Arial"/>
            </a:endParaRPr>
          </a:p>
          <a:p>
            <a:pPr marL="457200" indent="-342000">
              <a:lnSpc>
                <a:spcPct val="90000"/>
              </a:lnSpc>
              <a:spcBef>
                <a:spcPts val="479"/>
              </a:spcBef>
            </a:pPr>
            <a:r>
              <a:rPr b="0" lang="en-US" sz="2400" spc="-1" strike="noStrike">
                <a:solidFill>
                  <a:srgbClr val="000000"/>
                </a:solidFill>
                <a:latin typeface="Calibri"/>
                <a:ea typeface="DejaVu Sans"/>
              </a:rPr>
              <a:t>relations with arity 1, 2, and 3 are said to be </a:t>
            </a:r>
            <a:r>
              <a:rPr b="0" i="1" lang="en-US" sz="2400" spc="-1" strike="noStrike">
                <a:solidFill>
                  <a:srgbClr val="000000"/>
                </a:solidFill>
                <a:latin typeface="Calibri"/>
                <a:ea typeface="DejaVu Sans"/>
              </a:rPr>
              <a:t>unary</a:t>
            </a:r>
            <a:r>
              <a:rPr b="0" lang="en-US" sz="2400" spc="-1" strike="noStrike">
                <a:solidFill>
                  <a:srgbClr val="000000"/>
                </a:solidFill>
                <a:latin typeface="Calibri"/>
                <a:ea typeface="DejaVu Sans"/>
              </a:rPr>
              <a:t>, </a:t>
            </a:r>
            <a:r>
              <a:rPr b="0" i="1" lang="en-US" sz="2400" spc="-1" strike="noStrike">
                <a:solidFill>
                  <a:srgbClr val="000000"/>
                </a:solidFill>
                <a:latin typeface="Calibri"/>
                <a:ea typeface="DejaVu Sans"/>
              </a:rPr>
              <a:t>binary</a:t>
            </a:r>
            <a:r>
              <a:rPr b="0" lang="en-US" sz="2400" spc="-1" strike="noStrike">
                <a:solidFill>
                  <a:srgbClr val="000000"/>
                </a:solidFill>
                <a:latin typeface="Calibri"/>
                <a:ea typeface="DejaVu Sans"/>
              </a:rPr>
              <a:t>, and </a:t>
            </a:r>
            <a:r>
              <a:rPr b="0" i="1" lang="en-US" sz="2400" spc="-1" strike="noStrike">
                <a:solidFill>
                  <a:srgbClr val="000000"/>
                </a:solidFill>
                <a:latin typeface="Calibri"/>
                <a:ea typeface="DejaVu Sans"/>
              </a:rPr>
              <a:t>ternary</a:t>
            </a:r>
            <a:r>
              <a:rPr b="0" lang="en-US" sz="2400" spc="-1" strike="noStrike">
                <a:solidFill>
                  <a:srgbClr val="000000"/>
                </a:solidFill>
                <a:latin typeface="Calibri"/>
                <a:ea typeface="DejaVu Sans"/>
              </a:rPr>
              <a:t> relations</a:t>
            </a:r>
            <a:endParaRPr b="0" lang="en-US" sz="2400" spc="-1" strike="noStrike">
              <a:latin typeface="Arial"/>
            </a:endParaRPr>
          </a:p>
          <a:p>
            <a:pPr marL="343080" indent="-342000">
              <a:lnSpc>
                <a:spcPct val="90000"/>
              </a:lnSpc>
              <a:spcBef>
                <a:spcPts val="159"/>
              </a:spcBef>
            </a:pPr>
            <a:endParaRPr b="0" lang="en-US" sz="2400" spc="-1" strike="noStrike">
              <a:latin typeface="Arial"/>
            </a:endParaRPr>
          </a:p>
          <a:p>
            <a:pPr marL="343080" indent="-342000">
              <a:lnSpc>
                <a:spcPct val="90000"/>
              </a:lnSpc>
              <a:spcBef>
                <a:spcPts val="561"/>
              </a:spcBef>
            </a:pPr>
            <a:r>
              <a:rPr b="1" lang="en-US" sz="2800" spc="-1" strike="noStrike">
                <a:solidFill>
                  <a:srgbClr val="000000"/>
                </a:solidFill>
                <a:latin typeface="Calibri"/>
                <a:ea typeface="DejaVu Sans"/>
              </a:rPr>
              <a:t>Examples.</a:t>
            </a:r>
            <a:endParaRPr b="0" lang="en-US" sz="2800" spc="-1" strike="noStrike">
              <a:latin typeface="Arial"/>
            </a:endParaRPr>
          </a:p>
          <a:p>
            <a:pPr marL="343080" indent="-342000">
              <a:lnSpc>
                <a:spcPct val="90000"/>
              </a:lnSpc>
              <a:spcBef>
                <a:spcPts val="159"/>
              </a:spcBef>
            </a:pPr>
            <a:endParaRPr b="0" lang="en-US" sz="28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relation of arity 1 and size 1:  </a:t>
            </a:r>
            <a:r>
              <a:rPr b="0" lang="en-US" sz="2000" spc="-1" strike="noStrike">
                <a:solidFill>
                  <a:srgbClr val="558ed5"/>
                </a:solidFill>
                <a:latin typeface="Calibri"/>
                <a:ea typeface="DejaVu Sans"/>
              </a:rPr>
              <a:t>myName = {(N0)}</a:t>
            </a:r>
            <a:endParaRPr b="0" lang="en-US" sz="20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relation of arity 2 and size 3:  </a:t>
            </a:r>
            <a:r>
              <a:rPr b="0" lang="en-US" sz="2000" spc="-1" strike="noStrike">
                <a:solidFill>
                  <a:srgbClr val="558ed5"/>
                </a:solidFill>
                <a:latin typeface="Calibri"/>
                <a:ea typeface="DejaVu Sans"/>
              </a:rPr>
              <a:t>address = {(N0,D0),(N1,D1),(N2,D1))</a:t>
            </a:r>
            <a:r>
              <a:rPr b="0" lang="en-US" sz="2000" spc="-1" strike="noStrike">
                <a:solidFill>
                  <a:srgbClr val="95b3d7"/>
                </a:solidFill>
                <a:latin typeface="Calibri"/>
                <a:ea typeface="DejaVu Sans"/>
              </a:rPr>
              <a:t>          </a:t>
            </a:r>
            <a:endParaRPr b="0" lang="en-US" sz="2000" spc="-1" strike="noStrike">
              <a:latin typeface="Arial"/>
            </a:endParaRPr>
          </a:p>
        </p:txBody>
      </p:sp>
      <p:sp>
        <p:nvSpPr>
          <p:cNvPr id="194"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6B394A5-4611-4A5F-802C-BB033D6D9A05}"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195"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59" dur="indefinite" restart="never" nodeType="tmRoot">
          <p:childTnLst>
            <p:seq>
              <p:cTn id="60" dur="indefinite" nodeType="mainSeq">
                <p:childTnLst>
                  <p:par>
                    <p:cTn id="61" fill="hold">
                      <p:stCondLst>
                        <p:cond delay="indefinite"/>
                      </p:stCondLst>
                      <p:childTnLst>
                        <p:par>
                          <p:cTn id="62" fill="hold">
                            <p:stCondLst>
                              <p:cond delay="0"/>
                            </p:stCondLst>
                            <p:childTnLst>
                              <p:par>
                                <p:cTn id="63" nodeType="clickEffect" fill="hold" presetClass="entr" presetID="1">
                                  <p:stCondLst>
                                    <p:cond delay="0"/>
                                  </p:stCondLst>
                                  <p:childTnLst>
                                    <p:set>
                                      <p:cBhvr>
                                        <p:cTn id="64" dur="1" fill="hold">
                                          <p:stCondLst>
                                            <p:cond delay="0"/>
                                          </p:stCondLst>
                                        </p:cTn>
                                        <p:tgtEl>
                                          <p:spTgt spid="193">
                                            <p:txEl>
                                              <p:pRg st="6" end="6"/>
                                            </p:txEl>
                                          </p:spTgt>
                                        </p:tgtEl>
                                        <p:attrNameLst>
                                          <p:attrName>style.visibility</p:attrName>
                                        </p:attrNameLst>
                                      </p:cBhvr>
                                      <p:to>
                                        <p:strVal val="visible"/>
                                      </p:to>
                                    </p:set>
                                  </p:childTnLst>
                                </p:cTn>
                              </p:par>
                              <p:par>
                                <p:cTn id="65" nodeType="withEffect" fill="hold" presetClass="entr" presetID="1">
                                  <p:stCondLst>
                                    <p:cond delay="0"/>
                                  </p:stCondLst>
                                  <p:childTnLst>
                                    <p:set>
                                      <p:cBhvr>
                                        <p:cTn id="66" dur="1" fill="hold">
                                          <p:stCondLst>
                                            <p:cond delay="0"/>
                                          </p:stCondLst>
                                        </p:cTn>
                                        <p:tgtEl>
                                          <p:spTgt spid="193">
                                            <p:txEl>
                                              <p:pRg st="8" end="8"/>
                                            </p:txEl>
                                          </p:spTgt>
                                        </p:tgtEl>
                                        <p:attrNameLst>
                                          <p:attrName>style.visibility</p:attrName>
                                        </p:attrNameLst>
                                      </p:cBhvr>
                                      <p:to>
                                        <p:strVal val="visible"/>
                                      </p:to>
                                    </p:set>
                                  </p:childTnLst>
                                </p:cTn>
                              </p:par>
                              <p:par>
                                <p:cTn id="67" nodeType="withEffect" fill="hold" presetClass="entr" presetID="1">
                                  <p:stCondLst>
                                    <p:cond delay="0"/>
                                  </p:stCondLst>
                                  <p:childTnLst>
                                    <p:set>
                                      <p:cBhvr>
                                        <p:cTn id="68" dur="1" fill="hold">
                                          <p:stCondLst>
                                            <p:cond delay="0"/>
                                          </p:stCondLst>
                                        </p:cTn>
                                        <p:tgtEl>
                                          <p:spTgt spid="193">
                                            <p:txEl>
                                              <p:pRg st="9" end="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r>
              <a:rPr b="0" lang="en-US" sz="4400" spc="-1" strike="noStrike">
                <a:solidFill>
                  <a:srgbClr val="000000"/>
                </a:solidFill>
                <a:latin typeface="Calibri"/>
                <a:ea typeface="DejaVu Sans"/>
              </a:rPr>
              <a:t>Main Components of Alloy Models</a:t>
            </a:r>
            <a:endParaRPr b="0" lang="en-US" sz="4400" spc="-1" strike="noStrike">
              <a:latin typeface="Arial"/>
            </a:endParaRPr>
          </a:p>
        </p:txBody>
      </p:sp>
      <p:sp>
        <p:nvSpPr>
          <p:cNvPr id="197" name="CustomShape 2"/>
          <p:cNvSpPr/>
          <p:nvPr/>
        </p:nvSpPr>
        <p:spPr>
          <a:xfrm>
            <a:off x="685800" y="1733400"/>
            <a:ext cx="7018920" cy="4101120"/>
          </a:xfrm>
          <a:prstGeom prst="rect">
            <a:avLst/>
          </a:prstGeom>
          <a:noFill/>
          <a:ln>
            <a:noFill/>
          </a:ln>
        </p:spPr>
        <p:style>
          <a:lnRef idx="0"/>
          <a:fillRef idx="0"/>
          <a:effectRef idx="0"/>
          <a:fontRef idx="minor"/>
        </p:style>
        <p:txBody>
          <a:bodyPr lIns="90000" rIns="90000" tIns="45000" bIns="45000">
            <a:noAutofit/>
          </a:bodyPr>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Signatures and Fields</a:t>
            </a:r>
            <a:endParaRPr b="0" lang="en-US" sz="3200" spc="-1" strike="noStrike">
              <a:latin typeface="Arial"/>
            </a:endParaRPr>
          </a:p>
          <a:p>
            <a:pPr marL="343080" indent="-342000">
              <a:lnSpc>
                <a:spcPct val="100000"/>
              </a:lnSpc>
              <a:spcBef>
                <a:spcPts val="320"/>
              </a:spcBef>
            </a:pPr>
            <a:endParaRPr b="0" lang="en-US" sz="3200" spc="-1" strike="noStrike">
              <a:latin typeface="Arial"/>
            </a:endParaRPr>
          </a:p>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Predicates and Functions</a:t>
            </a:r>
            <a:endParaRPr b="0" lang="en-US" sz="3200" spc="-1" strike="noStrike">
              <a:latin typeface="Arial"/>
            </a:endParaRPr>
          </a:p>
          <a:p>
            <a:pPr marL="343080" indent="-342000">
              <a:lnSpc>
                <a:spcPct val="100000"/>
              </a:lnSpc>
              <a:spcBef>
                <a:spcPts val="320"/>
              </a:spcBef>
            </a:pPr>
            <a:endParaRPr b="0" lang="en-US" sz="3200" spc="-1" strike="noStrike">
              <a:latin typeface="Arial"/>
            </a:endParaRPr>
          </a:p>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Facts</a:t>
            </a:r>
            <a:endParaRPr b="0" lang="en-US" sz="3200" spc="-1" strike="noStrike">
              <a:latin typeface="Arial"/>
            </a:endParaRPr>
          </a:p>
          <a:p>
            <a:pPr marL="343080" indent="-342000">
              <a:lnSpc>
                <a:spcPct val="100000"/>
              </a:lnSpc>
              <a:spcBef>
                <a:spcPts val="320"/>
              </a:spcBef>
            </a:pPr>
            <a:endParaRPr b="0" lang="en-US" sz="3200" spc="-1" strike="noStrike">
              <a:latin typeface="Arial"/>
            </a:endParaRPr>
          </a:p>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Assertions</a:t>
            </a:r>
            <a:endParaRPr b="0" lang="en-US" sz="3200" spc="-1" strike="noStrike">
              <a:latin typeface="Arial"/>
            </a:endParaRPr>
          </a:p>
          <a:p>
            <a:pPr marL="343080" indent="-342000">
              <a:lnSpc>
                <a:spcPct val="100000"/>
              </a:lnSpc>
              <a:spcBef>
                <a:spcPts val="320"/>
              </a:spcBef>
            </a:pPr>
            <a:endParaRPr b="0" lang="en-US" sz="3200" spc="-1" strike="noStrike">
              <a:latin typeface="Arial"/>
            </a:endParaRPr>
          </a:p>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Commands and scopes</a:t>
            </a:r>
            <a:endParaRPr b="0" lang="en-US" sz="3200" spc="-1" strike="noStrike">
              <a:latin typeface="Arial"/>
            </a:endParaRPr>
          </a:p>
        </p:txBody>
      </p:sp>
      <p:sp>
        <p:nvSpPr>
          <p:cNvPr id="198"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90BD0B2-495D-4485-8C8F-6CBCEBC4B989}" type="slidenum">
              <a:rPr b="0" lang="en-US" sz="1200" spc="-1" strike="noStrike">
                <a:solidFill>
                  <a:srgbClr val="8b8b8b"/>
                </a:solidFill>
                <a:latin typeface="Tahoma"/>
                <a:ea typeface="DejaVu Sans"/>
              </a:rPr>
              <a:t>14</a:t>
            </a:fld>
            <a:endParaRPr b="0" lang="en-US" sz="1200" spc="-1" strike="noStrike">
              <a:latin typeface="Arial"/>
            </a:endParaRPr>
          </a:p>
        </p:txBody>
      </p:sp>
      <p:sp>
        <p:nvSpPr>
          <p:cNvPr id="199"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Signatures and Fields</a:t>
            </a:r>
            <a:endParaRPr b="0" lang="en-US" sz="4400" spc="-1" strike="noStrike">
              <a:latin typeface="Arial"/>
            </a:endParaRPr>
          </a:p>
        </p:txBody>
      </p:sp>
      <p:sp>
        <p:nvSpPr>
          <p:cNvPr id="201" name="CustomShape 2"/>
          <p:cNvSpPr/>
          <p:nvPr/>
        </p:nvSpPr>
        <p:spPr>
          <a:xfrm>
            <a:off x="571680" y="1562040"/>
            <a:ext cx="8152200" cy="471060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561"/>
              </a:spcBef>
            </a:pPr>
            <a:r>
              <a:rPr b="0" lang="en-US" sz="2800" spc="-1" strike="noStrike">
                <a:solidFill>
                  <a:srgbClr val="c0504d"/>
                </a:solidFill>
                <a:latin typeface="Calibri"/>
                <a:ea typeface="DejaVu Sans"/>
              </a:rPr>
              <a:t>Signatures</a:t>
            </a:r>
            <a:endParaRPr b="0" lang="en-US" sz="28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Describe classes of entities we want to reason about </a:t>
            </a:r>
            <a:endParaRPr b="0" lang="en-US" sz="24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Sets defined in signatures are fixed (dynamic aspects can be modeled by time-dependent relations) </a:t>
            </a:r>
            <a:endParaRPr b="0" lang="en-US" sz="2400" spc="-1" strike="noStrike">
              <a:latin typeface="Arial"/>
            </a:endParaRPr>
          </a:p>
          <a:p>
            <a:pPr marL="343080" indent="-342000">
              <a:lnSpc>
                <a:spcPct val="90000"/>
              </a:lnSpc>
              <a:spcBef>
                <a:spcPts val="241"/>
              </a:spcBef>
            </a:pPr>
            <a:endParaRPr b="0" lang="en-US" sz="2400" spc="-1" strike="noStrike">
              <a:latin typeface="Arial"/>
            </a:endParaRPr>
          </a:p>
          <a:p>
            <a:pPr marL="343080" indent="-342000">
              <a:lnSpc>
                <a:spcPct val="90000"/>
              </a:lnSpc>
              <a:spcBef>
                <a:spcPts val="561"/>
              </a:spcBef>
            </a:pPr>
            <a:r>
              <a:rPr b="0" lang="en-US" sz="2800" spc="-1" strike="noStrike">
                <a:solidFill>
                  <a:srgbClr val="c0504d"/>
                </a:solidFill>
                <a:latin typeface="Calibri"/>
                <a:ea typeface="DejaVu Sans"/>
              </a:rPr>
              <a:t>Fields</a:t>
            </a:r>
            <a:endParaRPr b="0" lang="en-US" sz="28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Define relations between signatures</a:t>
            </a:r>
            <a:endParaRPr b="0" lang="en-US" sz="2400" spc="-1" strike="noStrike">
              <a:latin typeface="Arial"/>
            </a:endParaRPr>
          </a:p>
          <a:p>
            <a:pPr marL="343080" indent="-342000">
              <a:lnSpc>
                <a:spcPct val="90000"/>
              </a:lnSpc>
              <a:spcBef>
                <a:spcPts val="241"/>
              </a:spcBef>
            </a:pPr>
            <a:endParaRPr b="0" lang="en-US" sz="2400" spc="-1" strike="noStrike">
              <a:latin typeface="Arial"/>
            </a:endParaRPr>
          </a:p>
          <a:p>
            <a:pPr marL="343080" indent="-342000">
              <a:lnSpc>
                <a:spcPct val="90000"/>
              </a:lnSpc>
              <a:spcBef>
                <a:spcPts val="561"/>
              </a:spcBef>
            </a:pPr>
            <a:r>
              <a:rPr b="0" lang="en-US" sz="2800" spc="-1" strike="noStrike">
                <a:solidFill>
                  <a:srgbClr val="c0504d"/>
                </a:solidFill>
                <a:latin typeface="Calibri"/>
                <a:ea typeface="DejaVu Sans"/>
              </a:rPr>
              <a:t>Simple constraints</a:t>
            </a:r>
            <a:endParaRPr b="0" lang="en-US" sz="28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Multiplicities on signatures</a:t>
            </a:r>
            <a:endParaRPr b="0" lang="en-US" sz="24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Multiplicities on relations</a:t>
            </a:r>
            <a:endParaRPr b="0" lang="en-US" sz="2400" spc="-1" strike="noStrike">
              <a:latin typeface="Arial"/>
            </a:endParaRPr>
          </a:p>
        </p:txBody>
      </p:sp>
      <p:sp>
        <p:nvSpPr>
          <p:cNvPr id="202"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06E65B4-00BB-41C2-863B-EE51642A2B72}" type="slidenum">
              <a:rPr b="0" lang="en-US" sz="1200" spc="-1" strike="noStrike">
                <a:solidFill>
                  <a:srgbClr val="8b8b8b"/>
                </a:solidFill>
                <a:latin typeface="Tahoma"/>
                <a:ea typeface="DejaVu Sans"/>
              </a:rPr>
              <a:t>14</a:t>
            </a:fld>
            <a:endParaRPr b="0" lang="en-US" sz="1200" spc="-1" strike="noStrike">
              <a:latin typeface="Arial"/>
            </a:endParaRPr>
          </a:p>
        </p:txBody>
      </p:sp>
      <p:sp>
        <p:nvSpPr>
          <p:cNvPr id="203"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Signatures</a:t>
            </a:r>
            <a:endParaRPr b="0" lang="en-US" sz="4400" spc="-1" strike="noStrike">
              <a:latin typeface="Arial"/>
            </a:endParaRPr>
          </a:p>
        </p:txBody>
      </p:sp>
      <p:sp>
        <p:nvSpPr>
          <p:cNvPr id="205" name="CustomShape 2"/>
          <p:cNvSpPr/>
          <p:nvPr/>
        </p:nvSpPr>
        <p:spPr>
          <a:xfrm>
            <a:off x="513360" y="1523880"/>
            <a:ext cx="8495280" cy="4875840"/>
          </a:xfrm>
          <a:prstGeom prst="rect">
            <a:avLst/>
          </a:prstGeom>
          <a:noFill/>
          <a:ln>
            <a:noFill/>
          </a:ln>
        </p:spPr>
        <p:style>
          <a:lnRef idx="0"/>
          <a:fillRef idx="0"/>
          <a:effectRef idx="0"/>
          <a:fontRef idx="minor"/>
        </p:style>
        <p:txBody>
          <a:bodyPr lIns="90000" rIns="90000" tIns="45000" bIns="45000">
            <a:noAutofit/>
          </a:bodyPr>
          <a:p>
            <a:pPr marL="343080" indent="-342000">
              <a:lnSpc>
                <a:spcPct val="90000"/>
              </a:lnSpc>
              <a:spcBef>
                <a:spcPts val="561"/>
              </a:spcBef>
              <a:buClr>
                <a:srgbClr val="000000"/>
              </a:buClr>
              <a:buFont typeface="Arial"/>
              <a:buChar char="•"/>
            </a:pPr>
            <a:r>
              <a:rPr b="0" lang="en-US" sz="2800" spc="-1" strike="noStrike">
                <a:solidFill>
                  <a:srgbClr val="000000"/>
                </a:solidFill>
                <a:latin typeface="Calibri"/>
                <a:ea typeface="DejaVu Sans"/>
              </a:rPr>
              <a:t>A </a:t>
            </a:r>
            <a:r>
              <a:rPr b="0" lang="en-US" sz="2800" spc="-1" strike="noStrike">
                <a:solidFill>
                  <a:srgbClr val="c0504d"/>
                </a:solidFill>
                <a:latin typeface="Calibri"/>
                <a:ea typeface="DejaVu Sans"/>
              </a:rPr>
              <a:t>signature </a:t>
            </a:r>
            <a:r>
              <a:rPr b="0" lang="en-US" sz="2800" spc="-1" strike="noStrike">
                <a:solidFill>
                  <a:srgbClr val="000000"/>
                </a:solidFill>
                <a:latin typeface="Calibri"/>
                <a:ea typeface="DejaVu Sans"/>
              </a:rPr>
              <a:t>introduces a set of </a:t>
            </a:r>
            <a:r>
              <a:rPr b="0" lang="en-US" sz="2800" spc="-1" strike="noStrike">
                <a:solidFill>
                  <a:srgbClr val="c0504d"/>
                </a:solidFill>
                <a:latin typeface="Calibri"/>
                <a:ea typeface="DejaVu Sans"/>
              </a:rPr>
              <a:t>atoms</a:t>
            </a:r>
            <a:endParaRPr b="0" lang="en-US" sz="2800" spc="-1" strike="noStrike">
              <a:latin typeface="Arial"/>
            </a:endParaRPr>
          </a:p>
          <a:p>
            <a:pPr marL="343080" indent="-342000">
              <a:lnSpc>
                <a:spcPct val="90000"/>
              </a:lnSpc>
              <a:spcBef>
                <a:spcPts val="561"/>
              </a:spcBef>
            </a:pPr>
            <a:endParaRPr b="0" lang="en-US" sz="2800" spc="-1" strike="noStrike">
              <a:latin typeface="Arial"/>
            </a:endParaRPr>
          </a:p>
          <a:p>
            <a:pPr marL="343080" indent="-342000">
              <a:lnSpc>
                <a:spcPct val="90000"/>
              </a:lnSpc>
              <a:spcBef>
                <a:spcPts val="561"/>
              </a:spcBef>
              <a:buClr>
                <a:srgbClr val="000000"/>
              </a:buClr>
              <a:buFont typeface="Arial"/>
              <a:buChar char="•"/>
            </a:pPr>
            <a:r>
              <a:rPr b="0" lang="en-US" sz="2800" spc="-1" strike="noStrike">
                <a:solidFill>
                  <a:srgbClr val="000000"/>
                </a:solidFill>
                <a:latin typeface="Calibri"/>
                <a:ea typeface="DejaVu Sans"/>
              </a:rPr>
              <a:t>The declaration </a:t>
            </a:r>
            <a:endParaRPr b="0" lang="en-US" sz="2800" spc="-1" strike="noStrike">
              <a:latin typeface="Arial"/>
            </a:endParaRPr>
          </a:p>
          <a:p>
            <a:pPr marL="343080" indent="-342000">
              <a:lnSpc>
                <a:spcPct val="90000"/>
              </a:lnSpc>
              <a:spcBef>
                <a:spcPts val="561"/>
              </a:spcBef>
            </a:pPr>
            <a:r>
              <a:rPr b="1" lang="en-US" sz="2800" spc="-1" strike="noStrike">
                <a:solidFill>
                  <a:srgbClr val="4f81bd"/>
                </a:solidFill>
                <a:latin typeface="Calibri"/>
                <a:ea typeface="DejaVu Sans"/>
              </a:rPr>
              <a:t>	</a:t>
            </a:r>
            <a:r>
              <a:rPr b="1" lang="en-US" sz="2800" spc="-1" strike="noStrike">
                <a:solidFill>
                  <a:srgbClr val="4f81bd"/>
                </a:solidFill>
                <a:latin typeface="Calibri"/>
                <a:ea typeface="DejaVu Sans"/>
              </a:rPr>
              <a:t>	</a:t>
            </a:r>
            <a:r>
              <a:rPr b="1" lang="en-US" sz="2800" spc="-1" strike="noStrike">
                <a:solidFill>
                  <a:srgbClr val="4f81bd"/>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a:t>
            </a:r>
            <a:endParaRPr b="0" lang="en-US" sz="2400" spc="-1" strike="noStrike">
              <a:latin typeface="Arial"/>
            </a:endParaRPr>
          </a:p>
          <a:p>
            <a:pPr marL="343080" indent="-342000">
              <a:lnSpc>
                <a:spcPct val="90000"/>
              </a:lnSpc>
              <a:spcBef>
                <a:spcPts val="561"/>
              </a:spcBef>
            </a:pPr>
            <a:r>
              <a:rPr b="0" lang="en-US" sz="2800" spc="-1" strike="noStrike">
                <a:solidFill>
                  <a:srgbClr val="4f81bd"/>
                </a:solidFill>
                <a:latin typeface="Calibri"/>
                <a:ea typeface="DejaVu Sans"/>
              </a:rPr>
              <a:t>	</a:t>
            </a:r>
            <a:r>
              <a:rPr b="0" lang="en-US" sz="2800" spc="-1" strike="noStrike">
                <a:solidFill>
                  <a:srgbClr val="000000"/>
                </a:solidFill>
                <a:latin typeface="Calibri"/>
                <a:ea typeface="DejaVu Sans"/>
              </a:rPr>
              <a:t>introduces a set named </a:t>
            </a:r>
            <a:r>
              <a:rPr b="0" lang="en-US" sz="2800" spc="-1" strike="noStrike">
                <a:solidFill>
                  <a:srgbClr val="4f81bd"/>
                </a:solidFill>
                <a:latin typeface="Calibri"/>
                <a:ea typeface="DejaVu Sans"/>
              </a:rPr>
              <a:t>A</a:t>
            </a:r>
            <a:endParaRPr b="0" lang="en-US" sz="2800" spc="-1" strike="noStrike">
              <a:latin typeface="Arial"/>
            </a:endParaRPr>
          </a:p>
          <a:p>
            <a:pPr marL="343080" indent="-342000">
              <a:lnSpc>
                <a:spcPct val="90000"/>
              </a:lnSpc>
              <a:spcBef>
                <a:spcPts val="561"/>
              </a:spcBef>
            </a:pPr>
            <a:endParaRPr b="0" lang="en-US" sz="2800" spc="-1" strike="noStrike">
              <a:latin typeface="Arial"/>
            </a:endParaRPr>
          </a:p>
          <a:p>
            <a:pPr marL="343080" indent="-342000">
              <a:lnSpc>
                <a:spcPct val="90000"/>
              </a:lnSpc>
              <a:spcBef>
                <a:spcPts val="561"/>
              </a:spcBef>
              <a:buClr>
                <a:srgbClr val="000000"/>
              </a:buClr>
              <a:buFont typeface="Arial"/>
              <a:buChar char="•"/>
            </a:pPr>
            <a:r>
              <a:rPr b="0" lang="en-US" sz="2800" spc="-1" strike="noStrike">
                <a:solidFill>
                  <a:srgbClr val="000000"/>
                </a:solidFill>
                <a:latin typeface="Calibri"/>
                <a:ea typeface="DejaVu Sans"/>
              </a:rPr>
              <a:t>A set can be introduced as an </a:t>
            </a:r>
            <a:r>
              <a:rPr b="0" lang="en-US" sz="2800" spc="-1" strike="noStrike">
                <a:solidFill>
                  <a:srgbClr val="c0504d"/>
                </a:solidFill>
                <a:latin typeface="Calibri"/>
                <a:ea typeface="DejaVu Sans"/>
              </a:rPr>
              <a:t>extension </a:t>
            </a:r>
            <a:r>
              <a:rPr b="0" lang="en-US" sz="2800" spc="-1" strike="noStrike">
                <a:solidFill>
                  <a:srgbClr val="000000"/>
                </a:solidFill>
                <a:latin typeface="Calibri"/>
                <a:ea typeface="DejaVu Sans"/>
              </a:rPr>
              <a:t>of another; thus </a:t>
            </a:r>
            <a:endParaRPr b="0" lang="en-US" sz="2800" spc="-1" strike="noStrike">
              <a:latin typeface="Arial"/>
            </a:endParaRPr>
          </a:p>
          <a:p>
            <a:pPr marL="343080" indent="-342000">
              <a:lnSpc>
                <a:spcPct val="90000"/>
              </a:lnSpc>
              <a:spcBef>
                <a:spcPts val="561"/>
              </a:spcBef>
            </a:pPr>
            <a:r>
              <a:rPr b="1" lang="en-US" sz="2800" spc="-1" strike="noStrike">
                <a:solidFill>
                  <a:srgbClr val="4f81bd"/>
                </a:solidFill>
                <a:latin typeface="Calibri"/>
                <a:ea typeface="DejaVu Sans"/>
              </a:rPr>
              <a:t>	</a:t>
            </a:r>
            <a:r>
              <a:rPr b="1" lang="en-US" sz="2800" spc="-1" strike="noStrike">
                <a:solidFill>
                  <a:srgbClr val="4f81bd"/>
                </a:solidFill>
                <a:latin typeface="Calibri"/>
                <a:ea typeface="DejaVu Sans"/>
              </a:rPr>
              <a:t>	</a:t>
            </a:r>
            <a:r>
              <a:rPr b="1" lang="en-US" sz="2800" spc="-1" strike="noStrike">
                <a:solidFill>
                  <a:srgbClr val="4f81bd"/>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A1 </a:t>
            </a:r>
            <a:r>
              <a:rPr b="1" lang="en-US" sz="2400" spc="-1" strike="noStrike">
                <a:solidFill>
                  <a:srgbClr val="4f81bd"/>
                </a:solidFill>
                <a:latin typeface="Lucida Console"/>
                <a:ea typeface="DejaVu Sans"/>
              </a:rPr>
              <a:t>extends</a:t>
            </a:r>
            <a:r>
              <a:rPr b="0" lang="en-US" sz="2400" spc="-1" strike="noStrike">
                <a:solidFill>
                  <a:srgbClr val="4f81bd"/>
                </a:solidFill>
                <a:latin typeface="Lucida Console"/>
                <a:ea typeface="DejaVu Sans"/>
              </a:rPr>
              <a:t> A {}</a:t>
            </a:r>
            <a:endParaRPr b="0" lang="en-US" sz="2400" spc="-1" strike="noStrike">
              <a:latin typeface="Arial"/>
            </a:endParaRPr>
          </a:p>
          <a:p>
            <a:pPr marL="343080" indent="-342000">
              <a:lnSpc>
                <a:spcPct val="90000"/>
              </a:lnSpc>
              <a:spcBef>
                <a:spcPts val="561"/>
              </a:spcBef>
            </a:pPr>
            <a:r>
              <a:rPr b="0" lang="en-US" sz="2800" spc="-1" strike="noStrike">
                <a:solidFill>
                  <a:srgbClr val="4f81bd"/>
                </a:solidFill>
                <a:latin typeface="Calibri"/>
                <a:ea typeface="DejaVu Sans"/>
              </a:rPr>
              <a:t>	</a:t>
            </a:r>
            <a:r>
              <a:rPr b="0" lang="en-US" sz="2800" spc="-1" strike="noStrike">
                <a:solidFill>
                  <a:srgbClr val="000000"/>
                </a:solidFill>
                <a:latin typeface="Calibri"/>
                <a:ea typeface="DejaVu Sans"/>
              </a:rPr>
              <a:t>introduces a set </a:t>
            </a:r>
            <a:r>
              <a:rPr b="0" lang="en-US" sz="2800" spc="-1" strike="noStrike">
                <a:solidFill>
                  <a:srgbClr val="4f81bd"/>
                </a:solidFill>
                <a:latin typeface="Calibri"/>
                <a:ea typeface="DejaVu Sans"/>
              </a:rPr>
              <a:t>A1</a:t>
            </a:r>
            <a:r>
              <a:rPr b="0" lang="en-US" sz="2800" spc="-1" strike="noStrike">
                <a:solidFill>
                  <a:srgbClr val="000000"/>
                </a:solidFill>
                <a:latin typeface="Calibri"/>
                <a:ea typeface="DejaVu Sans"/>
              </a:rPr>
              <a:t> that is a </a:t>
            </a:r>
            <a:r>
              <a:rPr b="0" lang="en-US" sz="2800" spc="-1" strike="noStrike">
                <a:solidFill>
                  <a:srgbClr val="c0504d"/>
                </a:solidFill>
                <a:latin typeface="Calibri"/>
                <a:ea typeface="DejaVu Sans"/>
              </a:rPr>
              <a:t>subset</a:t>
            </a:r>
            <a:r>
              <a:rPr b="0" lang="en-US" sz="2800" spc="-1" strike="noStrike">
                <a:solidFill>
                  <a:srgbClr val="000000"/>
                </a:solidFill>
                <a:latin typeface="Calibri"/>
                <a:ea typeface="DejaVu Sans"/>
              </a:rPr>
              <a:t> of </a:t>
            </a:r>
            <a:r>
              <a:rPr b="0" lang="en-US" sz="2800" spc="-1" strike="noStrike">
                <a:solidFill>
                  <a:srgbClr val="4f81bd"/>
                </a:solidFill>
                <a:latin typeface="Calibri"/>
                <a:ea typeface="DejaVu Sans"/>
              </a:rPr>
              <a:t>A</a:t>
            </a:r>
            <a:endParaRPr b="0" lang="en-US" sz="2800" spc="-1" strike="noStrike">
              <a:latin typeface="Arial"/>
            </a:endParaRPr>
          </a:p>
        </p:txBody>
      </p:sp>
      <p:sp>
        <p:nvSpPr>
          <p:cNvPr id="206"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75337B7-E68A-4187-B7A2-C5FE0B58F656}" type="slidenum">
              <a:rPr b="0" lang="en-US" sz="1200" spc="-1" strike="noStrike">
                <a:solidFill>
                  <a:srgbClr val="8b8b8b"/>
                </a:solidFill>
                <a:latin typeface="Tahoma"/>
                <a:ea typeface="DejaVu Sans"/>
              </a:rPr>
              <a:t>14</a:t>
            </a:fld>
            <a:endParaRPr b="0" lang="en-US" sz="1200" spc="-1" strike="noStrike">
              <a:latin typeface="Arial"/>
            </a:endParaRPr>
          </a:p>
        </p:txBody>
      </p:sp>
      <p:sp>
        <p:nvSpPr>
          <p:cNvPr id="207"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Signatures</a:t>
            </a:r>
            <a:endParaRPr b="0" lang="en-US" sz="4400" spc="-1" strike="noStrike">
              <a:latin typeface="Arial"/>
            </a:endParaRPr>
          </a:p>
        </p:txBody>
      </p:sp>
      <p:sp>
        <p:nvSpPr>
          <p:cNvPr id="209" name="CustomShape 2"/>
          <p:cNvSpPr/>
          <p:nvPr/>
        </p:nvSpPr>
        <p:spPr>
          <a:xfrm>
            <a:off x="489960" y="1523880"/>
            <a:ext cx="8152200" cy="4875840"/>
          </a:xfrm>
          <a:prstGeom prst="rect">
            <a:avLst/>
          </a:prstGeom>
          <a:noFill/>
          <a:ln>
            <a:noFill/>
          </a:ln>
        </p:spPr>
        <p:style>
          <a:lnRef idx="0"/>
          <a:fillRef idx="0"/>
          <a:effectRef idx="0"/>
          <a:fontRef idx="minor"/>
        </p:style>
        <p:txBody>
          <a:bodyPr lIns="90000" rIns="90000" tIns="45000" bIns="45000">
            <a:noAutofit/>
          </a:bodyPr>
          <a:p>
            <a:pPr marL="743040" indent="-284760">
              <a:lnSpc>
                <a:spcPct val="90000"/>
              </a:lnSpc>
              <a:spcBef>
                <a:spcPts val="561"/>
              </a:spcBef>
            </a:pPr>
            <a:r>
              <a:rPr b="1" lang="en-US" sz="2800" spc="-1" strike="noStrike">
                <a:solidFill>
                  <a:srgbClr val="000000"/>
                </a:solidFill>
                <a:latin typeface="Calibri"/>
                <a:ea typeface="DejaVu Sans"/>
              </a:rPr>
              <a:t>	</a:t>
            </a:r>
            <a:r>
              <a:rPr b="1" lang="en-US" sz="2800" spc="-1" strike="noStrike">
                <a:solidFill>
                  <a:srgbClr val="000000"/>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a:t>
            </a:r>
            <a:endParaRPr b="0" lang="en-US" sz="2400" spc="-1" strike="noStrike">
              <a:latin typeface="Arial"/>
            </a:endParaRPr>
          </a:p>
          <a:p>
            <a:pPr marL="743040" indent="-284760">
              <a:lnSpc>
                <a:spcPct val="90000"/>
              </a:lnSpc>
              <a:spcBef>
                <a:spcPts val="479"/>
              </a:spcBef>
            </a:pP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B {}</a:t>
            </a:r>
            <a:endParaRPr b="0" lang="en-US" sz="2400" spc="-1" strike="noStrike">
              <a:latin typeface="Arial"/>
            </a:endParaRPr>
          </a:p>
          <a:p>
            <a:pPr marL="743040" indent="-284760">
              <a:lnSpc>
                <a:spcPct val="90000"/>
              </a:lnSpc>
              <a:spcBef>
                <a:spcPts val="479"/>
              </a:spcBef>
            </a:pP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A1 </a:t>
            </a:r>
            <a:r>
              <a:rPr b="1" lang="en-US" sz="2400" spc="-1" strike="noStrike">
                <a:solidFill>
                  <a:srgbClr val="4f81bd"/>
                </a:solidFill>
                <a:latin typeface="Lucida Console"/>
                <a:ea typeface="DejaVu Sans"/>
              </a:rPr>
              <a:t>extends</a:t>
            </a:r>
            <a:r>
              <a:rPr b="0" lang="en-US" sz="2400" spc="-1" strike="noStrike">
                <a:solidFill>
                  <a:srgbClr val="4f81bd"/>
                </a:solidFill>
                <a:latin typeface="Lucida Console"/>
                <a:ea typeface="DejaVu Sans"/>
              </a:rPr>
              <a:t> A {}</a:t>
            </a:r>
            <a:endParaRPr b="0" lang="en-US" sz="2400" spc="-1" strike="noStrike">
              <a:latin typeface="Arial"/>
            </a:endParaRPr>
          </a:p>
          <a:p>
            <a:pPr marL="743040" indent="-284760">
              <a:lnSpc>
                <a:spcPct val="90000"/>
              </a:lnSpc>
              <a:spcBef>
                <a:spcPts val="479"/>
              </a:spcBef>
            </a:pP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A2 </a:t>
            </a:r>
            <a:r>
              <a:rPr b="1" lang="en-US" sz="2400" spc="-1" strike="noStrike">
                <a:solidFill>
                  <a:srgbClr val="4f81bd"/>
                </a:solidFill>
                <a:latin typeface="Lucida Console"/>
                <a:ea typeface="DejaVu Sans"/>
              </a:rPr>
              <a:t>extends</a:t>
            </a:r>
            <a:r>
              <a:rPr b="0" lang="en-US" sz="2400" spc="-1" strike="noStrike">
                <a:solidFill>
                  <a:srgbClr val="4f81bd"/>
                </a:solidFill>
                <a:latin typeface="Lucida Console"/>
                <a:ea typeface="DejaVu Sans"/>
              </a:rPr>
              <a:t> A {}</a:t>
            </a:r>
            <a:endParaRPr b="0" lang="en-US" sz="2400" spc="-1" strike="noStrike">
              <a:latin typeface="Arial"/>
            </a:endParaRPr>
          </a:p>
          <a:p>
            <a:pPr marL="743040" indent="-284760">
              <a:lnSpc>
                <a:spcPct val="90000"/>
              </a:lnSpc>
              <a:spcBef>
                <a:spcPts val="320"/>
              </a:spcBef>
            </a:pPr>
            <a:endParaRPr b="0" lang="en-US" sz="2400" spc="-1" strike="noStrike">
              <a:latin typeface="Arial"/>
            </a:endParaRPr>
          </a:p>
          <a:p>
            <a:pPr marL="743040" indent="-284760">
              <a:lnSpc>
                <a:spcPct val="70000"/>
              </a:lnSpc>
              <a:spcBef>
                <a:spcPts val="561"/>
              </a:spcBef>
            </a:pPr>
            <a:endParaRPr b="0" lang="en-US" sz="2400" spc="-1" strike="noStrike">
              <a:latin typeface="Arial"/>
            </a:endParaRPr>
          </a:p>
          <a:p>
            <a:pPr marL="343080" indent="-342000">
              <a:lnSpc>
                <a:spcPct val="90000"/>
              </a:lnSpc>
              <a:spcBef>
                <a:spcPts val="561"/>
              </a:spcBef>
              <a:buClr>
                <a:srgbClr val="4f81bd"/>
              </a:buClr>
              <a:buFont typeface="Arial"/>
              <a:buChar char="•"/>
            </a:pPr>
            <a:r>
              <a:rPr b="0" lang="en-US" sz="2800" spc="-1" strike="noStrike">
                <a:solidFill>
                  <a:srgbClr val="4f81bd"/>
                </a:solidFill>
                <a:latin typeface="Calibri"/>
                <a:ea typeface="DejaVu Sans"/>
              </a:rPr>
              <a:t>A1</a:t>
            </a:r>
            <a:r>
              <a:rPr b="0" lang="en-US" sz="2800" spc="-1" strike="noStrike">
                <a:solidFill>
                  <a:srgbClr val="000000"/>
                </a:solidFill>
                <a:latin typeface="Calibri"/>
                <a:ea typeface="DejaVu Sans"/>
              </a:rPr>
              <a:t> and </a:t>
            </a:r>
            <a:r>
              <a:rPr b="0" lang="en-US" sz="2800" spc="-1" strike="noStrike">
                <a:solidFill>
                  <a:srgbClr val="4f81bd"/>
                </a:solidFill>
                <a:latin typeface="Calibri"/>
                <a:ea typeface="DejaVu Sans"/>
              </a:rPr>
              <a:t>A2</a:t>
            </a:r>
            <a:r>
              <a:rPr b="0" lang="en-US" sz="2800" spc="-1" strike="noStrike">
                <a:solidFill>
                  <a:srgbClr val="000000"/>
                </a:solidFill>
                <a:latin typeface="Calibri"/>
                <a:ea typeface="DejaVu Sans"/>
              </a:rPr>
              <a:t> are </a:t>
            </a:r>
            <a:r>
              <a:rPr b="0" lang="en-US" sz="2800" spc="-1" strike="noStrike">
                <a:solidFill>
                  <a:srgbClr val="c0504d"/>
                </a:solidFill>
                <a:latin typeface="Calibri"/>
                <a:ea typeface="DejaVu Sans"/>
              </a:rPr>
              <a:t>extensions </a:t>
            </a:r>
            <a:r>
              <a:rPr b="0" lang="en-US" sz="2800" spc="-1" strike="noStrike">
                <a:solidFill>
                  <a:srgbClr val="000000"/>
                </a:solidFill>
                <a:latin typeface="Calibri"/>
                <a:ea typeface="DejaVu Sans"/>
              </a:rPr>
              <a:t>of </a:t>
            </a:r>
            <a:r>
              <a:rPr b="0" lang="en-US" sz="2800" spc="-1" strike="noStrike">
                <a:solidFill>
                  <a:srgbClr val="4f81bd"/>
                </a:solidFill>
                <a:latin typeface="Calibri"/>
                <a:ea typeface="DejaVu Sans"/>
              </a:rPr>
              <a:t>A</a:t>
            </a:r>
            <a:endParaRPr b="0" lang="en-US" sz="2800" spc="-1" strike="noStrike">
              <a:latin typeface="Arial"/>
            </a:endParaRPr>
          </a:p>
          <a:p>
            <a:pPr marL="343080" indent="-342000">
              <a:lnSpc>
                <a:spcPct val="90000"/>
              </a:lnSpc>
              <a:spcBef>
                <a:spcPts val="561"/>
              </a:spcBef>
              <a:buClr>
                <a:srgbClr val="000000"/>
              </a:buClr>
              <a:buFont typeface="Arial"/>
              <a:buChar char="•"/>
            </a:pPr>
            <a:r>
              <a:rPr b="0" lang="en-US" sz="2800" spc="-1" strike="noStrike">
                <a:solidFill>
                  <a:srgbClr val="000000"/>
                </a:solidFill>
                <a:latin typeface="Calibri"/>
                <a:ea typeface="DejaVu Sans"/>
              </a:rPr>
              <a:t>A signature declared independently of any other one is a </a:t>
            </a:r>
            <a:r>
              <a:rPr b="0" lang="en-US" sz="2800" spc="-1" strike="noStrike">
                <a:solidFill>
                  <a:srgbClr val="c0504d"/>
                </a:solidFill>
                <a:latin typeface="Calibri"/>
                <a:ea typeface="DejaVu Sans"/>
              </a:rPr>
              <a:t>top-level signature</a:t>
            </a:r>
            <a:r>
              <a:rPr b="0" lang="en-US" sz="2800" spc="-1" strike="noStrike">
                <a:solidFill>
                  <a:srgbClr val="000000"/>
                </a:solidFill>
                <a:latin typeface="Calibri"/>
                <a:ea typeface="DejaVu Sans"/>
              </a:rPr>
              <a:t>, e.g., </a:t>
            </a:r>
            <a:r>
              <a:rPr b="0" lang="en-US" sz="2800" spc="-1" strike="noStrike">
                <a:solidFill>
                  <a:srgbClr val="4f81bd"/>
                </a:solidFill>
                <a:latin typeface="Calibri"/>
                <a:ea typeface="DejaVu Sans"/>
              </a:rPr>
              <a:t>A</a:t>
            </a:r>
            <a:r>
              <a:rPr b="0" lang="en-US" sz="2800" spc="-1" strike="noStrike">
                <a:solidFill>
                  <a:srgbClr val="000000"/>
                </a:solidFill>
                <a:latin typeface="Calibri"/>
                <a:ea typeface="DejaVu Sans"/>
              </a:rPr>
              <a:t> and </a:t>
            </a:r>
            <a:r>
              <a:rPr b="0" lang="en-US" sz="2800" spc="-1" strike="noStrike">
                <a:solidFill>
                  <a:srgbClr val="4f81bd"/>
                </a:solidFill>
                <a:latin typeface="Calibri"/>
                <a:ea typeface="DejaVu Sans"/>
              </a:rPr>
              <a:t>B</a:t>
            </a:r>
            <a:endParaRPr b="0" lang="en-US" sz="2800" spc="-1" strike="noStrike">
              <a:latin typeface="Arial"/>
            </a:endParaRPr>
          </a:p>
          <a:p>
            <a:pPr marL="343080" indent="-342000">
              <a:lnSpc>
                <a:spcPct val="90000"/>
              </a:lnSpc>
              <a:spcBef>
                <a:spcPts val="561"/>
              </a:spcBef>
              <a:buClr>
                <a:srgbClr val="000000"/>
              </a:buClr>
              <a:buFont typeface="Arial"/>
              <a:buChar char="•"/>
            </a:pPr>
            <a:r>
              <a:rPr b="0" lang="en-US" sz="2800" spc="-1" strike="noStrike">
                <a:solidFill>
                  <a:srgbClr val="000000"/>
                </a:solidFill>
                <a:latin typeface="Calibri"/>
                <a:ea typeface="DejaVu Sans"/>
              </a:rPr>
              <a:t>Extensions of the same signature are </a:t>
            </a:r>
            <a:r>
              <a:rPr b="0" lang="en-US" sz="2800" spc="-1" strike="noStrike">
                <a:solidFill>
                  <a:srgbClr val="c0504d"/>
                </a:solidFill>
                <a:latin typeface="Calibri"/>
                <a:ea typeface="DejaVu Sans"/>
              </a:rPr>
              <a:t>mutually disjoint</a:t>
            </a:r>
            <a:r>
              <a:rPr b="0" lang="en-US" sz="2800" spc="-1" strike="noStrike">
                <a:solidFill>
                  <a:srgbClr val="000000"/>
                </a:solidFill>
                <a:latin typeface="Calibri"/>
                <a:ea typeface="DejaVu Sans"/>
              </a:rPr>
              <a:t>, as are top-level signatures</a:t>
            </a:r>
            <a:endParaRPr b="0" lang="en-US" sz="2800" spc="-1" strike="noStrike">
              <a:latin typeface="Arial"/>
            </a:endParaRPr>
          </a:p>
        </p:txBody>
      </p:sp>
      <p:sp>
        <p:nvSpPr>
          <p:cNvPr id="210"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241FBED-A2B5-4FDB-9255-A9F27F96DC0C}" type="slidenum">
              <a:rPr b="0" lang="en-US" sz="1200" spc="-1" strike="noStrike">
                <a:solidFill>
                  <a:srgbClr val="8b8b8b"/>
                </a:solidFill>
                <a:latin typeface="Tahoma"/>
                <a:ea typeface="DejaVu Sans"/>
              </a:rPr>
              <a:t>14</a:t>
            </a:fld>
            <a:endParaRPr b="0" lang="en-US" sz="1200" spc="-1" strike="noStrike">
              <a:latin typeface="Arial"/>
            </a:endParaRPr>
          </a:p>
        </p:txBody>
      </p:sp>
      <p:grpSp>
        <p:nvGrpSpPr>
          <p:cNvPr id="211" name="Group 4"/>
          <p:cNvGrpSpPr/>
          <p:nvPr/>
        </p:nvGrpSpPr>
        <p:grpSpPr>
          <a:xfrm>
            <a:off x="6324480" y="1660680"/>
            <a:ext cx="1469160" cy="1535400"/>
            <a:chOff x="6324480" y="1660680"/>
            <a:chExt cx="1469160" cy="1535400"/>
          </a:xfrm>
        </p:grpSpPr>
        <p:sp>
          <p:nvSpPr>
            <p:cNvPr id="212" name="CustomShape 5"/>
            <p:cNvSpPr/>
            <p:nvPr/>
          </p:nvSpPr>
          <p:spPr>
            <a:xfrm>
              <a:off x="6334200" y="1660680"/>
              <a:ext cx="1459440" cy="954720"/>
            </a:xfrm>
            <a:prstGeom prst="rect">
              <a:avLst/>
            </a:prstGeom>
            <a:noFill/>
            <a:ln w="28440">
              <a:solidFill>
                <a:schemeClr val="tx1"/>
              </a:solidFill>
              <a:miter/>
            </a:ln>
          </p:spPr>
          <p:style>
            <a:lnRef idx="0"/>
            <a:fillRef idx="0"/>
            <a:effectRef idx="0"/>
            <a:fontRef idx="minor"/>
          </p:style>
        </p:sp>
        <p:sp>
          <p:nvSpPr>
            <p:cNvPr id="213" name="CustomShape 6"/>
            <p:cNvSpPr/>
            <p:nvPr/>
          </p:nvSpPr>
          <p:spPr>
            <a:xfrm>
              <a:off x="7404840" y="1681200"/>
              <a:ext cx="33264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A</a:t>
              </a:r>
              <a:endParaRPr b="0" lang="en-US" sz="1800" spc="-1" strike="noStrike">
                <a:latin typeface="Arial"/>
              </a:endParaRPr>
            </a:p>
          </p:txBody>
        </p:sp>
        <p:grpSp>
          <p:nvGrpSpPr>
            <p:cNvPr id="214" name="Group 7"/>
            <p:cNvGrpSpPr/>
            <p:nvPr/>
          </p:nvGrpSpPr>
          <p:grpSpPr>
            <a:xfrm>
              <a:off x="6448320" y="1762200"/>
              <a:ext cx="557640" cy="443520"/>
              <a:chOff x="6448320" y="1762200"/>
              <a:chExt cx="557640" cy="443520"/>
            </a:xfrm>
          </p:grpSpPr>
          <p:sp>
            <p:nvSpPr>
              <p:cNvPr id="215" name="CustomShape 8"/>
              <p:cNvSpPr/>
              <p:nvPr/>
            </p:nvSpPr>
            <p:spPr>
              <a:xfrm>
                <a:off x="6448320" y="1762200"/>
                <a:ext cx="557640" cy="443520"/>
              </a:xfrm>
              <a:prstGeom prst="rect">
                <a:avLst/>
              </a:prstGeom>
              <a:noFill/>
              <a:ln w="28440">
                <a:solidFill>
                  <a:schemeClr val="tx1"/>
                </a:solidFill>
                <a:miter/>
              </a:ln>
            </p:spPr>
            <p:style>
              <a:lnRef idx="0"/>
              <a:fillRef idx="0"/>
              <a:effectRef idx="0"/>
              <a:fontRef idx="minor"/>
            </p:style>
          </p:sp>
          <p:sp>
            <p:nvSpPr>
              <p:cNvPr id="216" name="CustomShape 9"/>
              <p:cNvSpPr/>
              <p:nvPr/>
            </p:nvSpPr>
            <p:spPr>
              <a:xfrm>
                <a:off x="6472080" y="1808280"/>
                <a:ext cx="4881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800" spc="-1" strike="noStrike">
                    <a:solidFill>
                      <a:srgbClr val="000000"/>
                    </a:solidFill>
                    <a:latin typeface="Arial"/>
                    <a:ea typeface="DejaVu Sans"/>
                  </a:rPr>
                  <a:t> </a:t>
                </a:r>
                <a:r>
                  <a:rPr b="0" lang="en-US" sz="1800" spc="-1" strike="noStrike">
                    <a:solidFill>
                      <a:srgbClr val="4f81bd"/>
                    </a:solidFill>
                    <a:latin typeface="Arial"/>
                    <a:ea typeface="DejaVu Sans"/>
                  </a:rPr>
                  <a:t>A1</a:t>
                </a:r>
                <a:endParaRPr b="0" lang="en-US" sz="1800" spc="-1" strike="noStrike">
                  <a:latin typeface="Arial"/>
                </a:endParaRPr>
              </a:p>
            </p:txBody>
          </p:sp>
        </p:grpSp>
        <p:grpSp>
          <p:nvGrpSpPr>
            <p:cNvPr id="217" name="Group 10"/>
            <p:cNvGrpSpPr/>
            <p:nvPr/>
          </p:nvGrpSpPr>
          <p:grpSpPr>
            <a:xfrm>
              <a:off x="7121520" y="2066760"/>
              <a:ext cx="506880" cy="443520"/>
              <a:chOff x="7121520" y="2066760"/>
              <a:chExt cx="506880" cy="443520"/>
            </a:xfrm>
          </p:grpSpPr>
          <p:sp>
            <p:nvSpPr>
              <p:cNvPr id="218" name="CustomShape 11"/>
              <p:cNvSpPr/>
              <p:nvPr/>
            </p:nvSpPr>
            <p:spPr>
              <a:xfrm>
                <a:off x="7121520" y="2066760"/>
                <a:ext cx="506880" cy="443520"/>
              </a:xfrm>
              <a:prstGeom prst="rect">
                <a:avLst/>
              </a:prstGeom>
              <a:noFill/>
              <a:ln w="28440">
                <a:solidFill>
                  <a:schemeClr val="tx1"/>
                </a:solidFill>
                <a:miter/>
              </a:ln>
            </p:spPr>
            <p:style>
              <a:lnRef idx="0"/>
              <a:fillRef idx="0"/>
              <a:effectRef idx="0"/>
              <a:fontRef idx="minor"/>
            </p:style>
          </p:sp>
          <p:sp>
            <p:nvSpPr>
              <p:cNvPr id="219" name="CustomShape 12"/>
              <p:cNvSpPr/>
              <p:nvPr/>
            </p:nvSpPr>
            <p:spPr>
              <a:xfrm>
                <a:off x="7151400" y="2112840"/>
                <a:ext cx="4593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A2</a:t>
                </a:r>
                <a:endParaRPr b="0" lang="en-US" sz="1800" spc="-1" strike="noStrike">
                  <a:latin typeface="Arial"/>
                </a:endParaRPr>
              </a:p>
            </p:txBody>
          </p:sp>
        </p:grpSp>
        <p:sp>
          <p:nvSpPr>
            <p:cNvPr id="220" name="CustomShape 13"/>
            <p:cNvSpPr/>
            <p:nvPr/>
          </p:nvSpPr>
          <p:spPr>
            <a:xfrm>
              <a:off x="6324480" y="2765520"/>
              <a:ext cx="1459440" cy="430560"/>
            </a:xfrm>
            <a:prstGeom prst="rect">
              <a:avLst/>
            </a:prstGeom>
            <a:noFill/>
            <a:ln w="28440">
              <a:solidFill>
                <a:schemeClr val="tx1"/>
              </a:solidFill>
              <a:miter/>
            </a:ln>
          </p:spPr>
          <p:style>
            <a:lnRef idx="0"/>
            <a:fillRef idx="0"/>
            <a:effectRef idx="0"/>
            <a:fontRef idx="minor"/>
          </p:style>
        </p:sp>
        <p:sp>
          <p:nvSpPr>
            <p:cNvPr id="221" name="CustomShape 14"/>
            <p:cNvSpPr/>
            <p:nvPr/>
          </p:nvSpPr>
          <p:spPr>
            <a:xfrm>
              <a:off x="6897600" y="2792520"/>
              <a:ext cx="33264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B</a:t>
              </a:r>
              <a:endParaRPr b="0" lang="en-US" sz="1800" spc="-1" strike="noStrike">
                <a:latin typeface="Arial"/>
              </a:endParaRPr>
            </a:p>
          </p:txBody>
        </p:sp>
      </p:grpSp>
      <p:sp>
        <p:nvSpPr>
          <p:cNvPr id="222" name="CustomShape 15"/>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69" dur="indefinite" restart="never" nodeType="tmRoot">
          <p:childTnLst>
            <p:seq>
              <p:cTn id="70" dur="indefinite" nodeType="mainSeq">
                <p:childTnLst>
                  <p:par>
                    <p:cTn id="71" fill="hold">
                      <p:stCondLst>
                        <p:cond delay="indefinite"/>
                      </p:stCondLst>
                      <p:childTnLst>
                        <p:par>
                          <p:cTn id="72" fill="hold">
                            <p:stCondLst>
                              <p:cond delay="0"/>
                            </p:stCondLst>
                            <p:childTnLst>
                              <p:par>
                                <p:cTn id="73" nodeType="clickEffect" fill="hold" presetClass="entr" presetID="1">
                                  <p:stCondLst>
                                    <p:cond delay="0"/>
                                  </p:stCondLst>
                                  <p:childTnLst>
                                    <p:set>
                                      <p:cBhvr>
                                        <p:cTn id="74" dur="1" fill="hold">
                                          <p:stCondLst>
                                            <p:cond delay="0"/>
                                          </p:stCondLst>
                                        </p:cTn>
                                        <p:tgtEl>
                                          <p:spTgt spid="209">
                                            <p:txEl>
                                              <p:pRg st="8" end="8"/>
                                            </p:txEl>
                                          </p:spTgt>
                                        </p:tgtEl>
                                        <p:attrNameLst>
                                          <p:attrName>style.visibility</p:attrName>
                                        </p:attrNameLst>
                                      </p:cBhvr>
                                      <p:to>
                                        <p:strVal val="visible"/>
                                      </p:to>
                                    </p:set>
                                  </p:childTnLst>
                                </p:cTn>
                              </p:par>
                              <p:par>
                                <p:cTn id="75" nodeType="withEffect" fill="hold" presetClass="entr" presetID="1">
                                  <p:stCondLst>
                                    <p:cond delay="0"/>
                                  </p:stCondLst>
                                  <p:childTnLst>
                                    <p:set>
                                      <p:cBhvr>
                                        <p:cTn id="76"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Signatures</a:t>
            </a:r>
            <a:endParaRPr b="0" lang="en-US" sz="4400" spc="-1" strike="noStrike">
              <a:latin typeface="Arial"/>
            </a:endParaRPr>
          </a:p>
        </p:txBody>
      </p:sp>
      <p:sp>
        <p:nvSpPr>
          <p:cNvPr id="224" name="CustomShape 2"/>
          <p:cNvSpPr/>
          <p:nvPr/>
        </p:nvSpPr>
        <p:spPr>
          <a:xfrm>
            <a:off x="506880" y="1523880"/>
            <a:ext cx="8152200" cy="4875840"/>
          </a:xfrm>
          <a:prstGeom prst="rect">
            <a:avLst/>
          </a:prstGeom>
          <a:noFill/>
          <a:ln>
            <a:noFill/>
          </a:ln>
        </p:spPr>
        <p:style>
          <a:lnRef idx="0"/>
          <a:fillRef idx="0"/>
          <a:effectRef idx="0"/>
          <a:fontRef idx="minor"/>
        </p:style>
        <p:txBody>
          <a:bodyPr lIns="90000" rIns="90000" tIns="45000" bIns="45000">
            <a:normAutofit/>
          </a:bodyPr>
          <a:p>
            <a:pPr marL="743040" indent="-284760">
              <a:lnSpc>
                <a:spcPct val="100000"/>
              </a:lnSpc>
              <a:spcBef>
                <a:spcPts val="561"/>
              </a:spcBef>
            </a:pPr>
            <a:r>
              <a:rPr b="1" lang="en-US" sz="2800" spc="-1" strike="noStrike">
                <a:solidFill>
                  <a:srgbClr val="000000"/>
                </a:solidFill>
                <a:latin typeface="Calibri"/>
                <a:ea typeface="DejaVu Sans"/>
              </a:rPr>
              <a:t>	</a:t>
            </a:r>
            <a:r>
              <a:rPr b="1" lang="en-US" sz="2800" spc="-1" strike="noStrike">
                <a:solidFill>
                  <a:srgbClr val="000000"/>
                </a:solidFill>
                <a:latin typeface="Calibri"/>
                <a:ea typeface="DejaVu Sans"/>
              </a:rPr>
              <a:t>	</a:t>
            </a:r>
            <a:r>
              <a:rPr b="1" lang="en-US" sz="2400" spc="-1" strike="noStrike">
                <a:solidFill>
                  <a:srgbClr val="c0504d"/>
                </a:solidFill>
                <a:latin typeface="Lucida Console"/>
                <a:ea typeface="DejaVu Sans"/>
              </a:rPr>
              <a:t>abstract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a:t>
            </a:r>
            <a:endParaRPr b="0" lang="en-US" sz="2400" spc="-1" strike="noStrike">
              <a:latin typeface="Arial"/>
            </a:endParaRPr>
          </a:p>
          <a:p>
            <a:pPr marL="743040" indent="-284760">
              <a:lnSpc>
                <a:spcPct val="100000"/>
              </a:lnSpc>
              <a:spcBef>
                <a:spcPts val="479"/>
              </a:spcBef>
            </a:pP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B {}</a:t>
            </a:r>
            <a:endParaRPr b="0" lang="en-US" sz="2400" spc="-1" strike="noStrike">
              <a:latin typeface="Arial"/>
            </a:endParaRPr>
          </a:p>
          <a:p>
            <a:pPr marL="743040" indent="-284760">
              <a:lnSpc>
                <a:spcPct val="100000"/>
              </a:lnSpc>
              <a:spcBef>
                <a:spcPts val="479"/>
              </a:spcBef>
            </a:pP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A1 </a:t>
            </a:r>
            <a:r>
              <a:rPr b="1" lang="en-US" sz="2400" spc="-1" strike="noStrike">
                <a:solidFill>
                  <a:srgbClr val="4f81bd"/>
                </a:solidFill>
                <a:latin typeface="Lucida Console"/>
                <a:ea typeface="DejaVu Sans"/>
              </a:rPr>
              <a:t>extends</a:t>
            </a:r>
            <a:r>
              <a:rPr b="0" lang="en-US" sz="2400" spc="-1" strike="noStrike">
                <a:solidFill>
                  <a:srgbClr val="4f81bd"/>
                </a:solidFill>
                <a:latin typeface="Lucida Console"/>
                <a:ea typeface="DejaVu Sans"/>
              </a:rPr>
              <a:t> A {}</a:t>
            </a:r>
            <a:endParaRPr b="0" lang="en-US" sz="2400" spc="-1" strike="noStrike">
              <a:latin typeface="Arial"/>
            </a:endParaRPr>
          </a:p>
          <a:p>
            <a:pPr marL="743040" indent="-284760">
              <a:lnSpc>
                <a:spcPct val="100000"/>
              </a:lnSpc>
              <a:spcBef>
                <a:spcPts val="479"/>
              </a:spcBef>
            </a:pP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A2 </a:t>
            </a:r>
            <a:r>
              <a:rPr b="1" lang="en-US" sz="2400" spc="-1" strike="noStrike">
                <a:solidFill>
                  <a:srgbClr val="4f81bd"/>
                </a:solidFill>
                <a:latin typeface="Lucida Console"/>
                <a:ea typeface="DejaVu Sans"/>
              </a:rPr>
              <a:t>extends</a:t>
            </a:r>
            <a:r>
              <a:rPr b="0" lang="en-US" sz="2400" spc="-1" strike="noStrike">
                <a:solidFill>
                  <a:srgbClr val="4f81bd"/>
                </a:solidFill>
                <a:latin typeface="Lucida Console"/>
                <a:ea typeface="DejaVu Sans"/>
              </a:rPr>
              <a:t> A {}</a:t>
            </a:r>
            <a:endParaRPr b="0" lang="en-US" sz="2400" spc="-1" strike="noStrike">
              <a:latin typeface="Arial"/>
            </a:endParaRPr>
          </a:p>
          <a:p>
            <a:pPr marL="743040" indent="-284760">
              <a:lnSpc>
                <a:spcPct val="100000"/>
              </a:lnSpc>
              <a:spcBef>
                <a:spcPts val="561"/>
              </a:spcBef>
            </a:pPr>
            <a:endParaRPr b="0" lang="en-US" sz="24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 signature can be introduced as a </a:t>
            </a:r>
            <a:r>
              <a:rPr b="0" lang="en-US" sz="2800" spc="-1" strike="noStrike">
                <a:solidFill>
                  <a:srgbClr val="c0504d"/>
                </a:solidFill>
                <a:latin typeface="Calibri"/>
                <a:ea typeface="DejaVu Sans"/>
              </a:rPr>
              <a:t>subset </a:t>
            </a:r>
            <a:r>
              <a:rPr b="0" lang="en-US" sz="2800" spc="-1" strike="noStrike">
                <a:solidFill>
                  <a:srgbClr val="000000"/>
                </a:solidFill>
                <a:latin typeface="Calibri"/>
                <a:ea typeface="DejaVu Sans"/>
              </a:rPr>
              <a:t>of another</a:t>
            </a:r>
            <a:endParaRPr b="0" lang="en-US" sz="2800" spc="-1" strike="noStrike">
              <a:latin typeface="Arial"/>
            </a:endParaRPr>
          </a:p>
          <a:p>
            <a:pPr marL="343080" indent="-342000">
              <a:lnSpc>
                <a:spcPct val="100000"/>
              </a:lnSpc>
              <a:spcBef>
                <a:spcPts val="561"/>
              </a:spcBef>
            </a:pPr>
            <a:r>
              <a:rPr b="1" lang="en-US" sz="2800" spc="-1" strike="noStrike">
                <a:solidFill>
                  <a:srgbClr val="000000"/>
                </a:solidFill>
                <a:latin typeface="Courier New"/>
                <a:ea typeface="DejaVu Sans"/>
              </a:rPr>
              <a:t>	</a:t>
            </a:r>
            <a:r>
              <a:rPr b="1" lang="en-US" sz="2800" spc="-1" strike="noStrike">
                <a:solidFill>
                  <a:srgbClr val="000000"/>
                </a:solidFill>
                <a:latin typeface="Courier New"/>
                <a:ea typeface="DejaVu Sans"/>
              </a:rPr>
              <a:t>	</a:t>
            </a:r>
            <a:r>
              <a:rPr b="1" lang="en-US" sz="2800" spc="-1" strike="noStrike">
                <a:solidFill>
                  <a:srgbClr val="000000"/>
                </a:solidFill>
                <a:latin typeface="Courier New"/>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A3 </a:t>
            </a:r>
            <a:r>
              <a:rPr b="1" lang="en-US" sz="2400" spc="-1" strike="noStrike">
                <a:solidFill>
                  <a:srgbClr val="c0504d"/>
                </a:solidFill>
                <a:latin typeface="Lucida Console"/>
                <a:ea typeface="DejaVu Sans"/>
              </a:rPr>
              <a:t>in</a:t>
            </a:r>
            <a:r>
              <a:rPr b="0" lang="en-US" sz="2400" spc="-1" strike="noStrike">
                <a:solidFill>
                  <a:srgbClr val="c0504d"/>
                </a:solidFill>
                <a:latin typeface="Lucida Console"/>
                <a:ea typeface="DejaVu Sans"/>
              </a:rPr>
              <a:t> </a:t>
            </a:r>
            <a:r>
              <a:rPr b="0" lang="en-US" sz="2400" spc="-1" strike="noStrike">
                <a:solidFill>
                  <a:srgbClr val="4f81bd"/>
                </a:solidFill>
                <a:latin typeface="Lucida Console"/>
                <a:ea typeface="DejaVu Sans"/>
              </a:rPr>
              <a:t>A {}</a:t>
            </a:r>
            <a:endParaRPr b="0" lang="en-US" sz="24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An </a:t>
            </a:r>
            <a:r>
              <a:rPr b="0" lang="en-US" sz="2800" spc="-1" strike="noStrike">
                <a:solidFill>
                  <a:srgbClr val="c0504d"/>
                </a:solidFill>
                <a:latin typeface="Calibri"/>
                <a:ea typeface="DejaVu Sans"/>
              </a:rPr>
              <a:t>abstract signature </a:t>
            </a:r>
            <a:r>
              <a:rPr b="0" lang="en-US" sz="2800" spc="-1" strike="noStrike">
                <a:solidFill>
                  <a:srgbClr val="000000"/>
                </a:solidFill>
                <a:latin typeface="Calibri"/>
                <a:ea typeface="DejaVu Sans"/>
              </a:rPr>
              <a:t>has no elements except those belonging to its extensions or subsets</a:t>
            </a: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All extensions of an abstract signature </a:t>
            </a:r>
            <a:r>
              <a:rPr b="0" lang="en-US" sz="2800" spc="-1" strike="noStrike">
                <a:solidFill>
                  <a:srgbClr val="4f81bd"/>
                </a:solidFill>
                <a:latin typeface="Calibri"/>
                <a:ea typeface="DejaVu Sans"/>
              </a:rPr>
              <a:t>A</a:t>
            </a:r>
            <a:r>
              <a:rPr b="0" lang="en-US" sz="2800" spc="-1" strike="noStrike">
                <a:solidFill>
                  <a:srgbClr val="000000"/>
                </a:solidFill>
                <a:latin typeface="Calibri"/>
                <a:ea typeface="DejaVu Sans"/>
              </a:rPr>
              <a:t> form a </a:t>
            </a:r>
            <a:r>
              <a:rPr b="0" lang="en-US" sz="2800" spc="-1" strike="noStrike">
                <a:solidFill>
                  <a:srgbClr val="c0504d"/>
                </a:solidFill>
                <a:latin typeface="Calibri"/>
                <a:ea typeface="DejaVu Sans"/>
              </a:rPr>
              <a:t>partition </a:t>
            </a:r>
            <a:r>
              <a:rPr b="0" lang="en-US" sz="2800" spc="-1" strike="noStrike">
                <a:solidFill>
                  <a:srgbClr val="000000"/>
                </a:solidFill>
                <a:latin typeface="Calibri"/>
                <a:ea typeface="DejaVu Sans"/>
              </a:rPr>
              <a:t>of </a:t>
            </a:r>
            <a:r>
              <a:rPr b="0" lang="en-US" sz="2800" spc="-1" strike="noStrike">
                <a:solidFill>
                  <a:srgbClr val="4f81bd"/>
                </a:solidFill>
                <a:latin typeface="Calibri"/>
                <a:ea typeface="DejaVu Sans"/>
              </a:rPr>
              <a:t>A</a:t>
            </a:r>
            <a:endParaRPr b="0" lang="en-US" sz="2800" spc="-1" strike="noStrike">
              <a:latin typeface="Arial"/>
            </a:endParaRPr>
          </a:p>
        </p:txBody>
      </p:sp>
      <p:sp>
        <p:nvSpPr>
          <p:cNvPr id="225"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E3C55E6-46BF-4542-8761-86D6B36A1786}" type="slidenum">
              <a:rPr b="0" lang="en-US" sz="1200" spc="-1" strike="noStrike">
                <a:solidFill>
                  <a:srgbClr val="8b8b8b"/>
                </a:solidFill>
                <a:latin typeface="Tahoma"/>
                <a:ea typeface="DejaVu Sans"/>
              </a:rPr>
              <a:t>18</a:t>
            </a:fld>
            <a:endParaRPr b="0" lang="en-US" sz="1200" spc="-1" strike="noStrike">
              <a:latin typeface="Arial"/>
            </a:endParaRPr>
          </a:p>
        </p:txBody>
      </p:sp>
      <p:sp>
        <p:nvSpPr>
          <p:cNvPr id="226" name="CustomShape 4"/>
          <p:cNvSpPr/>
          <p:nvPr/>
        </p:nvSpPr>
        <p:spPr>
          <a:xfrm>
            <a:off x="6334200" y="1660680"/>
            <a:ext cx="1459440" cy="954720"/>
          </a:xfrm>
          <a:prstGeom prst="rect">
            <a:avLst/>
          </a:prstGeom>
          <a:noFill/>
          <a:ln w="28440">
            <a:solidFill>
              <a:schemeClr val="tx1"/>
            </a:solidFill>
            <a:miter/>
          </a:ln>
        </p:spPr>
        <p:style>
          <a:lnRef idx="0"/>
          <a:fillRef idx="0"/>
          <a:effectRef idx="0"/>
          <a:fontRef idx="minor"/>
        </p:style>
      </p:sp>
      <p:sp>
        <p:nvSpPr>
          <p:cNvPr id="227" name="CustomShape 5"/>
          <p:cNvSpPr/>
          <p:nvPr/>
        </p:nvSpPr>
        <p:spPr>
          <a:xfrm>
            <a:off x="7790400" y="1935000"/>
            <a:ext cx="33264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A</a:t>
            </a:r>
            <a:endParaRPr b="0" lang="en-US" sz="1800" spc="-1" strike="noStrike">
              <a:latin typeface="Arial"/>
            </a:endParaRPr>
          </a:p>
        </p:txBody>
      </p:sp>
      <p:sp>
        <p:nvSpPr>
          <p:cNvPr id="228" name="CustomShape 6"/>
          <p:cNvSpPr/>
          <p:nvPr/>
        </p:nvSpPr>
        <p:spPr>
          <a:xfrm>
            <a:off x="6413760" y="1789200"/>
            <a:ext cx="4593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A1</a:t>
            </a:r>
            <a:endParaRPr b="0" lang="en-US" sz="1800" spc="-1" strike="noStrike">
              <a:latin typeface="Arial"/>
            </a:endParaRPr>
          </a:p>
        </p:txBody>
      </p:sp>
      <p:sp>
        <p:nvSpPr>
          <p:cNvPr id="229" name="CustomShape 7"/>
          <p:cNvSpPr/>
          <p:nvPr/>
        </p:nvSpPr>
        <p:spPr>
          <a:xfrm>
            <a:off x="7170840" y="1798560"/>
            <a:ext cx="4593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A2</a:t>
            </a:r>
            <a:endParaRPr b="0" lang="en-US" sz="1800" spc="-1" strike="noStrike">
              <a:latin typeface="Arial"/>
            </a:endParaRPr>
          </a:p>
        </p:txBody>
      </p:sp>
      <p:sp>
        <p:nvSpPr>
          <p:cNvPr id="230" name="CustomShape 8"/>
          <p:cNvSpPr/>
          <p:nvPr/>
        </p:nvSpPr>
        <p:spPr>
          <a:xfrm>
            <a:off x="6324480" y="2765520"/>
            <a:ext cx="1459440" cy="430560"/>
          </a:xfrm>
          <a:prstGeom prst="rect">
            <a:avLst/>
          </a:prstGeom>
          <a:noFill/>
          <a:ln w="28440">
            <a:solidFill>
              <a:schemeClr val="tx1"/>
            </a:solidFill>
            <a:miter/>
          </a:ln>
        </p:spPr>
        <p:style>
          <a:lnRef idx="0"/>
          <a:fillRef idx="0"/>
          <a:effectRef idx="0"/>
          <a:fontRef idx="minor"/>
        </p:style>
      </p:sp>
      <p:sp>
        <p:nvSpPr>
          <p:cNvPr id="231" name="CustomShape 9"/>
          <p:cNvSpPr/>
          <p:nvPr/>
        </p:nvSpPr>
        <p:spPr>
          <a:xfrm>
            <a:off x="6897600" y="2792520"/>
            <a:ext cx="33264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B</a:t>
            </a:r>
            <a:endParaRPr b="0" lang="en-US" sz="1800" spc="-1" strike="noStrike">
              <a:latin typeface="Arial"/>
            </a:endParaRPr>
          </a:p>
        </p:txBody>
      </p:sp>
      <p:sp>
        <p:nvSpPr>
          <p:cNvPr id="232" name="Line 10"/>
          <p:cNvSpPr/>
          <p:nvPr/>
        </p:nvSpPr>
        <p:spPr>
          <a:xfrm>
            <a:off x="7059600" y="1666800"/>
            <a:ext cx="0" cy="961920"/>
          </a:xfrm>
          <a:prstGeom prst="line">
            <a:avLst/>
          </a:prstGeom>
          <a:ln w="12600">
            <a:solidFill>
              <a:schemeClr val="tx1"/>
            </a:solidFill>
            <a:round/>
          </a:ln>
        </p:spPr>
        <p:style>
          <a:lnRef idx="0"/>
          <a:fillRef idx="0"/>
          <a:effectRef idx="0"/>
          <a:fontRef idx="minor"/>
        </p:style>
      </p:sp>
      <p:grpSp>
        <p:nvGrpSpPr>
          <p:cNvPr id="233" name="Group 11"/>
          <p:cNvGrpSpPr/>
          <p:nvPr/>
        </p:nvGrpSpPr>
        <p:grpSpPr>
          <a:xfrm>
            <a:off x="6648480" y="2160720"/>
            <a:ext cx="792720" cy="378360"/>
            <a:chOff x="6648480" y="2160720"/>
            <a:chExt cx="792720" cy="378360"/>
          </a:xfrm>
        </p:grpSpPr>
        <p:sp>
          <p:nvSpPr>
            <p:cNvPr id="234" name="CustomShape 12"/>
            <p:cNvSpPr/>
            <p:nvPr/>
          </p:nvSpPr>
          <p:spPr>
            <a:xfrm>
              <a:off x="6648480" y="2165400"/>
              <a:ext cx="792720" cy="373680"/>
            </a:xfrm>
            <a:prstGeom prst="rect">
              <a:avLst/>
            </a:prstGeom>
            <a:noFill/>
            <a:ln w="28440">
              <a:solidFill>
                <a:schemeClr val="tx1"/>
              </a:solidFill>
              <a:miter/>
            </a:ln>
          </p:spPr>
          <p:style>
            <a:lnRef idx="0"/>
            <a:fillRef idx="0"/>
            <a:effectRef idx="0"/>
            <a:fontRef idx="minor"/>
          </p:style>
        </p:sp>
        <p:sp>
          <p:nvSpPr>
            <p:cNvPr id="235" name="CustomShape 13"/>
            <p:cNvSpPr/>
            <p:nvPr/>
          </p:nvSpPr>
          <p:spPr>
            <a:xfrm>
              <a:off x="6831000" y="2160720"/>
              <a:ext cx="459360" cy="36396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lang="en-US" sz="1800" spc="-1" strike="noStrike">
                  <a:solidFill>
                    <a:srgbClr val="4f81bd"/>
                  </a:solidFill>
                  <a:latin typeface="Arial"/>
                  <a:ea typeface="DejaVu Sans"/>
                </a:rPr>
                <a:t>A3</a:t>
              </a:r>
              <a:endParaRPr b="0" lang="en-US" sz="1800" spc="-1" strike="noStrike">
                <a:latin typeface="Arial"/>
              </a:endParaRPr>
            </a:p>
          </p:txBody>
        </p:sp>
      </p:grpSp>
      <p:sp>
        <p:nvSpPr>
          <p:cNvPr id="236" name="CustomShape 1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7" dur="indefinite" restart="never" nodeType="tmRoot">
          <p:childTnLst>
            <p:seq>
              <p:cTn id="78" dur="indefinite" nodeType="mainSeq">
                <p:childTnLst>
                  <p:par>
                    <p:cTn id="79" fill="hold">
                      <p:stCondLst>
                        <p:cond delay="indefinite"/>
                      </p:stCondLst>
                      <p:childTnLst>
                        <p:par>
                          <p:cTn id="80" fill="hold">
                            <p:stCondLst>
                              <p:cond delay="0"/>
                            </p:stCondLst>
                            <p:childTnLst>
                              <p:par>
                                <p:cTn id="81" nodeType="clickEffect" fill="hold" presetClass="entr" presetID="1">
                                  <p:stCondLst>
                                    <p:cond delay="0"/>
                                  </p:stCondLst>
                                  <p:childTnLst>
                                    <p:set>
                                      <p:cBhvr>
                                        <p:cTn id="82" dur="1" fill="hold">
                                          <p:stCondLst>
                                            <p:cond delay="0"/>
                                          </p:stCondLst>
                                        </p:cTn>
                                        <p:tgtEl>
                                          <p:spTgt spid="23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Fields</a:t>
            </a:r>
            <a:endParaRPr b="0" lang="en-US" sz="4400" spc="-1" strike="noStrike">
              <a:latin typeface="Arial"/>
            </a:endParaRPr>
          </a:p>
        </p:txBody>
      </p:sp>
      <p:sp>
        <p:nvSpPr>
          <p:cNvPr id="238" name="CustomShape 2"/>
          <p:cNvSpPr/>
          <p:nvPr/>
        </p:nvSpPr>
        <p:spPr>
          <a:xfrm>
            <a:off x="582120" y="1447920"/>
            <a:ext cx="8247600" cy="4875840"/>
          </a:xfrm>
          <a:prstGeom prst="rect">
            <a:avLst/>
          </a:prstGeom>
          <a:noFill/>
          <a:ln>
            <a:noFill/>
          </a:ln>
        </p:spPr>
        <p:style>
          <a:lnRef idx="0"/>
          <a:fillRef idx="0"/>
          <a:effectRef idx="0"/>
          <a:fontRef idx="minor"/>
        </p:style>
        <p:txBody>
          <a:bodyPr lIns="90000" rIns="90000" tIns="45000" bIns="45000">
            <a:normAutofit fontScale="88000"/>
          </a:bodyPr>
          <a:p>
            <a:pPr marL="343080" indent="-342000">
              <a:lnSpc>
                <a:spcPct val="90000"/>
              </a:lnSpc>
              <a:spcBef>
                <a:spcPts val="561"/>
              </a:spcBef>
              <a:buClr>
                <a:srgbClr val="c0504d"/>
              </a:buClr>
              <a:buFont typeface="Arial"/>
              <a:buChar char="•"/>
            </a:pPr>
            <a:r>
              <a:rPr b="0" lang="en-US" sz="2800" spc="-1" strike="noStrike">
                <a:solidFill>
                  <a:srgbClr val="c0504d"/>
                </a:solidFill>
                <a:latin typeface="Calibri"/>
                <a:ea typeface="DejaVu Sans"/>
              </a:rPr>
              <a:t>Relations </a:t>
            </a:r>
            <a:r>
              <a:rPr b="0" lang="en-US" sz="2800" spc="-1" strike="noStrike">
                <a:solidFill>
                  <a:srgbClr val="000000"/>
                </a:solidFill>
                <a:latin typeface="Calibri"/>
                <a:ea typeface="DejaVu Sans"/>
              </a:rPr>
              <a:t>are declared as </a:t>
            </a:r>
            <a:r>
              <a:rPr b="0" lang="en-US" sz="2800" spc="-1" strike="noStrike">
                <a:solidFill>
                  <a:srgbClr val="c0504d"/>
                </a:solidFill>
                <a:latin typeface="Calibri"/>
                <a:ea typeface="DejaVu Sans"/>
              </a:rPr>
              <a:t>fields</a:t>
            </a:r>
            <a:r>
              <a:rPr b="0" lang="en-US" sz="2800" spc="-1" strike="noStrike">
                <a:solidFill>
                  <a:srgbClr val="000000"/>
                </a:solidFill>
                <a:latin typeface="Calibri"/>
                <a:ea typeface="DejaVu Sans"/>
              </a:rPr>
              <a:t> of signatures</a:t>
            </a:r>
            <a:r>
              <a:rPr b="0" lang="en-US" sz="2400" spc="-1" strike="noStrike">
                <a:solidFill>
                  <a:srgbClr val="000000"/>
                </a:solidFill>
                <a:latin typeface="Calibri"/>
                <a:ea typeface="DejaVu Sans"/>
              </a:rPr>
              <a:t> </a:t>
            </a:r>
            <a:endParaRPr b="0" lang="en-US" sz="2400" spc="-1" strike="noStrike">
              <a:latin typeface="Arial"/>
            </a:endParaRPr>
          </a:p>
          <a:p>
            <a:pPr marL="343080" indent="-342000">
              <a:lnSpc>
                <a:spcPct val="90000"/>
              </a:lnSpc>
              <a:spcBef>
                <a:spcPts val="159"/>
              </a:spcBef>
            </a:pPr>
            <a:endParaRPr b="0" lang="en-US" sz="24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Writing</a:t>
            </a:r>
            <a:endParaRPr b="0" lang="en-US" sz="2400" spc="-1" strike="noStrike">
              <a:latin typeface="Arial"/>
            </a:endParaRPr>
          </a:p>
          <a:p>
            <a:pPr marL="1143000" indent="-227520">
              <a:lnSpc>
                <a:spcPct val="90000"/>
              </a:lnSpc>
              <a:spcBef>
                <a:spcPts val="479"/>
              </a:spcBef>
            </a:pP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{f: e}</a:t>
            </a:r>
            <a:endParaRPr b="0" lang="en-US" sz="2400" spc="-1" strike="noStrike">
              <a:latin typeface="Arial"/>
            </a:endParaRPr>
          </a:p>
          <a:p>
            <a:pPr marL="1143000" indent="-227520">
              <a:lnSpc>
                <a:spcPct val="90000"/>
              </a:lnSpc>
              <a:spcBef>
                <a:spcPts val="159"/>
              </a:spcBef>
            </a:pPr>
            <a:endParaRPr b="0" lang="en-US" sz="2400" spc="-1" strike="noStrike">
              <a:latin typeface="Arial"/>
            </a:endParaRPr>
          </a:p>
          <a:p>
            <a:pPr marL="743040" indent="-284760">
              <a:lnSpc>
                <a:spcPct val="90000"/>
              </a:lnSpc>
              <a:spcBef>
                <a:spcPts val="479"/>
              </a:spcBef>
            </a:pP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introduces a relation </a:t>
            </a:r>
            <a:r>
              <a:rPr b="0" lang="en-US" sz="2400" spc="-1" strike="noStrike">
                <a:solidFill>
                  <a:srgbClr val="4f81bd"/>
                </a:solidFill>
                <a:latin typeface="Calibri"/>
                <a:ea typeface="DejaVu Sans"/>
              </a:rPr>
              <a:t>f</a:t>
            </a:r>
            <a:r>
              <a:rPr b="0" lang="en-US" sz="2400" spc="-1" strike="noStrike">
                <a:solidFill>
                  <a:srgbClr val="000000"/>
                </a:solidFill>
                <a:latin typeface="Calibri"/>
                <a:ea typeface="DejaVu Sans"/>
              </a:rPr>
              <a:t> of type </a:t>
            </a:r>
            <a:r>
              <a:rPr b="0" lang="en-US" sz="2400" spc="-1" strike="noStrike">
                <a:solidFill>
                  <a:srgbClr val="4f81bd"/>
                </a:solidFill>
                <a:latin typeface="Calibri"/>
                <a:ea typeface="DejaVu Sans"/>
              </a:rPr>
              <a:t>A x e</a:t>
            </a:r>
            <a:r>
              <a:rPr b="0" lang="en-US" sz="2400" spc="-1" strike="noStrike">
                <a:solidFill>
                  <a:srgbClr val="000000"/>
                </a:solidFill>
                <a:latin typeface="Calibri"/>
                <a:ea typeface="DejaVu Sans"/>
              </a:rPr>
              <a:t>, where </a:t>
            </a:r>
            <a:r>
              <a:rPr b="0" lang="en-US" sz="2400" spc="-1" strike="noStrike">
                <a:solidFill>
                  <a:srgbClr val="4f81bd"/>
                </a:solidFill>
                <a:latin typeface="Calibri"/>
                <a:ea typeface="DejaVu Sans"/>
              </a:rPr>
              <a:t>e</a:t>
            </a:r>
            <a:r>
              <a:rPr b="0" lang="en-US" sz="2400" spc="-1" strike="noStrike">
                <a:solidFill>
                  <a:srgbClr val="000000"/>
                </a:solidFill>
                <a:latin typeface="Calibri"/>
                <a:ea typeface="DejaVu Sans"/>
              </a:rPr>
              <a:t> is an expression denoting a product of signatures)</a:t>
            </a:r>
            <a:endParaRPr b="0" lang="en-US" sz="2400" spc="-1" strike="noStrike">
              <a:latin typeface="Arial"/>
            </a:endParaRPr>
          </a:p>
          <a:p>
            <a:pPr marL="343080" indent="-342000">
              <a:lnSpc>
                <a:spcPct val="90000"/>
              </a:lnSpc>
              <a:spcBef>
                <a:spcPts val="281"/>
              </a:spcBef>
            </a:pPr>
            <a:endParaRPr b="0" lang="en-US" sz="2400" spc="-1" strike="noStrike">
              <a:latin typeface="Arial"/>
            </a:endParaRPr>
          </a:p>
          <a:p>
            <a:pPr marL="343080" indent="-342000">
              <a:lnSpc>
                <a:spcPct val="90000"/>
              </a:lnSpc>
              <a:spcBef>
                <a:spcPts val="561"/>
              </a:spcBef>
              <a:buClr>
                <a:srgbClr val="000000"/>
              </a:buClr>
              <a:buFont typeface="Arial"/>
              <a:buChar char="•"/>
            </a:pPr>
            <a:r>
              <a:rPr b="0" lang="en-US" sz="2800" spc="-1" strike="noStrike">
                <a:solidFill>
                  <a:srgbClr val="000000"/>
                </a:solidFill>
                <a:latin typeface="Calibri"/>
                <a:ea typeface="DejaVu Sans"/>
              </a:rPr>
              <a:t>Examples:  (with signatures </a:t>
            </a:r>
            <a:r>
              <a:rPr b="0" lang="en-US" sz="2800" spc="-1" strike="noStrike">
                <a:solidFill>
                  <a:srgbClr val="4f81bd"/>
                </a:solidFill>
                <a:latin typeface="Calibri"/>
                <a:ea typeface="DejaVu Sans"/>
              </a:rPr>
              <a:t>A</a:t>
            </a:r>
            <a:r>
              <a:rPr b="0" lang="en-US" sz="2800" spc="-1" strike="noStrike">
                <a:solidFill>
                  <a:srgbClr val="000000"/>
                </a:solidFill>
                <a:latin typeface="Calibri"/>
                <a:ea typeface="DejaVu Sans"/>
              </a:rPr>
              <a:t>, </a:t>
            </a:r>
            <a:r>
              <a:rPr b="0" lang="en-US" sz="2800" spc="-1" strike="noStrike">
                <a:solidFill>
                  <a:srgbClr val="4f81bd"/>
                </a:solidFill>
                <a:latin typeface="Calibri"/>
                <a:ea typeface="DejaVu Sans"/>
              </a:rPr>
              <a:t>B</a:t>
            </a:r>
            <a:r>
              <a:rPr b="0" lang="en-US" sz="2800" spc="-1" strike="noStrike">
                <a:solidFill>
                  <a:srgbClr val="000000"/>
                </a:solidFill>
                <a:latin typeface="Calibri"/>
                <a:ea typeface="DejaVu Sans"/>
              </a:rPr>
              <a:t>,</a:t>
            </a:r>
            <a:r>
              <a:rPr b="0" lang="en-US" sz="2800" spc="-1" strike="noStrike">
                <a:solidFill>
                  <a:srgbClr val="4f81bd"/>
                </a:solidFill>
                <a:latin typeface="Calibri"/>
                <a:ea typeface="DejaVu Sans"/>
              </a:rPr>
              <a:t> C</a:t>
            </a:r>
            <a:r>
              <a:rPr b="0" lang="en-US" sz="2800" spc="-1" strike="noStrike">
                <a:solidFill>
                  <a:srgbClr val="000000"/>
                </a:solidFill>
                <a:latin typeface="Calibri"/>
                <a:ea typeface="DejaVu Sans"/>
              </a:rPr>
              <a:t>)</a:t>
            </a:r>
            <a:endParaRPr b="0" lang="en-US" sz="2800" spc="-1" strike="noStrike">
              <a:latin typeface="Arial"/>
            </a:endParaRPr>
          </a:p>
          <a:p>
            <a:pPr marL="343080" indent="-342000">
              <a:lnSpc>
                <a:spcPct val="90000"/>
              </a:lnSpc>
              <a:spcBef>
                <a:spcPts val="159"/>
              </a:spcBef>
            </a:pPr>
            <a:endParaRPr b="0" lang="en-US" sz="28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Binary Relation: </a:t>
            </a:r>
            <a:endParaRPr b="0" lang="en-US" sz="2400" spc="-1" strike="noStrike">
              <a:latin typeface="Arial"/>
            </a:endParaRPr>
          </a:p>
          <a:p>
            <a:pPr marL="343080" indent="-342000">
              <a:lnSpc>
                <a:spcPct val="90000"/>
              </a:lnSpc>
              <a:spcBef>
                <a:spcPts val="479"/>
              </a:spcBef>
            </a:pPr>
            <a:r>
              <a:rPr b="0" lang="en-US" sz="2400" spc="-1" strike="noStrike">
                <a:solidFill>
                  <a:srgbClr val="000000"/>
                </a:solidFill>
                <a:latin typeface="Lucida Console"/>
                <a:ea typeface="DejaVu Sans"/>
              </a:rPr>
              <a:t>	</a:t>
            </a:r>
            <a:r>
              <a:rPr b="0" lang="en-US" sz="2400" spc="-1" strike="noStrike">
                <a:solidFill>
                  <a:srgbClr val="000000"/>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 f1: B }</a:t>
            </a:r>
            <a:r>
              <a:rPr b="0" lang="en-US" sz="2000" spc="-1" strike="noStrike">
                <a:solidFill>
                  <a:srgbClr val="4f81bd"/>
                </a:solidFill>
                <a:latin typeface="Lucida Console"/>
                <a:ea typeface="DejaVu Sans"/>
              </a:rPr>
              <a:t>	</a:t>
            </a:r>
            <a:r>
              <a:rPr b="0" lang="en-US" sz="2000" spc="-1" strike="noStrike">
                <a:solidFill>
                  <a:srgbClr val="4f81bd"/>
                </a:solidFill>
                <a:latin typeface="Lucida Console"/>
                <a:ea typeface="DejaVu Sans"/>
              </a:rPr>
              <a:t>	</a:t>
            </a:r>
            <a:r>
              <a:rPr b="0" lang="en-US" sz="2000" spc="-1" strike="noStrike">
                <a:solidFill>
                  <a:srgbClr val="95b3d7"/>
                </a:solidFill>
                <a:latin typeface="Calibri"/>
                <a:ea typeface="DejaVu Sans"/>
              </a:rPr>
              <a:t>// f1 is a subset of A x B</a:t>
            </a:r>
            <a:endParaRPr b="0" lang="en-US" sz="2000" spc="-1" strike="noStrike">
              <a:latin typeface="Arial"/>
            </a:endParaRPr>
          </a:p>
          <a:p>
            <a:pPr marL="343080" indent="-342000">
              <a:lnSpc>
                <a:spcPct val="90000"/>
              </a:lnSpc>
              <a:spcBef>
                <a:spcPts val="159"/>
              </a:spcBef>
            </a:pPr>
            <a:endParaRPr b="0" lang="en-US" sz="2000" spc="-1" strike="noStrike">
              <a:latin typeface="Arial"/>
            </a:endParaRPr>
          </a:p>
          <a:p>
            <a:pPr lvl="1" marL="743040" indent="-284760">
              <a:lnSpc>
                <a:spcPct val="90000"/>
              </a:lnSpc>
              <a:spcBef>
                <a:spcPts val="479"/>
              </a:spcBef>
              <a:buClr>
                <a:srgbClr val="000000"/>
              </a:buClr>
              <a:buFont typeface="Arial"/>
              <a:buChar char="–"/>
            </a:pPr>
            <a:r>
              <a:rPr b="0" lang="en-US" sz="2400" spc="-1" strike="noStrike">
                <a:solidFill>
                  <a:srgbClr val="000000"/>
                </a:solidFill>
                <a:latin typeface="Calibri"/>
                <a:ea typeface="DejaVu Sans"/>
              </a:rPr>
              <a:t>Ternary Relation:</a:t>
            </a:r>
            <a:endParaRPr b="0" lang="en-US" sz="2400" spc="-1" strike="noStrike">
              <a:latin typeface="Arial"/>
            </a:endParaRPr>
          </a:p>
          <a:p>
            <a:pPr marL="343080" indent="-342000">
              <a:lnSpc>
                <a:spcPct val="90000"/>
              </a:lnSpc>
              <a:spcBef>
                <a:spcPts val="479"/>
              </a:spcBef>
            </a:pPr>
            <a:r>
              <a:rPr b="0" lang="en-US" sz="2400" spc="-1" strike="noStrike">
                <a:solidFill>
                  <a:srgbClr val="000000"/>
                </a:solidFill>
                <a:latin typeface="Lucida Console"/>
                <a:ea typeface="DejaVu Sans"/>
              </a:rPr>
              <a:t>	</a:t>
            </a:r>
            <a:r>
              <a:rPr b="0" lang="en-US" sz="2400" spc="-1" strike="noStrike">
                <a:solidFill>
                  <a:srgbClr val="000000"/>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 f2: B -&gt; C }</a:t>
            </a:r>
            <a:r>
              <a:rPr b="0" lang="en-US" sz="2000" spc="-1" strike="noStrike">
                <a:solidFill>
                  <a:srgbClr val="000000"/>
                </a:solidFill>
                <a:latin typeface="Lucida Console"/>
                <a:ea typeface="DejaVu Sans"/>
              </a:rPr>
              <a:t>	</a:t>
            </a:r>
            <a:r>
              <a:rPr b="0" lang="en-US" sz="2000" spc="-1" strike="noStrike">
                <a:solidFill>
                  <a:srgbClr val="95b3d7"/>
                </a:solidFill>
                <a:latin typeface="Calibri"/>
                <a:ea typeface="DejaVu Sans"/>
              </a:rPr>
              <a:t>// f2 is a subset of A x B x C</a:t>
            </a:r>
            <a:endParaRPr b="0" lang="en-US" sz="2000" spc="-1" strike="noStrike">
              <a:latin typeface="Arial"/>
            </a:endParaRPr>
          </a:p>
        </p:txBody>
      </p:sp>
      <p:sp>
        <p:nvSpPr>
          <p:cNvPr id="239"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34E4A7C-209A-4526-A409-9D1F161D8DDB}" type="slidenum">
              <a:rPr b="0" lang="en-US" sz="1200" spc="-1" strike="noStrike">
                <a:solidFill>
                  <a:srgbClr val="8b8b8b"/>
                </a:solidFill>
                <a:latin typeface="Tahoma"/>
                <a:ea typeface="DejaVu Sans"/>
              </a:rPr>
              <a:t>19</a:t>
            </a:fld>
            <a:endParaRPr b="0" lang="en-US" sz="1200" spc="-1" strike="noStrike">
              <a:latin typeface="Arial"/>
            </a:endParaRPr>
          </a:p>
        </p:txBody>
      </p:sp>
      <p:sp>
        <p:nvSpPr>
          <p:cNvPr id="240"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Outline</a:t>
            </a:r>
            <a:endParaRPr b="0" lang="en-US" sz="4400" spc="-1" strike="noStrike">
              <a:latin typeface="Arial"/>
            </a:endParaRPr>
          </a:p>
        </p:txBody>
      </p:sp>
      <p:sp>
        <p:nvSpPr>
          <p:cNvPr id="125" name="CustomShape 2"/>
          <p:cNvSpPr/>
          <p:nvPr/>
        </p:nvSpPr>
        <p:spPr>
          <a:xfrm>
            <a:off x="537480" y="1649880"/>
            <a:ext cx="8393760" cy="4672440"/>
          </a:xfrm>
          <a:prstGeom prst="rect">
            <a:avLst/>
          </a:prstGeom>
          <a:noFill/>
          <a:ln>
            <a:noFill/>
          </a:ln>
        </p:spPr>
        <p:style>
          <a:lnRef idx="0"/>
          <a:fillRef idx="0"/>
          <a:effectRef idx="0"/>
          <a:fontRef idx="minor"/>
        </p:style>
        <p:txBody>
          <a:bodyPr lIns="90000" rIns="90000" tIns="45000" bIns="45000">
            <a:noAutofit/>
          </a:bodyPr>
          <a:p>
            <a:pPr marL="343080" indent="-342000">
              <a:lnSpc>
                <a:spcPct val="105000"/>
              </a:lnSpc>
              <a:spcBef>
                <a:spcPts val="561"/>
              </a:spcBef>
              <a:buClr>
                <a:srgbClr val="000000"/>
              </a:buClr>
              <a:buFont typeface="Arial"/>
              <a:buChar char="•"/>
            </a:pPr>
            <a:r>
              <a:rPr b="0" lang="en-US" sz="2800" spc="-1" strike="noStrike">
                <a:solidFill>
                  <a:srgbClr val="000000"/>
                </a:solidFill>
                <a:latin typeface="Calibri"/>
                <a:ea typeface="DejaVu Sans"/>
              </a:rPr>
              <a:t>Introduction to basic Alloy constructs using a simple example of a static model</a:t>
            </a:r>
            <a:endParaRPr b="0" lang="en-US" sz="28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How to define </a:t>
            </a:r>
            <a:r>
              <a:rPr b="0" lang="en-US" sz="2400" spc="-1" strike="noStrike">
                <a:solidFill>
                  <a:srgbClr val="c0504d"/>
                </a:solidFill>
                <a:latin typeface="Calibri"/>
                <a:ea typeface="DejaVu Sans"/>
              </a:rPr>
              <a:t>sets</a:t>
            </a:r>
            <a:r>
              <a:rPr b="0" lang="en-US" sz="2400" spc="-1" strike="noStrike">
                <a:solidFill>
                  <a:srgbClr val="000000"/>
                </a:solidFill>
                <a:latin typeface="Calibri"/>
                <a:ea typeface="DejaVu Sans"/>
              </a:rPr>
              <a:t>,</a:t>
            </a:r>
            <a:r>
              <a:rPr b="0" lang="en-US" sz="2400" spc="-1" strike="noStrike">
                <a:solidFill>
                  <a:srgbClr val="c0504d"/>
                </a:solidFill>
                <a:latin typeface="Calibri"/>
                <a:ea typeface="DejaVu Sans"/>
              </a:rPr>
              <a:t> subsets</a:t>
            </a:r>
            <a:r>
              <a:rPr b="0" lang="en-US" sz="2400" spc="-1" strike="noStrike">
                <a:solidFill>
                  <a:srgbClr val="000000"/>
                </a:solidFill>
                <a:latin typeface="Calibri"/>
                <a:ea typeface="DejaVu Sans"/>
              </a:rPr>
              <a:t>,</a:t>
            </a:r>
            <a:r>
              <a:rPr b="0" lang="en-US" sz="2400" spc="-1" strike="noStrike">
                <a:solidFill>
                  <a:srgbClr val="c0504d"/>
                </a:solidFill>
                <a:latin typeface="Calibri"/>
                <a:ea typeface="DejaVu Sans"/>
              </a:rPr>
              <a:t> relations with multiplicity constraints</a:t>
            </a:r>
            <a:endParaRPr b="0" lang="en-US" sz="24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How to use Alloy’s </a:t>
            </a:r>
            <a:r>
              <a:rPr b="0" lang="en-US" sz="2400" spc="-1" strike="noStrike">
                <a:solidFill>
                  <a:srgbClr val="c0504d"/>
                </a:solidFill>
                <a:latin typeface="Calibri"/>
                <a:ea typeface="DejaVu Sans"/>
              </a:rPr>
              <a:t>quantifiers </a:t>
            </a:r>
            <a:r>
              <a:rPr b="0" lang="en-US" sz="2400" spc="-1" strike="noStrike">
                <a:solidFill>
                  <a:srgbClr val="000000"/>
                </a:solidFill>
                <a:latin typeface="Calibri"/>
                <a:ea typeface="DejaVu Sans"/>
              </a:rPr>
              <a:t>and </a:t>
            </a:r>
            <a:r>
              <a:rPr b="0" lang="en-US" sz="2400" spc="-1" strike="noStrike">
                <a:solidFill>
                  <a:srgbClr val="c0504d"/>
                </a:solidFill>
                <a:latin typeface="Calibri"/>
                <a:ea typeface="DejaVu Sans"/>
              </a:rPr>
              <a:t>predicate </a:t>
            </a:r>
            <a:r>
              <a:rPr b="0" lang="en-US" sz="2400" spc="-1" strike="noStrike">
                <a:solidFill>
                  <a:srgbClr val="000000"/>
                </a:solidFill>
                <a:latin typeface="Calibri"/>
                <a:ea typeface="DejaVu Sans"/>
              </a:rPr>
              <a:t>forms</a:t>
            </a:r>
            <a:endParaRPr b="0" lang="en-US" sz="2400" spc="-1" strike="noStrike">
              <a:latin typeface="Arial"/>
            </a:endParaRPr>
          </a:p>
          <a:p>
            <a:pPr marL="343080" indent="-342000">
              <a:lnSpc>
                <a:spcPct val="105000"/>
              </a:lnSpc>
              <a:spcBef>
                <a:spcPts val="561"/>
              </a:spcBef>
              <a:buClr>
                <a:srgbClr val="000000"/>
              </a:buClr>
              <a:buFont typeface="Arial"/>
              <a:buChar char="•"/>
            </a:pPr>
            <a:r>
              <a:rPr b="0" lang="en-US" sz="2800" spc="-1" strike="noStrike">
                <a:solidFill>
                  <a:srgbClr val="000000"/>
                </a:solidFill>
                <a:latin typeface="Calibri"/>
                <a:ea typeface="DejaVu Sans"/>
              </a:rPr>
              <a:t>Basic use of the Alloy Analyzer 4 (AA) </a:t>
            </a:r>
            <a:endParaRPr b="0" lang="en-US" sz="2800" spc="-1" strike="noStrike">
              <a:latin typeface="Arial"/>
            </a:endParaRPr>
          </a:p>
          <a:p>
            <a:pPr lvl="1" marL="743040" indent="-284760">
              <a:lnSpc>
                <a:spcPct val="105000"/>
              </a:lnSpc>
              <a:spcBef>
                <a:spcPts val="479"/>
              </a:spcBef>
              <a:buClr>
                <a:srgbClr val="c0504d"/>
              </a:buClr>
              <a:buFont typeface="Arial"/>
              <a:buChar char="–"/>
            </a:pPr>
            <a:r>
              <a:rPr b="0" lang="en-US" sz="2400" spc="-1" strike="noStrike">
                <a:solidFill>
                  <a:srgbClr val="c0504d"/>
                </a:solidFill>
                <a:latin typeface="Calibri"/>
                <a:ea typeface="DejaVu Sans"/>
              </a:rPr>
              <a:t>Loading</a:t>
            </a:r>
            <a:r>
              <a:rPr b="0" lang="en-US" sz="2400" spc="-1" strike="noStrike">
                <a:solidFill>
                  <a:srgbClr val="000000"/>
                </a:solidFill>
                <a:latin typeface="Calibri"/>
                <a:ea typeface="DejaVu Sans"/>
              </a:rPr>
              <a:t>,</a:t>
            </a:r>
            <a:r>
              <a:rPr b="0" lang="en-US" sz="2400" spc="-1" strike="noStrike">
                <a:solidFill>
                  <a:srgbClr val="c0504d"/>
                </a:solidFill>
                <a:latin typeface="Calibri"/>
                <a:ea typeface="DejaVu Sans"/>
              </a:rPr>
              <a:t> compiling</a:t>
            </a:r>
            <a:r>
              <a:rPr b="0" lang="en-US" sz="2400" spc="-1" strike="noStrike">
                <a:solidFill>
                  <a:srgbClr val="000000"/>
                </a:solidFill>
                <a:latin typeface="Calibri"/>
                <a:ea typeface="DejaVu Sans"/>
              </a:rPr>
              <a:t>, and </a:t>
            </a:r>
            <a:r>
              <a:rPr b="0" lang="en-US" sz="2400" spc="-1" strike="noStrike">
                <a:solidFill>
                  <a:srgbClr val="c0504d"/>
                </a:solidFill>
                <a:latin typeface="Calibri"/>
                <a:ea typeface="DejaVu Sans"/>
              </a:rPr>
              <a:t>analyzing </a:t>
            </a:r>
            <a:r>
              <a:rPr b="0" lang="en-US" sz="2400" spc="-1" strike="noStrike">
                <a:solidFill>
                  <a:srgbClr val="000000"/>
                </a:solidFill>
                <a:latin typeface="Calibri"/>
                <a:ea typeface="DejaVu Sans"/>
              </a:rPr>
              <a:t>a simple Alloy specification</a:t>
            </a:r>
            <a:endParaRPr b="0" lang="en-US" sz="24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Adjusting basic </a:t>
            </a:r>
            <a:r>
              <a:rPr b="0" lang="en-US" sz="2400" spc="-1" strike="noStrike">
                <a:solidFill>
                  <a:srgbClr val="c0504d"/>
                </a:solidFill>
                <a:latin typeface="Calibri"/>
                <a:ea typeface="DejaVu Sans"/>
              </a:rPr>
              <a:t>tool parameters</a:t>
            </a:r>
            <a:endParaRPr b="0" lang="en-US" sz="24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Using the </a:t>
            </a:r>
            <a:r>
              <a:rPr b="0" lang="en-US" sz="2400" spc="-1" strike="noStrike">
                <a:solidFill>
                  <a:srgbClr val="c0504d"/>
                </a:solidFill>
                <a:latin typeface="Calibri"/>
                <a:ea typeface="DejaVu Sans"/>
              </a:rPr>
              <a:t>visualization </a:t>
            </a:r>
            <a:r>
              <a:rPr b="0" lang="en-US" sz="2400" spc="-1" strike="noStrike">
                <a:solidFill>
                  <a:srgbClr val="000000"/>
                </a:solidFill>
                <a:latin typeface="Calibri"/>
                <a:ea typeface="DejaVu Sans"/>
              </a:rPr>
              <a:t>tool to view instances of models</a:t>
            </a:r>
            <a:endParaRPr b="0" lang="en-US" sz="2400" spc="-1" strike="noStrike">
              <a:latin typeface="Arial"/>
            </a:endParaRPr>
          </a:p>
        </p:txBody>
      </p:sp>
      <p:sp>
        <p:nvSpPr>
          <p:cNvPr id="126"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6427A8D-202A-48DD-8CA1-B01B631096AF}"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127"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Example Signatures and Fields</a:t>
            </a:r>
            <a:endParaRPr b="0" lang="en-US" sz="4400" spc="-1" strike="noStrike">
              <a:latin typeface="Arial"/>
            </a:endParaRPr>
          </a:p>
        </p:txBody>
      </p:sp>
      <p:sp>
        <p:nvSpPr>
          <p:cNvPr id="242" name="CustomShape 2"/>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90B2703-F37E-48C4-8D66-6915A220D9CE}" type="slidenum">
              <a:rPr b="0" lang="en-US" sz="1200" spc="-1" strike="noStrike">
                <a:solidFill>
                  <a:srgbClr val="8b8b8b"/>
                </a:solidFill>
                <a:latin typeface="Tahoma"/>
                <a:ea typeface="DejaVu Sans"/>
              </a:rPr>
              <a:t>19</a:t>
            </a:fld>
            <a:endParaRPr b="0" lang="en-US" sz="1200" spc="-1" strike="noStrike">
              <a:latin typeface="Arial"/>
            </a:endParaRPr>
          </a:p>
        </p:txBody>
      </p:sp>
      <p:grpSp>
        <p:nvGrpSpPr>
          <p:cNvPr id="243" name="Group 3"/>
          <p:cNvGrpSpPr/>
          <p:nvPr/>
        </p:nvGrpSpPr>
        <p:grpSpPr>
          <a:xfrm>
            <a:off x="571320" y="1565280"/>
            <a:ext cx="3060720" cy="394560"/>
            <a:chOff x="571320" y="1565280"/>
            <a:chExt cx="3060720" cy="394560"/>
          </a:xfrm>
        </p:grpSpPr>
        <p:sp>
          <p:nvSpPr>
            <p:cNvPr id="244" name="Line 4"/>
            <p:cNvSpPr/>
            <p:nvPr/>
          </p:nvSpPr>
          <p:spPr>
            <a:xfrm>
              <a:off x="660240" y="1955520"/>
              <a:ext cx="2971800" cy="0"/>
            </a:xfrm>
            <a:prstGeom prst="line">
              <a:avLst/>
            </a:prstGeom>
            <a:ln w="28440">
              <a:solidFill>
                <a:schemeClr val="accent2"/>
              </a:solidFill>
              <a:round/>
            </a:ln>
          </p:spPr>
          <p:style>
            <a:lnRef idx="0"/>
            <a:fillRef idx="0"/>
            <a:effectRef idx="0"/>
            <a:fontRef idx="minor"/>
          </p:style>
        </p:sp>
        <p:sp>
          <p:nvSpPr>
            <p:cNvPr id="245" name="CustomShape 5"/>
            <p:cNvSpPr/>
            <p:nvPr/>
          </p:nvSpPr>
          <p:spPr>
            <a:xfrm>
              <a:off x="571320" y="1565280"/>
              <a:ext cx="2088360" cy="39456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i="1" lang="en-US" sz="2000" spc="-1" strike="noStrike">
                  <a:solidFill>
                    <a:srgbClr val="4f81bd"/>
                  </a:solidFill>
                  <a:latin typeface="Tahoma"/>
                  <a:ea typeface="DejaVu Sans"/>
                </a:rPr>
                <a:t>Family Structure:</a:t>
              </a:r>
              <a:endParaRPr b="0" lang="en-US" sz="2000" spc="-1" strike="noStrike">
                <a:latin typeface="Arial"/>
              </a:endParaRPr>
            </a:p>
          </p:txBody>
        </p:sp>
      </p:grpSp>
      <p:sp>
        <p:nvSpPr>
          <p:cNvPr id="246" name="CustomShape 6"/>
          <p:cNvSpPr/>
          <p:nvPr/>
        </p:nvSpPr>
        <p:spPr>
          <a:xfrm>
            <a:off x="1574640" y="2273400"/>
            <a:ext cx="7043040" cy="374724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lang="en-US" sz="2400" spc="-1" strike="noStrike">
                <a:solidFill>
                  <a:srgbClr val="4f81bd"/>
                </a:solidFill>
                <a:latin typeface="Lucida Console"/>
                <a:ea typeface="DejaVu Sans"/>
              </a:rPr>
              <a:t>abstract</a:t>
            </a:r>
            <a:r>
              <a:rPr b="0"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Person {</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children: Person,</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siblings: Person</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endParaRPr b="0" lang="en-US" sz="2400" spc="-1" strike="noStrike">
              <a:latin typeface="Arial"/>
            </a:endParaRPr>
          </a:p>
          <a:p>
            <a:pPr>
              <a:lnSpc>
                <a:spcPct val="100000"/>
              </a:lnSpc>
            </a:pPr>
            <a:endParaRPr b="0" lang="en-US" sz="2400" spc="-1" strike="noStrike">
              <a:latin typeface="Arial"/>
            </a:endParaRPr>
          </a:p>
          <a:p>
            <a:pPr>
              <a:lnSpc>
                <a:spcPct val="100000"/>
              </a:lnSpc>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Man, Woman </a:t>
            </a:r>
            <a:r>
              <a:rPr b="1" lang="en-US" sz="2400" spc="-1" strike="noStrike">
                <a:solidFill>
                  <a:srgbClr val="4f81bd"/>
                </a:solidFill>
                <a:latin typeface="Lucida Console"/>
                <a:ea typeface="DejaVu Sans"/>
              </a:rPr>
              <a:t>extends</a:t>
            </a:r>
            <a:r>
              <a:rPr b="0" lang="en-US" sz="2400" spc="-1" strike="noStrike">
                <a:solidFill>
                  <a:srgbClr val="4f81bd"/>
                </a:solidFill>
                <a:latin typeface="Lucida Console"/>
                <a:ea typeface="DejaVu Sans"/>
              </a:rPr>
              <a:t> Person {}</a:t>
            </a:r>
            <a:endParaRPr b="0" lang="en-US" sz="2400" spc="-1" strike="noStrike">
              <a:latin typeface="Arial"/>
            </a:endParaRPr>
          </a:p>
          <a:p>
            <a:pPr>
              <a:lnSpc>
                <a:spcPct val="100000"/>
              </a:lnSpc>
            </a:pPr>
            <a:endParaRPr b="0" lang="en-US" sz="2400" spc="-1" strike="noStrike">
              <a:latin typeface="Arial"/>
            </a:endParaRPr>
          </a:p>
          <a:p>
            <a:pPr>
              <a:lnSpc>
                <a:spcPct val="100000"/>
              </a:lnSpc>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Married </a:t>
            </a:r>
            <a:r>
              <a:rPr b="1" lang="en-US" sz="2400" spc="-1" strike="noStrike">
                <a:solidFill>
                  <a:srgbClr val="4f81bd"/>
                </a:solidFill>
                <a:latin typeface="Lucida Console"/>
                <a:ea typeface="DejaVu Sans"/>
              </a:rPr>
              <a:t>in</a:t>
            </a:r>
            <a:r>
              <a:rPr b="0" lang="en-US" sz="2400" spc="-1" strike="noStrike">
                <a:solidFill>
                  <a:srgbClr val="4f81bd"/>
                </a:solidFill>
                <a:latin typeface="Lucida Console"/>
                <a:ea typeface="DejaVu Sans"/>
              </a:rPr>
              <a:t> Person {</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spouse: Married </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a:t>
            </a:r>
            <a:endParaRPr b="0" lang="en-US" sz="2400" spc="-1" strike="noStrike">
              <a:latin typeface="Arial"/>
            </a:endParaRPr>
          </a:p>
        </p:txBody>
      </p:sp>
      <p:sp>
        <p:nvSpPr>
          <p:cNvPr id="247" name="CustomShape 7"/>
          <p:cNvSpPr/>
          <p:nvPr/>
        </p:nvSpPr>
        <p:spPr>
          <a:xfrm>
            <a:off x="7932960" y="4043880"/>
            <a:ext cx="943920" cy="45540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lang="en-US" sz="2400" spc="-1" strike="noStrike">
                <a:solidFill>
                  <a:srgbClr val="ff6600"/>
                </a:solidFill>
                <a:latin typeface="Tahoma"/>
                <a:ea typeface="DejaVu Sans"/>
              </a:rPr>
              <a:t>Fields</a:t>
            </a:r>
            <a:endParaRPr b="0" lang="en-US" sz="2400" spc="-1" strike="noStrike">
              <a:latin typeface="Arial"/>
            </a:endParaRPr>
          </a:p>
        </p:txBody>
      </p:sp>
      <p:sp>
        <p:nvSpPr>
          <p:cNvPr id="248" name="Line 8"/>
          <p:cNvSpPr/>
          <p:nvPr/>
        </p:nvSpPr>
        <p:spPr>
          <a:xfrm flipH="1" flipV="1">
            <a:off x="5666400" y="3284640"/>
            <a:ext cx="2149200" cy="940320"/>
          </a:xfrm>
          <a:prstGeom prst="line">
            <a:avLst/>
          </a:prstGeom>
          <a:ln w="19080">
            <a:solidFill>
              <a:srgbClr val="ff6600"/>
            </a:solidFill>
            <a:round/>
            <a:tailEnd len="med" type="triangle" w="med"/>
          </a:ln>
        </p:spPr>
        <p:style>
          <a:lnRef idx="0"/>
          <a:fillRef idx="0"/>
          <a:effectRef idx="0"/>
          <a:fontRef idx="minor"/>
        </p:style>
      </p:sp>
      <p:sp>
        <p:nvSpPr>
          <p:cNvPr id="249" name="Line 9"/>
          <p:cNvSpPr/>
          <p:nvPr/>
        </p:nvSpPr>
        <p:spPr>
          <a:xfrm flipH="1" flipV="1">
            <a:off x="5763960" y="2893680"/>
            <a:ext cx="2137320" cy="1208880"/>
          </a:xfrm>
          <a:prstGeom prst="line">
            <a:avLst/>
          </a:prstGeom>
          <a:ln w="19080">
            <a:solidFill>
              <a:srgbClr val="ff6600"/>
            </a:solidFill>
            <a:round/>
            <a:tailEnd len="med" type="triangle" w="med"/>
          </a:ln>
        </p:spPr>
        <p:style>
          <a:lnRef idx="0"/>
          <a:fillRef idx="0"/>
          <a:effectRef idx="0"/>
          <a:fontRef idx="minor"/>
        </p:style>
      </p:sp>
      <p:sp>
        <p:nvSpPr>
          <p:cNvPr id="250" name="Line 10"/>
          <p:cNvSpPr/>
          <p:nvPr/>
        </p:nvSpPr>
        <p:spPr>
          <a:xfrm flipH="1">
            <a:off x="5495400" y="4456800"/>
            <a:ext cx="2381400" cy="1086840"/>
          </a:xfrm>
          <a:prstGeom prst="line">
            <a:avLst/>
          </a:prstGeom>
          <a:ln w="19080">
            <a:solidFill>
              <a:srgbClr val="ff6600"/>
            </a:solidFill>
            <a:round/>
            <a:tailEnd len="med" type="triangle" w="med"/>
          </a:ln>
        </p:spPr>
        <p:style>
          <a:lnRef idx="0"/>
          <a:fillRef idx="0"/>
          <a:effectRef idx="0"/>
          <a:fontRef idx="minor"/>
        </p:style>
      </p:sp>
      <p:sp>
        <p:nvSpPr>
          <p:cNvPr id="251" name="CustomShape 11"/>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83" dur="indefinite" restart="never" nodeType="tmRoot">
          <p:childTnLst>
            <p:seq>
              <p:cTn id="84" dur="indefinite" nodeType="mainSeq">
                <p:childTnLst>
                  <p:par>
                    <p:cTn id="85" fill="hold">
                      <p:stCondLst>
                        <p:cond delay="0"/>
                      </p:stCondLst>
                      <p:childTnLst>
                        <p:par>
                          <p:cTn id="86" fill="hold">
                            <p:stCondLst>
                              <p:cond delay="0"/>
                            </p:stCondLst>
                            <p:childTnLst>
                              <p:par>
                                <p:cTn id="87" nodeType="withEffect" fill="hold" presetClass="entr" presetID="1">
                                  <p:stCondLst>
                                    <p:cond delay="0"/>
                                  </p:stCondLst>
                                  <p:childTnLst>
                                    <p:set>
                                      <p:cBhvr>
                                        <p:cTn id="88" dur="1" fill="hold">
                                          <p:stCondLst>
                                            <p:cond delay="0"/>
                                          </p:stCondLst>
                                        </p:cTn>
                                        <p:tgtEl>
                                          <p:spTgt spid="249"/>
                                        </p:tgtEl>
                                        <p:attrNameLst>
                                          <p:attrName>style.visibility</p:attrName>
                                        </p:attrNameLst>
                                      </p:cBhvr>
                                      <p:to>
                                        <p:strVal val="visible"/>
                                      </p:to>
                                    </p:set>
                                  </p:childTnLst>
                                </p:cTn>
                              </p:par>
                              <p:par>
                                <p:cTn id="89" nodeType="withEffect" fill="hold" presetClass="entr" presetID="1">
                                  <p:stCondLst>
                                    <p:cond delay="0"/>
                                  </p:stCondLst>
                                  <p:childTnLst>
                                    <p:set>
                                      <p:cBhvr>
                                        <p:cTn id="90" dur="1" fill="hold">
                                          <p:stCondLst>
                                            <p:cond delay="0"/>
                                          </p:stCondLst>
                                        </p:cTn>
                                        <p:tgtEl>
                                          <p:spTgt spid="248"/>
                                        </p:tgtEl>
                                        <p:attrNameLst>
                                          <p:attrName>style.visibility</p:attrName>
                                        </p:attrNameLst>
                                      </p:cBhvr>
                                      <p:to>
                                        <p:strVal val="visible"/>
                                      </p:to>
                                    </p:set>
                                  </p:childTnLst>
                                </p:cTn>
                              </p:par>
                              <p:par>
                                <p:cTn id="91" nodeType="withEffect" fill="hold" presetClass="entr" presetID="1">
                                  <p:stCondLst>
                                    <p:cond delay="0"/>
                                  </p:stCondLst>
                                  <p:childTnLst>
                                    <p:set>
                                      <p:cBhvr>
                                        <p:cTn id="92" dur="1" fill="hold">
                                          <p:stCondLst>
                                            <p:cond delay="0"/>
                                          </p:stCondLst>
                                        </p:cTn>
                                        <p:tgtEl>
                                          <p:spTgt spid="247"/>
                                        </p:tgtEl>
                                        <p:attrNameLst>
                                          <p:attrName>style.visibility</p:attrName>
                                        </p:attrNameLst>
                                      </p:cBhvr>
                                      <p:to>
                                        <p:strVal val="visible"/>
                                      </p:to>
                                    </p:set>
                                  </p:childTnLst>
                                </p:cTn>
                              </p:par>
                              <p:par>
                                <p:cTn id="93" nodeType="withEffect" fill="hold" presetClass="entr" presetID="1">
                                  <p:stCondLst>
                                    <p:cond delay="0"/>
                                  </p:stCondLst>
                                  <p:childTnLst>
                                    <p:set>
                                      <p:cBhvr>
                                        <p:cTn id="94" dur="1" fill="hold">
                                          <p:stCondLst>
                                            <p:cond delay="0"/>
                                          </p:stCondLst>
                                        </p:cTn>
                                        <p:tgtEl>
                                          <p:spTgt spid="25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Example: Family Structure</a:t>
            </a:r>
            <a:endParaRPr b="0" lang="en-US" sz="4400" spc="-1" strike="noStrike">
              <a:latin typeface="Arial"/>
            </a:endParaRPr>
          </a:p>
        </p:txBody>
      </p:sp>
      <p:sp>
        <p:nvSpPr>
          <p:cNvPr id="253" name="CustomShape 2"/>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E4AD674-19B6-42CE-86E5-C09AE3EEA8D2}"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254" name="CustomShape 3"/>
          <p:cNvSpPr/>
          <p:nvPr/>
        </p:nvSpPr>
        <p:spPr>
          <a:xfrm>
            <a:off x="552600" y="2286000"/>
            <a:ext cx="4034520" cy="118692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4f81bd"/>
                </a:solidFill>
                <a:latin typeface="Lucida Console"/>
                <a:ea typeface="MS Mincho"/>
              </a:rPr>
              <a:t>abstract</a:t>
            </a:r>
            <a:r>
              <a:rPr b="0" lang="en-US" sz="1800" spc="-1" strike="noStrike">
                <a:solidFill>
                  <a:srgbClr val="4f81bd"/>
                </a:solidFill>
                <a:latin typeface="Lucida Console"/>
                <a:ea typeface="MS Mincho"/>
              </a:rPr>
              <a:t> </a:t>
            </a:r>
            <a:r>
              <a:rPr b="1" lang="en-US" sz="1800" spc="-1" strike="noStrike">
                <a:solidFill>
                  <a:srgbClr val="4f81bd"/>
                </a:solidFill>
                <a:latin typeface="Lucida Console"/>
                <a:ea typeface="MS Mincho"/>
              </a:rPr>
              <a:t>sig</a:t>
            </a:r>
            <a:r>
              <a:rPr b="0" lang="en-US" sz="1800" spc="-1" strike="noStrike">
                <a:solidFill>
                  <a:srgbClr val="4f81bd"/>
                </a:solidFill>
                <a:latin typeface="Lucida Console"/>
                <a:ea typeface="MS Mincho"/>
              </a:rPr>
              <a:t> Person {} </a:t>
            </a:r>
            <a:endParaRPr b="0" lang="en-US" sz="1800" spc="-1" strike="noStrike">
              <a:latin typeface="Arial"/>
            </a:endParaRPr>
          </a:p>
          <a:p>
            <a:pPr>
              <a:lnSpc>
                <a:spcPct val="100000"/>
              </a:lnSpc>
            </a:pPr>
            <a:r>
              <a:rPr b="1" lang="en-US" sz="1800" spc="-1" strike="noStrike">
                <a:solidFill>
                  <a:srgbClr val="4f81bd"/>
                </a:solidFill>
                <a:latin typeface="Lucida Console"/>
                <a:ea typeface="MS Mincho"/>
              </a:rPr>
              <a:t>sig</a:t>
            </a:r>
            <a:r>
              <a:rPr b="0" lang="en-US" sz="1800" spc="-1" strike="noStrike">
                <a:solidFill>
                  <a:srgbClr val="4f81bd"/>
                </a:solidFill>
                <a:latin typeface="Lucida Console"/>
                <a:ea typeface="MS Mincho"/>
              </a:rPr>
              <a:t> Man </a:t>
            </a:r>
            <a:r>
              <a:rPr b="1" lang="en-US" sz="1800" spc="-1" strike="noStrike">
                <a:solidFill>
                  <a:srgbClr val="4f81bd"/>
                </a:solidFill>
                <a:latin typeface="Lucida Console"/>
                <a:ea typeface="MS Mincho"/>
              </a:rPr>
              <a:t>extends</a:t>
            </a:r>
            <a:r>
              <a:rPr b="0" lang="en-US" sz="1800" spc="-1" strike="noStrike">
                <a:solidFill>
                  <a:srgbClr val="4f81bd"/>
                </a:solidFill>
                <a:latin typeface="Lucida Console"/>
                <a:ea typeface="MS Mincho"/>
              </a:rPr>
              <a:t> Person {}</a:t>
            </a:r>
            <a:endParaRPr b="0" lang="en-US" sz="1800" spc="-1" strike="noStrike">
              <a:latin typeface="Arial"/>
            </a:endParaRPr>
          </a:p>
          <a:p>
            <a:pPr>
              <a:lnSpc>
                <a:spcPct val="100000"/>
              </a:lnSpc>
            </a:pPr>
            <a:r>
              <a:rPr b="1" lang="en-US" sz="1800" spc="-1" strike="noStrike">
                <a:solidFill>
                  <a:srgbClr val="4f81bd"/>
                </a:solidFill>
                <a:latin typeface="Lucida Console"/>
                <a:ea typeface="MS Mincho"/>
              </a:rPr>
              <a:t>sig</a:t>
            </a:r>
            <a:r>
              <a:rPr b="0" lang="en-US" sz="1800" spc="-1" strike="noStrike">
                <a:solidFill>
                  <a:srgbClr val="4f81bd"/>
                </a:solidFill>
                <a:latin typeface="Lucida Console"/>
                <a:ea typeface="MS Mincho"/>
              </a:rPr>
              <a:t> Woman </a:t>
            </a:r>
            <a:r>
              <a:rPr b="1" lang="en-US" sz="1800" spc="-1" strike="noStrike">
                <a:solidFill>
                  <a:srgbClr val="4f81bd"/>
                </a:solidFill>
                <a:latin typeface="Lucida Console"/>
                <a:ea typeface="MS Mincho"/>
              </a:rPr>
              <a:t>extends</a:t>
            </a:r>
            <a:r>
              <a:rPr b="0" lang="en-US" sz="1800" spc="-1" strike="noStrike">
                <a:solidFill>
                  <a:srgbClr val="4f81bd"/>
                </a:solidFill>
                <a:latin typeface="Lucida Console"/>
                <a:ea typeface="MS Mincho"/>
              </a:rPr>
              <a:t> Person {}</a:t>
            </a:r>
            <a:endParaRPr b="0" lang="en-US" sz="1800" spc="-1" strike="noStrike">
              <a:latin typeface="Arial"/>
            </a:endParaRPr>
          </a:p>
          <a:p>
            <a:pPr>
              <a:lnSpc>
                <a:spcPct val="100000"/>
              </a:lnSpc>
            </a:pPr>
            <a:r>
              <a:rPr b="1" lang="en-US" sz="1800" spc="-1" strike="noStrike">
                <a:solidFill>
                  <a:srgbClr val="4f81bd"/>
                </a:solidFill>
                <a:latin typeface="Lucida Console"/>
                <a:ea typeface="MS Mincho"/>
              </a:rPr>
              <a:t>sig</a:t>
            </a:r>
            <a:r>
              <a:rPr b="0" lang="en-US" sz="1800" spc="-1" strike="noStrike">
                <a:solidFill>
                  <a:srgbClr val="4f81bd"/>
                </a:solidFill>
                <a:latin typeface="Lucida Console"/>
                <a:ea typeface="MS Mincho"/>
              </a:rPr>
              <a:t> Married </a:t>
            </a:r>
            <a:r>
              <a:rPr b="1" lang="en-US" sz="1800" spc="-1" strike="noStrike">
                <a:solidFill>
                  <a:srgbClr val="4f81bd"/>
                </a:solidFill>
                <a:latin typeface="Lucida Console"/>
                <a:ea typeface="MS Mincho"/>
              </a:rPr>
              <a:t>in</a:t>
            </a:r>
            <a:r>
              <a:rPr b="0" lang="en-US" sz="1800" spc="-1" strike="noStrike">
                <a:solidFill>
                  <a:srgbClr val="4f81bd"/>
                </a:solidFill>
                <a:latin typeface="Lucida Console"/>
                <a:ea typeface="MS Mincho"/>
              </a:rPr>
              <a:t> Person {}</a:t>
            </a:r>
            <a:endParaRPr b="0" lang="en-US" sz="1800" spc="-1" strike="noStrike">
              <a:latin typeface="Arial"/>
            </a:endParaRPr>
          </a:p>
        </p:txBody>
      </p:sp>
      <p:grpSp>
        <p:nvGrpSpPr>
          <p:cNvPr id="255" name="Group 4"/>
          <p:cNvGrpSpPr/>
          <p:nvPr/>
        </p:nvGrpSpPr>
        <p:grpSpPr>
          <a:xfrm>
            <a:off x="580680" y="1752480"/>
            <a:ext cx="2971800" cy="380880"/>
            <a:chOff x="580680" y="1752480"/>
            <a:chExt cx="2971800" cy="380880"/>
          </a:xfrm>
        </p:grpSpPr>
        <p:sp>
          <p:nvSpPr>
            <p:cNvPr id="256" name="Line 5"/>
            <p:cNvSpPr/>
            <p:nvPr/>
          </p:nvSpPr>
          <p:spPr>
            <a:xfrm>
              <a:off x="580680" y="2133360"/>
              <a:ext cx="2971800" cy="0"/>
            </a:xfrm>
            <a:prstGeom prst="line">
              <a:avLst/>
            </a:prstGeom>
            <a:ln w="28440">
              <a:solidFill>
                <a:schemeClr val="accent2"/>
              </a:solidFill>
              <a:round/>
            </a:ln>
          </p:spPr>
          <p:style>
            <a:lnRef idx="0"/>
            <a:fillRef idx="0"/>
            <a:effectRef idx="0"/>
            <a:fontRef idx="minor"/>
          </p:style>
        </p:sp>
        <p:sp>
          <p:nvSpPr>
            <p:cNvPr id="257" name="CustomShape 6"/>
            <p:cNvSpPr/>
            <p:nvPr/>
          </p:nvSpPr>
          <p:spPr>
            <a:xfrm>
              <a:off x="628920" y="1752480"/>
              <a:ext cx="14238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i="1" lang="en-US" sz="1800" spc="-1" strike="noStrike">
                  <a:solidFill>
                    <a:srgbClr val="000000"/>
                  </a:solidFill>
                  <a:latin typeface="Comic Sans MS"/>
                  <a:ea typeface="DejaVu Sans"/>
                </a:rPr>
                <a:t>Alloy Model</a:t>
              </a:r>
              <a:endParaRPr b="0" lang="en-US" sz="1800" spc="-1" strike="noStrike">
                <a:latin typeface="Arial"/>
              </a:endParaRPr>
            </a:p>
          </p:txBody>
        </p:sp>
      </p:grpSp>
      <p:grpSp>
        <p:nvGrpSpPr>
          <p:cNvPr id="258" name="Group 7"/>
          <p:cNvGrpSpPr/>
          <p:nvPr/>
        </p:nvGrpSpPr>
        <p:grpSpPr>
          <a:xfrm>
            <a:off x="5362560" y="1752480"/>
            <a:ext cx="2971800" cy="380880"/>
            <a:chOff x="5362560" y="1752480"/>
            <a:chExt cx="2971800" cy="380880"/>
          </a:xfrm>
        </p:grpSpPr>
        <p:sp>
          <p:nvSpPr>
            <p:cNvPr id="259" name="Line 8"/>
            <p:cNvSpPr/>
            <p:nvPr/>
          </p:nvSpPr>
          <p:spPr>
            <a:xfrm>
              <a:off x="5362560" y="2133360"/>
              <a:ext cx="2971800" cy="0"/>
            </a:xfrm>
            <a:prstGeom prst="line">
              <a:avLst/>
            </a:prstGeom>
            <a:ln w="28440">
              <a:solidFill>
                <a:schemeClr val="accent2"/>
              </a:solidFill>
              <a:round/>
            </a:ln>
          </p:spPr>
          <p:style>
            <a:lnRef idx="0"/>
            <a:fillRef idx="0"/>
            <a:effectRef idx="0"/>
            <a:fontRef idx="minor"/>
          </p:style>
        </p:sp>
        <p:sp>
          <p:nvSpPr>
            <p:cNvPr id="260" name="CustomShape 9"/>
            <p:cNvSpPr/>
            <p:nvPr/>
          </p:nvSpPr>
          <p:spPr>
            <a:xfrm>
              <a:off x="5415840" y="1752480"/>
              <a:ext cx="286704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i="1" lang="en-US" sz="1800" spc="-1" strike="noStrike">
                  <a:solidFill>
                    <a:srgbClr val="000000"/>
                  </a:solidFill>
                  <a:latin typeface="Comic Sans MS"/>
                  <a:ea typeface="DejaVu Sans"/>
                </a:rPr>
                <a:t>Graphical Representation</a:t>
              </a:r>
              <a:endParaRPr b="0" lang="en-US" sz="1800" spc="-1" strike="noStrike">
                <a:latin typeface="Arial"/>
              </a:endParaRPr>
            </a:p>
          </p:txBody>
        </p:sp>
      </p:grpSp>
      <p:grpSp>
        <p:nvGrpSpPr>
          <p:cNvPr id="261" name="Group 10"/>
          <p:cNvGrpSpPr/>
          <p:nvPr/>
        </p:nvGrpSpPr>
        <p:grpSpPr>
          <a:xfrm>
            <a:off x="6353280" y="3746520"/>
            <a:ext cx="1141920" cy="608400"/>
            <a:chOff x="6353280" y="3746520"/>
            <a:chExt cx="1141920" cy="608400"/>
          </a:xfrm>
        </p:grpSpPr>
        <p:sp>
          <p:nvSpPr>
            <p:cNvPr id="262" name="CustomShape 11"/>
            <p:cNvSpPr/>
            <p:nvPr/>
          </p:nvSpPr>
          <p:spPr>
            <a:xfrm>
              <a:off x="6353280" y="3746520"/>
              <a:ext cx="1141920" cy="608400"/>
            </a:xfrm>
            <a:prstGeom prst="rect">
              <a:avLst/>
            </a:prstGeom>
            <a:noFill/>
            <a:ln w="28440">
              <a:solidFill>
                <a:schemeClr val="tx1"/>
              </a:solidFill>
              <a:miter/>
            </a:ln>
          </p:spPr>
          <p:style>
            <a:lnRef idx="0"/>
            <a:fillRef idx="0"/>
            <a:effectRef idx="0"/>
            <a:fontRef idx="minor"/>
          </p:style>
        </p:sp>
        <p:sp>
          <p:nvSpPr>
            <p:cNvPr id="263" name="CustomShape 12"/>
            <p:cNvSpPr/>
            <p:nvPr/>
          </p:nvSpPr>
          <p:spPr>
            <a:xfrm>
              <a:off x="6501960" y="3867120"/>
              <a:ext cx="9486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Lucida Console"/>
                  <a:ea typeface="DejaVu Sans"/>
                </a:rPr>
                <a:t>Person</a:t>
              </a:r>
              <a:endParaRPr b="0" lang="en-US" sz="1800" spc="-1" strike="noStrike">
                <a:latin typeface="Arial"/>
              </a:endParaRPr>
            </a:p>
          </p:txBody>
        </p:sp>
      </p:grpSp>
      <p:grpSp>
        <p:nvGrpSpPr>
          <p:cNvPr id="264" name="Group 13"/>
          <p:cNvGrpSpPr/>
          <p:nvPr/>
        </p:nvGrpSpPr>
        <p:grpSpPr>
          <a:xfrm>
            <a:off x="5489640" y="5168880"/>
            <a:ext cx="1141920" cy="608400"/>
            <a:chOff x="5489640" y="5168880"/>
            <a:chExt cx="1141920" cy="608400"/>
          </a:xfrm>
        </p:grpSpPr>
        <p:sp>
          <p:nvSpPr>
            <p:cNvPr id="265" name="CustomShape 14"/>
            <p:cNvSpPr/>
            <p:nvPr/>
          </p:nvSpPr>
          <p:spPr>
            <a:xfrm>
              <a:off x="5770080" y="5289480"/>
              <a:ext cx="6192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Comic Sans MS"/>
                  <a:ea typeface="DejaVu Sans"/>
                </a:rPr>
                <a:t>Man</a:t>
              </a:r>
              <a:endParaRPr b="0" lang="en-US" sz="1800" spc="-1" strike="noStrike">
                <a:latin typeface="Arial"/>
              </a:endParaRPr>
            </a:p>
          </p:txBody>
        </p:sp>
        <p:sp>
          <p:nvSpPr>
            <p:cNvPr id="266" name="CustomShape 15"/>
            <p:cNvSpPr/>
            <p:nvPr/>
          </p:nvSpPr>
          <p:spPr>
            <a:xfrm>
              <a:off x="5489640" y="5168880"/>
              <a:ext cx="1141920" cy="608400"/>
            </a:xfrm>
            <a:prstGeom prst="rect">
              <a:avLst/>
            </a:prstGeom>
            <a:noFill/>
            <a:ln w="28440">
              <a:solidFill>
                <a:schemeClr val="tx1"/>
              </a:solidFill>
              <a:miter/>
            </a:ln>
          </p:spPr>
          <p:style>
            <a:lnRef idx="0"/>
            <a:fillRef idx="0"/>
            <a:effectRef idx="0"/>
            <a:fontRef idx="minor"/>
          </p:style>
        </p:sp>
      </p:grpSp>
      <p:grpSp>
        <p:nvGrpSpPr>
          <p:cNvPr id="267" name="Group 16"/>
          <p:cNvGrpSpPr/>
          <p:nvPr/>
        </p:nvGrpSpPr>
        <p:grpSpPr>
          <a:xfrm>
            <a:off x="7305840" y="5181480"/>
            <a:ext cx="1141920" cy="608400"/>
            <a:chOff x="7305840" y="5181480"/>
            <a:chExt cx="1141920" cy="608400"/>
          </a:xfrm>
        </p:grpSpPr>
        <p:sp>
          <p:nvSpPr>
            <p:cNvPr id="268" name="CustomShape 17"/>
            <p:cNvSpPr/>
            <p:nvPr/>
          </p:nvSpPr>
          <p:spPr>
            <a:xfrm>
              <a:off x="7420680" y="5302080"/>
              <a:ext cx="95472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Comic Sans MS"/>
                  <a:ea typeface="DejaVu Sans"/>
                </a:rPr>
                <a:t>Woman</a:t>
              </a:r>
              <a:endParaRPr b="0" lang="en-US" sz="1800" spc="-1" strike="noStrike">
                <a:latin typeface="Arial"/>
              </a:endParaRPr>
            </a:p>
          </p:txBody>
        </p:sp>
        <p:sp>
          <p:nvSpPr>
            <p:cNvPr id="269" name="CustomShape 18"/>
            <p:cNvSpPr/>
            <p:nvPr/>
          </p:nvSpPr>
          <p:spPr>
            <a:xfrm>
              <a:off x="7305840" y="5181480"/>
              <a:ext cx="1141920" cy="608400"/>
            </a:xfrm>
            <a:prstGeom prst="rect">
              <a:avLst/>
            </a:prstGeom>
            <a:noFill/>
            <a:ln w="28440">
              <a:solidFill>
                <a:schemeClr val="tx1"/>
              </a:solidFill>
              <a:miter/>
            </a:ln>
          </p:spPr>
          <p:style>
            <a:lnRef idx="0"/>
            <a:fillRef idx="0"/>
            <a:effectRef idx="0"/>
            <a:fontRef idx="minor"/>
          </p:style>
        </p:sp>
      </p:grpSp>
      <p:grpSp>
        <p:nvGrpSpPr>
          <p:cNvPr id="270" name="Group 19"/>
          <p:cNvGrpSpPr/>
          <p:nvPr/>
        </p:nvGrpSpPr>
        <p:grpSpPr>
          <a:xfrm>
            <a:off x="6234120" y="2495520"/>
            <a:ext cx="1379880" cy="608400"/>
            <a:chOff x="6234120" y="2495520"/>
            <a:chExt cx="1379880" cy="608400"/>
          </a:xfrm>
        </p:grpSpPr>
        <p:sp>
          <p:nvSpPr>
            <p:cNvPr id="271" name="CustomShape 20"/>
            <p:cNvSpPr/>
            <p:nvPr/>
          </p:nvSpPr>
          <p:spPr>
            <a:xfrm>
              <a:off x="6260400" y="2604960"/>
              <a:ext cx="1353600" cy="363960"/>
            </a:xfrm>
            <a:prstGeom prst="rect">
              <a:avLst/>
            </a:prstGeom>
            <a:noFill/>
            <a:ln w="9360">
              <a:noFill/>
            </a:ln>
          </p:spPr>
          <p:style>
            <a:lnRef idx="0"/>
            <a:fillRef idx="0"/>
            <a:effectRef idx="0"/>
            <a:fontRef idx="minor"/>
          </p:style>
          <p:txBody>
            <a:bodyPr lIns="90000" rIns="90000" tIns="45000" bIns="45000">
              <a:spAutoFit/>
            </a:bodyPr>
            <a:p>
              <a:pPr algn="ctr">
                <a:lnSpc>
                  <a:spcPct val="100000"/>
                </a:lnSpc>
              </a:pPr>
              <a:r>
                <a:rPr b="0" lang="en-US" sz="1800" spc="-1" strike="noStrike">
                  <a:solidFill>
                    <a:srgbClr val="4f81bd"/>
                  </a:solidFill>
                  <a:latin typeface="Lucida Console"/>
                  <a:ea typeface="DejaVu Sans"/>
                </a:rPr>
                <a:t>Married</a:t>
              </a:r>
              <a:endParaRPr b="0" lang="en-US" sz="1800" spc="-1" strike="noStrike">
                <a:latin typeface="Arial"/>
              </a:endParaRPr>
            </a:p>
          </p:txBody>
        </p:sp>
        <p:sp>
          <p:nvSpPr>
            <p:cNvPr id="272" name="CustomShape 21"/>
            <p:cNvSpPr/>
            <p:nvPr/>
          </p:nvSpPr>
          <p:spPr>
            <a:xfrm>
              <a:off x="6234120" y="2495520"/>
              <a:ext cx="1353600" cy="608400"/>
            </a:xfrm>
            <a:prstGeom prst="rect">
              <a:avLst/>
            </a:prstGeom>
            <a:noFill/>
            <a:ln w="28440">
              <a:solidFill>
                <a:schemeClr val="tx1"/>
              </a:solidFill>
              <a:miter/>
            </a:ln>
          </p:spPr>
          <p:style>
            <a:lnRef idx="0"/>
            <a:fillRef idx="0"/>
            <a:effectRef idx="0"/>
            <a:fontRef idx="minor"/>
          </p:style>
        </p:sp>
      </p:grpSp>
      <p:sp>
        <p:nvSpPr>
          <p:cNvPr id="273" name="Line 22"/>
          <p:cNvSpPr/>
          <p:nvPr/>
        </p:nvSpPr>
        <p:spPr>
          <a:xfrm>
            <a:off x="6911640" y="3098520"/>
            <a:ext cx="0" cy="635040"/>
          </a:xfrm>
          <a:prstGeom prst="line">
            <a:avLst/>
          </a:prstGeom>
          <a:ln w="28440">
            <a:solidFill>
              <a:schemeClr val="tx1"/>
            </a:solidFill>
            <a:round/>
            <a:tailEnd len="med" type="triangle" w="med"/>
          </a:ln>
        </p:spPr>
        <p:style>
          <a:lnRef idx="0"/>
          <a:fillRef idx="0"/>
          <a:effectRef idx="0"/>
          <a:fontRef idx="minor"/>
        </p:style>
      </p:sp>
      <p:sp>
        <p:nvSpPr>
          <p:cNvPr id="274" name="Line 23"/>
          <p:cNvSpPr/>
          <p:nvPr/>
        </p:nvSpPr>
        <p:spPr>
          <a:xfrm flipH="1" flipV="1">
            <a:off x="7273800" y="4343400"/>
            <a:ext cx="581040" cy="841320"/>
          </a:xfrm>
          <a:prstGeom prst="line">
            <a:avLst/>
          </a:prstGeom>
          <a:ln w="28440">
            <a:solidFill>
              <a:schemeClr val="tx1"/>
            </a:solidFill>
            <a:round/>
            <a:tailEnd len="med" type="triangle" w="med"/>
          </a:ln>
        </p:spPr>
        <p:style>
          <a:lnRef idx="0"/>
          <a:fillRef idx="0"/>
          <a:effectRef idx="0"/>
          <a:fontRef idx="minor"/>
        </p:style>
      </p:sp>
      <p:sp>
        <p:nvSpPr>
          <p:cNvPr id="275" name="Line 24"/>
          <p:cNvSpPr/>
          <p:nvPr/>
        </p:nvSpPr>
        <p:spPr>
          <a:xfrm flipV="1">
            <a:off x="6026040" y="4352760"/>
            <a:ext cx="533160" cy="822240"/>
          </a:xfrm>
          <a:prstGeom prst="line">
            <a:avLst/>
          </a:prstGeom>
          <a:ln w="28440">
            <a:solidFill>
              <a:schemeClr val="tx1"/>
            </a:solidFill>
            <a:round/>
            <a:tailEnd len="med" type="triangle" w="med"/>
          </a:ln>
        </p:spPr>
        <p:style>
          <a:lnRef idx="0"/>
          <a:fillRef idx="0"/>
          <a:effectRef idx="0"/>
          <a:fontRef idx="minor"/>
        </p:style>
      </p:sp>
      <p:sp>
        <p:nvSpPr>
          <p:cNvPr id="276" name="CustomShape 25"/>
          <p:cNvSpPr/>
          <p:nvPr/>
        </p:nvSpPr>
        <p:spPr>
          <a:xfrm>
            <a:off x="5130360" y="4486320"/>
            <a:ext cx="1209960" cy="36396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1" lang="en-US" sz="1800" spc="-1" strike="noStrike">
                <a:solidFill>
                  <a:srgbClr val="4f81bd"/>
                </a:solidFill>
                <a:latin typeface="Lucida Console"/>
                <a:ea typeface="DejaVu Sans"/>
              </a:rPr>
              <a:t>extends</a:t>
            </a:r>
            <a:endParaRPr b="0" lang="en-US" sz="1800" spc="-1" strike="noStrike">
              <a:latin typeface="Arial"/>
            </a:endParaRPr>
          </a:p>
        </p:txBody>
      </p:sp>
      <p:sp>
        <p:nvSpPr>
          <p:cNvPr id="277" name="CustomShape 26"/>
          <p:cNvSpPr/>
          <p:nvPr/>
        </p:nvSpPr>
        <p:spPr>
          <a:xfrm>
            <a:off x="6883920" y="3222720"/>
            <a:ext cx="421200" cy="36396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1" lang="en-US" sz="1800" spc="-1" strike="noStrike">
                <a:solidFill>
                  <a:srgbClr val="4f81bd"/>
                </a:solidFill>
                <a:latin typeface="Lucida Console"/>
                <a:ea typeface="DejaVu Sans"/>
              </a:rPr>
              <a:t>in</a:t>
            </a:r>
            <a:endParaRPr b="0" lang="en-US" sz="1800" spc="-1" strike="noStrike">
              <a:latin typeface="Arial"/>
            </a:endParaRPr>
          </a:p>
        </p:txBody>
      </p:sp>
      <p:sp>
        <p:nvSpPr>
          <p:cNvPr id="278" name="CustomShape 27"/>
          <p:cNvSpPr/>
          <p:nvPr/>
        </p:nvSpPr>
        <p:spPr>
          <a:xfrm>
            <a:off x="7455600" y="4489560"/>
            <a:ext cx="1209960" cy="36396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1" lang="en-US" sz="1800" spc="-1" strike="noStrike">
                <a:solidFill>
                  <a:srgbClr val="4f81bd"/>
                </a:solidFill>
                <a:latin typeface="Lucida Console"/>
                <a:ea typeface="DejaVu Sans"/>
              </a:rPr>
              <a:t>extends</a:t>
            </a:r>
            <a:endParaRPr b="0" lang="en-US" sz="1800" spc="-1" strike="noStrike">
              <a:latin typeface="Arial"/>
            </a:endParaRPr>
          </a:p>
        </p:txBody>
      </p:sp>
      <p:grpSp>
        <p:nvGrpSpPr>
          <p:cNvPr id="279" name="Group 28"/>
          <p:cNvGrpSpPr/>
          <p:nvPr/>
        </p:nvGrpSpPr>
        <p:grpSpPr>
          <a:xfrm>
            <a:off x="1219680" y="3781080"/>
            <a:ext cx="2592720" cy="2464560"/>
            <a:chOff x="1219680" y="3781080"/>
            <a:chExt cx="2592720" cy="2464560"/>
          </a:xfrm>
        </p:grpSpPr>
        <p:sp>
          <p:nvSpPr>
            <p:cNvPr id="280" name="Line 29"/>
            <p:cNvSpPr/>
            <p:nvPr/>
          </p:nvSpPr>
          <p:spPr>
            <a:xfrm>
              <a:off x="2487960" y="3781080"/>
              <a:ext cx="1440" cy="1971720"/>
            </a:xfrm>
            <a:prstGeom prst="line">
              <a:avLst/>
            </a:prstGeom>
            <a:ln w="12600">
              <a:solidFill>
                <a:schemeClr val="tx1"/>
              </a:solidFill>
              <a:round/>
            </a:ln>
          </p:spPr>
          <p:style>
            <a:lnRef idx="0"/>
            <a:fillRef idx="0"/>
            <a:effectRef idx="0"/>
            <a:fontRef idx="minor"/>
          </p:style>
        </p:sp>
        <p:sp>
          <p:nvSpPr>
            <p:cNvPr id="281" name="CustomShape 30"/>
            <p:cNvSpPr/>
            <p:nvPr/>
          </p:nvSpPr>
          <p:spPr>
            <a:xfrm>
              <a:off x="1219680" y="3784680"/>
              <a:ext cx="2592720" cy="1964160"/>
            </a:xfrm>
            <a:prstGeom prst="rect">
              <a:avLst/>
            </a:prstGeom>
            <a:noFill/>
            <a:ln w="28440">
              <a:solidFill>
                <a:schemeClr val="tx1"/>
              </a:solidFill>
              <a:miter/>
            </a:ln>
          </p:spPr>
          <p:style>
            <a:lnRef idx="0"/>
            <a:fillRef idx="0"/>
            <a:effectRef idx="0"/>
            <a:fontRef idx="minor"/>
          </p:style>
        </p:sp>
        <p:sp>
          <p:nvSpPr>
            <p:cNvPr id="282" name="CustomShape 31"/>
            <p:cNvSpPr/>
            <p:nvPr/>
          </p:nvSpPr>
          <p:spPr>
            <a:xfrm>
              <a:off x="1917000" y="5881680"/>
              <a:ext cx="90288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Person</a:t>
              </a:r>
              <a:endParaRPr b="0" lang="en-US" sz="1800" spc="-1" strike="noStrike">
                <a:latin typeface="Arial"/>
              </a:endParaRPr>
            </a:p>
          </p:txBody>
        </p:sp>
        <p:sp>
          <p:nvSpPr>
            <p:cNvPr id="283" name="CustomShape 32"/>
            <p:cNvSpPr/>
            <p:nvPr/>
          </p:nvSpPr>
          <p:spPr>
            <a:xfrm>
              <a:off x="1510560" y="4141800"/>
              <a:ext cx="62388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Man</a:t>
              </a:r>
              <a:endParaRPr b="0" lang="en-US" sz="1800" spc="-1" strike="noStrike">
                <a:latin typeface="Arial"/>
              </a:endParaRPr>
            </a:p>
          </p:txBody>
        </p:sp>
        <p:sp>
          <p:nvSpPr>
            <p:cNvPr id="284" name="CustomShape 33"/>
            <p:cNvSpPr/>
            <p:nvPr/>
          </p:nvSpPr>
          <p:spPr>
            <a:xfrm>
              <a:off x="2660400" y="4170240"/>
              <a:ext cx="96228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4f81bd"/>
                  </a:solidFill>
                  <a:latin typeface="Arial"/>
                  <a:ea typeface="DejaVu Sans"/>
                </a:rPr>
                <a:t>Woman</a:t>
              </a:r>
              <a:endParaRPr b="0" lang="en-US" sz="1800" spc="-1" strike="noStrike">
                <a:latin typeface="Arial"/>
              </a:endParaRPr>
            </a:p>
          </p:txBody>
        </p:sp>
        <p:sp>
          <p:nvSpPr>
            <p:cNvPr id="285" name="CustomShape 34"/>
            <p:cNvSpPr/>
            <p:nvPr/>
          </p:nvSpPr>
          <p:spPr>
            <a:xfrm>
              <a:off x="1533960" y="4923000"/>
              <a:ext cx="1668960" cy="606960"/>
            </a:xfrm>
            <a:prstGeom prst="rect">
              <a:avLst/>
            </a:prstGeom>
            <a:noFill/>
            <a:ln w="28440">
              <a:solidFill>
                <a:schemeClr val="tx1"/>
              </a:solidFill>
              <a:miter/>
            </a:ln>
          </p:spPr>
          <p:style>
            <a:lnRef idx="0"/>
            <a:fillRef idx="0"/>
            <a:effectRef idx="0"/>
            <a:fontRef idx="minor"/>
          </p:style>
        </p:sp>
        <p:sp>
          <p:nvSpPr>
            <p:cNvPr id="286" name="CustomShape 35"/>
            <p:cNvSpPr/>
            <p:nvPr/>
          </p:nvSpPr>
          <p:spPr>
            <a:xfrm>
              <a:off x="1915560" y="5037120"/>
              <a:ext cx="952920" cy="36396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0" lang="en-US" sz="1800" spc="-1" strike="noStrike">
                  <a:solidFill>
                    <a:srgbClr val="4f81bd"/>
                  </a:solidFill>
                  <a:latin typeface="Arial"/>
                  <a:ea typeface="DejaVu Sans"/>
                </a:rPr>
                <a:t>Married</a:t>
              </a:r>
              <a:endParaRPr b="0" lang="en-US" sz="1800" spc="-1" strike="noStrike">
                <a:latin typeface="Arial"/>
              </a:endParaRPr>
            </a:p>
          </p:txBody>
        </p:sp>
      </p:grpSp>
      <p:sp>
        <p:nvSpPr>
          <p:cNvPr id="287" name="CustomShape 36"/>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95" dur="indefinite" restart="never" nodeType="tmRoot">
          <p:childTnLst>
            <p:seq>
              <p:cTn id="96" dur="indefinite" nodeType="mainSeq">
                <p:childTnLst>
                  <p:par>
                    <p:cTn id="97" fill="hold">
                      <p:stCondLst>
                        <p:cond delay="indefinite"/>
                      </p:stCondLst>
                      <p:childTnLst>
                        <p:par>
                          <p:cTn id="98" fill="hold">
                            <p:stCondLst>
                              <p:cond delay="0"/>
                            </p:stCondLst>
                            <p:childTnLst>
                              <p:par>
                                <p:cTn id="99" nodeType="clickEffect" fill="hold" presetClass="entr" presetID="1">
                                  <p:stCondLst>
                                    <p:cond delay="0"/>
                                  </p:stCondLst>
                                  <p:childTnLst>
                                    <p:set>
                                      <p:cBhvr>
                                        <p:cTn id="100" dur="1" fill="hold">
                                          <p:stCondLst>
                                            <p:cond delay="0"/>
                                          </p:stCondLst>
                                        </p:cTn>
                                        <p:tgtEl>
                                          <p:spTgt spid="258"/>
                                        </p:tgtEl>
                                        <p:attrNameLst>
                                          <p:attrName>style.visibility</p:attrName>
                                        </p:attrNameLst>
                                      </p:cBhvr>
                                      <p:to>
                                        <p:strVal val="visible"/>
                                      </p:to>
                                    </p:set>
                                  </p:childTnLst>
                                </p:cTn>
                              </p:par>
                              <p:par>
                                <p:cTn id="101" nodeType="withEffect" fill="hold" presetClass="entr" presetID="1">
                                  <p:stCondLst>
                                    <p:cond delay="0"/>
                                  </p:stCondLst>
                                  <p:childTnLst>
                                    <p:set>
                                      <p:cBhvr>
                                        <p:cTn id="102" dur="1" fill="hold">
                                          <p:stCondLst>
                                            <p:cond delay="0"/>
                                          </p:stCondLst>
                                        </p:cTn>
                                        <p:tgtEl>
                                          <p:spTgt spid="261"/>
                                        </p:tgtEl>
                                        <p:attrNameLst>
                                          <p:attrName>style.visibility</p:attrName>
                                        </p:attrNameLst>
                                      </p:cBhvr>
                                      <p:to>
                                        <p:strVal val="visible"/>
                                      </p:to>
                                    </p:set>
                                  </p:childTnLst>
                                </p:cTn>
                              </p:par>
                              <p:par>
                                <p:cTn id="103" nodeType="withEffect" fill="hold" presetClass="entr" presetID="1">
                                  <p:stCondLst>
                                    <p:cond delay="0"/>
                                  </p:stCondLst>
                                  <p:childTnLst>
                                    <p:set>
                                      <p:cBhvr>
                                        <p:cTn id="104" dur="1" fill="hold">
                                          <p:stCondLst>
                                            <p:cond delay="0"/>
                                          </p:stCondLst>
                                        </p:cTn>
                                        <p:tgtEl>
                                          <p:spTgt spid="264"/>
                                        </p:tgtEl>
                                        <p:attrNameLst>
                                          <p:attrName>style.visibility</p:attrName>
                                        </p:attrNameLst>
                                      </p:cBhvr>
                                      <p:to>
                                        <p:strVal val="visible"/>
                                      </p:to>
                                    </p:set>
                                  </p:childTnLst>
                                </p:cTn>
                              </p:par>
                              <p:par>
                                <p:cTn id="105" nodeType="withEffect" fill="hold" presetClass="entr" presetID="1">
                                  <p:stCondLst>
                                    <p:cond delay="0"/>
                                  </p:stCondLst>
                                  <p:childTnLst>
                                    <p:set>
                                      <p:cBhvr>
                                        <p:cTn id="106" dur="1" fill="hold">
                                          <p:stCondLst>
                                            <p:cond delay="0"/>
                                          </p:stCondLst>
                                        </p:cTn>
                                        <p:tgtEl>
                                          <p:spTgt spid="267"/>
                                        </p:tgtEl>
                                        <p:attrNameLst>
                                          <p:attrName>style.visibility</p:attrName>
                                        </p:attrNameLst>
                                      </p:cBhvr>
                                      <p:to>
                                        <p:strVal val="visible"/>
                                      </p:to>
                                    </p:set>
                                  </p:childTnLst>
                                </p:cTn>
                              </p:par>
                              <p:par>
                                <p:cTn id="107" nodeType="withEffect" fill="hold" presetClass="entr" presetID="1">
                                  <p:stCondLst>
                                    <p:cond delay="0"/>
                                  </p:stCondLst>
                                  <p:childTnLst>
                                    <p:set>
                                      <p:cBhvr>
                                        <p:cTn id="108" dur="1" fill="hold">
                                          <p:stCondLst>
                                            <p:cond delay="0"/>
                                          </p:stCondLst>
                                        </p:cTn>
                                        <p:tgtEl>
                                          <p:spTgt spid="270"/>
                                        </p:tgtEl>
                                        <p:attrNameLst>
                                          <p:attrName>style.visibility</p:attrName>
                                        </p:attrNameLst>
                                      </p:cBhvr>
                                      <p:to>
                                        <p:strVal val="visible"/>
                                      </p:to>
                                    </p:set>
                                  </p:childTnLst>
                                </p:cTn>
                              </p:par>
                              <p:par>
                                <p:cTn id="109" nodeType="withEffect" fill="hold" presetClass="entr" presetID="1">
                                  <p:stCondLst>
                                    <p:cond delay="0"/>
                                  </p:stCondLst>
                                  <p:childTnLst>
                                    <p:set>
                                      <p:cBhvr>
                                        <p:cTn id="110" dur="1" fill="hold">
                                          <p:stCondLst>
                                            <p:cond delay="0"/>
                                          </p:stCondLst>
                                        </p:cTn>
                                        <p:tgtEl>
                                          <p:spTgt spid="273"/>
                                        </p:tgtEl>
                                        <p:attrNameLst>
                                          <p:attrName>style.visibility</p:attrName>
                                        </p:attrNameLst>
                                      </p:cBhvr>
                                      <p:to>
                                        <p:strVal val="visible"/>
                                      </p:to>
                                    </p:set>
                                  </p:childTnLst>
                                </p:cTn>
                              </p:par>
                              <p:par>
                                <p:cTn id="111" nodeType="withEffect" fill="hold" presetClass="entr" presetID="1">
                                  <p:stCondLst>
                                    <p:cond delay="0"/>
                                  </p:stCondLst>
                                  <p:childTnLst>
                                    <p:set>
                                      <p:cBhvr>
                                        <p:cTn id="112" dur="1" fill="hold">
                                          <p:stCondLst>
                                            <p:cond delay="0"/>
                                          </p:stCondLst>
                                        </p:cTn>
                                        <p:tgtEl>
                                          <p:spTgt spid="274"/>
                                        </p:tgtEl>
                                        <p:attrNameLst>
                                          <p:attrName>style.visibility</p:attrName>
                                        </p:attrNameLst>
                                      </p:cBhvr>
                                      <p:to>
                                        <p:strVal val="visible"/>
                                      </p:to>
                                    </p:set>
                                  </p:childTnLst>
                                </p:cTn>
                              </p:par>
                              <p:par>
                                <p:cTn id="113" nodeType="withEffect" fill="hold" presetClass="entr" presetID="1">
                                  <p:stCondLst>
                                    <p:cond delay="0"/>
                                  </p:stCondLst>
                                  <p:childTnLst>
                                    <p:set>
                                      <p:cBhvr>
                                        <p:cTn id="114" dur="1" fill="hold">
                                          <p:stCondLst>
                                            <p:cond delay="0"/>
                                          </p:stCondLst>
                                        </p:cTn>
                                        <p:tgtEl>
                                          <p:spTgt spid="275"/>
                                        </p:tgtEl>
                                        <p:attrNameLst>
                                          <p:attrName>style.visibility</p:attrName>
                                        </p:attrNameLst>
                                      </p:cBhvr>
                                      <p:to>
                                        <p:strVal val="visible"/>
                                      </p:to>
                                    </p:set>
                                  </p:childTnLst>
                                </p:cTn>
                              </p:par>
                              <p:par>
                                <p:cTn id="115" nodeType="withEffect" fill="hold" presetClass="entr" presetID="1">
                                  <p:stCondLst>
                                    <p:cond delay="0"/>
                                  </p:stCondLst>
                                  <p:childTnLst>
                                    <p:set>
                                      <p:cBhvr>
                                        <p:cTn id="116" dur="1" fill="hold">
                                          <p:stCondLst>
                                            <p:cond delay="0"/>
                                          </p:stCondLst>
                                        </p:cTn>
                                        <p:tgtEl>
                                          <p:spTgt spid="276"/>
                                        </p:tgtEl>
                                        <p:attrNameLst>
                                          <p:attrName>style.visibility</p:attrName>
                                        </p:attrNameLst>
                                      </p:cBhvr>
                                      <p:to>
                                        <p:strVal val="visible"/>
                                      </p:to>
                                    </p:set>
                                  </p:childTnLst>
                                </p:cTn>
                              </p:par>
                              <p:par>
                                <p:cTn id="117" nodeType="withEffect" fill="hold" presetClass="entr" presetID="1">
                                  <p:stCondLst>
                                    <p:cond delay="0"/>
                                  </p:stCondLst>
                                  <p:childTnLst>
                                    <p:set>
                                      <p:cBhvr>
                                        <p:cTn id="118" dur="1" fill="hold">
                                          <p:stCondLst>
                                            <p:cond delay="0"/>
                                          </p:stCondLst>
                                        </p:cTn>
                                        <p:tgtEl>
                                          <p:spTgt spid="277"/>
                                        </p:tgtEl>
                                        <p:attrNameLst>
                                          <p:attrName>style.visibility</p:attrName>
                                        </p:attrNameLst>
                                      </p:cBhvr>
                                      <p:to>
                                        <p:strVal val="visible"/>
                                      </p:to>
                                    </p:set>
                                  </p:childTnLst>
                                </p:cTn>
                              </p:par>
                              <p:par>
                                <p:cTn id="119" nodeType="withEffect" fill="hold" presetClass="entr" presetID="1">
                                  <p:stCondLst>
                                    <p:cond delay="0"/>
                                  </p:stCondLst>
                                  <p:childTnLst>
                                    <p:set>
                                      <p:cBhvr>
                                        <p:cTn id="120" dur="1" fill="hold">
                                          <p:stCondLst>
                                            <p:cond delay="0"/>
                                          </p:stCondLst>
                                        </p:cTn>
                                        <p:tgtEl>
                                          <p:spTgt spid="27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Model Instances</a:t>
            </a:r>
            <a:endParaRPr b="0" lang="en-US" sz="4400" spc="-1" strike="noStrike">
              <a:latin typeface="Arial"/>
            </a:endParaRPr>
          </a:p>
        </p:txBody>
      </p:sp>
      <p:sp>
        <p:nvSpPr>
          <p:cNvPr id="289" name="CustomShape 2"/>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2701842-4A01-4B20-A6FD-7EDECF91BB77}" type="slidenum">
              <a:rPr b="0" lang="en-US" sz="1200" spc="-1" strike="noStrike">
                <a:solidFill>
                  <a:srgbClr val="8b8b8b"/>
                </a:solidFill>
                <a:latin typeface="Tahoma"/>
                <a:ea typeface="DejaVu Sans"/>
              </a:rPr>
              <a:t>&lt;number&gt;</a:t>
            </a:fld>
            <a:endParaRPr b="0" lang="en-US" sz="1200" spc="-1" strike="noStrike">
              <a:latin typeface="Arial"/>
            </a:endParaRPr>
          </a:p>
        </p:txBody>
      </p:sp>
      <p:grpSp>
        <p:nvGrpSpPr>
          <p:cNvPr id="290" name="Group 3"/>
          <p:cNvGrpSpPr/>
          <p:nvPr/>
        </p:nvGrpSpPr>
        <p:grpSpPr>
          <a:xfrm>
            <a:off x="55080" y="4795920"/>
            <a:ext cx="2540520" cy="1069200"/>
            <a:chOff x="55080" y="4795920"/>
            <a:chExt cx="2540520" cy="1069200"/>
          </a:xfrm>
        </p:grpSpPr>
        <p:sp>
          <p:nvSpPr>
            <p:cNvPr id="291" name="CustomShape 4"/>
            <p:cNvSpPr/>
            <p:nvPr/>
          </p:nvSpPr>
          <p:spPr>
            <a:xfrm>
              <a:off x="446400" y="4802040"/>
              <a:ext cx="2149200" cy="106308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558ed5"/>
                  </a:solidFill>
                  <a:latin typeface="Calibri"/>
                  <a:ea typeface="DejaVu Sans"/>
                </a:rPr>
                <a:t>Person = {(P0),(P1),(P2)}</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Man = {(P1),(P2)}</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Married = {}</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Woman = {(P0)}</a:t>
              </a:r>
              <a:endParaRPr b="0" lang="en-US" sz="1600" spc="-1" strike="noStrike">
                <a:latin typeface="Arial"/>
              </a:endParaRPr>
            </a:p>
          </p:txBody>
        </p:sp>
        <p:sp>
          <p:nvSpPr>
            <p:cNvPr id="292" name="CustomShape 5"/>
            <p:cNvSpPr/>
            <p:nvPr/>
          </p:nvSpPr>
          <p:spPr>
            <a:xfrm>
              <a:off x="55080" y="4795920"/>
              <a:ext cx="43020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A.</a:t>
              </a:r>
              <a:endParaRPr b="0" lang="en-US" sz="2000" spc="-1" strike="noStrike">
                <a:latin typeface="Arial"/>
              </a:endParaRPr>
            </a:p>
          </p:txBody>
        </p:sp>
      </p:grpSp>
      <p:grpSp>
        <p:nvGrpSpPr>
          <p:cNvPr id="293" name="Group 6"/>
          <p:cNvGrpSpPr/>
          <p:nvPr/>
        </p:nvGrpSpPr>
        <p:grpSpPr>
          <a:xfrm>
            <a:off x="6478560" y="4786200"/>
            <a:ext cx="2198160" cy="1063080"/>
            <a:chOff x="6478560" y="4786200"/>
            <a:chExt cx="2198160" cy="1063080"/>
          </a:xfrm>
        </p:grpSpPr>
        <p:sp>
          <p:nvSpPr>
            <p:cNvPr id="294" name="CustomShape 7"/>
            <p:cNvSpPr/>
            <p:nvPr/>
          </p:nvSpPr>
          <p:spPr>
            <a:xfrm>
              <a:off x="6478560" y="4792680"/>
              <a:ext cx="4485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2000" spc="-1" strike="noStrike">
                  <a:solidFill>
                    <a:srgbClr val="4f81bd"/>
                  </a:solidFill>
                  <a:latin typeface="Comic Sans MS"/>
                  <a:ea typeface="DejaVu Sans"/>
                </a:rPr>
                <a:t>E.</a:t>
              </a:r>
              <a:endParaRPr b="0" lang="en-US" sz="2000" spc="-1" strike="noStrike">
                <a:latin typeface="Arial"/>
              </a:endParaRPr>
            </a:p>
          </p:txBody>
        </p:sp>
        <p:sp>
          <p:nvSpPr>
            <p:cNvPr id="295" name="CustomShape 8"/>
            <p:cNvSpPr/>
            <p:nvPr/>
          </p:nvSpPr>
          <p:spPr>
            <a:xfrm>
              <a:off x="6801840" y="4786200"/>
              <a:ext cx="1874880" cy="1063080"/>
            </a:xfrm>
            <a:prstGeom prst="rect">
              <a:avLst/>
            </a:prstGeom>
            <a:noFill/>
            <a:ln w="2844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558ed5"/>
                  </a:solidFill>
                  <a:latin typeface="Calibri"/>
                  <a:ea typeface="DejaVu Sans"/>
                </a:rPr>
                <a:t>Person = {(P0),(P1)}</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Man = {(P0)}</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Married = {(P1),(P0)}</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Woman = {(P1)}</a:t>
              </a:r>
              <a:endParaRPr b="0" lang="en-US" sz="1600" spc="-1" strike="noStrike">
                <a:latin typeface="Arial"/>
              </a:endParaRPr>
            </a:p>
          </p:txBody>
        </p:sp>
      </p:grpSp>
      <p:grpSp>
        <p:nvGrpSpPr>
          <p:cNvPr id="296" name="Group 9"/>
          <p:cNvGrpSpPr/>
          <p:nvPr/>
        </p:nvGrpSpPr>
        <p:grpSpPr>
          <a:xfrm>
            <a:off x="6636240" y="2754360"/>
            <a:ext cx="2065680" cy="1063080"/>
            <a:chOff x="6636240" y="2754360"/>
            <a:chExt cx="2065680" cy="1063080"/>
          </a:xfrm>
        </p:grpSpPr>
        <p:sp>
          <p:nvSpPr>
            <p:cNvPr id="297" name="CustomShape 10"/>
            <p:cNvSpPr/>
            <p:nvPr/>
          </p:nvSpPr>
          <p:spPr>
            <a:xfrm>
              <a:off x="6636240" y="2760840"/>
              <a:ext cx="47448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2000" spc="-1" strike="noStrike">
                  <a:solidFill>
                    <a:srgbClr val="4f81bd"/>
                  </a:solidFill>
                  <a:latin typeface="Comic Sans MS"/>
                  <a:ea typeface="DejaVu Sans"/>
                </a:rPr>
                <a:t>D.</a:t>
              </a:r>
              <a:endParaRPr b="0" lang="en-US" sz="2000" spc="-1" strike="noStrike">
                <a:latin typeface="Arial"/>
              </a:endParaRPr>
            </a:p>
          </p:txBody>
        </p:sp>
        <p:sp>
          <p:nvSpPr>
            <p:cNvPr id="298" name="CustomShape 11"/>
            <p:cNvSpPr/>
            <p:nvPr/>
          </p:nvSpPr>
          <p:spPr>
            <a:xfrm>
              <a:off x="6932160" y="2754360"/>
              <a:ext cx="1769760" cy="1063080"/>
            </a:xfrm>
            <a:prstGeom prst="rect">
              <a:avLst/>
            </a:prstGeom>
            <a:noFill/>
            <a:ln w="2844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558ed5"/>
                  </a:solidFill>
                  <a:latin typeface="Calibri"/>
                  <a:ea typeface="DejaVu Sans"/>
                </a:rPr>
                <a:t>Person = {(P0),(P1)}</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Man = {(P0)}</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Married = {(P1)}</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Woman = {}</a:t>
              </a:r>
              <a:endParaRPr b="0" lang="en-US" sz="1600" spc="-1" strike="noStrike">
                <a:latin typeface="Arial"/>
              </a:endParaRPr>
            </a:p>
          </p:txBody>
        </p:sp>
      </p:grpSp>
      <p:sp>
        <p:nvSpPr>
          <p:cNvPr id="299" name="Line 12"/>
          <p:cNvSpPr/>
          <p:nvPr/>
        </p:nvSpPr>
        <p:spPr>
          <a:xfrm>
            <a:off x="215640" y="2641320"/>
            <a:ext cx="8382240" cy="0"/>
          </a:xfrm>
          <a:prstGeom prst="line">
            <a:avLst/>
          </a:prstGeom>
          <a:ln w="28440">
            <a:solidFill>
              <a:schemeClr val="accent2"/>
            </a:solidFill>
            <a:round/>
          </a:ln>
        </p:spPr>
        <p:style>
          <a:lnRef idx="0"/>
          <a:fillRef idx="0"/>
          <a:effectRef idx="0"/>
          <a:fontRef idx="minor"/>
        </p:style>
      </p:sp>
      <p:sp>
        <p:nvSpPr>
          <p:cNvPr id="300" name="CustomShape 13"/>
          <p:cNvSpPr/>
          <p:nvPr/>
        </p:nvSpPr>
        <p:spPr>
          <a:xfrm>
            <a:off x="486720" y="1642680"/>
            <a:ext cx="7976160" cy="91260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Comic Sans MS"/>
                <a:ea typeface="DejaVu Sans"/>
              </a:rPr>
              <a:t>The Alloy Analyzer will generate </a:t>
            </a:r>
            <a:r>
              <a:rPr b="0" lang="en-US" sz="1800" spc="-1" strike="noStrike">
                <a:solidFill>
                  <a:srgbClr val="c0504d"/>
                </a:solidFill>
                <a:latin typeface="Comic Sans MS"/>
                <a:ea typeface="DejaVu Sans"/>
              </a:rPr>
              <a:t>instances </a:t>
            </a:r>
            <a:r>
              <a:rPr b="0" lang="en-US" sz="1800" spc="-1" strike="noStrike">
                <a:solidFill>
                  <a:srgbClr val="000000"/>
                </a:solidFill>
                <a:latin typeface="Comic Sans MS"/>
                <a:ea typeface="DejaVu Sans"/>
              </a:rPr>
              <a:t>of models so that we can see if they match our intentions.  </a:t>
            </a:r>
            <a:endParaRPr b="0" lang="en-US" sz="1800" spc="-1" strike="noStrike">
              <a:latin typeface="Arial"/>
            </a:endParaRPr>
          </a:p>
          <a:p>
            <a:pPr>
              <a:lnSpc>
                <a:spcPct val="100000"/>
              </a:lnSpc>
            </a:pPr>
            <a:r>
              <a:rPr b="0" lang="en-US" sz="1800" spc="-1" strike="noStrike">
                <a:solidFill>
                  <a:srgbClr val="000000"/>
                </a:solidFill>
                <a:latin typeface="Comic Sans MS"/>
                <a:ea typeface="DejaVu Sans"/>
              </a:rPr>
              <a:t>Which of the following are instances of our current model?</a:t>
            </a:r>
            <a:endParaRPr b="0" lang="en-US" sz="1800" spc="-1" strike="noStrike">
              <a:latin typeface="Arial"/>
            </a:endParaRPr>
          </a:p>
        </p:txBody>
      </p:sp>
      <p:sp>
        <p:nvSpPr>
          <p:cNvPr id="301" name="CustomShape 14"/>
          <p:cNvSpPr/>
          <p:nvPr/>
        </p:nvSpPr>
        <p:spPr>
          <a:xfrm>
            <a:off x="155520" y="3041640"/>
            <a:ext cx="3609000" cy="106308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lang="en-US" sz="1600" spc="-1" strike="noStrike">
                <a:solidFill>
                  <a:srgbClr val="4f81bd"/>
                </a:solidFill>
                <a:latin typeface="Lucida Console"/>
                <a:ea typeface="DejaVu Sans"/>
              </a:rPr>
              <a:t>abstract</a:t>
            </a:r>
            <a:r>
              <a:rPr b="0" lang="en-US" sz="1600" spc="-1" strike="noStrike">
                <a:solidFill>
                  <a:srgbClr val="4f81bd"/>
                </a:solidFill>
                <a:latin typeface="Lucida Console"/>
                <a:ea typeface="DejaVu Sans"/>
              </a:rPr>
              <a:t> sig </a:t>
            </a:r>
            <a:r>
              <a:rPr b="1" lang="en-US" sz="1600" spc="-1" strike="noStrike">
                <a:solidFill>
                  <a:srgbClr val="4f81bd"/>
                </a:solidFill>
                <a:latin typeface="Lucida Console"/>
                <a:ea typeface="DejaVu Sans"/>
              </a:rPr>
              <a:t>Person</a:t>
            </a:r>
            <a:r>
              <a:rPr b="0" lang="en-US" sz="1600" spc="-1" strike="noStrike">
                <a:solidFill>
                  <a:srgbClr val="4f81bd"/>
                </a:solidFill>
                <a:latin typeface="Lucida Console"/>
                <a:ea typeface="DejaVu Sans"/>
              </a:rPr>
              <a:t> {} </a:t>
            </a:r>
            <a:endParaRPr b="0" lang="en-US" sz="1600" spc="-1" strike="noStrike">
              <a:latin typeface="Arial"/>
            </a:endParaRPr>
          </a:p>
          <a:p>
            <a:pPr>
              <a:lnSpc>
                <a:spcPct val="100000"/>
              </a:lnSpc>
            </a:pPr>
            <a:r>
              <a:rPr b="1" lang="en-US" sz="1600" spc="-1" strike="noStrike">
                <a:solidFill>
                  <a:srgbClr val="4f81bd"/>
                </a:solidFill>
                <a:latin typeface="Lucida Console"/>
                <a:ea typeface="DejaVu Sans"/>
              </a:rPr>
              <a:t>sig</a:t>
            </a:r>
            <a:r>
              <a:rPr b="0" lang="en-US" sz="1600" spc="-1" strike="noStrike">
                <a:solidFill>
                  <a:srgbClr val="4f81bd"/>
                </a:solidFill>
                <a:latin typeface="Lucida Console"/>
                <a:ea typeface="DejaVu Sans"/>
              </a:rPr>
              <a:t> Man </a:t>
            </a:r>
            <a:r>
              <a:rPr b="1" lang="en-US" sz="1600" spc="-1" strike="noStrike">
                <a:solidFill>
                  <a:srgbClr val="4f81bd"/>
                </a:solidFill>
                <a:latin typeface="Lucida Console"/>
                <a:ea typeface="DejaVu Sans"/>
              </a:rPr>
              <a:t>extends</a:t>
            </a:r>
            <a:r>
              <a:rPr b="0" lang="en-US" sz="1600" spc="-1" strike="noStrike">
                <a:solidFill>
                  <a:srgbClr val="4f81bd"/>
                </a:solidFill>
                <a:latin typeface="Lucida Console"/>
                <a:ea typeface="DejaVu Sans"/>
              </a:rPr>
              <a:t> Person {}</a:t>
            </a:r>
            <a:endParaRPr b="0" lang="en-US" sz="1600" spc="-1" strike="noStrike">
              <a:latin typeface="Arial"/>
            </a:endParaRPr>
          </a:p>
          <a:p>
            <a:pPr>
              <a:lnSpc>
                <a:spcPct val="100000"/>
              </a:lnSpc>
            </a:pPr>
            <a:r>
              <a:rPr b="1" lang="en-US" sz="1600" spc="-1" strike="noStrike">
                <a:solidFill>
                  <a:srgbClr val="4f81bd"/>
                </a:solidFill>
                <a:latin typeface="Lucida Console"/>
                <a:ea typeface="DejaVu Sans"/>
              </a:rPr>
              <a:t>sig</a:t>
            </a:r>
            <a:r>
              <a:rPr b="0" lang="en-US" sz="1600" spc="-1" strike="noStrike">
                <a:solidFill>
                  <a:srgbClr val="4f81bd"/>
                </a:solidFill>
                <a:latin typeface="Lucida Console"/>
                <a:ea typeface="DejaVu Sans"/>
              </a:rPr>
              <a:t> Woman </a:t>
            </a:r>
            <a:r>
              <a:rPr b="1" lang="en-US" sz="1600" spc="-1" strike="noStrike">
                <a:solidFill>
                  <a:srgbClr val="4f81bd"/>
                </a:solidFill>
                <a:latin typeface="Lucida Console"/>
                <a:ea typeface="DejaVu Sans"/>
              </a:rPr>
              <a:t>extends</a:t>
            </a:r>
            <a:r>
              <a:rPr b="0" lang="en-US" sz="1600" spc="-1" strike="noStrike">
                <a:solidFill>
                  <a:srgbClr val="4f81bd"/>
                </a:solidFill>
                <a:latin typeface="Lucida Console"/>
                <a:ea typeface="DejaVu Sans"/>
              </a:rPr>
              <a:t> Person {}</a:t>
            </a:r>
            <a:endParaRPr b="0" lang="en-US" sz="1600" spc="-1" strike="noStrike">
              <a:latin typeface="Arial"/>
            </a:endParaRPr>
          </a:p>
          <a:p>
            <a:pPr>
              <a:lnSpc>
                <a:spcPct val="100000"/>
              </a:lnSpc>
            </a:pPr>
            <a:r>
              <a:rPr b="1" lang="en-US" sz="1600" spc="-1" strike="noStrike">
                <a:solidFill>
                  <a:srgbClr val="4f81bd"/>
                </a:solidFill>
                <a:latin typeface="Lucida Console"/>
                <a:ea typeface="DejaVu Sans"/>
              </a:rPr>
              <a:t>sig</a:t>
            </a:r>
            <a:r>
              <a:rPr b="0" lang="en-US" sz="1600" spc="-1" strike="noStrike">
                <a:solidFill>
                  <a:srgbClr val="4f81bd"/>
                </a:solidFill>
                <a:latin typeface="Lucida Console"/>
                <a:ea typeface="DejaVu Sans"/>
              </a:rPr>
              <a:t> Married </a:t>
            </a:r>
            <a:r>
              <a:rPr b="1" lang="en-US" sz="1600" spc="-1" strike="noStrike">
                <a:solidFill>
                  <a:srgbClr val="4f81bd"/>
                </a:solidFill>
                <a:latin typeface="Lucida Console"/>
                <a:ea typeface="DejaVu Sans"/>
              </a:rPr>
              <a:t>in</a:t>
            </a:r>
            <a:r>
              <a:rPr b="0" lang="en-US" sz="1600" spc="-1" strike="noStrike">
                <a:solidFill>
                  <a:srgbClr val="4f81bd"/>
                </a:solidFill>
                <a:latin typeface="Lucida Console"/>
                <a:ea typeface="DejaVu Sans"/>
              </a:rPr>
              <a:t> Person {}</a:t>
            </a:r>
            <a:endParaRPr b="0" lang="en-US" sz="1600" spc="-1" strike="noStrike">
              <a:latin typeface="Arial"/>
            </a:endParaRPr>
          </a:p>
        </p:txBody>
      </p:sp>
      <p:grpSp>
        <p:nvGrpSpPr>
          <p:cNvPr id="302" name="Group 15"/>
          <p:cNvGrpSpPr/>
          <p:nvPr/>
        </p:nvGrpSpPr>
        <p:grpSpPr>
          <a:xfrm>
            <a:off x="3798720" y="2779560"/>
            <a:ext cx="2438640" cy="1063080"/>
            <a:chOff x="3798720" y="2779560"/>
            <a:chExt cx="2438640" cy="1063080"/>
          </a:xfrm>
        </p:grpSpPr>
        <p:sp>
          <p:nvSpPr>
            <p:cNvPr id="303" name="CustomShape 16"/>
            <p:cNvSpPr/>
            <p:nvPr/>
          </p:nvSpPr>
          <p:spPr>
            <a:xfrm>
              <a:off x="3798720" y="2786040"/>
              <a:ext cx="45000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2000" spc="-1" strike="noStrike">
                  <a:solidFill>
                    <a:srgbClr val="4f81bd"/>
                  </a:solidFill>
                  <a:latin typeface="Comic Sans MS"/>
                  <a:ea typeface="DejaVu Sans"/>
                </a:rPr>
                <a:t>B.</a:t>
              </a:r>
              <a:endParaRPr b="0" lang="en-US" sz="2000" spc="-1" strike="noStrike">
                <a:latin typeface="Arial"/>
              </a:endParaRPr>
            </a:p>
          </p:txBody>
        </p:sp>
        <p:sp>
          <p:nvSpPr>
            <p:cNvPr id="304" name="CustomShape 17"/>
            <p:cNvSpPr/>
            <p:nvPr/>
          </p:nvSpPr>
          <p:spPr>
            <a:xfrm>
              <a:off x="4088160" y="2779560"/>
              <a:ext cx="2149200" cy="1063080"/>
            </a:xfrm>
            <a:prstGeom prst="rect">
              <a:avLst/>
            </a:prstGeom>
            <a:noFill/>
            <a:ln w="2844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558ed5"/>
                  </a:solidFill>
                  <a:latin typeface="Calibri"/>
                  <a:ea typeface="DejaVu Sans"/>
                </a:rPr>
                <a:t>Person = {(P0),(P1),(P2)}</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Man = {(P1),(P2)}</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Married = {}</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Woman = {(P0),(P1)}</a:t>
              </a:r>
              <a:endParaRPr b="0" lang="en-US" sz="1600" spc="-1" strike="noStrike">
                <a:latin typeface="Arial"/>
              </a:endParaRPr>
            </a:p>
          </p:txBody>
        </p:sp>
      </p:grpSp>
      <p:sp>
        <p:nvSpPr>
          <p:cNvPr id="305" name="CustomShape 18"/>
          <p:cNvSpPr/>
          <p:nvPr/>
        </p:nvSpPr>
        <p:spPr>
          <a:xfrm>
            <a:off x="85680" y="2800440"/>
            <a:ext cx="3561120" cy="1526040"/>
          </a:xfrm>
          <a:prstGeom prst="rect">
            <a:avLst/>
          </a:prstGeom>
          <a:noFill/>
          <a:ln w="57240">
            <a:solidFill>
              <a:schemeClr val="accent2"/>
            </a:solidFill>
            <a:miter/>
          </a:ln>
          <a:effectLst>
            <a:outerShdw algn="ctr" blurRad="63500" dir="2700000" dist="106914" rotWithShape="0">
              <a:schemeClr val="bg2">
                <a:alpha val="74998"/>
              </a:schemeClr>
            </a:outerShdw>
          </a:effectLst>
        </p:spPr>
        <p:style>
          <a:lnRef idx="0"/>
          <a:fillRef idx="0"/>
          <a:effectRef idx="0"/>
          <a:fontRef idx="minor"/>
        </p:style>
      </p:sp>
      <p:sp>
        <p:nvSpPr>
          <p:cNvPr id="306" name="CustomShape 19"/>
          <p:cNvSpPr/>
          <p:nvPr/>
        </p:nvSpPr>
        <p:spPr>
          <a:xfrm>
            <a:off x="187200" y="478152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grpSp>
        <p:nvGrpSpPr>
          <p:cNvPr id="307" name="Group 20"/>
          <p:cNvGrpSpPr/>
          <p:nvPr/>
        </p:nvGrpSpPr>
        <p:grpSpPr>
          <a:xfrm>
            <a:off x="3751920" y="2828880"/>
            <a:ext cx="456840" cy="392760"/>
            <a:chOff x="3751920" y="2828880"/>
            <a:chExt cx="456840" cy="392760"/>
          </a:xfrm>
        </p:grpSpPr>
        <p:sp>
          <p:nvSpPr>
            <p:cNvPr id="308" name="CustomShape 21"/>
            <p:cNvSpPr/>
            <p:nvPr/>
          </p:nvSpPr>
          <p:spPr>
            <a:xfrm>
              <a:off x="3828960" y="282888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309" name="CustomShape 22"/>
            <p:cNvSpPr/>
            <p:nvPr/>
          </p:nvSpPr>
          <p:spPr>
            <a:xfrm flipH="1">
              <a:off x="3751560" y="287964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grpSp>
        <p:nvGrpSpPr>
          <p:cNvPr id="310" name="Group 23"/>
          <p:cNvGrpSpPr/>
          <p:nvPr/>
        </p:nvGrpSpPr>
        <p:grpSpPr>
          <a:xfrm>
            <a:off x="3058560" y="4773600"/>
            <a:ext cx="2878920" cy="1063080"/>
            <a:chOff x="3058560" y="4773600"/>
            <a:chExt cx="2878920" cy="1063080"/>
          </a:xfrm>
        </p:grpSpPr>
        <p:sp>
          <p:nvSpPr>
            <p:cNvPr id="311" name="CustomShape 24"/>
            <p:cNvSpPr/>
            <p:nvPr/>
          </p:nvSpPr>
          <p:spPr>
            <a:xfrm>
              <a:off x="3058560" y="4780080"/>
              <a:ext cx="44712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2000" spc="-1" strike="noStrike">
                  <a:solidFill>
                    <a:srgbClr val="4f81bd"/>
                  </a:solidFill>
                  <a:latin typeface="Comic Sans MS"/>
                  <a:ea typeface="DejaVu Sans"/>
                </a:rPr>
                <a:t>C.</a:t>
              </a:r>
              <a:endParaRPr b="0" lang="en-US" sz="2000" spc="-1" strike="noStrike">
                <a:latin typeface="Arial"/>
              </a:endParaRPr>
            </a:p>
          </p:txBody>
        </p:sp>
        <p:sp>
          <p:nvSpPr>
            <p:cNvPr id="312" name="CustomShape 25"/>
            <p:cNvSpPr/>
            <p:nvPr/>
          </p:nvSpPr>
          <p:spPr>
            <a:xfrm>
              <a:off x="3408480" y="4773600"/>
              <a:ext cx="2529000" cy="1063080"/>
            </a:xfrm>
            <a:prstGeom prst="rect">
              <a:avLst/>
            </a:prstGeom>
            <a:noFill/>
            <a:ln w="2844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558ed5"/>
                  </a:solidFill>
                  <a:latin typeface="Calibri"/>
                  <a:ea typeface="DejaVu Sans"/>
                </a:rPr>
                <a:t>Person = {(P0),(P1),(P2),(P3)}</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Man = {(P0),(P1),(P2),(P3)}</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Married = {(P2),(P3)}</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Woman = {}</a:t>
              </a:r>
              <a:endParaRPr b="0" lang="en-US" sz="1600" spc="-1" strike="noStrike">
                <a:latin typeface="Arial"/>
              </a:endParaRPr>
            </a:p>
          </p:txBody>
        </p:sp>
      </p:grpSp>
      <p:grpSp>
        <p:nvGrpSpPr>
          <p:cNvPr id="313" name="Group 26"/>
          <p:cNvGrpSpPr/>
          <p:nvPr/>
        </p:nvGrpSpPr>
        <p:grpSpPr>
          <a:xfrm>
            <a:off x="6577560" y="2790720"/>
            <a:ext cx="457200" cy="392760"/>
            <a:chOff x="6577560" y="2790720"/>
            <a:chExt cx="457200" cy="392760"/>
          </a:xfrm>
        </p:grpSpPr>
        <p:sp>
          <p:nvSpPr>
            <p:cNvPr id="314" name="CustomShape 27"/>
            <p:cNvSpPr/>
            <p:nvPr/>
          </p:nvSpPr>
          <p:spPr>
            <a:xfrm>
              <a:off x="6654960" y="279072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315" name="CustomShape 28"/>
            <p:cNvSpPr/>
            <p:nvPr/>
          </p:nvSpPr>
          <p:spPr>
            <a:xfrm flipH="1">
              <a:off x="6577200" y="284148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sp>
        <p:nvSpPr>
          <p:cNvPr id="316" name="CustomShape 29"/>
          <p:cNvSpPr/>
          <p:nvPr/>
        </p:nvSpPr>
        <p:spPr>
          <a:xfrm>
            <a:off x="3152880" y="473076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sp>
        <p:nvSpPr>
          <p:cNvPr id="317" name="CustomShape 30"/>
          <p:cNvSpPr/>
          <p:nvPr/>
        </p:nvSpPr>
        <p:spPr>
          <a:xfrm>
            <a:off x="6534000" y="478476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sp>
        <p:nvSpPr>
          <p:cNvPr id="318" name="CustomShape 31"/>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21" dur="indefinite" restart="never" nodeType="tmRoot">
          <p:childTnLst>
            <p:seq>
              <p:cTn id="122" dur="indefinite" nodeType="mainSeq">
                <p:childTnLst>
                  <p:par>
                    <p:cTn id="123" fill="hold">
                      <p:stCondLst>
                        <p:cond delay="indefinite"/>
                      </p:stCondLst>
                      <p:childTnLst>
                        <p:par>
                          <p:cTn id="124" fill="hold">
                            <p:stCondLst>
                              <p:cond delay="0"/>
                            </p:stCondLst>
                            <p:childTnLst>
                              <p:par>
                                <p:cTn id="125" nodeType="clickEffect" fill="hold" presetClass="entr" presetID="1">
                                  <p:stCondLst>
                                    <p:cond delay="0"/>
                                  </p:stCondLst>
                                  <p:childTnLst>
                                    <p:set>
                                      <p:cBhvr>
                                        <p:cTn id="126" dur="1" fill="hold">
                                          <p:stCondLst>
                                            <p:cond delay="0"/>
                                          </p:stCondLst>
                                        </p:cTn>
                                        <p:tgtEl>
                                          <p:spTgt spid="29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nodeType="clickEffect" fill="hold" presetClass="entr" presetID="1">
                                  <p:stCondLst>
                                    <p:cond delay="0"/>
                                  </p:stCondLst>
                                  <p:childTnLst>
                                    <p:set>
                                      <p:cBhvr>
                                        <p:cTn id="130" dur="1" fill="hold">
                                          <p:stCondLst>
                                            <p:cond delay="0"/>
                                          </p:stCondLst>
                                        </p:cTn>
                                        <p:tgtEl>
                                          <p:spTgt spid="30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nodeType="clickEffect" fill="hold" presetClass="entr" presetID="1">
                                  <p:stCondLst>
                                    <p:cond delay="0"/>
                                  </p:stCondLst>
                                  <p:childTnLst>
                                    <p:set>
                                      <p:cBhvr>
                                        <p:cTn id="134" dur="1" fill="hold">
                                          <p:stCondLst>
                                            <p:cond delay="0"/>
                                          </p:stCondLst>
                                        </p:cTn>
                                        <p:tgtEl>
                                          <p:spTgt spid="302"/>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nodeType="clickEffect" fill="hold" presetClass="entr" presetID="1">
                                  <p:stCondLst>
                                    <p:cond delay="0"/>
                                  </p:stCondLst>
                                  <p:childTnLst>
                                    <p:set>
                                      <p:cBhvr>
                                        <p:cTn id="138" dur="1" fill="hold">
                                          <p:stCondLst>
                                            <p:cond delay="0"/>
                                          </p:stCondLst>
                                        </p:cTn>
                                        <p:tgtEl>
                                          <p:spTgt spid="307"/>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nodeType="clickEffect" fill="hold" presetClass="entr" presetID="1">
                                  <p:stCondLst>
                                    <p:cond delay="0"/>
                                  </p:stCondLst>
                                  <p:childTnLst>
                                    <p:set>
                                      <p:cBhvr>
                                        <p:cTn id="142" dur="1" fill="hold">
                                          <p:stCondLst>
                                            <p:cond delay="0"/>
                                          </p:stCondLst>
                                        </p:cTn>
                                        <p:tgtEl>
                                          <p:spTgt spid="310"/>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nodeType="clickEffect" fill="hold" presetClass="entr" presetID="1">
                                  <p:stCondLst>
                                    <p:cond delay="0"/>
                                  </p:stCondLst>
                                  <p:childTnLst>
                                    <p:set>
                                      <p:cBhvr>
                                        <p:cTn id="146" dur="1" fill="hold">
                                          <p:stCondLst>
                                            <p:cond delay="0"/>
                                          </p:stCondLst>
                                        </p:cTn>
                                        <p:tgtEl>
                                          <p:spTgt spid="316"/>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nodeType="clickEffect" fill="hold" presetClass="entr" presetID="1">
                                  <p:stCondLst>
                                    <p:cond delay="0"/>
                                  </p:stCondLst>
                                  <p:childTnLst>
                                    <p:set>
                                      <p:cBhvr>
                                        <p:cTn id="150" dur="1" fill="hold">
                                          <p:stCondLst>
                                            <p:cond delay="0"/>
                                          </p:stCondLst>
                                        </p:cTn>
                                        <p:tgtEl>
                                          <p:spTgt spid="296"/>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nodeType="clickEffect" fill="hold" presetClass="entr" presetID="1">
                                  <p:stCondLst>
                                    <p:cond delay="0"/>
                                  </p:stCondLst>
                                  <p:childTnLst>
                                    <p:set>
                                      <p:cBhvr>
                                        <p:cTn id="154" dur="1" fill="hold">
                                          <p:stCondLst>
                                            <p:cond delay="0"/>
                                          </p:stCondLst>
                                        </p:cTn>
                                        <p:tgtEl>
                                          <p:spTgt spid="31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nodeType="clickEffect" fill="hold" presetClass="entr" presetID="1">
                                  <p:stCondLst>
                                    <p:cond delay="0"/>
                                  </p:stCondLst>
                                  <p:childTnLst>
                                    <p:set>
                                      <p:cBhvr>
                                        <p:cTn id="158" dur="1" fill="hold">
                                          <p:stCondLst>
                                            <p:cond delay="0"/>
                                          </p:stCondLst>
                                        </p:cTn>
                                        <p:tgtEl>
                                          <p:spTgt spid="29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nodeType="clickEffect" fill="hold" presetClass="entr" presetID="1">
                                  <p:stCondLst>
                                    <p:cond delay="0"/>
                                  </p:stCondLst>
                                  <p:childTnLst>
                                    <p:set>
                                      <p:cBhvr>
                                        <p:cTn id="162" dur="1" fill="hold">
                                          <p:stCondLst>
                                            <p:cond delay="0"/>
                                          </p:stCondLst>
                                        </p:cTn>
                                        <p:tgtEl>
                                          <p:spTgt spid="31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Example: Family Structure</a:t>
            </a:r>
            <a:endParaRPr b="0" lang="en-US" sz="4400" spc="-1" strike="noStrike">
              <a:latin typeface="Arial"/>
            </a:endParaRPr>
          </a:p>
        </p:txBody>
      </p:sp>
      <p:sp>
        <p:nvSpPr>
          <p:cNvPr id="320" name="CustomShape 2"/>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5AA7A3A-E307-4A67-B453-56B89A16FC82}"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321" name="CustomShape 3"/>
          <p:cNvSpPr/>
          <p:nvPr/>
        </p:nvSpPr>
        <p:spPr>
          <a:xfrm>
            <a:off x="619200" y="2286000"/>
            <a:ext cx="4129560" cy="173556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4f81bd"/>
                </a:solidFill>
                <a:latin typeface="Lucida Console"/>
                <a:ea typeface="DejaVu Sans"/>
              </a:rPr>
              <a:t>abstract sig</a:t>
            </a:r>
            <a:r>
              <a:rPr b="0" lang="en-US" sz="1800" spc="-1" strike="noStrike">
                <a:solidFill>
                  <a:srgbClr val="4f81bd"/>
                </a:solidFill>
                <a:latin typeface="Lucida Console"/>
                <a:ea typeface="DejaVu Sans"/>
              </a:rPr>
              <a:t> Person {  </a:t>
            </a:r>
            <a:endParaRPr b="0" lang="en-US" sz="1800" spc="-1" strike="noStrike">
              <a:latin typeface="Arial"/>
            </a:endParaRPr>
          </a:p>
          <a:p>
            <a:pPr>
              <a:lnSpc>
                <a:spcPct val="100000"/>
              </a:lnSpc>
            </a:pPr>
            <a:r>
              <a:rPr b="0" lang="en-US" sz="1800" spc="-1" strike="noStrike">
                <a:solidFill>
                  <a:srgbClr val="4f81bd"/>
                </a:solidFill>
                <a:latin typeface="Lucida Console"/>
                <a:ea typeface="DejaVu Sans"/>
              </a:rPr>
              <a:t>  </a:t>
            </a:r>
            <a:r>
              <a:rPr b="0" lang="en-US" sz="1800" spc="-1" strike="noStrike">
                <a:solidFill>
                  <a:srgbClr val="4f81bd"/>
                </a:solidFill>
                <a:latin typeface="Lucida Console"/>
                <a:ea typeface="DejaVu Sans"/>
              </a:rPr>
              <a:t>siblings: Person</a:t>
            </a:r>
            <a:endParaRPr b="0" lang="en-US" sz="1800" spc="-1" strike="noStrike">
              <a:latin typeface="Arial"/>
            </a:endParaRPr>
          </a:p>
          <a:p>
            <a:pPr>
              <a:lnSpc>
                <a:spcPct val="100000"/>
              </a:lnSpc>
            </a:pPr>
            <a:r>
              <a:rPr b="0" lang="en-US" sz="1800" spc="-1" strike="noStrike">
                <a:solidFill>
                  <a:srgbClr val="4f81bd"/>
                </a:solidFill>
                <a:latin typeface="Lucida Console"/>
                <a:ea typeface="DejaVu Sans"/>
              </a:rPr>
              <a:t>} </a:t>
            </a:r>
            <a:endParaRPr b="0" lang="en-US" sz="1800" spc="-1" strike="noStrike">
              <a:latin typeface="Arial"/>
            </a:endParaRPr>
          </a:p>
          <a:p>
            <a:pPr>
              <a:lnSpc>
                <a:spcPct val="100000"/>
              </a:lnSpc>
            </a:pPr>
            <a:r>
              <a:rPr b="1" lang="en-US" sz="1800" spc="-1" strike="noStrike">
                <a:solidFill>
                  <a:srgbClr val="4f81bd"/>
                </a:solidFill>
                <a:latin typeface="Lucida Console"/>
                <a:ea typeface="DejaVu Sans"/>
              </a:rPr>
              <a:t>sig</a:t>
            </a:r>
            <a:r>
              <a:rPr b="0" lang="en-US" sz="1800" spc="-1" strike="noStrike">
                <a:solidFill>
                  <a:srgbClr val="4f81bd"/>
                </a:solidFill>
                <a:latin typeface="Lucida Console"/>
                <a:ea typeface="DejaVu Sans"/>
              </a:rPr>
              <a:t> Man </a:t>
            </a:r>
            <a:r>
              <a:rPr b="1" lang="en-US" sz="1800" spc="-1" strike="noStrike">
                <a:solidFill>
                  <a:srgbClr val="4f81bd"/>
                </a:solidFill>
                <a:latin typeface="Lucida Console"/>
                <a:ea typeface="DejaVu Sans"/>
              </a:rPr>
              <a:t>extends</a:t>
            </a:r>
            <a:r>
              <a:rPr b="0" lang="en-US" sz="1800" spc="-1" strike="noStrike">
                <a:solidFill>
                  <a:srgbClr val="4f81bd"/>
                </a:solidFill>
                <a:latin typeface="Lucida Console"/>
                <a:ea typeface="DejaVu Sans"/>
              </a:rPr>
              <a:t> Person {}</a:t>
            </a:r>
            <a:endParaRPr b="0" lang="en-US" sz="1800" spc="-1" strike="noStrike">
              <a:latin typeface="Arial"/>
            </a:endParaRPr>
          </a:p>
          <a:p>
            <a:pPr>
              <a:lnSpc>
                <a:spcPct val="100000"/>
              </a:lnSpc>
            </a:pPr>
            <a:r>
              <a:rPr b="1" lang="en-US" sz="1800" spc="-1" strike="noStrike">
                <a:solidFill>
                  <a:srgbClr val="4f81bd"/>
                </a:solidFill>
                <a:latin typeface="Lucida Console"/>
                <a:ea typeface="DejaVu Sans"/>
              </a:rPr>
              <a:t>sig</a:t>
            </a:r>
            <a:r>
              <a:rPr b="0" lang="en-US" sz="1800" spc="-1" strike="noStrike">
                <a:solidFill>
                  <a:srgbClr val="4f81bd"/>
                </a:solidFill>
                <a:latin typeface="Lucida Console"/>
                <a:ea typeface="DejaVu Sans"/>
              </a:rPr>
              <a:t> Woman </a:t>
            </a:r>
            <a:r>
              <a:rPr b="1" lang="en-US" sz="1800" spc="-1" strike="noStrike">
                <a:solidFill>
                  <a:srgbClr val="4f81bd"/>
                </a:solidFill>
                <a:latin typeface="Lucida Console"/>
                <a:ea typeface="DejaVu Sans"/>
              </a:rPr>
              <a:t>extends</a:t>
            </a:r>
            <a:r>
              <a:rPr b="0" lang="en-US" sz="1800" spc="-1" strike="noStrike">
                <a:solidFill>
                  <a:srgbClr val="4f81bd"/>
                </a:solidFill>
                <a:latin typeface="Lucida Console"/>
                <a:ea typeface="DejaVu Sans"/>
              </a:rPr>
              <a:t> Person {}</a:t>
            </a:r>
            <a:endParaRPr b="0" lang="en-US" sz="1800" spc="-1" strike="noStrike">
              <a:latin typeface="Arial"/>
            </a:endParaRPr>
          </a:p>
          <a:p>
            <a:pPr>
              <a:lnSpc>
                <a:spcPct val="100000"/>
              </a:lnSpc>
            </a:pPr>
            <a:r>
              <a:rPr b="1" lang="en-US" sz="1800" spc="-1" strike="noStrike">
                <a:solidFill>
                  <a:srgbClr val="4f81bd"/>
                </a:solidFill>
                <a:latin typeface="Lucida Console"/>
                <a:ea typeface="DejaVu Sans"/>
              </a:rPr>
              <a:t>sig</a:t>
            </a:r>
            <a:r>
              <a:rPr b="0" lang="en-US" sz="1800" spc="-1" strike="noStrike">
                <a:solidFill>
                  <a:srgbClr val="4f81bd"/>
                </a:solidFill>
                <a:latin typeface="Lucida Console"/>
                <a:ea typeface="DejaVu Sans"/>
              </a:rPr>
              <a:t> Married </a:t>
            </a:r>
            <a:r>
              <a:rPr b="1" lang="en-US" sz="1800" spc="-1" strike="noStrike">
                <a:solidFill>
                  <a:srgbClr val="4f81bd"/>
                </a:solidFill>
                <a:latin typeface="Lucida Console"/>
                <a:ea typeface="DejaVu Sans"/>
              </a:rPr>
              <a:t>in</a:t>
            </a:r>
            <a:r>
              <a:rPr b="0" lang="en-US" sz="1800" spc="-1" strike="noStrike">
                <a:solidFill>
                  <a:srgbClr val="4f81bd"/>
                </a:solidFill>
                <a:latin typeface="Lucida Console"/>
                <a:ea typeface="DejaVu Sans"/>
              </a:rPr>
              <a:t> Person {}</a:t>
            </a:r>
            <a:endParaRPr b="0" lang="en-US" sz="1800" spc="-1" strike="noStrike">
              <a:latin typeface="Arial"/>
            </a:endParaRPr>
          </a:p>
        </p:txBody>
      </p:sp>
      <p:sp>
        <p:nvSpPr>
          <p:cNvPr id="322" name="CustomShape 4"/>
          <p:cNvSpPr/>
          <p:nvPr/>
        </p:nvSpPr>
        <p:spPr>
          <a:xfrm>
            <a:off x="638280" y="2270160"/>
            <a:ext cx="3628080" cy="894240"/>
          </a:xfrm>
          <a:prstGeom prst="rect">
            <a:avLst/>
          </a:prstGeom>
          <a:noFill/>
          <a:ln cap="rnd" w="38160">
            <a:solidFill>
              <a:schemeClr val="hlink"/>
            </a:solidFill>
            <a:prstDash val="dash"/>
            <a:miter/>
          </a:ln>
        </p:spPr>
        <p:style>
          <a:lnRef idx="0"/>
          <a:fillRef idx="0"/>
          <a:effectRef idx="0"/>
          <a:fontRef idx="minor"/>
        </p:style>
      </p:sp>
      <p:grpSp>
        <p:nvGrpSpPr>
          <p:cNvPr id="323" name="Group 5"/>
          <p:cNvGrpSpPr/>
          <p:nvPr/>
        </p:nvGrpSpPr>
        <p:grpSpPr>
          <a:xfrm>
            <a:off x="542520" y="1739880"/>
            <a:ext cx="2971440" cy="394560"/>
            <a:chOff x="542520" y="1739880"/>
            <a:chExt cx="2971440" cy="394560"/>
          </a:xfrm>
        </p:grpSpPr>
        <p:sp>
          <p:nvSpPr>
            <p:cNvPr id="324" name="Line 6"/>
            <p:cNvSpPr/>
            <p:nvPr/>
          </p:nvSpPr>
          <p:spPr>
            <a:xfrm>
              <a:off x="542520" y="2120760"/>
              <a:ext cx="2971440" cy="0"/>
            </a:xfrm>
            <a:prstGeom prst="line">
              <a:avLst/>
            </a:prstGeom>
            <a:ln w="28440">
              <a:solidFill>
                <a:schemeClr val="accent2"/>
              </a:solidFill>
              <a:round/>
            </a:ln>
          </p:spPr>
          <p:style>
            <a:lnRef idx="0"/>
            <a:fillRef idx="0"/>
            <a:effectRef idx="0"/>
            <a:fontRef idx="minor"/>
          </p:style>
        </p:sp>
        <p:sp>
          <p:nvSpPr>
            <p:cNvPr id="325" name="CustomShape 7"/>
            <p:cNvSpPr/>
            <p:nvPr/>
          </p:nvSpPr>
          <p:spPr>
            <a:xfrm>
              <a:off x="555480" y="1739880"/>
              <a:ext cx="273744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i="1" lang="en-US" sz="2000" spc="-1" strike="noStrike">
                  <a:solidFill>
                    <a:srgbClr val="000000"/>
                  </a:solidFill>
                  <a:latin typeface="Calibri"/>
                  <a:ea typeface="DejaVu Sans"/>
                </a:rPr>
                <a:t>Alloy Model with </a:t>
              </a:r>
              <a:r>
                <a:rPr b="0" lang="en-US" sz="2000" spc="-1" strike="noStrike">
                  <a:solidFill>
                    <a:srgbClr val="376092"/>
                  </a:solidFill>
                  <a:latin typeface="Calibri"/>
                  <a:ea typeface="DejaVu Sans"/>
                </a:rPr>
                <a:t>siblings</a:t>
              </a:r>
              <a:endParaRPr b="0" lang="en-US" sz="2000" spc="-1" strike="noStrike">
                <a:latin typeface="Arial"/>
              </a:endParaRPr>
            </a:p>
          </p:txBody>
        </p:sp>
      </p:grpSp>
      <p:grpSp>
        <p:nvGrpSpPr>
          <p:cNvPr id="326" name="Group 8"/>
          <p:cNvGrpSpPr/>
          <p:nvPr/>
        </p:nvGrpSpPr>
        <p:grpSpPr>
          <a:xfrm>
            <a:off x="4952880" y="1765440"/>
            <a:ext cx="2971800" cy="2132280"/>
            <a:chOff x="4952880" y="1765440"/>
            <a:chExt cx="2971800" cy="2132280"/>
          </a:xfrm>
        </p:grpSpPr>
        <p:sp>
          <p:nvSpPr>
            <p:cNvPr id="327" name="CustomShape 9"/>
            <p:cNvSpPr/>
            <p:nvPr/>
          </p:nvSpPr>
          <p:spPr>
            <a:xfrm>
              <a:off x="5218200" y="2347920"/>
              <a:ext cx="2379600" cy="1549800"/>
            </a:xfrm>
            <a:prstGeom prst="rect">
              <a:avLst/>
            </a:prstGeom>
            <a:noFill/>
            <a:ln w="2844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558ed5"/>
                  </a:solidFill>
                  <a:latin typeface="Calibri"/>
                  <a:ea typeface="DejaVu Sans"/>
                </a:rPr>
                <a:t>Person = {(P0), (P1)}</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Man = {(P0), (P1)}</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Married = {}</a:t>
              </a:r>
              <a:endParaRPr b="0" lang="en-US" sz="1600" spc="-1" strike="noStrike">
                <a:latin typeface="Arial"/>
              </a:endParaRPr>
            </a:p>
            <a:p>
              <a:pPr>
                <a:lnSpc>
                  <a:spcPct val="100000"/>
                </a:lnSpc>
              </a:pPr>
              <a:r>
                <a:rPr b="0" lang="en-US" sz="1600" spc="-1" strike="noStrike">
                  <a:solidFill>
                    <a:srgbClr val="558ed5"/>
                  </a:solidFill>
                  <a:latin typeface="Calibri"/>
                  <a:ea typeface="DejaVu Sans"/>
                </a:rPr>
                <a:t>Woman = {}</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558ed5"/>
                  </a:solidFill>
                  <a:latin typeface="Calibri"/>
                  <a:ea typeface="DejaVu Sans"/>
                </a:rPr>
                <a:t>siblings = {(P0,P1), (P1,P0)}</a:t>
              </a:r>
              <a:endParaRPr b="0" lang="en-US" sz="1600" spc="-1" strike="noStrike">
                <a:latin typeface="Arial"/>
              </a:endParaRPr>
            </a:p>
          </p:txBody>
        </p:sp>
        <p:grpSp>
          <p:nvGrpSpPr>
            <p:cNvPr id="328" name="Group 10"/>
            <p:cNvGrpSpPr/>
            <p:nvPr/>
          </p:nvGrpSpPr>
          <p:grpSpPr>
            <a:xfrm>
              <a:off x="4952880" y="1765440"/>
              <a:ext cx="2971800" cy="394560"/>
              <a:chOff x="4952880" y="1765440"/>
              <a:chExt cx="2971800" cy="394560"/>
            </a:xfrm>
          </p:grpSpPr>
          <p:sp>
            <p:nvSpPr>
              <p:cNvPr id="329" name="Line 11"/>
              <p:cNvSpPr/>
              <p:nvPr/>
            </p:nvSpPr>
            <p:spPr>
              <a:xfrm>
                <a:off x="4952880" y="2145960"/>
                <a:ext cx="2971800" cy="0"/>
              </a:xfrm>
              <a:prstGeom prst="line">
                <a:avLst/>
              </a:prstGeom>
              <a:ln w="28440">
                <a:solidFill>
                  <a:schemeClr val="accent2"/>
                </a:solidFill>
                <a:round/>
              </a:ln>
            </p:spPr>
            <p:style>
              <a:lnRef idx="0"/>
              <a:fillRef idx="0"/>
              <a:effectRef idx="0"/>
              <a:fontRef idx="minor"/>
            </p:style>
          </p:sp>
          <p:sp>
            <p:nvSpPr>
              <p:cNvPr id="330" name="CustomShape 12"/>
              <p:cNvSpPr/>
              <p:nvPr/>
            </p:nvSpPr>
            <p:spPr>
              <a:xfrm>
                <a:off x="4960080" y="1765440"/>
                <a:ext cx="202284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i="1" lang="en-US" sz="2000" spc="-1" strike="noStrike">
                    <a:solidFill>
                      <a:srgbClr val="000000"/>
                    </a:solidFill>
                    <a:latin typeface="Calibri"/>
                    <a:ea typeface="DejaVu Sans"/>
                  </a:rPr>
                  <a:t>Example  instance</a:t>
                </a:r>
                <a:endParaRPr b="0" lang="en-US" sz="2000" spc="-1" strike="noStrike">
                  <a:latin typeface="Arial"/>
                </a:endParaRPr>
              </a:p>
            </p:txBody>
          </p:sp>
        </p:grpSp>
      </p:grpSp>
      <p:sp>
        <p:nvSpPr>
          <p:cNvPr id="331" name="CustomShape 13"/>
          <p:cNvSpPr/>
          <p:nvPr/>
        </p:nvSpPr>
        <p:spPr>
          <a:xfrm>
            <a:off x="5203800" y="3549600"/>
            <a:ext cx="2808720" cy="402120"/>
          </a:xfrm>
          <a:prstGeom prst="rect">
            <a:avLst/>
          </a:prstGeom>
          <a:noFill/>
          <a:ln cap="rnd" w="38160">
            <a:solidFill>
              <a:schemeClr val="hlink"/>
            </a:solidFill>
            <a:prstDash val="dash"/>
            <a:miter/>
          </a:ln>
        </p:spPr>
        <p:style>
          <a:lnRef idx="0"/>
          <a:fillRef idx="0"/>
          <a:effectRef idx="0"/>
          <a:fontRef idx="minor"/>
        </p:style>
      </p:sp>
      <p:sp>
        <p:nvSpPr>
          <p:cNvPr id="332" name="CustomShape 14"/>
          <p:cNvSpPr/>
          <p:nvPr/>
        </p:nvSpPr>
        <p:spPr>
          <a:xfrm>
            <a:off x="4876560" y="4759200"/>
            <a:ext cx="342792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i="1" lang="en-US" sz="2000" spc="-1" strike="noStrike">
                <a:solidFill>
                  <a:srgbClr val="c0504d"/>
                </a:solidFill>
                <a:latin typeface="Calibri"/>
                <a:ea typeface="DejaVu Sans"/>
              </a:rPr>
              <a:t>Intuition: P0 and P1 are siblings</a:t>
            </a:r>
            <a:endParaRPr b="0" lang="en-US" sz="2000" spc="-1" strike="noStrike">
              <a:latin typeface="Arial"/>
            </a:endParaRPr>
          </a:p>
        </p:txBody>
      </p:sp>
      <p:sp>
        <p:nvSpPr>
          <p:cNvPr id="333" name="CustomShape 15"/>
          <p:cNvSpPr/>
          <p:nvPr/>
        </p:nvSpPr>
        <p:spPr>
          <a:xfrm>
            <a:off x="6429240" y="4076640"/>
            <a:ext cx="389520" cy="684720"/>
          </a:xfrm>
          <a:prstGeom prst="downArrow">
            <a:avLst>
              <a:gd name="adj1" fmla="val 50000"/>
              <a:gd name="adj2" fmla="val 43902"/>
            </a:avLst>
          </a:prstGeom>
          <a:gradFill rotWithShape="0">
            <a:gsLst>
              <a:gs pos="0">
                <a:srgbClr val="000076"/>
              </a:gs>
              <a:gs pos="50000">
                <a:srgbClr val="0000ff"/>
              </a:gs>
              <a:gs pos="100000">
                <a:srgbClr val="000076"/>
              </a:gs>
            </a:gsLst>
            <a:lin ang="5400000"/>
          </a:gradFill>
          <a:ln w="9360">
            <a:solidFill>
              <a:schemeClr val="tx1"/>
            </a:solidFill>
            <a:miter/>
          </a:ln>
        </p:spPr>
        <p:style>
          <a:lnRef idx="0"/>
          <a:fillRef idx="0"/>
          <a:effectRef idx="0"/>
          <a:fontRef idx="minor"/>
        </p:style>
      </p:sp>
      <p:sp>
        <p:nvSpPr>
          <p:cNvPr id="334" name="CustomShape 16"/>
          <p:cNvSpPr/>
          <p:nvPr/>
        </p:nvSpPr>
        <p:spPr>
          <a:xfrm>
            <a:off x="4314960" y="2657520"/>
            <a:ext cx="599040" cy="2580120"/>
          </a:xfrm>
          <a:prstGeom prst="curvedLeftArrow">
            <a:avLst>
              <a:gd name="adj1" fmla="val 55562"/>
              <a:gd name="adj2" fmla="val 119568"/>
              <a:gd name="adj3" fmla="val 33333"/>
            </a:avLst>
          </a:prstGeom>
          <a:gradFill rotWithShape="0">
            <a:gsLst>
              <a:gs pos="0">
                <a:srgbClr val="000076"/>
              </a:gs>
              <a:gs pos="50000">
                <a:srgbClr val="0000ff"/>
              </a:gs>
              <a:gs pos="100000">
                <a:srgbClr val="000076"/>
              </a:gs>
            </a:gsLst>
            <a:lin ang="5400000"/>
          </a:gradFill>
          <a:ln w="9360">
            <a:solidFill>
              <a:schemeClr val="tx1"/>
            </a:solidFill>
            <a:miter/>
          </a:ln>
        </p:spPr>
        <p:style>
          <a:lnRef idx="0"/>
          <a:fillRef idx="0"/>
          <a:effectRef idx="0"/>
          <a:fontRef idx="minor"/>
        </p:style>
      </p:sp>
      <p:sp>
        <p:nvSpPr>
          <p:cNvPr id="335" name="CustomShape 17"/>
          <p:cNvSpPr/>
          <p:nvPr/>
        </p:nvSpPr>
        <p:spPr>
          <a:xfrm>
            <a:off x="482760" y="4540320"/>
            <a:ext cx="3781800" cy="69948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0" lang="en-US" sz="2000" spc="-1" strike="noStrike">
                <a:solidFill>
                  <a:srgbClr val="4f81bd"/>
                </a:solidFill>
                <a:latin typeface="Calibri"/>
                <a:ea typeface="DejaVu Sans"/>
              </a:rPr>
              <a:t>siblings</a:t>
            </a:r>
            <a:r>
              <a:rPr b="0" i="1" lang="en-US" sz="2000" spc="-1" strike="noStrike">
                <a:solidFill>
                  <a:srgbClr val="4f81bd"/>
                </a:solidFill>
                <a:latin typeface="Calibri"/>
                <a:ea typeface="DejaVu Sans"/>
              </a:rPr>
              <a:t> </a:t>
            </a:r>
            <a:r>
              <a:rPr b="0" i="1" lang="en-US" sz="2000" spc="-1" strike="noStrike">
                <a:solidFill>
                  <a:srgbClr val="c0504d"/>
                </a:solidFill>
                <a:latin typeface="Calibri"/>
                <a:ea typeface="DejaVu Sans"/>
              </a:rPr>
              <a:t>is a binary relation</a:t>
            </a:r>
            <a:endParaRPr b="0" lang="en-US" sz="2000" spc="-1" strike="noStrike">
              <a:latin typeface="Arial"/>
            </a:endParaRPr>
          </a:p>
          <a:p>
            <a:pPr>
              <a:lnSpc>
                <a:spcPct val="100000"/>
              </a:lnSpc>
            </a:pPr>
            <a:r>
              <a:rPr b="0" i="1" lang="en-US" sz="2000" spc="-1" strike="noStrike">
                <a:solidFill>
                  <a:srgbClr val="c0504d"/>
                </a:solidFill>
                <a:latin typeface="Calibri"/>
                <a:ea typeface="DejaVu Sans"/>
              </a:rPr>
              <a:t>it is  a subset of </a:t>
            </a:r>
            <a:r>
              <a:rPr b="0" lang="en-US" sz="2000" spc="-1" strike="noStrike">
                <a:solidFill>
                  <a:srgbClr val="4f81bd"/>
                </a:solidFill>
                <a:latin typeface="Calibri"/>
                <a:ea typeface="DejaVu Sans"/>
              </a:rPr>
              <a:t>Person x Person</a:t>
            </a:r>
            <a:endParaRPr b="0" lang="en-US" sz="2000" spc="-1" strike="noStrike">
              <a:latin typeface="Arial"/>
            </a:endParaRPr>
          </a:p>
        </p:txBody>
      </p:sp>
      <p:sp>
        <p:nvSpPr>
          <p:cNvPr id="336" name="CustomShape 18"/>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63" dur="indefinite" restart="never" nodeType="tmRoot">
          <p:childTnLst>
            <p:seq>
              <p:cTn id="164" dur="indefinite" nodeType="mainSeq">
                <p:childTnLst>
                  <p:par>
                    <p:cTn id="165" fill="hold">
                      <p:stCondLst>
                        <p:cond delay="indefinite"/>
                      </p:stCondLst>
                      <p:childTnLst>
                        <p:par>
                          <p:cTn id="166" fill="hold">
                            <p:stCondLst>
                              <p:cond delay="0"/>
                            </p:stCondLst>
                            <p:childTnLst>
                              <p:par>
                                <p:cTn id="167" nodeType="clickEffect" fill="hold" presetClass="entr" presetID="1">
                                  <p:stCondLst>
                                    <p:cond delay="0"/>
                                  </p:stCondLst>
                                  <p:childTnLst>
                                    <p:set>
                                      <p:cBhvr>
                                        <p:cTn id="168" dur="1" fill="hold">
                                          <p:stCondLst>
                                            <p:cond delay="499"/>
                                          </p:stCondLst>
                                        </p:cTn>
                                        <p:tgtEl>
                                          <p:spTgt spid="322"/>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nodeType="clickEffect" fill="hold" presetClass="entr" presetID="1">
                                  <p:stCondLst>
                                    <p:cond delay="0"/>
                                  </p:stCondLst>
                                  <p:childTnLst>
                                    <p:set>
                                      <p:cBhvr>
                                        <p:cTn id="172" dur="1" fill="hold">
                                          <p:stCondLst>
                                            <p:cond delay="499"/>
                                          </p:stCondLst>
                                        </p:cTn>
                                        <p:tgtEl>
                                          <p:spTgt spid="326"/>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nodeType="clickEffect" fill="hold" presetClass="entr" presetID="1">
                                  <p:stCondLst>
                                    <p:cond delay="0"/>
                                  </p:stCondLst>
                                  <p:childTnLst>
                                    <p:set>
                                      <p:cBhvr>
                                        <p:cTn id="176" dur="1" fill="hold">
                                          <p:stCondLst>
                                            <p:cond delay="0"/>
                                          </p:stCondLst>
                                        </p:cTn>
                                        <p:tgtEl>
                                          <p:spTgt spid="331"/>
                                        </p:tgtEl>
                                        <p:attrNameLst>
                                          <p:attrName>style.visibility</p:attrName>
                                        </p:attrNameLst>
                                      </p:cBhvr>
                                      <p:to>
                                        <p:strVal val="visible"/>
                                      </p:to>
                                    </p:set>
                                  </p:childTnLst>
                                </p:cTn>
                              </p:par>
                              <p:par>
                                <p:cTn id="177" nodeType="withEffect" fill="hold" presetClass="entr" presetID="1">
                                  <p:stCondLst>
                                    <p:cond delay="0"/>
                                  </p:stCondLst>
                                  <p:childTnLst>
                                    <p:set>
                                      <p:cBhvr>
                                        <p:cTn id="178" dur="1" fill="hold">
                                          <p:stCondLst>
                                            <p:cond delay="0"/>
                                          </p:stCondLst>
                                        </p:cTn>
                                        <p:tgtEl>
                                          <p:spTgt spid="333"/>
                                        </p:tgtEl>
                                        <p:attrNameLst>
                                          <p:attrName>style.visibility</p:attrName>
                                        </p:attrNameLst>
                                      </p:cBhvr>
                                      <p:to>
                                        <p:strVal val="visible"/>
                                      </p:to>
                                    </p:set>
                                  </p:childTnLst>
                                </p:cTn>
                              </p:par>
                              <p:par>
                                <p:cTn id="179" nodeType="withEffect" fill="hold" presetClass="entr" presetID="1">
                                  <p:stCondLst>
                                    <p:cond delay="0"/>
                                  </p:stCondLst>
                                  <p:childTnLst>
                                    <p:set>
                                      <p:cBhvr>
                                        <p:cTn id="180" dur="1" fill="hold">
                                          <p:stCondLst>
                                            <p:cond delay="0"/>
                                          </p:stCondLst>
                                        </p:cTn>
                                        <p:tgtEl>
                                          <p:spTgt spid="332"/>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nodeType="clickEffect" fill="hold" presetClass="entr" presetID="1">
                                  <p:stCondLst>
                                    <p:cond delay="0"/>
                                  </p:stCondLst>
                                  <p:childTnLst>
                                    <p:set>
                                      <p:cBhvr>
                                        <p:cTn id="184" dur="1" fill="hold">
                                          <p:stCondLst>
                                            <p:cond delay="0"/>
                                          </p:stCondLst>
                                        </p:cTn>
                                        <p:tgtEl>
                                          <p:spTgt spid="334"/>
                                        </p:tgtEl>
                                        <p:attrNameLst>
                                          <p:attrName>style.visibility</p:attrName>
                                        </p:attrNameLst>
                                      </p:cBhvr>
                                      <p:to>
                                        <p:strVal val="visible"/>
                                      </p:to>
                                    </p:set>
                                  </p:childTnLst>
                                </p:cTn>
                              </p:par>
                              <p:par>
                                <p:cTn id="185" nodeType="withEffect" fill="hold" presetClass="entr" presetID="1">
                                  <p:stCondLst>
                                    <p:cond delay="0"/>
                                  </p:stCondLst>
                                  <p:childTnLst>
                                    <p:set>
                                      <p:cBhvr>
                                        <p:cTn id="186" dur="1" fill="hold">
                                          <p:stCondLst>
                                            <p:cond delay="0"/>
                                          </p:stCondLst>
                                        </p:cTn>
                                        <p:tgtEl>
                                          <p:spTgt spid="33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Multiplicities</a:t>
            </a:r>
            <a:endParaRPr b="0" lang="en-US" sz="4400" spc="-1" strike="noStrike">
              <a:latin typeface="Arial"/>
            </a:endParaRPr>
          </a:p>
        </p:txBody>
      </p:sp>
      <p:sp>
        <p:nvSpPr>
          <p:cNvPr id="338" name="CustomShape 2"/>
          <p:cNvSpPr/>
          <p:nvPr/>
        </p:nvSpPr>
        <p:spPr>
          <a:xfrm>
            <a:off x="694440" y="1374840"/>
            <a:ext cx="7967520" cy="5053680"/>
          </a:xfrm>
          <a:prstGeom prst="rect">
            <a:avLst/>
          </a:prstGeom>
          <a:noFill/>
          <a:ln>
            <a:noFill/>
          </a:ln>
        </p:spPr>
        <p:style>
          <a:lnRef idx="0"/>
          <a:fillRef idx="0"/>
          <a:effectRef idx="0"/>
          <a:fontRef idx="minor"/>
        </p:style>
        <p:txBody>
          <a:bodyPr lIns="90000" rIns="90000" tIns="45000" bIns="45000">
            <a:noAutofit/>
          </a:bodyPr>
          <a:p>
            <a:pPr>
              <a:lnSpc>
                <a:spcPct val="80000"/>
              </a:lnSpc>
              <a:spcBef>
                <a:spcPts val="561"/>
              </a:spcBef>
            </a:pPr>
            <a:r>
              <a:rPr b="0" lang="en-US" sz="2800" spc="-1" strike="noStrike">
                <a:solidFill>
                  <a:srgbClr val="000000"/>
                </a:solidFill>
                <a:latin typeface="Calibri"/>
                <a:ea typeface="DejaVu Sans"/>
              </a:rPr>
              <a:t>Allow us to constrain the sizes of sets</a:t>
            </a:r>
            <a:endParaRPr b="0" lang="en-US" sz="2800" spc="-1" strike="noStrike">
              <a:latin typeface="Arial"/>
            </a:endParaRPr>
          </a:p>
          <a:p>
            <a:pPr lvl="1" marL="914400" indent="-456120">
              <a:lnSpc>
                <a:spcPct val="80000"/>
              </a:lnSpc>
              <a:spcBef>
                <a:spcPts val="479"/>
              </a:spcBef>
              <a:buClr>
                <a:srgbClr val="000000"/>
              </a:buClr>
              <a:buFont typeface="Arial"/>
              <a:buChar char="–"/>
            </a:pPr>
            <a:r>
              <a:rPr b="0" lang="en-US" sz="2400" spc="-1" strike="noStrike">
                <a:solidFill>
                  <a:srgbClr val="000000"/>
                </a:solidFill>
                <a:latin typeface="Calibri"/>
                <a:ea typeface="DejaVu Sans"/>
              </a:rPr>
              <a:t>A multiplicity keyword placed before a signature declaration constraints the number of element in the signature’s set</a:t>
            </a:r>
            <a:endParaRPr b="0" lang="en-US" sz="2400" spc="-1" strike="noStrike">
              <a:latin typeface="Arial"/>
            </a:endParaRPr>
          </a:p>
          <a:p>
            <a:pPr marL="533520" indent="-532440">
              <a:lnSpc>
                <a:spcPct val="80000"/>
              </a:lnSpc>
              <a:spcBef>
                <a:spcPts val="479"/>
              </a:spcBef>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c0504d"/>
                </a:solidFill>
                <a:latin typeface="Lucida Console"/>
                <a:ea typeface="DejaVu Sans"/>
              </a:rPr>
              <a:t>m</a:t>
            </a:r>
            <a:r>
              <a:rPr b="0"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a:t>
            </a:r>
            <a:endParaRPr b="0" lang="en-US" sz="2400" spc="-1" strike="noStrike">
              <a:latin typeface="Arial"/>
            </a:endParaRPr>
          </a:p>
          <a:p>
            <a:pPr marL="533520" indent="-532440">
              <a:lnSpc>
                <a:spcPct val="80000"/>
              </a:lnSpc>
              <a:spcBef>
                <a:spcPts val="241"/>
              </a:spcBef>
            </a:pPr>
            <a:endParaRPr b="0" lang="en-US" sz="2400" spc="-1" strike="noStrike">
              <a:latin typeface="Arial"/>
            </a:endParaRPr>
          </a:p>
          <a:p>
            <a:pPr lvl="1" marL="914400" indent="-456120">
              <a:lnSpc>
                <a:spcPct val="80000"/>
              </a:lnSpc>
              <a:spcBef>
                <a:spcPts val="479"/>
              </a:spcBef>
              <a:buClr>
                <a:srgbClr val="000000"/>
              </a:buClr>
              <a:buFont typeface="Arial"/>
              <a:buChar char="–"/>
            </a:pPr>
            <a:r>
              <a:rPr b="0" lang="en-US" sz="2400" spc="-1" strike="noStrike">
                <a:solidFill>
                  <a:srgbClr val="000000"/>
                </a:solidFill>
                <a:latin typeface="Calibri"/>
                <a:ea typeface="DejaVu Sans"/>
              </a:rPr>
              <a:t>We can also make multiplicities constraints on fields:</a:t>
            </a:r>
            <a:endParaRPr b="0" lang="en-US" sz="2400" spc="-1" strike="noStrike">
              <a:latin typeface="Arial"/>
            </a:endParaRPr>
          </a:p>
          <a:p>
            <a:pPr marL="533520" indent="-532440">
              <a:lnSpc>
                <a:spcPct val="80000"/>
              </a:lnSpc>
              <a:spcBef>
                <a:spcPts val="479"/>
              </a:spcBef>
            </a:pPr>
            <a:r>
              <a:rPr b="1" lang="en-US" sz="2400" spc="-1" strike="noStrike">
                <a:solidFill>
                  <a:srgbClr val="000000"/>
                </a:solidFill>
                <a:latin typeface="Lucida Console"/>
                <a:ea typeface="DejaVu Sans"/>
              </a:rPr>
              <a:t>	</a:t>
            </a:r>
            <a:r>
              <a:rPr b="1" lang="en-US" sz="2400" spc="-1" strike="noStrike">
                <a:solidFill>
                  <a:srgbClr val="000000"/>
                </a:solidFill>
                <a:latin typeface="Lucida Console"/>
                <a:ea typeface="DejaVu Sans"/>
              </a:rPr>
              <a:t>	</a:t>
            </a:r>
            <a:r>
              <a:rPr b="1" lang="en-US" sz="2400" spc="-1" strike="noStrike">
                <a:solidFill>
                  <a:srgbClr val="000000"/>
                </a:solidFill>
                <a:latin typeface="Lucida Console"/>
                <a:ea typeface="DejaVu Sans"/>
              </a:rPr>
              <a:t>	</a:t>
            </a:r>
            <a:r>
              <a:rPr b="1" lang="en-US" sz="2400" spc="-1" strike="noStrike">
                <a:solidFill>
                  <a:srgbClr val="000000"/>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{f: </a:t>
            </a:r>
            <a:r>
              <a:rPr b="0" lang="en-US" sz="2400" spc="-1" strike="noStrike">
                <a:solidFill>
                  <a:srgbClr val="c0504d"/>
                </a:solidFill>
                <a:latin typeface="Lucida Console"/>
                <a:ea typeface="DejaVu Sans"/>
              </a:rPr>
              <a:t>m</a:t>
            </a:r>
            <a:r>
              <a:rPr b="0" lang="en-US" sz="2400" spc="-1" strike="noStrike">
                <a:solidFill>
                  <a:srgbClr val="4f81bd"/>
                </a:solidFill>
                <a:latin typeface="Lucida Console"/>
                <a:ea typeface="DejaVu Sans"/>
              </a:rPr>
              <a:t> e}</a:t>
            </a:r>
            <a:endParaRPr b="0" lang="en-US" sz="2400" spc="-1" strike="noStrike">
              <a:latin typeface="Arial"/>
            </a:endParaRPr>
          </a:p>
          <a:p>
            <a:pPr marL="533520" indent="-532440">
              <a:lnSpc>
                <a:spcPct val="80000"/>
              </a:lnSpc>
              <a:spcBef>
                <a:spcPts val="479"/>
              </a:spcBef>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{f: e1 </a:t>
            </a:r>
            <a:r>
              <a:rPr b="0" lang="en-US" sz="2400" spc="-1" strike="noStrike">
                <a:solidFill>
                  <a:srgbClr val="c0504d"/>
                </a:solidFill>
                <a:latin typeface="Lucida Console"/>
                <a:ea typeface="DejaVu Sans"/>
              </a:rPr>
              <a:t>m</a:t>
            </a:r>
            <a:r>
              <a:rPr b="0" lang="en-US" sz="2400" spc="-1" strike="noStrike">
                <a:solidFill>
                  <a:srgbClr val="4f81bd"/>
                </a:solidFill>
                <a:latin typeface="Lucida Console"/>
                <a:ea typeface="DejaVu Sans"/>
              </a:rPr>
              <a:t> -&gt; </a:t>
            </a:r>
            <a:r>
              <a:rPr b="0" lang="en-US" sz="2400" spc="-1" strike="noStrike">
                <a:solidFill>
                  <a:srgbClr val="c0504d"/>
                </a:solidFill>
                <a:latin typeface="Lucida Console"/>
                <a:ea typeface="DejaVu Sans"/>
              </a:rPr>
              <a:t>n</a:t>
            </a:r>
            <a:r>
              <a:rPr b="0" lang="en-US" sz="2400" spc="-1" strike="noStrike">
                <a:solidFill>
                  <a:srgbClr val="4f81bd"/>
                </a:solidFill>
                <a:latin typeface="Lucida Console"/>
                <a:ea typeface="DejaVu Sans"/>
              </a:rPr>
              <a:t> e2}</a:t>
            </a:r>
            <a:endParaRPr b="0" lang="en-US" sz="2400" spc="-1" strike="noStrike">
              <a:latin typeface="Arial"/>
            </a:endParaRPr>
          </a:p>
          <a:p>
            <a:pPr marL="533520" indent="-532440">
              <a:lnSpc>
                <a:spcPct val="80000"/>
              </a:lnSpc>
              <a:spcBef>
                <a:spcPts val="201"/>
              </a:spcBef>
            </a:pPr>
            <a:endParaRPr b="0" lang="en-US" sz="2400" spc="-1" strike="noStrike">
              <a:latin typeface="Arial"/>
            </a:endParaRPr>
          </a:p>
          <a:p>
            <a:pPr marL="533520" indent="-532440">
              <a:lnSpc>
                <a:spcPct val="80000"/>
              </a:lnSpc>
              <a:spcBef>
                <a:spcPts val="561"/>
              </a:spcBef>
            </a:pPr>
            <a:r>
              <a:rPr b="0" lang="en-US" sz="2800" spc="-1" strike="noStrike">
                <a:solidFill>
                  <a:srgbClr val="000000"/>
                </a:solidFill>
                <a:latin typeface="Calibri"/>
                <a:ea typeface="DejaVu Sans"/>
              </a:rPr>
              <a:t>There are four multiplicities</a:t>
            </a:r>
            <a:endParaRPr b="0" lang="en-US" sz="2800" spc="-1" strike="noStrike">
              <a:latin typeface="Arial"/>
            </a:endParaRPr>
          </a:p>
          <a:p>
            <a:pPr lvl="1" marL="914400" indent="-456120">
              <a:lnSpc>
                <a:spcPct val="80000"/>
              </a:lnSpc>
              <a:spcBef>
                <a:spcPts val="400"/>
              </a:spcBef>
              <a:buClr>
                <a:srgbClr val="4f81bd"/>
              </a:buClr>
              <a:buFont typeface="Arial"/>
              <a:buChar char="–"/>
            </a:pPr>
            <a:r>
              <a:rPr b="1" lang="en-US" sz="2000" spc="-1" strike="noStrike">
                <a:solidFill>
                  <a:srgbClr val="4f81bd"/>
                </a:solidFill>
                <a:latin typeface="Lucida Console"/>
                <a:ea typeface="DejaVu Sans"/>
              </a:rPr>
              <a:t>set</a:t>
            </a:r>
            <a:r>
              <a:rPr b="0" lang="en-US" sz="2000" spc="-1" strike="noStrike">
                <a:solidFill>
                  <a:srgbClr val="4f81bd"/>
                </a:solidFill>
                <a:latin typeface="Calibri"/>
                <a:ea typeface="DejaVu Sans"/>
              </a:rPr>
              <a:t>	</a:t>
            </a:r>
            <a:r>
              <a:rPr b="0" lang="en-US" sz="2000" spc="-1" strike="noStrike">
                <a:solidFill>
                  <a:srgbClr val="000000"/>
                </a:solidFill>
                <a:latin typeface="Calibri"/>
                <a:ea typeface="DejaVu Sans"/>
              </a:rPr>
              <a:t>: any number </a:t>
            </a:r>
            <a:endParaRPr b="0" lang="en-US" sz="2000" spc="-1" strike="noStrike">
              <a:latin typeface="Arial"/>
            </a:endParaRPr>
          </a:p>
          <a:p>
            <a:pPr lvl="1" marL="914400" indent="-456120">
              <a:lnSpc>
                <a:spcPct val="80000"/>
              </a:lnSpc>
              <a:spcBef>
                <a:spcPts val="400"/>
              </a:spcBef>
              <a:buClr>
                <a:srgbClr val="4f81bd"/>
              </a:buClr>
              <a:buFont typeface="Arial"/>
              <a:buChar char="–"/>
            </a:pPr>
            <a:r>
              <a:rPr b="1" lang="en-US" sz="2000" spc="-1" strike="noStrike">
                <a:solidFill>
                  <a:srgbClr val="4f81bd"/>
                </a:solidFill>
                <a:latin typeface="Lucida Console"/>
                <a:ea typeface="DejaVu Sans"/>
              </a:rPr>
              <a:t>some</a:t>
            </a:r>
            <a:r>
              <a:rPr b="0" lang="en-US" sz="2000" spc="-1" strike="noStrike">
                <a:solidFill>
                  <a:srgbClr val="000000"/>
                </a:solidFill>
                <a:latin typeface="Calibri"/>
                <a:ea typeface="DejaVu Sans"/>
              </a:rPr>
              <a:t> </a:t>
            </a:r>
            <a:r>
              <a:rPr b="0" lang="en-US" sz="2000" spc="-1" strike="noStrike">
                <a:solidFill>
                  <a:srgbClr val="000000"/>
                </a:solidFill>
                <a:latin typeface="Calibri"/>
                <a:ea typeface="DejaVu Sans"/>
              </a:rPr>
              <a:t>	</a:t>
            </a:r>
            <a:r>
              <a:rPr b="0" lang="en-US" sz="2000" spc="-1" strike="noStrike">
                <a:solidFill>
                  <a:srgbClr val="000000"/>
                </a:solidFill>
                <a:latin typeface="Calibri"/>
                <a:ea typeface="DejaVu Sans"/>
              </a:rPr>
              <a:t>: one or more</a:t>
            </a:r>
            <a:endParaRPr b="0" lang="en-US" sz="2000" spc="-1" strike="noStrike">
              <a:latin typeface="Arial"/>
            </a:endParaRPr>
          </a:p>
          <a:p>
            <a:pPr lvl="1" marL="914400" indent="-456120">
              <a:lnSpc>
                <a:spcPct val="80000"/>
              </a:lnSpc>
              <a:spcBef>
                <a:spcPts val="400"/>
              </a:spcBef>
              <a:buClr>
                <a:srgbClr val="4f81bd"/>
              </a:buClr>
              <a:buFont typeface="Arial"/>
              <a:buChar char="–"/>
            </a:pPr>
            <a:r>
              <a:rPr b="1" lang="en-US" sz="2000" spc="-1" strike="noStrike">
                <a:solidFill>
                  <a:srgbClr val="4f81bd"/>
                </a:solidFill>
                <a:latin typeface="Lucida Console"/>
                <a:ea typeface="DejaVu Sans"/>
              </a:rPr>
              <a:t>lone</a:t>
            </a:r>
            <a:r>
              <a:rPr b="1" lang="en-US" sz="2000" spc="-1" strike="noStrike">
                <a:solidFill>
                  <a:srgbClr val="4f81bd"/>
                </a:solidFill>
                <a:latin typeface="Courier New"/>
                <a:ea typeface="DejaVu Sans"/>
              </a:rPr>
              <a:t>	</a:t>
            </a:r>
            <a:r>
              <a:rPr b="0" lang="en-US" sz="2000" spc="-1" strike="noStrike">
                <a:solidFill>
                  <a:srgbClr val="000000"/>
                </a:solidFill>
                <a:latin typeface="Calibri"/>
                <a:ea typeface="DejaVu Sans"/>
              </a:rPr>
              <a:t>: zero or one</a:t>
            </a:r>
            <a:endParaRPr b="0" lang="en-US" sz="2000" spc="-1" strike="noStrike">
              <a:latin typeface="Arial"/>
            </a:endParaRPr>
          </a:p>
          <a:p>
            <a:pPr lvl="1" marL="914400" indent="-456120">
              <a:lnSpc>
                <a:spcPct val="80000"/>
              </a:lnSpc>
              <a:spcBef>
                <a:spcPts val="400"/>
              </a:spcBef>
              <a:buClr>
                <a:srgbClr val="4f81bd"/>
              </a:buClr>
              <a:buFont typeface="Arial"/>
              <a:buChar char="–"/>
            </a:pPr>
            <a:r>
              <a:rPr b="1" lang="en-US" sz="2000" spc="-1" strike="noStrike">
                <a:solidFill>
                  <a:srgbClr val="4f81bd"/>
                </a:solidFill>
                <a:latin typeface="Lucida Console"/>
                <a:ea typeface="DejaVu Sans"/>
              </a:rPr>
              <a:t>one</a:t>
            </a:r>
            <a:r>
              <a:rPr b="1" lang="en-US" sz="2000" spc="-1" strike="noStrike">
                <a:solidFill>
                  <a:srgbClr val="4f81bd"/>
                </a:solidFill>
                <a:latin typeface="Courier New"/>
                <a:ea typeface="DejaVu Sans"/>
              </a:rPr>
              <a:t>	</a:t>
            </a:r>
            <a:r>
              <a:rPr b="0" lang="en-US" sz="2000" spc="-1" strike="noStrike">
                <a:solidFill>
                  <a:srgbClr val="000000"/>
                </a:solidFill>
                <a:latin typeface="Calibri"/>
                <a:ea typeface="DejaVu Sans"/>
              </a:rPr>
              <a:t>: exactly one</a:t>
            </a:r>
            <a:endParaRPr b="0" lang="en-US" sz="2000" spc="-1" strike="noStrike">
              <a:latin typeface="Arial"/>
            </a:endParaRPr>
          </a:p>
        </p:txBody>
      </p:sp>
      <p:sp>
        <p:nvSpPr>
          <p:cNvPr id="339"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748583D-5D10-4D44-80BE-65C0DEB02A02}"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340"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Multiplicities: Examples</a:t>
            </a:r>
            <a:endParaRPr b="0" lang="en-US" sz="4400" spc="-1" strike="noStrike">
              <a:latin typeface="Arial"/>
            </a:endParaRPr>
          </a:p>
        </p:txBody>
      </p:sp>
      <p:sp>
        <p:nvSpPr>
          <p:cNvPr id="342" name="CustomShape 2"/>
          <p:cNvSpPr/>
          <p:nvPr/>
        </p:nvSpPr>
        <p:spPr>
          <a:xfrm>
            <a:off x="549360" y="1523880"/>
            <a:ext cx="8152200" cy="487584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561"/>
              </a:spcBef>
            </a:pPr>
            <a:r>
              <a:rPr b="0" lang="en-US" sz="2800" spc="-1" strike="noStrike">
                <a:solidFill>
                  <a:srgbClr val="000000"/>
                </a:solidFill>
                <a:latin typeface="Calibri"/>
                <a:ea typeface="DejaVu Sans"/>
              </a:rPr>
              <a:t>Without multiplicity:</a:t>
            </a:r>
            <a:endParaRPr b="0" lang="en-US" sz="2800" spc="-1" strike="noStrike">
              <a:latin typeface="Arial"/>
            </a:endParaRPr>
          </a:p>
          <a:p>
            <a:pPr marL="457200">
              <a:lnSpc>
                <a:spcPct val="100000"/>
              </a:lnSpc>
              <a:spcBef>
                <a:spcPts val="479"/>
              </a:spcBef>
            </a:pPr>
            <a:r>
              <a:rPr b="0" lang="en-US" sz="2400" spc="-1" strike="noStrike">
                <a:solidFill>
                  <a:srgbClr val="000000"/>
                </a:solidFill>
                <a:latin typeface="Calibri"/>
                <a:ea typeface="DejaVu Sans"/>
              </a:rPr>
              <a:t>A set of colors, each of which is red, yellow or green</a:t>
            </a:r>
            <a:endParaRPr b="0" lang="en-US" sz="2400" spc="-1" strike="noStrike">
              <a:latin typeface="Arial"/>
            </a:endParaRPr>
          </a:p>
          <a:p>
            <a:pPr marL="743040" indent="-284760">
              <a:lnSpc>
                <a:spcPct val="100000"/>
              </a:lnSpc>
              <a:spcBef>
                <a:spcPts val="201"/>
              </a:spcBef>
            </a:pPr>
            <a:endParaRPr b="0" lang="en-US" sz="2400" spc="-1" strike="noStrike">
              <a:latin typeface="Arial"/>
            </a:endParaRPr>
          </a:p>
          <a:p>
            <a:pPr marL="343080" indent="-342000">
              <a:lnSpc>
                <a:spcPct val="10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abstract sig</a:t>
            </a:r>
            <a:r>
              <a:rPr b="0" lang="en-US" sz="2000" spc="-1" strike="noStrike">
                <a:solidFill>
                  <a:srgbClr val="4f81bd"/>
                </a:solidFill>
                <a:latin typeface="Lucida Console"/>
                <a:ea typeface="DejaVu Sans"/>
              </a:rPr>
              <a:t> Color {}</a:t>
            </a:r>
            <a:endParaRPr b="0" lang="en-US" sz="2000" spc="-1" strike="noStrike">
              <a:latin typeface="Arial"/>
            </a:endParaRPr>
          </a:p>
          <a:p>
            <a:pPr marL="343080" indent="-342000">
              <a:lnSpc>
                <a:spcPct val="10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a:t>
            </a:r>
            <a:r>
              <a:rPr b="0" lang="en-US" sz="2000" spc="-1" strike="noStrike">
                <a:solidFill>
                  <a:srgbClr val="4f81bd"/>
                </a:solidFill>
                <a:latin typeface="Lucida Console"/>
                <a:ea typeface="DejaVu Sans"/>
              </a:rPr>
              <a:t> Red, Yellow, Green </a:t>
            </a:r>
            <a:r>
              <a:rPr b="1" lang="en-US" sz="2000" spc="-1" strike="noStrike">
                <a:solidFill>
                  <a:srgbClr val="4f81bd"/>
                </a:solidFill>
                <a:latin typeface="Lucida Console"/>
                <a:ea typeface="DejaVu Sans"/>
              </a:rPr>
              <a:t>extends</a:t>
            </a:r>
            <a:r>
              <a:rPr b="0" lang="en-US" sz="2000" spc="-1" strike="noStrike">
                <a:solidFill>
                  <a:srgbClr val="4f81bd"/>
                </a:solidFill>
                <a:latin typeface="Lucida Console"/>
                <a:ea typeface="DejaVu Sans"/>
              </a:rPr>
              <a:t> Color {}</a:t>
            </a:r>
            <a:endParaRPr b="0" lang="en-US" sz="2000" spc="-1" strike="noStrike">
              <a:latin typeface="Arial"/>
            </a:endParaRPr>
          </a:p>
          <a:p>
            <a:pPr marL="343080" indent="-342000">
              <a:lnSpc>
                <a:spcPct val="100000"/>
              </a:lnSpc>
              <a:spcBef>
                <a:spcPts val="400"/>
              </a:spcBef>
            </a:pPr>
            <a:endParaRPr b="0" lang="en-US" sz="2000" spc="-1" strike="noStrike">
              <a:latin typeface="Arial"/>
            </a:endParaRPr>
          </a:p>
          <a:p>
            <a:pPr marL="343080" indent="-342000">
              <a:lnSpc>
                <a:spcPct val="100000"/>
              </a:lnSpc>
              <a:spcBef>
                <a:spcPts val="561"/>
              </a:spcBef>
            </a:pPr>
            <a:r>
              <a:rPr b="0" lang="en-US" sz="2800" spc="-1" strike="noStrike">
                <a:solidFill>
                  <a:srgbClr val="000000"/>
                </a:solidFill>
                <a:latin typeface="Calibri"/>
                <a:ea typeface="DejaVu Sans"/>
              </a:rPr>
              <a:t>With multiplicity: </a:t>
            </a:r>
            <a:endParaRPr b="0" lang="en-US" sz="2800" spc="-1" strike="noStrike">
              <a:latin typeface="Arial"/>
            </a:endParaRPr>
          </a:p>
          <a:p>
            <a:pPr marL="457200" indent="-342000">
              <a:lnSpc>
                <a:spcPct val="100000"/>
              </a:lnSpc>
              <a:spcBef>
                <a:spcPts val="479"/>
              </a:spcBef>
            </a:pPr>
            <a:r>
              <a:rPr b="0" lang="en-US" sz="2400" spc="-1" strike="noStrike">
                <a:solidFill>
                  <a:srgbClr val="000000"/>
                </a:solidFill>
                <a:latin typeface="Calibri"/>
                <a:ea typeface="DejaVu Sans"/>
              </a:rPr>
              <a:t>An enumeration of colors</a:t>
            </a:r>
            <a:endParaRPr b="0" lang="en-US" sz="2400" spc="-1" strike="noStrike">
              <a:latin typeface="Arial"/>
            </a:endParaRPr>
          </a:p>
          <a:p>
            <a:pPr marL="343080" indent="-342000">
              <a:lnSpc>
                <a:spcPct val="100000"/>
              </a:lnSpc>
              <a:spcBef>
                <a:spcPts val="201"/>
              </a:spcBef>
            </a:pPr>
            <a:endParaRPr b="0" lang="en-US" sz="2400" spc="-1" strike="noStrike">
              <a:latin typeface="Arial"/>
            </a:endParaRPr>
          </a:p>
          <a:p>
            <a:pPr marL="343080" indent="-342000">
              <a:lnSpc>
                <a:spcPct val="10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abstract sig</a:t>
            </a:r>
            <a:r>
              <a:rPr b="0" lang="en-US" sz="2000" spc="-1" strike="noStrike">
                <a:solidFill>
                  <a:srgbClr val="4f81bd"/>
                </a:solidFill>
                <a:latin typeface="Lucida Console"/>
                <a:ea typeface="DejaVu Sans"/>
              </a:rPr>
              <a:t> Color {}</a:t>
            </a:r>
            <a:endParaRPr b="0" lang="en-US" sz="2000" spc="-1" strike="noStrike">
              <a:latin typeface="Arial"/>
            </a:endParaRPr>
          </a:p>
          <a:p>
            <a:pPr marL="343080" indent="-342000">
              <a:lnSpc>
                <a:spcPct val="10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one sig</a:t>
            </a:r>
            <a:r>
              <a:rPr b="0" lang="en-US" sz="2000" spc="-1" strike="noStrike">
                <a:solidFill>
                  <a:srgbClr val="4f81bd"/>
                </a:solidFill>
                <a:latin typeface="Lucida Console"/>
                <a:ea typeface="DejaVu Sans"/>
              </a:rPr>
              <a:t> Red, Yellow, Green </a:t>
            </a:r>
            <a:r>
              <a:rPr b="1" lang="en-US" sz="2000" spc="-1" strike="noStrike">
                <a:solidFill>
                  <a:srgbClr val="4f81bd"/>
                </a:solidFill>
                <a:latin typeface="Lucida Console"/>
                <a:ea typeface="DejaVu Sans"/>
              </a:rPr>
              <a:t>extends</a:t>
            </a:r>
            <a:r>
              <a:rPr b="0" lang="en-US" sz="2000" spc="-1" strike="noStrike">
                <a:solidFill>
                  <a:srgbClr val="4f81bd"/>
                </a:solidFill>
                <a:latin typeface="Lucida Console"/>
                <a:ea typeface="DejaVu Sans"/>
              </a:rPr>
              <a:t> Color {}</a:t>
            </a:r>
            <a:endParaRPr b="0" lang="en-US" sz="2000" spc="-1" strike="noStrike">
              <a:latin typeface="Arial"/>
            </a:endParaRPr>
          </a:p>
          <a:p>
            <a:pPr marL="343080" indent="-342000">
              <a:lnSpc>
                <a:spcPct val="100000"/>
              </a:lnSpc>
              <a:spcBef>
                <a:spcPts val="400"/>
              </a:spcBef>
            </a:pPr>
            <a:endParaRPr b="0" lang="en-US" sz="2000" spc="-1" strike="noStrike">
              <a:latin typeface="Arial"/>
            </a:endParaRPr>
          </a:p>
        </p:txBody>
      </p:sp>
      <p:sp>
        <p:nvSpPr>
          <p:cNvPr id="343"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53DE513-61F6-4F0C-B07F-89FD9ED7A26D}"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344"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87" dur="indefinite" restart="never" nodeType="tmRoot">
          <p:childTnLst>
            <p:seq>
              <p:cTn id="188" dur="indefinite" nodeType="mainSeq">
                <p:childTnLst>
                  <p:par>
                    <p:cTn id="189" fill="hold">
                      <p:stCondLst>
                        <p:cond delay="indefinite"/>
                      </p:stCondLst>
                      <p:childTnLst>
                        <p:par>
                          <p:cTn id="190" fill="hold">
                            <p:stCondLst>
                              <p:cond delay="0"/>
                            </p:stCondLst>
                            <p:childTnLst>
                              <p:par>
                                <p:cTn id="191" nodeType="clickEffect" fill="hold" presetClass="entr" presetID="1">
                                  <p:stCondLst>
                                    <p:cond delay="0"/>
                                  </p:stCondLst>
                                  <p:childTnLst>
                                    <p:set>
                                      <p:cBhvr>
                                        <p:cTn id="192" dur="1" fill="hold">
                                          <p:stCondLst>
                                            <p:cond delay="0"/>
                                          </p:stCondLst>
                                        </p:cTn>
                                        <p:tgtEl>
                                          <p:spTgt spid="342">
                                            <p:txEl>
                                              <p:pRg st="6" end="6"/>
                                            </p:txEl>
                                          </p:spTgt>
                                        </p:tgtEl>
                                        <p:attrNameLst>
                                          <p:attrName>style.visibility</p:attrName>
                                        </p:attrNameLst>
                                      </p:cBhvr>
                                      <p:to>
                                        <p:strVal val="visible"/>
                                      </p:to>
                                    </p:set>
                                  </p:childTnLst>
                                </p:cTn>
                              </p:par>
                              <p:par>
                                <p:cTn id="193" nodeType="withEffect" fill="hold" presetClass="entr" presetID="1">
                                  <p:stCondLst>
                                    <p:cond delay="0"/>
                                  </p:stCondLst>
                                  <p:childTnLst>
                                    <p:set>
                                      <p:cBhvr>
                                        <p:cTn id="194" dur="1" fill="hold">
                                          <p:stCondLst>
                                            <p:cond delay="0"/>
                                          </p:stCondLst>
                                        </p:cTn>
                                        <p:tgtEl>
                                          <p:spTgt spid="342">
                                            <p:txEl>
                                              <p:pRg st="7" end="7"/>
                                            </p:txEl>
                                          </p:spTgt>
                                        </p:tgtEl>
                                        <p:attrNameLst>
                                          <p:attrName>style.visibility</p:attrName>
                                        </p:attrNameLst>
                                      </p:cBhvr>
                                      <p:to>
                                        <p:strVal val="visible"/>
                                      </p:to>
                                    </p:set>
                                  </p:childTnLst>
                                </p:cTn>
                              </p:par>
                              <p:par>
                                <p:cTn id="195" nodeType="withEffect" fill="hold" presetClass="entr" presetID="1">
                                  <p:stCondLst>
                                    <p:cond delay="0"/>
                                  </p:stCondLst>
                                  <p:childTnLst>
                                    <p:set>
                                      <p:cBhvr>
                                        <p:cTn id="196" dur="1" fill="hold">
                                          <p:stCondLst>
                                            <p:cond delay="0"/>
                                          </p:stCondLst>
                                        </p:cTn>
                                        <p:tgtEl>
                                          <p:spTgt spid="342">
                                            <p:txEl>
                                              <p:pRg st="9" end="9"/>
                                            </p:txEl>
                                          </p:spTgt>
                                        </p:tgtEl>
                                        <p:attrNameLst>
                                          <p:attrName>style.visibility</p:attrName>
                                        </p:attrNameLst>
                                      </p:cBhvr>
                                      <p:to>
                                        <p:strVal val="visible"/>
                                      </p:to>
                                    </p:set>
                                  </p:childTnLst>
                                </p:cTn>
                              </p:par>
                              <p:par>
                                <p:cTn id="197" nodeType="withEffect" fill="hold" presetClass="entr" presetID="1">
                                  <p:stCondLst>
                                    <p:cond delay="0"/>
                                  </p:stCondLst>
                                  <p:childTnLst>
                                    <p:set>
                                      <p:cBhvr>
                                        <p:cTn id="198" dur="1" fill="hold">
                                          <p:stCondLst>
                                            <p:cond delay="0"/>
                                          </p:stCondLst>
                                        </p:cTn>
                                        <p:tgtEl>
                                          <p:spTgt spid="342">
                                            <p:txEl>
                                              <p:pRg st="10" end="1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Multiplicities: Examples</a:t>
            </a:r>
            <a:endParaRPr b="0" lang="en-US" sz="4400" spc="-1" strike="noStrike">
              <a:latin typeface="Arial"/>
            </a:endParaRPr>
          </a:p>
        </p:txBody>
      </p:sp>
      <p:sp>
        <p:nvSpPr>
          <p:cNvPr id="346" name="CustomShape 2"/>
          <p:cNvSpPr/>
          <p:nvPr/>
        </p:nvSpPr>
        <p:spPr>
          <a:xfrm>
            <a:off x="506880" y="1523880"/>
            <a:ext cx="8485560" cy="4875840"/>
          </a:xfrm>
          <a:prstGeom prst="rect">
            <a:avLst/>
          </a:prstGeom>
          <a:noFill/>
          <a:ln>
            <a:noFill/>
          </a:ln>
        </p:spPr>
        <p:style>
          <a:lnRef idx="0"/>
          <a:fillRef idx="0"/>
          <a:effectRef idx="0"/>
          <a:fontRef idx="minor"/>
        </p:style>
        <p:txBody>
          <a:bodyPr lIns="90000" rIns="90000" tIns="45000" bIns="45000">
            <a:noAutofit/>
          </a:bodyPr>
          <a:p>
            <a:pPr marL="343080" indent="-342000">
              <a:lnSpc>
                <a:spcPct val="90000"/>
              </a:lnSpc>
              <a:spcBef>
                <a:spcPts val="479"/>
              </a:spcBef>
              <a:buClr>
                <a:srgbClr val="000000"/>
              </a:buClr>
              <a:buFont typeface="Arial"/>
              <a:buChar char="•"/>
            </a:pPr>
            <a:r>
              <a:rPr b="0" lang="en-US" sz="2400" spc="-1" strike="noStrike">
                <a:solidFill>
                  <a:srgbClr val="000000"/>
                </a:solidFill>
                <a:latin typeface="Calibri"/>
                <a:ea typeface="DejaVu Sans"/>
              </a:rPr>
              <a:t>A file system in which each directory contains any number of objects, and each alias points to exactly one object</a:t>
            </a:r>
            <a:endParaRPr b="0" lang="en-US" sz="2400" spc="-1" strike="noStrike">
              <a:latin typeface="Arial"/>
            </a:endParaRPr>
          </a:p>
          <a:p>
            <a:pPr marL="343080" indent="-342000">
              <a:lnSpc>
                <a:spcPct val="90000"/>
              </a:lnSpc>
              <a:spcBef>
                <a:spcPts val="479"/>
              </a:spcBef>
            </a:pPr>
            <a:endParaRPr b="0" lang="en-US" sz="2400" spc="-1" strike="noStrike">
              <a:latin typeface="Arial"/>
            </a:endParaRPr>
          </a:p>
          <a:p>
            <a:pPr marL="343080" indent="-342000">
              <a:lnSpc>
                <a:spcPct val="9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abstract sig</a:t>
            </a:r>
            <a:r>
              <a:rPr b="0" lang="en-US" sz="2000" spc="-1" strike="noStrike">
                <a:solidFill>
                  <a:srgbClr val="4f81bd"/>
                </a:solidFill>
                <a:latin typeface="Lucida Console"/>
                <a:ea typeface="DejaVu Sans"/>
              </a:rPr>
              <a:t> Object {}</a:t>
            </a:r>
            <a:endParaRPr b="0" lang="en-US" sz="2000" spc="-1" strike="noStrike">
              <a:latin typeface="Arial"/>
            </a:endParaRPr>
          </a:p>
          <a:p>
            <a:pPr marL="343080" indent="-342000">
              <a:lnSpc>
                <a:spcPct val="9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a:t>
            </a:r>
            <a:r>
              <a:rPr b="0" lang="en-US" sz="2000" spc="-1" strike="noStrike">
                <a:solidFill>
                  <a:srgbClr val="4f81bd"/>
                </a:solidFill>
                <a:latin typeface="Lucida Console"/>
                <a:ea typeface="DejaVu Sans"/>
              </a:rPr>
              <a:t> Directory </a:t>
            </a:r>
            <a:r>
              <a:rPr b="1" lang="en-US" sz="2000" spc="-1" strike="noStrike">
                <a:solidFill>
                  <a:srgbClr val="4f81bd"/>
                </a:solidFill>
                <a:latin typeface="Lucida Console"/>
                <a:ea typeface="DejaVu Sans"/>
              </a:rPr>
              <a:t>extends</a:t>
            </a:r>
            <a:r>
              <a:rPr b="0" lang="en-US" sz="2000" spc="-1" strike="noStrike">
                <a:solidFill>
                  <a:srgbClr val="4f81bd"/>
                </a:solidFill>
                <a:latin typeface="Lucida Console"/>
                <a:ea typeface="DejaVu Sans"/>
              </a:rPr>
              <a:t> Object {contents: </a:t>
            </a:r>
            <a:r>
              <a:rPr b="1" lang="en-US" sz="2000" spc="-1" strike="noStrike">
                <a:solidFill>
                  <a:srgbClr val="4f81bd"/>
                </a:solidFill>
                <a:latin typeface="Lucida Console"/>
                <a:ea typeface="DejaVu Sans"/>
              </a:rPr>
              <a:t>set</a:t>
            </a:r>
            <a:r>
              <a:rPr b="0" lang="en-US" sz="2000" spc="-1" strike="noStrike">
                <a:solidFill>
                  <a:srgbClr val="4f81bd"/>
                </a:solidFill>
                <a:latin typeface="Lucida Console"/>
                <a:ea typeface="DejaVu Sans"/>
              </a:rPr>
              <a:t> Object}</a:t>
            </a:r>
            <a:endParaRPr b="0" lang="en-US" sz="2000" spc="-1" strike="noStrike">
              <a:latin typeface="Arial"/>
            </a:endParaRPr>
          </a:p>
          <a:p>
            <a:pPr marL="343080" indent="-342000">
              <a:lnSpc>
                <a:spcPct val="9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a:t>
            </a:r>
            <a:r>
              <a:rPr b="0" lang="en-US" sz="2000" spc="-1" strike="noStrike">
                <a:solidFill>
                  <a:srgbClr val="4f81bd"/>
                </a:solidFill>
                <a:latin typeface="Lucida Console"/>
                <a:ea typeface="DejaVu Sans"/>
              </a:rPr>
              <a:t> File </a:t>
            </a:r>
            <a:r>
              <a:rPr b="1" lang="en-US" sz="2000" spc="-1" strike="noStrike">
                <a:solidFill>
                  <a:srgbClr val="4f81bd"/>
                </a:solidFill>
                <a:latin typeface="Lucida Console"/>
                <a:ea typeface="DejaVu Sans"/>
              </a:rPr>
              <a:t>extends</a:t>
            </a:r>
            <a:r>
              <a:rPr b="0" lang="en-US" sz="2000" spc="-1" strike="noStrike">
                <a:solidFill>
                  <a:srgbClr val="4f81bd"/>
                </a:solidFill>
                <a:latin typeface="Lucida Console"/>
                <a:ea typeface="DejaVu Sans"/>
              </a:rPr>
              <a:t> Object {}</a:t>
            </a:r>
            <a:endParaRPr b="0" lang="en-US" sz="2000" spc="-1" strike="noStrike">
              <a:latin typeface="Arial"/>
            </a:endParaRPr>
          </a:p>
          <a:p>
            <a:pPr marL="343080" indent="-342000">
              <a:lnSpc>
                <a:spcPct val="9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a:t>
            </a:r>
            <a:r>
              <a:rPr b="0" lang="en-US" sz="2000" spc="-1" strike="noStrike">
                <a:solidFill>
                  <a:srgbClr val="4f81bd"/>
                </a:solidFill>
                <a:latin typeface="Lucida Console"/>
                <a:ea typeface="DejaVu Sans"/>
              </a:rPr>
              <a:t> Alias </a:t>
            </a:r>
            <a:r>
              <a:rPr b="1" lang="en-US" sz="2000" spc="-1" strike="noStrike">
                <a:solidFill>
                  <a:srgbClr val="4f81bd"/>
                </a:solidFill>
                <a:latin typeface="Lucida Console"/>
                <a:ea typeface="DejaVu Sans"/>
              </a:rPr>
              <a:t>in </a:t>
            </a:r>
            <a:r>
              <a:rPr b="0" lang="en-US" sz="2000" spc="-1" strike="noStrike">
                <a:solidFill>
                  <a:srgbClr val="4f81bd"/>
                </a:solidFill>
                <a:latin typeface="Lucida Console"/>
                <a:ea typeface="DejaVu Sans"/>
              </a:rPr>
              <a:t>File {to: </a:t>
            </a:r>
            <a:r>
              <a:rPr b="1" lang="en-US" sz="2000" spc="-1" strike="noStrike">
                <a:solidFill>
                  <a:srgbClr val="4f81bd"/>
                </a:solidFill>
                <a:latin typeface="Lucida Console"/>
                <a:ea typeface="DejaVu Sans"/>
              </a:rPr>
              <a:t>one</a:t>
            </a:r>
            <a:r>
              <a:rPr b="0" lang="en-US" sz="2000" spc="-1" strike="noStrike">
                <a:solidFill>
                  <a:srgbClr val="4f81bd"/>
                </a:solidFill>
                <a:latin typeface="Lucida Console"/>
                <a:ea typeface="DejaVu Sans"/>
              </a:rPr>
              <a:t> Object}</a:t>
            </a:r>
            <a:endParaRPr b="0" lang="en-US" sz="2000" spc="-1" strike="noStrike">
              <a:latin typeface="Arial"/>
            </a:endParaRPr>
          </a:p>
          <a:p>
            <a:pPr marL="343080" indent="-342000">
              <a:lnSpc>
                <a:spcPct val="90000"/>
              </a:lnSpc>
              <a:spcBef>
                <a:spcPts val="479"/>
              </a:spcBef>
            </a:pPr>
            <a:endParaRPr b="0" lang="en-US" sz="2000" spc="-1" strike="noStrike">
              <a:latin typeface="Arial"/>
            </a:endParaRPr>
          </a:p>
          <a:p>
            <a:pPr marL="343080" indent="-342000">
              <a:lnSpc>
                <a:spcPct val="90000"/>
              </a:lnSpc>
              <a:spcBef>
                <a:spcPts val="479"/>
              </a:spcBef>
              <a:spcAft>
                <a:spcPts val="1199"/>
              </a:spcAft>
              <a:buClr>
                <a:srgbClr val="000000"/>
              </a:buClr>
              <a:buFont typeface="Arial"/>
              <a:buChar char="•"/>
            </a:pPr>
            <a:r>
              <a:rPr b="0" lang="en-US" sz="2400" spc="-1" strike="noStrike">
                <a:solidFill>
                  <a:srgbClr val="000000"/>
                </a:solidFill>
                <a:latin typeface="Calibri"/>
                <a:ea typeface="DejaVu Sans"/>
              </a:rPr>
              <a:t>The </a:t>
            </a:r>
            <a:r>
              <a:rPr b="0" lang="en-US" sz="2400" spc="-1" strike="noStrike">
                <a:solidFill>
                  <a:srgbClr val="c0504d"/>
                </a:solidFill>
                <a:latin typeface="Calibri"/>
                <a:ea typeface="DejaVu Sans"/>
              </a:rPr>
              <a:t>default multiplicity</a:t>
            </a:r>
            <a:r>
              <a:rPr b="0" lang="en-US" sz="2400" spc="-1" strike="noStrike">
                <a:solidFill>
                  <a:srgbClr val="000000"/>
                </a:solidFill>
                <a:latin typeface="Calibri"/>
                <a:ea typeface="DejaVu Sans"/>
              </a:rPr>
              <a:t> is </a:t>
            </a:r>
            <a:r>
              <a:rPr b="1" lang="en-US" sz="2400" spc="-1" strike="noStrike">
                <a:solidFill>
                  <a:srgbClr val="4f81bd"/>
                </a:solidFill>
                <a:latin typeface="Lucida Console"/>
                <a:ea typeface="DejaVu Sans"/>
              </a:rPr>
              <a:t>one</a:t>
            </a:r>
            <a:r>
              <a:rPr b="0" lang="en-US" sz="2400" spc="-1" strike="noStrike">
                <a:solidFill>
                  <a:srgbClr val="000000"/>
                </a:solidFill>
                <a:latin typeface="Calibri"/>
                <a:ea typeface="DejaVu Sans"/>
              </a:rPr>
              <a:t>, so:</a:t>
            </a:r>
            <a:endParaRPr b="0" lang="en-US" sz="2400" spc="-1" strike="noStrike">
              <a:latin typeface="Arial"/>
            </a:endParaRPr>
          </a:p>
          <a:p>
            <a:pPr marL="343080" indent="-342000">
              <a:lnSpc>
                <a:spcPct val="90000"/>
              </a:lnSpc>
              <a:spcBef>
                <a:spcPts val="479"/>
              </a:spcBef>
              <a:spcAft>
                <a:spcPts val="1199"/>
              </a:spcAft>
            </a:pP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{f: e}</a:t>
            </a:r>
            <a:r>
              <a:rPr b="0" lang="en-US" sz="2400" spc="-1" strike="noStrike">
                <a:solidFill>
                  <a:srgbClr val="000000"/>
                </a:solidFill>
                <a:latin typeface="Calibri"/>
                <a:ea typeface="DejaVu Sans"/>
              </a:rPr>
              <a:t>     and</a:t>
            </a: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A {f: </a:t>
            </a:r>
            <a:r>
              <a:rPr b="1" lang="en-US" sz="2400" spc="-1" strike="noStrike">
                <a:solidFill>
                  <a:srgbClr val="4f81bd"/>
                </a:solidFill>
                <a:latin typeface="Lucida Console"/>
                <a:ea typeface="DejaVu Sans"/>
              </a:rPr>
              <a:t>one</a:t>
            </a:r>
            <a:r>
              <a:rPr b="0" lang="en-US" sz="2400" spc="-1" strike="noStrike">
                <a:solidFill>
                  <a:srgbClr val="4f81bd"/>
                </a:solidFill>
                <a:latin typeface="Lucida Console"/>
                <a:ea typeface="DejaVu Sans"/>
              </a:rPr>
              <a:t> e}</a:t>
            </a:r>
            <a:r>
              <a:rPr b="0" lang="en-US" sz="2400" spc="-1" strike="noStrike">
                <a:solidFill>
                  <a:srgbClr val="000000"/>
                </a:solidFill>
                <a:latin typeface="Calibri"/>
                <a:ea typeface="DejaVu Sans"/>
              </a:rPr>
              <a:t> </a:t>
            </a:r>
            <a:endParaRPr b="0" lang="en-US" sz="2400" spc="-1" strike="noStrike">
              <a:latin typeface="Arial"/>
            </a:endParaRPr>
          </a:p>
          <a:p>
            <a:pPr marL="343080" indent="-342000">
              <a:lnSpc>
                <a:spcPct val="90000"/>
              </a:lnSpc>
              <a:spcBef>
                <a:spcPts val="479"/>
              </a:spcBef>
            </a:pP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are equivalent.</a:t>
            </a:r>
            <a:endParaRPr b="0" lang="en-US" sz="2400" spc="-1" strike="noStrike">
              <a:latin typeface="Arial"/>
            </a:endParaRPr>
          </a:p>
        </p:txBody>
      </p:sp>
      <p:sp>
        <p:nvSpPr>
          <p:cNvPr id="347"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061540C-90CF-487D-B46B-61CC66A85574}" type="slidenum">
              <a:rPr b="0" lang="en-US" sz="1200" spc="-1" strike="noStrike">
                <a:solidFill>
                  <a:srgbClr val="8b8b8b"/>
                </a:solidFill>
                <a:latin typeface="Tahoma"/>
                <a:ea typeface="DejaVu Sans"/>
              </a:rPr>
              <a:t>&lt;number&gt;</a:t>
            </a:fld>
            <a:endParaRPr b="0" lang="en-US" sz="1200" spc="-1" strike="noStrike">
              <a:latin typeface="Arial"/>
            </a:endParaRPr>
          </a:p>
        </p:txBody>
      </p:sp>
      <p:grpSp>
        <p:nvGrpSpPr>
          <p:cNvPr id="348" name="Group 4"/>
          <p:cNvGrpSpPr/>
          <p:nvPr/>
        </p:nvGrpSpPr>
        <p:grpSpPr>
          <a:xfrm>
            <a:off x="3657600" y="3566160"/>
            <a:ext cx="447840" cy="523800"/>
            <a:chOff x="3657600" y="3566160"/>
            <a:chExt cx="447840" cy="523800"/>
          </a:xfrm>
        </p:grpSpPr>
        <p:sp>
          <p:nvSpPr>
            <p:cNvPr id="349" name="Line 5"/>
            <p:cNvSpPr/>
            <p:nvPr/>
          </p:nvSpPr>
          <p:spPr>
            <a:xfrm>
              <a:off x="3676680" y="3575880"/>
              <a:ext cx="362160" cy="514080"/>
            </a:xfrm>
            <a:prstGeom prst="line">
              <a:avLst/>
            </a:prstGeom>
            <a:ln w="28440">
              <a:solidFill>
                <a:schemeClr val="accent2"/>
              </a:solidFill>
              <a:round/>
            </a:ln>
          </p:spPr>
          <p:style>
            <a:lnRef idx="0"/>
            <a:fillRef idx="0"/>
            <a:effectRef idx="0"/>
            <a:fontRef idx="minor"/>
          </p:style>
        </p:sp>
        <p:sp>
          <p:nvSpPr>
            <p:cNvPr id="350" name="Line 6"/>
            <p:cNvSpPr/>
            <p:nvPr/>
          </p:nvSpPr>
          <p:spPr>
            <a:xfrm flipH="1">
              <a:off x="3657600" y="3566160"/>
              <a:ext cx="447840" cy="476280"/>
            </a:xfrm>
            <a:prstGeom prst="line">
              <a:avLst/>
            </a:prstGeom>
            <a:ln w="28440">
              <a:solidFill>
                <a:schemeClr val="accent2"/>
              </a:solidFill>
              <a:round/>
            </a:ln>
          </p:spPr>
          <p:style>
            <a:lnRef idx="0"/>
            <a:fillRef idx="0"/>
            <a:effectRef idx="0"/>
            <a:fontRef idx="minor"/>
          </p:style>
        </p:sp>
      </p:grpSp>
      <p:sp>
        <p:nvSpPr>
          <p:cNvPr id="351" name="CustomShape 7"/>
          <p:cNvSpPr/>
          <p:nvPr/>
        </p:nvSpPr>
        <p:spPr>
          <a:xfrm>
            <a:off x="7354800" y="4253040"/>
            <a:ext cx="1329480" cy="394560"/>
          </a:xfrm>
          <a:prstGeom prst="rect">
            <a:avLst/>
          </a:prstGeom>
          <a:noFill/>
          <a:ln w="9360">
            <a:solidFill>
              <a:schemeClr val="accent2"/>
            </a:solidFill>
            <a:miter/>
          </a:ln>
        </p:spPr>
        <p:style>
          <a:lnRef idx="0"/>
          <a:fillRef idx="0"/>
          <a:effectRef idx="0"/>
          <a:fontRef idx="minor"/>
        </p:style>
        <p:txBody>
          <a:bodyPr wrap="none" lIns="90000" rIns="90000" tIns="45000" bIns="45000">
            <a:spAutoFit/>
          </a:bodyPr>
          <a:p>
            <a:pPr algn="ctr">
              <a:lnSpc>
                <a:spcPct val="100000"/>
              </a:lnSpc>
            </a:pPr>
            <a:r>
              <a:rPr b="0" lang="en-US" sz="2000" spc="-1" strike="noStrike">
                <a:solidFill>
                  <a:srgbClr val="c0504d"/>
                </a:solidFill>
                <a:latin typeface="Tahoma"/>
                <a:ea typeface="DejaVu Sans"/>
              </a:rPr>
              <a:t>redundant</a:t>
            </a:r>
            <a:endParaRPr b="0" lang="en-US" sz="2000" spc="-1" strike="noStrike">
              <a:latin typeface="Arial"/>
            </a:endParaRPr>
          </a:p>
        </p:txBody>
      </p:sp>
      <p:sp>
        <p:nvSpPr>
          <p:cNvPr id="352" name="Line 8"/>
          <p:cNvSpPr/>
          <p:nvPr/>
        </p:nvSpPr>
        <p:spPr>
          <a:xfrm flipH="1" flipV="1">
            <a:off x="4206240" y="3931920"/>
            <a:ext cx="3149280" cy="539280"/>
          </a:xfrm>
          <a:prstGeom prst="line">
            <a:avLst/>
          </a:prstGeom>
          <a:ln cap="rnd" w="28440">
            <a:solidFill>
              <a:schemeClr val="accent2"/>
            </a:solidFill>
            <a:prstDash val="sysDot"/>
            <a:round/>
            <a:tailEnd len="med" type="triangle" w="med"/>
          </a:ln>
        </p:spPr>
        <p:style>
          <a:lnRef idx="0"/>
          <a:fillRef idx="0"/>
          <a:effectRef idx="0"/>
          <a:fontRef idx="minor"/>
        </p:style>
      </p:sp>
      <p:sp>
        <p:nvSpPr>
          <p:cNvPr id="353" name="CustomShape 9"/>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99" dur="indefinite" restart="never" nodeType="tmRoot">
          <p:childTnLst>
            <p:seq>
              <p:cTn id="200" dur="indefinite" nodeType="mainSeq">
                <p:childTnLst>
                  <p:par>
                    <p:cTn id="201" fill="hold">
                      <p:stCondLst>
                        <p:cond delay="indefinite"/>
                      </p:stCondLst>
                      <p:childTnLst>
                        <p:par>
                          <p:cTn id="202" fill="hold">
                            <p:stCondLst>
                              <p:cond delay="0"/>
                            </p:stCondLst>
                            <p:childTnLst>
                              <p:par>
                                <p:cTn id="203" nodeType="clickEffect" fill="hold" presetClass="entr" presetID="1">
                                  <p:stCondLst>
                                    <p:cond delay="0"/>
                                  </p:stCondLst>
                                  <p:childTnLst>
                                    <p:set>
                                      <p:cBhvr>
                                        <p:cTn id="204" dur="1" fill="hold">
                                          <p:stCondLst>
                                            <p:cond delay="0"/>
                                          </p:stCondLst>
                                        </p:cTn>
                                        <p:tgtEl>
                                          <p:spTgt spid="346">
                                            <p:txEl>
                                              <p:pRg st="7" end="7"/>
                                            </p:txEl>
                                          </p:spTgt>
                                        </p:tgtEl>
                                        <p:attrNameLst>
                                          <p:attrName>style.visibility</p:attrName>
                                        </p:attrNameLst>
                                      </p:cBhvr>
                                      <p:to>
                                        <p:strVal val="visible"/>
                                      </p:to>
                                    </p:set>
                                  </p:childTnLst>
                                </p:cTn>
                              </p:par>
                              <p:par>
                                <p:cTn id="205" nodeType="withEffect" fill="hold" presetClass="entr" presetID="1">
                                  <p:stCondLst>
                                    <p:cond delay="0"/>
                                  </p:stCondLst>
                                  <p:childTnLst>
                                    <p:set>
                                      <p:cBhvr>
                                        <p:cTn id="206" dur="1" fill="hold">
                                          <p:stCondLst>
                                            <p:cond delay="0"/>
                                          </p:stCondLst>
                                        </p:cTn>
                                        <p:tgtEl>
                                          <p:spTgt spid="346">
                                            <p:txEl>
                                              <p:pRg st="8" end="8"/>
                                            </p:txEl>
                                          </p:spTgt>
                                        </p:tgtEl>
                                        <p:attrNameLst>
                                          <p:attrName>style.visibility</p:attrName>
                                        </p:attrNameLst>
                                      </p:cBhvr>
                                      <p:to>
                                        <p:strVal val="visible"/>
                                      </p:to>
                                    </p:set>
                                  </p:childTnLst>
                                </p:cTn>
                              </p:par>
                              <p:par>
                                <p:cTn id="207" nodeType="withEffect" fill="hold" presetClass="entr" presetID="1">
                                  <p:stCondLst>
                                    <p:cond delay="0"/>
                                  </p:stCondLst>
                                  <p:childTnLst>
                                    <p:set>
                                      <p:cBhvr>
                                        <p:cTn id="208" dur="1" fill="hold">
                                          <p:stCondLst>
                                            <p:cond delay="0"/>
                                          </p:stCondLst>
                                        </p:cTn>
                                        <p:tgtEl>
                                          <p:spTgt spid="346">
                                            <p:txEl>
                                              <p:pRg st="9" end="9"/>
                                            </p:txEl>
                                          </p:spTgt>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nodeType="clickEffect" fill="hold" presetClass="entr" presetID="1">
                                  <p:stCondLst>
                                    <p:cond delay="0"/>
                                  </p:stCondLst>
                                  <p:childTnLst>
                                    <p:set>
                                      <p:cBhvr>
                                        <p:cTn id="212" dur="1" fill="hold">
                                          <p:stCondLst>
                                            <p:cond delay="0"/>
                                          </p:stCondLst>
                                        </p:cTn>
                                        <p:tgtEl>
                                          <p:spTgt spid="348"/>
                                        </p:tgtEl>
                                        <p:attrNameLst>
                                          <p:attrName>style.visibility</p:attrName>
                                        </p:attrNameLst>
                                      </p:cBhvr>
                                      <p:to>
                                        <p:strVal val="visible"/>
                                      </p:to>
                                    </p:set>
                                  </p:childTnLst>
                                </p:cTn>
                              </p:par>
                              <p:par>
                                <p:cTn id="213" nodeType="withEffect" fill="hold" presetClass="entr" presetID="1">
                                  <p:stCondLst>
                                    <p:cond delay="0"/>
                                  </p:stCondLst>
                                  <p:childTnLst>
                                    <p:set>
                                      <p:cBhvr>
                                        <p:cTn id="214" dur="1" fill="hold">
                                          <p:stCondLst>
                                            <p:cond delay="0"/>
                                          </p:stCondLst>
                                        </p:cTn>
                                        <p:tgtEl>
                                          <p:spTgt spid="352"/>
                                        </p:tgtEl>
                                        <p:attrNameLst>
                                          <p:attrName>style.visibility</p:attrName>
                                        </p:attrNameLst>
                                      </p:cBhvr>
                                      <p:to>
                                        <p:strVal val="visible"/>
                                      </p:to>
                                    </p:set>
                                  </p:childTnLst>
                                </p:cTn>
                              </p:par>
                              <p:par>
                                <p:cTn id="215" nodeType="withEffect" fill="hold" presetClass="entr" presetID="1">
                                  <p:stCondLst>
                                    <p:cond delay="0"/>
                                  </p:stCondLst>
                                  <p:childTnLst>
                                    <p:set>
                                      <p:cBhvr>
                                        <p:cTn id="216" dur="1" fill="hold">
                                          <p:stCondLst>
                                            <p:cond delay="0"/>
                                          </p:stCondLst>
                                        </p:cTn>
                                        <p:tgtEl>
                                          <p:spTgt spid="35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Multiplicities: Examples</a:t>
            </a:r>
            <a:endParaRPr b="0" lang="en-US" sz="4400" spc="-1" strike="noStrike">
              <a:latin typeface="Arial"/>
            </a:endParaRPr>
          </a:p>
        </p:txBody>
      </p:sp>
      <p:sp>
        <p:nvSpPr>
          <p:cNvPr id="355" name="CustomShape 2"/>
          <p:cNvSpPr/>
          <p:nvPr/>
        </p:nvSpPr>
        <p:spPr>
          <a:xfrm>
            <a:off x="591480" y="1523880"/>
            <a:ext cx="8485560" cy="4875840"/>
          </a:xfrm>
          <a:prstGeom prst="rect">
            <a:avLst/>
          </a:prstGeom>
          <a:noFill/>
          <a:ln>
            <a:noFill/>
          </a:ln>
        </p:spPr>
        <p:style>
          <a:lnRef idx="0"/>
          <a:fillRef idx="0"/>
          <a:effectRef idx="0"/>
          <a:fontRef idx="minor"/>
        </p:style>
        <p:txBody>
          <a:bodyPr lIns="90000" rIns="90000" tIns="45000" bIns="45000">
            <a:normAutofit/>
          </a:bodyPr>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 book maps names to addresses </a:t>
            </a:r>
            <a:endParaRPr b="0" lang="en-US" sz="2800" spc="-1" strike="noStrike">
              <a:latin typeface="Arial"/>
            </a:endParaRPr>
          </a:p>
          <a:p>
            <a:pPr lvl="1" marL="743040" indent="-284760">
              <a:lnSpc>
                <a:spcPct val="100000"/>
              </a:lnSpc>
              <a:spcBef>
                <a:spcPts val="479"/>
              </a:spcBef>
              <a:buClr>
                <a:srgbClr val="000000"/>
              </a:buClr>
              <a:buFont typeface="Arial"/>
              <a:buChar char="–"/>
            </a:pPr>
            <a:r>
              <a:rPr b="0" lang="en-US" sz="2400" spc="-1" strike="noStrike">
                <a:solidFill>
                  <a:srgbClr val="000000"/>
                </a:solidFill>
                <a:latin typeface="Calibri"/>
                <a:ea typeface="DejaVu Sans"/>
              </a:rPr>
              <a:t>There is at most one address per Name</a:t>
            </a:r>
            <a:endParaRPr b="0" lang="en-US" sz="2400" spc="-1" strike="noStrike">
              <a:latin typeface="Arial"/>
            </a:endParaRPr>
          </a:p>
          <a:p>
            <a:pPr lvl="1" marL="743040" indent="-284760">
              <a:lnSpc>
                <a:spcPct val="100000"/>
              </a:lnSpc>
              <a:spcBef>
                <a:spcPts val="479"/>
              </a:spcBef>
              <a:buClr>
                <a:srgbClr val="000000"/>
              </a:buClr>
              <a:buFont typeface="Arial"/>
              <a:buChar char="–"/>
            </a:pPr>
            <a:r>
              <a:rPr b="0" lang="en-US" sz="2400" spc="-1" strike="noStrike">
                <a:solidFill>
                  <a:srgbClr val="000000"/>
                </a:solidFill>
                <a:latin typeface="Calibri"/>
                <a:ea typeface="DejaVu Sans"/>
              </a:rPr>
              <a:t>An address is associated to at least one name</a:t>
            </a:r>
            <a:endParaRPr b="0" lang="en-US" sz="2400" spc="-1" strike="noStrike">
              <a:latin typeface="Arial"/>
            </a:endParaRPr>
          </a:p>
          <a:p>
            <a:pPr marL="343080" indent="-342000">
              <a:lnSpc>
                <a:spcPct val="100000"/>
              </a:lnSpc>
              <a:spcBef>
                <a:spcPts val="320"/>
              </a:spcBef>
            </a:pPr>
            <a:endParaRPr b="0" lang="en-US" sz="2400" spc="-1" strike="noStrike">
              <a:latin typeface="Arial"/>
            </a:endParaRPr>
          </a:p>
          <a:p>
            <a:pPr marL="343080" indent="-342000">
              <a:lnSpc>
                <a:spcPct val="100000"/>
              </a:lnSpc>
              <a:spcBef>
                <a:spcPts val="479"/>
              </a:spcBef>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Name, Addr {}</a:t>
            </a:r>
            <a:endParaRPr b="0" lang="en-US" sz="2400" spc="-1" strike="noStrike">
              <a:latin typeface="Arial"/>
            </a:endParaRPr>
          </a:p>
          <a:p>
            <a:pPr marL="343080" indent="-342000">
              <a:lnSpc>
                <a:spcPct val="100000"/>
              </a:lnSpc>
              <a:spcBef>
                <a:spcPts val="479"/>
              </a:spcBef>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Book {</a:t>
            </a:r>
            <a:endParaRPr b="0" lang="en-US" sz="2400" spc="-1" strike="noStrike">
              <a:latin typeface="Arial"/>
            </a:endParaRPr>
          </a:p>
          <a:p>
            <a:pPr marL="343080" indent="-342000">
              <a:lnSpc>
                <a:spcPct val="100000"/>
              </a:lnSpc>
              <a:spcBef>
                <a:spcPts val="479"/>
              </a:spcBef>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addr: Name </a:t>
            </a:r>
            <a:r>
              <a:rPr b="1" lang="en-US" sz="2400" spc="-1" strike="noStrike">
                <a:solidFill>
                  <a:srgbClr val="4f81bd"/>
                </a:solidFill>
                <a:latin typeface="Lucida Console"/>
                <a:ea typeface="DejaVu Sans"/>
              </a:rPr>
              <a:t>some </a:t>
            </a:r>
            <a:r>
              <a:rPr b="0" lang="en-US" sz="2400" spc="-1" strike="noStrike">
                <a:solidFill>
                  <a:srgbClr val="4f81bd"/>
                </a:solidFill>
                <a:latin typeface="Lucida Console"/>
                <a:ea typeface="DejaVu Sans"/>
              </a:rPr>
              <a:t>-&gt; </a:t>
            </a:r>
            <a:r>
              <a:rPr b="1" lang="en-US" sz="2400" spc="-1" strike="noStrike">
                <a:solidFill>
                  <a:srgbClr val="4f81bd"/>
                </a:solidFill>
                <a:latin typeface="Lucida Console"/>
                <a:ea typeface="DejaVu Sans"/>
              </a:rPr>
              <a:t>lone</a:t>
            </a:r>
            <a:r>
              <a:rPr b="0" lang="en-US" sz="2400" spc="-1" strike="noStrike">
                <a:solidFill>
                  <a:srgbClr val="4f81bd"/>
                </a:solidFill>
                <a:latin typeface="Lucida Console"/>
                <a:ea typeface="DejaVu Sans"/>
              </a:rPr>
              <a:t> Addr</a:t>
            </a:r>
            <a:endParaRPr b="0" lang="en-US" sz="2400" spc="-1" strike="noStrike">
              <a:latin typeface="Arial"/>
            </a:endParaRPr>
          </a:p>
          <a:p>
            <a:pPr marL="343080" indent="-342000">
              <a:lnSpc>
                <a:spcPct val="100000"/>
              </a:lnSpc>
              <a:spcBef>
                <a:spcPts val="479"/>
              </a:spcBef>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a:t>
            </a:r>
            <a:endParaRPr b="0" lang="en-US" sz="2400" spc="-1" strike="noStrike">
              <a:latin typeface="Arial"/>
            </a:endParaRPr>
          </a:p>
        </p:txBody>
      </p:sp>
      <p:sp>
        <p:nvSpPr>
          <p:cNvPr id="356"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28CB29E-4524-452D-A772-3BD53A650FA4}" type="slidenum">
              <a:rPr b="0" lang="en-US" sz="1200" spc="-1" strike="noStrike">
                <a:solidFill>
                  <a:srgbClr val="8b8b8b"/>
                </a:solidFill>
                <a:latin typeface="Tahoma"/>
                <a:ea typeface="DejaVu Sans"/>
              </a:rPr>
              <a:t>27</a:t>
            </a:fld>
            <a:endParaRPr b="0" lang="en-US" sz="1200" spc="-1" strike="noStrike">
              <a:latin typeface="Arial"/>
            </a:endParaRPr>
          </a:p>
        </p:txBody>
      </p:sp>
      <p:sp>
        <p:nvSpPr>
          <p:cNvPr id="357"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Multiplicities: Examples</a:t>
            </a:r>
            <a:endParaRPr b="0" lang="en-US" sz="4400" spc="-1" strike="noStrike">
              <a:latin typeface="Arial"/>
            </a:endParaRPr>
          </a:p>
        </p:txBody>
      </p:sp>
      <p:sp>
        <p:nvSpPr>
          <p:cNvPr id="359" name="CustomShape 2"/>
          <p:cNvSpPr/>
          <p:nvPr/>
        </p:nvSpPr>
        <p:spPr>
          <a:xfrm>
            <a:off x="625320" y="137160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buClr>
                <a:srgbClr val="000000"/>
              </a:buClr>
              <a:buFont typeface="Arial"/>
              <a:buChar char="•"/>
            </a:pPr>
            <a:r>
              <a:rPr b="0" lang="en-US" sz="2400" spc="-1" strike="noStrike">
                <a:solidFill>
                  <a:srgbClr val="000000"/>
                </a:solidFill>
                <a:latin typeface="Calibri"/>
                <a:ea typeface="DejaVu Sans"/>
              </a:rPr>
              <a:t>A collection of weather forecasts, each of which has a field </a:t>
            </a:r>
            <a:r>
              <a:rPr b="0" lang="en-US" sz="2400" spc="-1" strike="noStrike">
                <a:solidFill>
                  <a:srgbClr val="4f81bd"/>
                </a:solidFill>
                <a:latin typeface="Lucida Console"/>
                <a:ea typeface="DejaVu Sans"/>
              </a:rPr>
              <a:t>weather </a:t>
            </a:r>
            <a:r>
              <a:rPr b="0" lang="en-US" sz="2400" spc="-1" strike="noStrike">
                <a:solidFill>
                  <a:srgbClr val="000000"/>
                </a:solidFill>
                <a:latin typeface="Calibri"/>
                <a:ea typeface="DejaVu Sans"/>
              </a:rPr>
              <a:t>associating every city with exactly one weather condition</a:t>
            </a:r>
            <a:endParaRPr b="0" lang="en-US" sz="2400" spc="-1" strike="noStrike">
              <a:latin typeface="Arial"/>
            </a:endParaRPr>
          </a:p>
          <a:p>
            <a:pPr marL="343080" indent="-342000">
              <a:lnSpc>
                <a:spcPct val="80000"/>
              </a:lnSpc>
              <a:spcBef>
                <a:spcPts val="159"/>
              </a:spcBef>
            </a:pPr>
            <a:endParaRPr b="0" lang="en-US" sz="2400" spc="-1" strike="noStrike">
              <a:latin typeface="Arial"/>
            </a:endParaRPr>
          </a:p>
          <a:p>
            <a:pPr marL="343080" indent="-342000">
              <a:lnSpc>
                <a:spcPct val="8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a:t>
            </a:r>
            <a:r>
              <a:rPr b="0" lang="en-US" sz="2000" spc="-1" strike="noStrike">
                <a:solidFill>
                  <a:srgbClr val="4f81bd"/>
                </a:solidFill>
                <a:latin typeface="Lucida Console"/>
                <a:ea typeface="DejaVu Sans"/>
              </a:rPr>
              <a:t> Forecast {weather: City -&gt; </a:t>
            </a:r>
            <a:r>
              <a:rPr b="1" lang="en-US" sz="2000" spc="-1" strike="noStrike">
                <a:solidFill>
                  <a:srgbClr val="4f81bd"/>
                </a:solidFill>
                <a:latin typeface="Lucida Console"/>
                <a:ea typeface="DejaVu Sans"/>
              </a:rPr>
              <a:t>one</a:t>
            </a:r>
            <a:r>
              <a:rPr b="0" lang="en-US" sz="2000" spc="-1" strike="noStrike">
                <a:solidFill>
                  <a:srgbClr val="4f81bd"/>
                </a:solidFill>
                <a:latin typeface="Lucida Console"/>
                <a:ea typeface="DejaVu Sans"/>
              </a:rPr>
              <a:t> Weather}</a:t>
            </a:r>
            <a:endParaRPr b="0" lang="en-US" sz="2000" spc="-1" strike="noStrike">
              <a:latin typeface="Arial"/>
            </a:endParaRPr>
          </a:p>
          <a:p>
            <a:pPr marL="343080" indent="-342000">
              <a:lnSpc>
                <a:spcPct val="8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a:t>
            </a:r>
            <a:r>
              <a:rPr b="0" lang="en-US" sz="2000" spc="-1" strike="noStrike">
                <a:solidFill>
                  <a:srgbClr val="4f81bd"/>
                </a:solidFill>
                <a:latin typeface="Lucida Console"/>
                <a:ea typeface="DejaVu Sans"/>
              </a:rPr>
              <a:t> City {}</a:t>
            </a:r>
            <a:endParaRPr b="0" lang="en-US" sz="2000" spc="-1" strike="noStrike">
              <a:latin typeface="Arial"/>
            </a:endParaRPr>
          </a:p>
          <a:p>
            <a:pPr marL="343080" indent="-342000">
              <a:lnSpc>
                <a:spcPct val="8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abstract</a:t>
            </a:r>
            <a:r>
              <a:rPr b="0"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 </a:t>
            </a:r>
            <a:r>
              <a:rPr b="0" lang="en-US" sz="2000" spc="-1" strike="noStrike">
                <a:solidFill>
                  <a:srgbClr val="4f81bd"/>
                </a:solidFill>
                <a:latin typeface="Lucida Console"/>
                <a:ea typeface="DejaVu Sans"/>
              </a:rPr>
              <a:t>Weather {}</a:t>
            </a:r>
            <a:endParaRPr b="0" lang="en-US" sz="2000" spc="-1" strike="noStrike">
              <a:latin typeface="Arial"/>
            </a:endParaRPr>
          </a:p>
          <a:p>
            <a:pPr marL="343080" indent="-342000">
              <a:lnSpc>
                <a:spcPct val="80000"/>
              </a:lnSpc>
              <a:spcBef>
                <a:spcPts val="400"/>
              </a:spcBef>
            </a:pPr>
            <a:r>
              <a:rPr b="1"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one</a:t>
            </a:r>
            <a:r>
              <a:rPr b="0" lang="en-US" sz="2000" spc="-1" strike="noStrike">
                <a:solidFill>
                  <a:srgbClr val="4f81bd"/>
                </a:solidFill>
                <a:latin typeface="Lucida Console"/>
                <a:ea typeface="DejaVu Sans"/>
              </a:rPr>
              <a:t> </a:t>
            </a:r>
            <a:r>
              <a:rPr b="1" lang="en-US" sz="2000" spc="-1" strike="noStrike">
                <a:solidFill>
                  <a:srgbClr val="4f81bd"/>
                </a:solidFill>
                <a:latin typeface="Lucida Console"/>
                <a:ea typeface="DejaVu Sans"/>
              </a:rPr>
              <a:t>sig</a:t>
            </a:r>
            <a:r>
              <a:rPr b="0" lang="en-US" sz="2000" spc="-1" strike="noStrike">
                <a:solidFill>
                  <a:srgbClr val="4f81bd"/>
                </a:solidFill>
                <a:latin typeface="Lucida Console"/>
                <a:ea typeface="DejaVu Sans"/>
              </a:rPr>
              <a:t> Rainy, Sunny, Cloudy </a:t>
            </a:r>
            <a:r>
              <a:rPr b="1" lang="en-US" sz="2000" spc="-1" strike="noStrike">
                <a:solidFill>
                  <a:srgbClr val="4f81bd"/>
                </a:solidFill>
                <a:latin typeface="Lucida Console"/>
                <a:ea typeface="DejaVu Sans"/>
              </a:rPr>
              <a:t>extends</a:t>
            </a:r>
            <a:r>
              <a:rPr b="0" lang="en-US" sz="2000" spc="-1" strike="noStrike">
                <a:solidFill>
                  <a:srgbClr val="4f81bd"/>
                </a:solidFill>
                <a:latin typeface="Lucida Console"/>
                <a:ea typeface="DejaVu Sans"/>
              </a:rPr>
              <a:t> Weather {}</a:t>
            </a:r>
            <a:endParaRPr b="0" lang="en-US" sz="2000" spc="-1" strike="noStrike">
              <a:latin typeface="Arial"/>
            </a:endParaRPr>
          </a:p>
          <a:p>
            <a:pPr marL="343080" indent="-342000">
              <a:lnSpc>
                <a:spcPct val="80000"/>
              </a:lnSpc>
              <a:spcBef>
                <a:spcPts val="181"/>
              </a:spcBef>
            </a:pPr>
            <a:endParaRPr b="0" lang="en-US" sz="2000" spc="-1" strike="noStrike">
              <a:latin typeface="Arial"/>
            </a:endParaRPr>
          </a:p>
          <a:p>
            <a:pPr marL="343080" indent="-342000">
              <a:lnSpc>
                <a:spcPct val="80000"/>
              </a:lnSpc>
              <a:spcBef>
                <a:spcPts val="479"/>
              </a:spcBef>
              <a:buClr>
                <a:srgbClr val="000000"/>
              </a:buClr>
              <a:buFont typeface="Arial"/>
              <a:buChar char="•"/>
            </a:pPr>
            <a:r>
              <a:rPr b="0" lang="en-US" sz="2400" spc="-1" strike="noStrike">
                <a:solidFill>
                  <a:srgbClr val="000000"/>
                </a:solidFill>
                <a:latin typeface="Calibri"/>
                <a:ea typeface="DejaVu Sans"/>
              </a:rPr>
              <a:t>Instance:</a:t>
            </a:r>
            <a:endParaRPr b="0" lang="en-US" sz="2400" spc="-1" strike="noStrike">
              <a:latin typeface="Arial"/>
            </a:endParaRPr>
          </a:p>
          <a:p>
            <a:pPr marL="343080" indent="-342000">
              <a:lnSpc>
                <a:spcPct val="80000"/>
              </a:lnSpc>
              <a:spcBef>
                <a:spcPts val="400"/>
              </a:spcBef>
            </a:pPr>
            <a:r>
              <a:rPr b="0" lang="en-US" sz="2000" spc="-1" strike="noStrike">
                <a:solidFill>
                  <a:srgbClr val="000000"/>
                </a:solidFill>
                <a:latin typeface="바탕"/>
                <a:ea typeface="DejaVu Sans"/>
              </a:rPr>
              <a:t>    </a:t>
            </a:r>
            <a:r>
              <a:rPr b="0" lang="en-US" sz="2000" spc="-1" strike="noStrike">
                <a:solidFill>
                  <a:srgbClr val="558ed5"/>
                </a:solidFill>
                <a:latin typeface="Calibri"/>
                <a:ea typeface="DejaVu Sans"/>
              </a:rPr>
              <a:t>City = {(Iowa City), (Chicago)}</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Calibri"/>
                <a:ea typeface="DejaVu Sans"/>
              </a:rPr>
              <a:t>	</a:t>
            </a:r>
            <a:r>
              <a:rPr b="0" lang="en-US" sz="2000" spc="-1" strike="noStrike">
                <a:solidFill>
                  <a:srgbClr val="558ed5"/>
                </a:solidFill>
                <a:latin typeface="Calibri"/>
                <a:ea typeface="DejaVu Sans"/>
              </a:rPr>
              <a:t>Rainy = {(rainy)}</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Calibri"/>
                <a:ea typeface="DejaVu Sans"/>
              </a:rPr>
              <a:t>	</a:t>
            </a:r>
            <a:r>
              <a:rPr b="0" lang="en-US" sz="2000" spc="-1" strike="noStrike">
                <a:solidFill>
                  <a:srgbClr val="558ed5"/>
                </a:solidFill>
                <a:latin typeface="Calibri"/>
                <a:ea typeface="DejaVu Sans"/>
              </a:rPr>
              <a:t>Sunny = {(sunny)}</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Calibri"/>
                <a:ea typeface="DejaVu Sans"/>
              </a:rPr>
              <a:t>	</a:t>
            </a:r>
            <a:r>
              <a:rPr b="0" lang="en-US" sz="2000" spc="-1" strike="noStrike">
                <a:solidFill>
                  <a:srgbClr val="558ed5"/>
                </a:solidFill>
                <a:latin typeface="Calibri"/>
                <a:ea typeface="DejaVu Sans"/>
              </a:rPr>
              <a:t>Cloudy = {(cloudy)}</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Calibri"/>
                <a:ea typeface="DejaVu Sans"/>
              </a:rPr>
              <a:t>	</a:t>
            </a:r>
            <a:r>
              <a:rPr b="0" lang="en-US" sz="2000" spc="-1" strike="noStrike">
                <a:solidFill>
                  <a:srgbClr val="558ed5"/>
                </a:solidFill>
                <a:latin typeface="Calibri"/>
                <a:ea typeface="DejaVu Sans"/>
              </a:rPr>
              <a:t>Forecast = {(f1), (f2)}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Calibri"/>
                <a:ea typeface="DejaVu Sans"/>
              </a:rPr>
              <a:t>	</a:t>
            </a:r>
            <a:r>
              <a:rPr b="0" lang="en-US" sz="2000" spc="-1" strike="noStrike">
                <a:solidFill>
                  <a:srgbClr val="558ed5"/>
                </a:solidFill>
                <a:latin typeface="Calibri"/>
                <a:ea typeface="DejaVu Sans"/>
              </a:rPr>
              <a:t>weather = {  (f1, Iowa City, rainy), (f1, Chicago, rainy),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Calibri"/>
                <a:ea typeface="DejaVu Sans"/>
              </a:rPr>
              <a:t>	</a:t>
            </a:r>
            <a:r>
              <a:rPr b="0" lang="en-US" sz="2000" spc="-1" strike="noStrike">
                <a:solidFill>
                  <a:srgbClr val="558ed5"/>
                </a:solidFill>
                <a:latin typeface="Calibri"/>
                <a:ea typeface="DejaVu Sans"/>
              </a:rPr>
              <a:t>                      </a:t>
            </a:r>
            <a:r>
              <a:rPr b="0" lang="en-US" sz="2000" spc="-1" strike="noStrike">
                <a:solidFill>
                  <a:srgbClr val="558ed5"/>
                </a:solidFill>
                <a:latin typeface="Calibri"/>
                <a:ea typeface="DejaVu Sans"/>
              </a:rPr>
              <a:t>(f2, Iowa City, rainy), (f2, Chicago, sunny) }</a:t>
            </a:r>
            <a:endParaRPr b="0" lang="en-US" sz="2000" spc="-1" strike="noStrike">
              <a:latin typeface="Arial"/>
            </a:endParaRPr>
          </a:p>
        </p:txBody>
      </p:sp>
      <p:sp>
        <p:nvSpPr>
          <p:cNvPr id="360"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7286526-B140-46F1-BDD4-D39684C30C3A}" type="slidenum">
              <a:rPr b="0" lang="en-US" sz="1200" spc="-1" strike="noStrike">
                <a:solidFill>
                  <a:srgbClr val="8b8b8b"/>
                </a:solidFill>
                <a:latin typeface="Tahoma"/>
                <a:ea typeface="DejaVu Sans"/>
              </a:rPr>
              <a:t>27</a:t>
            </a:fld>
            <a:endParaRPr b="0" lang="en-US" sz="1200" spc="-1" strike="noStrike">
              <a:latin typeface="Arial"/>
            </a:endParaRPr>
          </a:p>
        </p:txBody>
      </p:sp>
      <p:sp>
        <p:nvSpPr>
          <p:cNvPr id="361"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000" spc="-1" strike="noStrike">
                <a:solidFill>
                  <a:srgbClr val="000000"/>
                </a:solidFill>
                <a:latin typeface="Calibri"/>
                <a:ea typeface="DejaVu Sans"/>
              </a:rPr>
              <a:t>Multiplicities and Binary Relations</a:t>
            </a:r>
            <a:endParaRPr b="0" lang="en-US" sz="4000" spc="-1" strike="noStrike">
              <a:latin typeface="Arial"/>
            </a:endParaRPr>
          </a:p>
        </p:txBody>
      </p:sp>
      <p:sp>
        <p:nvSpPr>
          <p:cNvPr id="363" name="CustomShape 2"/>
          <p:cNvSpPr/>
          <p:nvPr/>
        </p:nvSpPr>
        <p:spPr>
          <a:xfrm>
            <a:off x="475200" y="1638360"/>
            <a:ext cx="8210520" cy="2392920"/>
          </a:xfrm>
          <a:prstGeom prst="rect">
            <a:avLst/>
          </a:prstGeom>
          <a:noFill/>
          <a:ln>
            <a:noFill/>
          </a:ln>
        </p:spPr>
        <p:style>
          <a:lnRef idx="0"/>
          <a:fillRef idx="0"/>
          <a:effectRef idx="0"/>
          <a:fontRef idx="minor"/>
        </p:style>
        <p:txBody>
          <a:bodyPr lIns="90000" rIns="90000" tIns="45000" bIns="45000">
            <a:noAutofit/>
          </a:bodyPr>
          <a:p>
            <a:pPr marL="343080" indent="-342000">
              <a:lnSpc>
                <a:spcPct val="100000"/>
              </a:lnSpc>
              <a:spcBef>
                <a:spcPts val="641"/>
              </a:spcBef>
              <a:buClr>
                <a:srgbClr val="4f81bd"/>
              </a:buClr>
              <a:buFont typeface="Arial"/>
              <a:buChar char="•"/>
            </a:pPr>
            <a:r>
              <a:rPr b="1" lang="en-US" sz="3200" spc="-1" strike="noStrike">
                <a:solidFill>
                  <a:srgbClr val="4f81bd"/>
                </a:solidFill>
                <a:latin typeface="Lucida Console"/>
                <a:ea typeface="DejaVu Sans"/>
              </a:rPr>
              <a:t>sig</a:t>
            </a:r>
            <a:r>
              <a:rPr b="0" lang="en-US" sz="3200" spc="-1" strike="noStrike">
                <a:solidFill>
                  <a:srgbClr val="4f81bd"/>
                </a:solidFill>
                <a:latin typeface="Lucida Console"/>
                <a:ea typeface="DejaVu Sans"/>
              </a:rPr>
              <a:t> S {f: </a:t>
            </a:r>
            <a:r>
              <a:rPr b="1" lang="en-US" sz="3200" spc="-1" strike="noStrike">
                <a:solidFill>
                  <a:srgbClr val="4f81bd"/>
                </a:solidFill>
                <a:latin typeface="Lucida Console"/>
                <a:ea typeface="DejaVu Sans"/>
              </a:rPr>
              <a:t>lone</a:t>
            </a:r>
            <a:r>
              <a:rPr b="0" lang="en-US" sz="3200" spc="-1" strike="noStrike">
                <a:solidFill>
                  <a:srgbClr val="4f81bd"/>
                </a:solidFill>
                <a:latin typeface="Lucida Console"/>
                <a:ea typeface="DejaVu Sans"/>
              </a:rPr>
              <a:t> T}</a:t>
            </a:r>
            <a:endParaRPr b="0" lang="en-US" sz="3200" spc="-1" strike="noStrike">
              <a:latin typeface="Arial"/>
            </a:endParaRPr>
          </a:p>
          <a:p>
            <a:pPr lvl="1" marL="743040" indent="-284760">
              <a:lnSpc>
                <a:spcPct val="100000"/>
              </a:lnSpc>
              <a:spcBef>
                <a:spcPts val="561"/>
              </a:spcBef>
              <a:buClr>
                <a:srgbClr val="000000"/>
              </a:buClr>
              <a:buFont typeface="Arial"/>
              <a:buChar char="–"/>
            </a:pPr>
            <a:r>
              <a:rPr b="0" lang="en-US" sz="2400" spc="-1" strike="noStrike">
                <a:solidFill>
                  <a:srgbClr val="000000"/>
                </a:solidFill>
                <a:latin typeface="Calibri"/>
                <a:ea typeface="DejaVu Sans"/>
              </a:rPr>
              <a:t>says that, for each element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of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a:t>
            </a:r>
            <a:r>
              <a:rPr b="0" lang="en-US" sz="2400" spc="-1" strike="noStrike">
                <a:solidFill>
                  <a:srgbClr val="4f81bd"/>
                </a:solidFill>
                <a:latin typeface="Calibri"/>
                <a:ea typeface="DejaVu Sans"/>
              </a:rPr>
              <a:t>f</a:t>
            </a:r>
            <a:r>
              <a:rPr b="0" lang="en-US" sz="2400" spc="-1" strike="noStrike">
                <a:solidFill>
                  <a:srgbClr val="000000"/>
                </a:solidFill>
                <a:latin typeface="Calibri"/>
                <a:ea typeface="DejaVu Sans"/>
              </a:rPr>
              <a:t> maps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to </a:t>
            </a:r>
            <a:r>
              <a:rPr b="0" lang="en-US" sz="2400" spc="-1" strike="noStrike">
                <a:solidFill>
                  <a:srgbClr val="c0504d"/>
                </a:solidFill>
                <a:latin typeface="Calibri"/>
                <a:ea typeface="DejaVu Sans"/>
              </a:rPr>
              <a:t>at most </a:t>
            </a:r>
            <a:r>
              <a:rPr b="0" lang="en-US" sz="2400" spc="-1" strike="noStrike">
                <a:solidFill>
                  <a:srgbClr val="000000"/>
                </a:solidFill>
                <a:latin typeface="Calibri"/>
                <a:ea typeface="DejaVu Sans"/>
              </a:rPr>
              <a:t>a single value in </a:t>
            </a:r>
            <a:r>
              <a:rPr b="0" lang="en-US" sz="2400" spc="-1" strike="noStrike">
                <a:solidFill>
                  <a:srgbClr val="4f81bd"/>
                </a:solidFill>
                <a:latin typeface="Calibri"/>
                <a:ea typeface="DejaVu Sans"/>
              </a:rPr>
              <a:t>T</a:t>
            </a:r>
            <a:r>
              <a:rPr b="0" lang="en-US" sz="2800" spc="-1" strike="noStrike">
                <a:solidFill>
                  <a:srgbClr val="000000"/>
                </a:solidFill>
                <a:latin typeface="Calibri"/>
                <a:ea typeface="DejaVu Sans"/>
              </a:rPr>
              <a:t> </a:t>
            </a:r>
            <a:endParaRPr b="0" lang="en-US" sz="2800" spc="-1" strike="noStrike">
              <a:latin typeface="Arial"/>
            </a:endParaRPr>
          </a:p>
          <a:p>
            <a:pPr marL="343080" indent="-342000">
              <a:lnSpc>
                <a:spcPct val="100000"/>
              </a:lnSpc>
              <a:spcBef>
                <a:spcPts val="320"/>
              </a:spcBef>
            </a:pPr>
            <a:endParaRPr b="0" lang="en-US" sz="2800" spc="-1" strike="noStrike">
              <a:latin typeface="Arial"/>
            </a:endParaRPr>
          </a:p>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Potential instances:</a:t>
            </a:r>
            <a:endParaRPr b="0" lang="en-US" sz="3200" spc="-1" strike="noStrike">
              <a:latin typeface="Arial"/>
            </a:endParaRPr>
          </a:p>
        </p:txBody>
      </p:sp>
      <p:sp>
        <p:nvSpPr>
          <p:cNvPr id="364"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F0809D6-1A0D-4D32-898B-8FC1E4050C2C}" type="slidenum">
              <a:rPr b="0" lang="en-US" sz="1200" spc="-1" strike="noStrike">
                <a:solidFill>
                  <a:srgbClr val="8b8b8b"/>
                </a:solidFill>
                <a:latin typeface="Tahoma"/>
                <a:ea typeface="DejaVu Sans"/>
              </a:rPr>
              <a:t>27</a:t>
            </a:fld>
            <a:endParaRPr b="0" lang="en-US" sz="1200" spc="-1" strike="noStrike">
              <a:latin typeface="Arial"/>
            </a:endParaRPr>
          </a:p>
        </p:txBody>
      </p:sp>
      <p:grpSp>
        <p:nvGrpSpPr>
          <p:cNvPr id="365" name="Group 4"/>
          <p:cNvGrpSpPr/>
          <p:nvPr/>
        </p:nvGrpSpPr>
        <p:grpSpPr>
          <a:xfrm>
            <a:off x="4882320" y="4349880"/>
            <a:ext cx="1902600" cy="1532160"/>
            <a:chOff x="4882320" y="4349880"/>
            <a:chExt cx="1902600" cy="1532160"/>
          </a:xfrm>
        </p:grpSpPr>
        <p:grpSp>
          <p:nvGrpSpPr>
            <p:cNvPr id="366" name="Group 5"/>
            <p:cNvGrpSpPr/>
            <p:nvPr/>
          </p:nvGrpSpPr>
          <p:grpSpPr>
            <a:xfrm>
              <a:off x="5378040" y="4349880"/>
              <a:ext cx="1406880" cy="1532160"/>
              <a:chOff x="5378040" y="4349880"/>
              <a:chExt cx="1406880" cy="1532160"/>
            </a:xfrm>
          </p:grpSpPr>
          <p:grpSp>
            <p:nvGrpSpPr>
              <p:cNvPr id="367" name="Group 6"/>
              <p:cNvGrpSpPr/>
              <p:nvPr/>
            </p:nvGrpSpPr>
            <p:grpSpPr>
              <a:xfrm>
                <a:off x="5378040" y="4349880"/>
                <a:ext cx="432000" cy="1532160"/>
                <a:chOff x="5378040" y="4349880"/>
                <a:chExt cx="432000" cy="1532160"/>
              </a:xfrm>
            </p:grpSpPr>
            <p:sp>
              <p:nvSpPr>
                <p:cNvPr id="368" name="CustomShape 7"/>
                <p:cNvSpPr/>
                <p:nvPr/>
              </p:nvSpPr>
              <p:spPr>
                <a:xfrm>
                  <a:off x="5378040" y="43498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369" name="CustomShape 8"/>
                <p:cNvSpPr/>
                <p:nvPr/>
              </p:nvSpPr>
              <p:spPr>
                <a:xfrm>
                  <a:off x="5378040" y="47386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370" name="CustomShape 9"/>
                <p:cNvSpPr/>
                <p:nvPr/>
              </p:nvSpPr>
              <p:spPr>
                <a:xfrm>
                  <a:off x="5378040" y="51274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371" name="CustomShape 10"/>
                <p:cNvSpPr/>
                <p:nvPr/>
              </p:nvSpPr>
              <p:spPr>
                <a:xfrm>
                  <a:off x="5378040" y="55180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372" name="Group 11"/>
              <p:cNvGrpSpPr/>
              <p:nvPr/>
            </p:nvGrpSpPr>
            <p:grpSpPr>
              <a:xfrm>
                <a:off x="6356160" y="4349880"/>
                <a:ext cx="428760" cy="1532160"/>
                <a:chOff x="6356160" y="4349880"/>
                <a:chExt cx="428760" cy="1532160"/>
              </a:xfrm>
            </p:grpSpPr>
            <p:sp>
              <p:nvSpPr>
                <p:cNvPr id="373" name="CustomShape 12"/>
                <p:cNvSpPr/>
                <p:nvPr/>
              </p:nvSpPr>
              <p:spPr>
                <a:xfrm>
                  <a:off x="6356160" y="43498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374" name="CustomShape 13"/>
                <p:cNvSpPr/>
                <p:nvPr/>
              </p:nvSpPr>
              <p:spPr>
                <a:xfrm>
                  <a:off x="6356160" y="47386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375" name="CustomShape 14"/>
                <p:cNvSpPr/>
                <p:nvPr/>
              </p:nvSpPr>
              <p:spPr>
                <a:xfrm>
                  <a:off x="6356160" y="51274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376" name="CustomShape 15"/>
                <p:cNvSpPr/>
                <p:nvPr/>
              </p:nvSpPr>
              <p:spPr>
                <a:xfrm>
                  <a:off x="6356160" y="55180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377" name="CustomShape 16"/>
            <p:cNvSpPr/>
            <p:nvPr/>
          </p:nvSpPr>
          <p:spPr>
            <a:xfrm>
              <a:off x="4882320" y="4363920"/>
              <a:ext cx="3981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C.</a:t>
              </a:r>
              <a:endParaRPr b="0" lang="en-US" sz="2000" spc="-1" strike="noStrike">
                <a:latin typeface="Arial"/>
              </a:endParaRPr>
            </a:p>
          </p:txBody>
        </p:sp>
      </p:grpSp>
      <p:grpSp>
        <p:nvGrpSpPr>
          <p:cNvPr id="378" name="Group 17"/>
          <p:cNvGrpSpPr/>
          <p:nvPr/>
        </p:nvGrpSpPr>
        <p:grpSpPr>
          <a:xfrm>
            <a:off x="361800" y="4349880"/>
            <a:ext cx="1901880" cy="1532160"/>
            <a:chOff x="361800" y="4349880"/>
            <a:chExt cx="1901880" cy="1532160"/>
          </a:xfrm>
        </p:grpSpPr>
        <p:grpSp>
          <p:nvGrpSpPr>
            <p:cNvPr id="379" name="Group 18"/>
            <p:cNvGrpSpPr/>
            <p:nvPr/>
          </p:nvGrpSpPr>
          <p:grpSpPr>
            <a:xfrm>
              <a:off x="361800" y="4349880"/>
              <a:ext cx="1901880" cy="1532160"/>
              <a:chOff x="361800" y="4349880"/>
              <a:chExt cx="1901880" cy="1532160"/>
            </a:xfrm>
          </p:grpSpPr>
          <p:grpSp>
            <p:nvGrpSpPr>
              <p:cNvPr id="380" name="Group 19"/>
              <p:cNvGrpSpPr/>
              <p:nvPr/>
            </p:nvGrpSpPr>
            <p:grpSpPr>
              <a:xfrm>
                <a:off x="856800" y="4349880"/>
                <a:ext cx="1406880" cy="1532160"/>
                <a:chOff x="856800" y="4349880"/>
                <a:chExt cx="1406880" cy="1532160"/>
              </a:xfrm>
            </p:grpSpPr>
            <p:grpSp>
              <p:nvGrpSpPr>
                <p:cNvPr id="381" name="Group 20"/>
                <p:cNvGrpSpPr/>
                <p:nvPr/>
              </p:nvGrpSpPr>
              <p:grpSpPr>
                <a:xfrm>
                  <a:off x="856800" y="4349880"/>
                  <a:ext cx="432000" cy="1532160"/>
                  <a:chOff x="856800" y="4349880"/>
                  <a:chExt cx="432000" cy="1532160"/>
                </a:xfrm>
              </p:grpSpPr>
              <p:sp>
                <p:nvSpPr>
                  <p:cNvPr id="382" name="CustomShape 21"/>
                  <p:cNvSpPr/>
                  <p:nvPr/>
                </p:nvSpPr>
                <p:spPr>
                  <a:xfrm>
                    <a:off x="856800" y="43498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383" name="CustomShape 22"/>
                  <p:cNvSpPr/>
                  <p:nvPr/>
                </p:nvSpPr>
                <p:spPr>
                  <a:xfrm>
                    <a:off x="856800" y="47386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384" name="CustomShape 23"/>
                  <p:cNvSpPr/>
                  <p:nvPr/>
                </p:nvSpPr>
                <p:spPr>
                  <a:xfrm>
                    <a:off x="856800" y="51274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385" name="CustomShape 24"/>
                  <p:cNvSpPr/>
                  <p:nvPr/>
                </p:nvSpPr>
                <p:spPr>
                  <a:xfrm>
                    <a:off x="856800" y="55180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386" name="Group 25"/>
                <p:cNvGrpSpPr/>
                <p:nvPr/>
              </p:nvGrpSpPr>
              <p:grpSpPr>
                <a:xfrm>
                  <a:off x="1834920" y="4349880"/>
                  <a:ext cx="428760" cy="1532160"/>
                  <a:chOff x="1834920" y="4349880"/>
                  <a:chExt cx="428760" cy="1532160"/>
                </a:xfrm>
              </p:grpSpPr>
              <p:sp>
                <p:nvSpPr>
                  <p:cNvPr id="387" name="CustomShape 26"/>
                  <p:cNvSpPr/>
                  <p:nvPr/>
                </p:nvSpPr>
                <p:spPr>
                  <a:xfrm>
                    <a:off x="1834920" y="43498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388" name="CustomShape 27"/>
                  <p:cNvSpPr/>
                  <p:nvPr/>
                </p:nvSpPr>
                <p:spPr>
                  <a:xfrm>
                    <a:off x="1834920" y="47386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389" name="CustomShape 28"/>
                  <p:cNvSpPr/>
                  <p:nvPr/>
                </p:nvSpPr>
                <p:spPr>
                  <a:xfrm>
                    <a:off x="1834920" y="51274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390" name="CustomShape 29"/>
                  <p:cNvSpPr/>
                  <p:nvPr/>
                </p:nvSpPr>
                <p:spPr>
                  <a:xfrm>
                    <a:off x="1834920" y="55180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391" name="CustomShape 30"/>
              <p:cNvSpPr/>
              <p:nvPr/>
            </p:nvSpPr>
            <p:spPr>
              <a:xfrm>
                <a:off x="361800" y="4363920"/>
                <a:ext cx="43020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A.</a:t>
                </a:r>
                <a:endParaRPr b="0" lang="en-US" sz="2000" spc="-1" strike="noStrike">
                  <a:latin typeface="Arial"/>
                </a:endParaRPr>
              </a:p>
            </p:txBody>
          </p:sp>
        </p:grpSp>
        <p:sp>
          <p:nvSpPr>
            <p:cNvPr id="392" name="Line 31"/>
            <p:cNvSpPr/>
            <p:nvPr/>
          </p:nvSpPr>
          <p:spPr>
            <a:xfrm>
              <a:off x="1278360" y="4892400"/>
              <a:ext cx="571320" cy="25560"/>
            </a:xfrm>
            <a:prstGeom prst="line">
              <a:avLst/>
            </a:prstGeom>
            <a:ln w="28440">
              <a:solidFill>
                <a:schemeClr val="accent2"/>
              </a:solidFill>
              <a:round/>
              <a:tailEnd len="med" type="triangle" w="med"/>
            </a:ln>
          </p:spPr>
          <p:style>
            <a:lnRef idx="0"/>
            <a:fillRef idx="0"/>
            <a:effectRef idx="0"/>
            <a:fontRef idx="minor"/>
          </p:style>
        </p:sp>
        <p:sp>
          <p:nvSpPr>
            <p:cNvPr id="393" name="Line 32"/>
            <p:cNvSpPr/>
            <p:nvPr/>
          </p:nvSpPr>
          <p:spPr>
            <a:xfrm flipV="1">
              <a:off x="1303560" y="4574880"/>
              <a:ext cx="533520" cy="723960"/>
            </a:xfrm>
            <a:prstGeom prst="line">
              <a:avLst/>
            </a:prstGeom>
            <a:ln w="28440">
              <a:solidFill>
                <a:schemeClr val="accent2"/>
              </a:solidFill>
              <a:round/>
              <a:tailEnd len="med" type="triangle" w="med"/>
            </a:ln>
          </p:spPr>
          <p:style>
            <a:lnRef idx="0"/>
            <a:fillRef idx="0"/>
            <a:effectRef idx="0"/>
            <a:fontRef idx="minor"/>
          </p:style>
        </p:sp>
        <p:sp>
          <p:nvSpPr>
            <p:cNvPr id="394" name="Line 33"/>
            <p:cNvSpPr/>
            <p:nvPr/>
          </p:nvSpPr>
          <p:spPr>
            <a:xfrm flipV="1">
              <a:off x="1316520" y="5324400"/>
              <a:ext cx="558720" cy="342720"/>
            </a:xfrm>
            <a:prstGeom prst="line">
              <a:avLst/>
            </a:prstGeom>
            <a:ln w="28440">
              <a:solidFill>
                <a:schemeClr val="accent2"/>
              </a:solidFill>
              <a:round/>
              <a:tailEnd len="med" type="triangle" w="med"/>
            </a:ln>
          </p:spPr>
          <p:style>
            <a:lnRef idx="0"/>
            <a:fillRef idx="0"/>
            <a:effectRef idx="0"/>
            <a:fontRef idx="minor"/>
          </p:style>
        </p:sp>
        <p:sp>
          <p:nvSpPr>
            <p:cNvPr id="395" name="Line 34"/>
            <p:cNvSpPr/>
            <p:nvPr/>
          </p:nvSpPr>
          <p:spPr>
            <a:xfrm>
              <a:off x="1265760" y="4524120"/>
              <a:ext cx="571320" cy="25560"/>
            </a:xfrm>
            <a:prstGeom prst="line">
              <a:avLst/>
            </a:prstGeom>
            <a:ln w="28440">
              <a:solidFill>
                <a:schemeClr val="accent2"/>
              </a:solidFill>
              <a:round/>
              <a:tailEnd len="med" type="triangle" w="med"/>
            </a:ln>
          </p:spPr>
          <p:style>
            <a:lnRef idx="0"/>
            <a:fillRef idx="0"/>
            <a:effectRef idx="0"/>
            <a:fontRef idx="minor"/>
          </p:style>
        </p:sp>
      </p:grpSp>
      <p:grpSp>
        <p:nvGrpSpPr>
          <p:cNvPr id="396" name="Group 35"/>
          <p:cNvGrpSpPr/>
          <p:nvPr/>
        </p:nvGrpSpPr>
        <p:grpSpPr>
          <a:xfrm>
            <a:off x="2647800" y="4349880"/>
            <a:ext cx="1901880" cy="1532160"/>
            <a:chOff x="2647800" y="4349880"/>
            <a:chExt cx="1901880" cy="1532160"/>
          </a:xfrm>
        </p:grpSpPr>
        <p:grpSp>
          <p:nvGrpSpPr>
            <p:cNvPr id="397" name="Group 36"/>
            <p:cNvGrpSpPr/>
            <p:nvPr/>
          </p:nvGrpSpPr>
          <p:grpSpPr>
            <a:xfrm>
              <a:off x="2647800" y="4349880"/>
              <a:ext cx="1901880" cy="1532160"/>
              <a:chOff x="2647800" y="4349880"/>
              <a:chExt cx="1901880" cy="1532160"/>
            </a:xfrm>
          </p:grpSpPr>
          <p:grpSp>
            <p:nvGrpSpPr>
              <p:cNvPr id="398" name="Group 37"/>
              <p:cNvGrpSpPr/>
              <p:nvPr/>
            </p:nvGrpSpPr>
            <p:grpSpPr>
              <a:xfrm>
                <a:off x="3142800" y="4349880"/>
                <a:ext cx="1406880" cy="1532160"/>
                <a:chOff x="3142800" y="4349880"/>
                <a:chExt cx="1406880" cy="1532160"/>
              </a:xfrm>
            </p:grpSpPr>
            <p:grpSp>
              <p:nvGrpSpPr>
                <p:cNvPr id="399" name="Group 38"/>
                <p:cNvGrpSpPr/>
                <p:nvPr/>
              </p:nvGrpSpPr>
              <p:grpSpPr>
                <a:xfrm>
                  <a:off x="3142800" y="4349880"/>
                  <a:ext cx="432000" cy="1532160"/>
                  <a:chOff x="3142800" y="4349880"/>
                  <a:chExt cx="432000" cy="1532160"/>
                </a:xfrm>
              </p:grpSpPr>
              <p:sp>
                <p:nvSpPr>
                  <p:cNvPr id="400" name="CustomShape 39"/>
                  <p:cNvSpPr/>
                  <p:nvPr/>
                </p:nvSpPr>
                <p:spPr>
                  <a:xfrm>
                    <a:off x="3142800" y="43498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401" name="CustomShape 40"/>
                  <p:cNvSpPr/>
                  <p:nvPr/>
                </p:nvSpPr>
                <p:spPr>
                  <a:xfrm>
                    <a:off x="3142800" y="47386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402" name="CustomShape 41"/>
                  <p:cNvSpPr/>
                  <p:nvPr/>
                </p:nvSpPr>
                <p:spPr>
                  <a:xfrm>
                    <a:off x="3142800" y="51274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403" name="CustomShape 42"/>
                  <p:cNvSpPr/>
                  <p:nvPr/>
                </p:nvSpPr>
                <p:spPr>
                  <a:xfrm>
                    <a:off x="3142800" y="55180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404" name="Group 43"/>
                <p:cNvGrpSpPr/>
                <p:nvPr/>
              </p:nvGrpSpPr>
              <p:grpSpPr>
                <a:xfrm>
                  <a:off x="4120920" y="4349880"/>
                  <a:ext cx="428760" cy="1532160"/>
                  <a:chOff x="4120920" y="4349880"/>
                  <a:chExt cx="428760" cy="1532160"/>
                </a:xfrm>
              </p:grpSpPr>
              <p:sp>
                <p:nvSpPr>
                  <p:cNvPr id="405" name="CustomShape 44"/>
                  <p:cNvSpPr/>
                  <p:nvPr/>
                </p:nvSpPr>
                <p:spPr>
                  <a:xfrm>
                    <a:off x="4120920" y="43498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406" name="CustomShape 45"/>
                  <p:cNvSpPr/>
                  <p:nvPr/>
                </p:nvSpPr>
                <p:spPr>
                  <a:xfrm>
                    <a:off x="4120920" y="47386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407" name="CustomShape 46"/>
                  <p:cNvSpPr/>
                  <p:nvPr/>
                </p:nvSpPr>
                <p:spPr>
                  <a:xfrm>
                    <a:off x="4120920" y="51274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408" name="CustomShape 47"/>
                  <p:cNvSpPr/>
                  <p:nvPr/>
                </p:nvSpPr>
                <p:spPr>
                  <a:xfrm>
                    <a:off x="4120920" y="55180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409" name="CustomShape 48"/>
              <p:cNvSpPr/>
              <p:nvPr/>
            </p:nvSpPr>
            <p:spPr>
              <a:xfrm>
                <a:off x="2647800" y="4363920"/>
                <a:ext cx="40428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B.</a:t>
                </a:r>
                <a:endParaRPr b="0" lang="en-US" sz="2000" spc="-1" strike="noStrike">
                  <a:latin typeface="Arial"/>
                </a:endParaRPr>
              </a:p>
            </p:txBody>
          </p:sp>
        </p:grpSp>
        <p:sp>
          <p:nvSpPr>
            <p:cNvPr id="410" name="Line 49"/>
            <p:cNvSpPr/>
            <p:nvPr/>
          </p:nvSpPr>
          <p:spPr>
            <a:xfrm>
              <a:off x="3526200" y="4867200"/>
              <a:ext cx="571320" cy="25200"/>
            </a:xfrm>
            <a:prstGeom prst="line">
              <a:avLst/>
            </a:prstGeom>
            <a:ln w="28440">
              <a:solidFill>
                <a:schemeClr val="accent2"/>
              </a:solidFill>
              <a:round/>
              <a:tailEnd len="med" type="triangle" w="med"/>
            </a:ln>
          </p:spPr>
          <p:style>
            <a:lnRef idx="0"/>
            <a:fillRef idx="0"/>
            <a:effectRef idx="0"/>
            <a:fontRef idx="minor"/>
          </p:style>
        </p:sp>
        <p:sp>
          <p:nvSpPr>
            <p:cNvPr id="411" name="Line 50"/>
            <p:cNvSpPr/>
            <p:nvPr/>
          </p:nvSpPr>
          <p:spPr>
            <a:xfrm>
              <a:off x="3538800" y="4511520"/>
              <a:ext cx="571680" cy="50760"/>
            </a:xfrm>
            <a:prstGeom prst="line">
              <a:avLst/>
            </a:prstGeom>
            <a:ln w="28440">
              <a:solidFill>
                <a:schemeClr val="accent2"/>
              </a:solidFill>
              <a:round/>
              <a:tailEnd len="med" type="triangle" w="med"/>
            </a:ln>
          </p:spPr>
          <p:style>
            <a:lnRef idx="0"/>
            <a:fillRef idx="0"/>
            <a:effectRef idx="0"/>
            <a:fontRef idx="minor"/>
          </p:style>
        </p:sp>
        <p:sp>
          <p:nvSpPr>
            <p:cNvPr id="412" name="Line 51"/>
            <p:cNvSpPr/>
            <p:nvPr/>
          </p:nvSpPr>
          <p:spPr>
            <a:xfrm flipV="1">
              <a:off x="3564360" y="5298840"/>
              <a:ext cx="558720" cy="343080"/>
            </a:xfrm>
            <a:prstGeom prst="line">
              <a:avLst/>
            </a:prstGeom>
            <a:ln w="28440">
              <a:solidFill>
                <a:schemeClr val="accent2"/>
              </a:solidFill>
              <a:round/>
              <a:tailEnd len="med" type="triangle" w="med"/>
            </a:ln>
          </p:spPr>
          <p:style>
            <a:lnRef idx="0"/>
            <a:fillRef idx="0"/>
            <a:effectRef idx="0"/>
            <a:fontRef idx="minor"/>
          </p:style>
        </p:sp>
        <p:sp>
          <p:nvSpPr>
            <p:cNvPr id="413" name="Line 52"/>
            <p:cNvSpPr/>
            <p:nvPr/>
          </p:nvSpPr>
          <p:spPr>
            <a:xfrm flipV="1">
              <a:off x="3551760" y="5717880"/>
              <a:ext cx="596880" cy="12960"/>
            </a:xfrm>
            <a:prstGeom prst="line">
              <a:avLst/>
            </a:prstGeom>
            <a:ln w="28440">
              <a:solidFill>
                <a:schemeClr val="accent2"/>
              </a:solidFill>
              <a:round/>
              <a:tailEnd len="med" type="triangle" w="med"/>
            </a:ln>
          </p:spPr>
          <p:style>
            <a:lnRef idx="0"/>
            <a:fillRef idx="0"/>
            <a:effectRef idx="0"/>
            <a:fontRef idx="minor"/>
          </p:style>
        </p:sp>
      </p:grpSp>
      <p:grpSp>
        <p:nvGrpSpPr>
          <p:cNvPr id="414" name="Group 53"/>
          <p:cNvGrpSpPr/>
          <p:nvPr/>
        </p:nvGrpSpPr>
        <p:grpSpPr>
          <a:xfrm>
            <a:off x="6990120" y="4349880"/>
            <a:ext cx="1902960" cy="1532160"/>
            <a:chOff x="6990120" y="4349880"/>
            <a:chExt cx="1902960" cy="1532160"/>
          </a:xfrm>
        </p:grpSpPr>
        <p:grpSp>
          <p:nvGrpSpPr>
            <p:cNvPr id="415" name="Group 54"/>
            <p:cNvGrpSpPr/>
            <p:nvPr/>
          </p:nvGrpSpPr>
          <p:grpSpPr>
            <a:xfrm>
              <a:off x="6990120" y="4349880"/>
              <a:ext cx="1902960" cy="1532160"/>
              <a:chOff x="6990120" y="4349880"/>
              <a:chExt cx="1902960" cy="1532160"/>
            </a:xfrm>
          </p:grpSpPr>
          <p:grpSp>
            <p:nvGrpSpPr>
              <p:cNvPr id="416" name="Group 55"/>
              <p:cNvGrpSpPr/>
              <p:nvPr/>
            </p:nvGrpSpPr>
            <p:grpSpPr>
              <a:xfrm>
                <a:off x="7486200" y="4349880"/>
                <a:ext cx="1406880" cy="1532160"/>
                <a:chOff x="7486200" y="4349880"/>
                <a:chExt cx="1406880" cy="1532160"/>
              </a:xfrm>
            </p:grpSpPr>
            <p:grpSp>
              <p:nvGrpSpPr>
                <p:cNvPr id="417" name="Group 56"/>
                <p:cNvGrpSpPr/>
                <p:nvPr/>
              </p:nvGrpSpPr>
              <p:grpSpPr>
                <a:xfrm>
                  <a:off x="7486200" y="4349880"/>
                  <a:ext cx="432000" cy="1532160"/>
                  <a:chOff x="7486200" y="4349880"/>
                  <a:chExt cx="432000" cy="1532160"/>
                </a:xfrm>
              </p:grpSpPr>
              <p:sp>
                <p:nvSpPr>
                  <p:cNvPr id="418" name="CustomShape 57"/>
                  <p:cNvSpPr/>
                  <p:nvPr/>
                </p:nvSpPr>
                <p:spPr>
                  <a:xfrm>
                    <a:off x="7486200" y="43498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419" name="CustomShape 58"/>
                  <p:cNvSpPr/>
                  <p:nvPr/>
                </p:nvSpPr>
                <p:spPr>
                  <a:xfrm>
                    <a:off x="7486200" y="47386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420" name="CustomShape 59"/>
                  <p:cNvSpPr/>
                  <p:nvPr/>
                </p:nvSpPr>
                <p:spPr>
                  <a:xfrm>
                    <a:off x="7486200" y="51274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421" name="CustomShape 60"/>
                  <p:cNvSpPr/>
                  <p:nvPr/>
                </p:nvSpPr>
                <p:spPr>
                  <a:xfrm>
                    <a:off x="7486200" y="55180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422" name="Group 61"/>
                <p:cNvGrpSpPr/>
                <p:nvPr/>
              </p:nvGrpSpPr>
              <p:grpSpPr>
                <a:xfrm>
                  <a:off x="8464320" y="4349880"/>
                  <a:ext cx="428760" cy="1532160"/>
                  <a:chOff x="8464320" y="4349880"/>
                  <a:chExt cx="428760" cy="1532160"/>
                </a:xfrm>
              </p:grpSpPr>
              <p:sp>
                <p:nvSpPr>
                  <p:cNvPr id="423" name="CustomShape 62"/>
                  <p:cNvSpPr/>
                  <p:nvPr/>
                </p:nvSpPr>
                <p:spPr>
                  <a:xfrm>
                    <a:off x="8464320" y="43498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424" name="CustomShape 63"/>
                  <p:cNvSpPr/>
                  <p:nvPr/>
                </p:nvSpPr>
                <p:spPr>
                  <a:xfrm>
                    <a:off x="8464320" y="47386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425" name="CustomShape 64"/>
                  <p:cNvSpPr/>
                  <p:nvPr/>
                </p:nvSpPr>
                <p:spPr>
                  <a:xfrm>
                    <a:off x="8464320" y="51274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426" name="CustomShape 65"/>
                  <p:cNvSpPr/>
                  <p:nvPr/>
                </p:nvSpPr>
                <p:spPr>
                  <a:xfrm>
                    <a:off x="8464320" y="55180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427" name="CustomShape 66"/>
              <p:cNvSpPr/>
              <p:nvPr/>
            </p:nvSpPr>
            <p:spPr>
              <a:xfrm>
                <a:off x="6990120" y="4363920"/>
                <a:ext cx="4287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D.</a:t>
                </a:r>
                <a:endParaRPr b="0" lang="en-US" sz="2000" spc="-1" strike="noStrike">
                  <a:latin typeface="Arial"/>
                </a:endParaRPr>
              </a:p>
            </p:txBody>
          </p:sp>
        </p:grpSp>
        <p:sp>
          <p:nvSpPr>
            <p:cNvPr id="428" name="Line 67"/>
            <p:cNvSpPr/>
            <p:nvPr/>
          </p:nvSpPr>
          <p:spPr>
            <a:xfrm flipV="1">
              <a:off x="7882200" y="4651200"/>
              <a:ext cx="596880" cy="228600"/>
            </a:xfrm>
            <a:prstGeom prst="line">
              <a:avLst/>
            </a:prstGeom>
            <a:ln w="28440">
              <a:solidFill>
                <a:schemeClr val="accent2"/>
              </a:solidFill>
              <a:round/>
              <a:tailEnd len="med" type="triangle" w="med"/>
            </a:ln>
          </p:spPr>
          <p:style>
            <a:lnRef idx="0"/>
            <a:fillRef idx="0"/>
            <a:effectRef idx="0"/>
            <a:fontRef idx="minor"/>
          </p:style>
        </p:sp>
        <p:sp>
          <p:nvSpPr>
            <p:cNvPr id="429" name="Line 68"/>
            <p:cNvSpPr/>
            <p:nvPr/>
          </p:nvSpPr>
          <p:spPr>
            <a:xfrm>
              <a:off x="7895160" y="4524120"/>
              <a:ext cx="571320" cy="50760"/>
            </a:xfrm>
            <a:prstGeom prst="line">
              <a:avLst/>
            </a:prstGeom>
            <a:ln w="28440">
              <a:solidFill>
                <a:schemeClr val="accent2"/>
              </a:solidFill>
              <a:round/>
              <a:tailEnd len="med" type="triangle" w="med"/>
            </a:ln>
          </p:spPr>
          <p:style>
            <a:lnRef idx="0"/>
            <a:fillRef idx="0"/>
            <a:effectRef idx="0"/>
            <a:fontRef idx="minor"/>
          </p:style>
        </p:sp>
        <p:sp>
          <p:nvSpPr>
            <p:cNvPr id="430" name="Line 69"/>
            <p:cNvSpPr/>
            <p:nvPr/>
          </p:nvSpPr>
          <p:spPr>
            <a:xfrm>
              <a:off x="7857000" y="4981320"/>
              <a:ext cx="622080" cy="330120"/>
            </a:xfrm>
            <a:prstGeom prst="line">
              <a:avLst/>
            </a:prstGeom>
            <a:ln w="28440">
              <a:solidFill>
                <a:schemeClr val="accent2"/>
              </a:solidFill>
              <a:round/>
              <a:tailEnd len="med" type="triangle" w="med"/>
            </a:ln>
          </p:spPr>
          <p:style>
            <a:lnRef idx="0"/>
            <a:fillRef idx="0"/>
            <a:effectRef idx="0"/>
            <a:fontRef idx="minor"/>
          </p:style>
        </p:sp>
        <p:sp>
          <p:nvSpPr>
            <p:cNvPr id="431" name="Line 70"/>
            <p:cNvSpPr/>
            <p:nvPr/>
          </p:nvSpPr>
          <p:spPr>
            <a:xfrm flipV="1">
              <a:off x="7907760" y="5730840"/>
              <a:ext cx="596880" cy="12600"/>
            </a:xfrm>
            <a:prstGeom prst="line">
              <a:avLst/>
            </a:prstGeom>
            <a:ln w="28440">
              <a:solidFill>
                <a:schemeClr val="accent2"/>
              </a:solidFill>
              <a:round/>
              <a:tailEnd len="med" type="triangle" w="med"/>
            </a:ln>
          </p:spPr>
          <p:style>
            <a:lnRef idx="0"/>
            <a:fillRef idx="0"/>
            <a:effectRef idx="0"/>
            <a:fontRef idx="minor"/>
          </p:style>
        </p:sp>
        <p:sp>
          <p:nvSpPr>
            <p:cNvPr id="432" name="Line 71"/>
            <p:cNvSpPr/>
            <p:nvPr/>
          </p:nvSpPr>
          <p:spPr>
            <a:xfrm flipV="1">
              <a:off x="7882200" y="4752720"/>
              <a:ext cx="584280" cy="495360"/>
            </a:xfrm>
            <a:prstGeom prst="line">
              <a:avLst/>
            </a:prstGeom>
            <a:ln w="28440">
              <a:solidFill>
                <a:schemeClr val="accent2"/>
              </a:solidFill>
              <a:round/>
              <a:tailEnd len="med" type="triangle" w="med"/>
            </a:ln>
          </p:spPr>
          <p:style>
            <a:lnRef idx="0"/>
            <a:fillRef idx="0"/>
            <a:effectRef idx="0"/>
            <a:fontRef idx="minor"/>
          </p:style>
        </p:sp>
      </p:grpSp>
      <p:grpSp>
        <p:nvGrpSpPr>
          <p:cNvPr id="433" name="Group 72"/>
          <p:cNvGrpSpPr/>
          <p:nvPr/>
        </p:nvGrpSpPr>
        <p:grpSpPr>
          <a:xfrm>
            <a:off x="2559960" y="4359240"/>
            <a:ext cx="457200" cy="392760"/>
            <a:chOff x="2559960" y="4359240"/>
            <a:chExt cx="457200" cy="392760"/>
          </a:xfrm>
        </p:grpSpPr>
        <p:sp>
          <p:nvSpPr>
            <p:cNvPr id="434" name="CustomShape 73"/>
            <p:cNvSpPr/>
            <p:nvPr/>
          </p:nvSpPr>
          <p:spPr>
            <a:xfrm>
              <a:off x="2637360" y="435924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435" name="CustomShape 74"/>
            <p:cNvSpPr/>
            <p:nvPr/>
          </p:nvSpPr>
          <p:spPr>
            <a:xfrm flipH="1">
              <a:off x="2559600" y="441000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grpSp>
        <p:nvGrpSpPr>
          <p:cNvPr id="436" name="Group 75"/>
          <p:cNvGrpSpPr/>
          <p:nvPr/>
        </p:nvGrpSpPr>
        <p:grpSpPr>
          <a:xfrm>
            <a:off x="6916320" y="4346640"/>
            <a:ext cx="456840" cy="392760"/>
            <a:chOff x="6916320" y="4346640"/>
            <a:chExt cx="456840" cy="392760"/>
          </a:xfrm>
        </p:grpSpPr>
        <p:sp>
          <p:nvSpPr>
            <p:cNvPr id="437" name="CustomShape 76"/>
            <p:cNvSpPr/>
            <p:nvPr/>
          </p:nvSpPr>
          <p:spPr>
            <a:xfrm>
              <a:off x="6993360" y="434664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438" name="CustomShape 77"/>
            <p:cNvSpPr/>
            <p:nvPr/>
          </p:nvSpPr>
          <p:spPr>
            <a:xfrm flipH="1">
              <a:off x="6915960" y="439740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sp>
        <p:nvSpPr>
          <p:cNvPr id="439" name="CustomShape 78"/>
          <p:cNvSpPr/>
          <p:nvPr/>
        </p:nvSpPr>
        <p:spPr>
          <a:xfrm>
            <a:off x="440280" y="430848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sp>
        <p:nvSpPr>
          <p:cNvPr id="440" name="CustomShape 79"/>
          <p:cNvSpPr/>
          <p:nvPr/>
        </p:nvSpPr>
        <p:spPr>
          <a:xfrm>
            <a:off x="4986720" y="428292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sp>
        <p:nvSpPr>
          <p:cNvPr id="441" name="CustomShape 80"/>
          <p:cNvSpPr/>
          <p:nvPr/>
        </p:nvSpPr>
        <p:spPr>
          <a:xfrm>
            <a:off x="4686120" y="2979360"/>
            <a:ext cx="38973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000000"/>
                </a:solidFill>
                <a:latin typeface="Calibri"/>
                <a:ea typeface="DejaVu Sans"/>
              </a:rPr>
              <a:t>Conventional name: </a:t>
            </a:r>
            <a:r>
              <a:rPr b="0" lang="en-US" sz="2000" spc="-1" strike="noStrike">
                <a:solidFill>
                  <a:srgbClr val="c0504d"/>
                </a:solidFill>
                <a:latin typeface="Calibri"/>
                <a:ea typeface="DejaVu Sans"/>
              </a:rPr>
              <a:t>partial function</a:t>
            </a:r>
            <a:endParaRPr b="0" lang="en-US" sz="2000" spc="-1" strike="noStrike">
              <a:latin typeface="Arial"/>
            </a:endParaRPr>
          </a:p>
        </p:txBody>
      </p:sp>
      <p:sp>
        <p:nvSpPr>
          <p:cNvPr id="442" name="CustomShape 81"/>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217" dur="indefinite" restart="never" nodeType="tmRoot">
          <p:childTnLst>
            <p:seq>
              <p:cTn id="218" dur="indefinite" nodeType="mainSeq">
                <p:childTnLst>
                  <p:par>
                    <p:cTn id="219" fill="hold">
                      <p:stCondLst>
                        <p:cond delay="indefinite"/>
                      </p:stCondLst>
                      <p:childTnLst>
                        <p:par>
                          <p:cTn id="220" fill="hold">
                            <p:stCondLst>
                              <p:cond delay="0"/>
                            </p:stCondLst>
                            <p:childTnLst>
                              <p:par>
                                <p:cTn id="221" nodeType="clickEffect" fill="hold" presetClass="entr" presetID="1">
                                  <p:stCondLst>
                                    <p:cond delay="0"/>
                                  </p:stCondLst>
                                  <p:childTnLst>
                                    <p:set>
                                      <p:cBhvr>
                                        <p:cTn id="222" dur="1" fill="hold">
                                          <p:stCondLst>
                                            <p:cond delay="499"/>
                                          </p:stCondLst>
                                        </p:cTn>
                                        <p:tgtEl>
                                          <p:spTgt spid="378"/>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nodeType="clickEffect" fill="hold" presetClass="entr" presetID="1">
                                  <p:stCondLst>
                                    <p:cond delay="0"/>
                                  </p:stCondLst>
                                  <p:childTnLst>
                                    <p:set>
                                      <p:cBhvr>
                                        <p:cTn id="226" dur="1" fill="hold">
                                          <p:stCondLst>
                                            <p:cond delay="499"/>
                                          </p:stCondLst>
                                        </p:cTn>
                                        <p:tgtEl>
                                          <p:spTgt spid="439"/>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nodeType="clickEffect" fill="hold" presetClass="entr" presetID="1">
                                  <p:stCondLst>
                                    <p:cond delay="0"/>
                                  </p:stCondLst>
                                  <p:childTnLst>
                                    <p:set>
                                      <p:cBhvr>
                                        <p:cTn id="230" dur="1" fill="hold">
                                          <p:stCondLst>
                                            <p:cond delay="499"/>
                                          </p:stCondLst>
                                        </p:cTn>
                                        <p:tgtEl>
                                          <p:spTgt spid="396"/>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nodeType="clickEffect" fill="hold" presetClass="entr" presetID="1">
                                  <p:stCondLst>
                                    <p:cond delay="0"/>
                                  </p:stCondLst>
                                  <p:childTnLst>
                                    <p:set>
                                      <p:cBhvr>
                                        <p:cTn id="234" dur="1" fill="hold">
                                          <p:stCondLst>
                                            <p:cond delay="499"/>
                                          </p:stCondLst>
                                        </p:cTn>
                                        <p:tgtEl>
                                          <p:spTgt spid="433"/>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nodeType="clickEffect" fill="hold" presetClass="entr" presetID="1">
                                  <p:stCondLst>
                                    <p:cond delay="0"/>
                                  </p:stCondLst>
                                  <p:childTnLst>
                                    <p:set>
                                      <p:cBhvr>
                                        <p:cTn id="238" dur="1" fill="hold">
                                          <p:stCondLst>
                                            <p:cond delay="499"/>
                                          </p:stCondLst>
                                        </p:cTn>
                                        <p:tgtEl>
                                          <p:spTgt spid="365"/>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nodeType="clickEffect" fill="hold" presetClass="entr" presetID="1">
                                  <p:stCondLst>
                                    <p:cond delay="0"/>
                                  </p:stCondLst>
                                  <p:childTnLst>
                                    <p:set>
                                      <p:cBhvr>
                                        <p:cTn id="242" dur="1" fill="hold">
                                          <p:stCondLst>
                                            <p:cond delay="499"/>
                                          </p:stCondLst>
                                        </p:cTn>
                                        <p:tgtEl>
                                          <p:spTgt spid="440"/>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nodeType="clickEffect" fill="hold" presetClass="entr" presetID="1">
                                  <p:stCondLst>
                                    <p:cond delay="0"/>
                                  </p:stCondLst>
                                  <p:childTnLst>
                                    <p:set>
                                      <p:cBhvr>
                                        <p:cTn id="246" dur="1" fill="hold">
                                          <p:stCondLst>
                                            <p:cond delay="499"/>
                                          </p:stCondLst>
                                        </p:cTn>
                                        <p:tgtEl>
                                          <p:spTgt spid="414"/>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nodeType="clickEffect" fill="hold" presetClass="entr" presetID="1">
                                  <p:stCondLst>
                                    <p:cond delay="0"/>
                                  </p:stCondLst>
                                  <p:childTnLst>
                                    <p:set>
                                      <p:cBhvr>
                                        <p:cTn id="250" dur="1" fill="hold">
                                          <p:stCondLst>
                                            <p:cond delay="499"/>
                                          </p:stCondLst>
                                        </p:cTn>
                                        <p:tgtEl>
                                          <p:spTgt spid="43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nodeType="clickEffect" fill="hold" presetClass="entr" presetID="1">
                                  <p:stCondLst>
                                    <p:cond delay="0"/>
                                  </p:stCondLst>
                                  <p:childTnLst>
                                    <p:set>
                                      <p:cBhvr>
                                        <p:cTn id="254" dur="1" fill="hold">
                                          <p:stCondLst>
                                            <p:cond delay="499"/>
                                          </p:stCondLst>
                                        </p:cTn>
                                        <p:tgtEl>
                                          <p:spTgt spid="441">
                                            <p:txEl>
                                              <p:pRg st="0" end="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Roadmap</a:t>
            </a:r>
            <a:endParaRPr b="0" lang="en-US" sz="4400" spc="-1" strike="noStrike">
              <a:latin typeface="Arial"/>
            </a:endParaRPr>
          </a:p>
        </p:txBody>
      </p:sp>
      <p:sp>
        <p:nvSpPr>
          <p:cNvPr id="129" name="CustomShape 2"/>
          <p:cNvSpPr/>
          <p:nvPr/>
        </p:nvSpPr>
        <p:spPr>
          <a:xfrm>
            <a:off x="503640" y="1612800"/>
            <a:ext cx="8393760" cy="4672440"/>
          </a:xfrm>
          <a:prstGeom prst="rect">
            <a:avLst/>
          </a:prstGeom>
          <a:noFill/>
          <a:ln>
            <a:noFill/>
          </a:ln>
        </p:spPr>
        <p:style>
          <a:lnRef idx="0"/>
          <a:fillRef idx="0"/>
          <a:effectRef idx="0"/>
          <a:fontRef idx="minor"/>
        </p:style>
        <p:txBody>
          <a:bodyPr lIns="90000" rIns="90000" tIns="45000" bIns="45000">
            <a:noAutofit/>
          </a:bodyPr>
          <a:p>
            <a:pPr>
              <a:lnSpc>
                <a:spcPct val="105000"/>
              </a:lnSpc>
              <a:spcBef>
                <a:spcPts val="561"/>
              </a:spcBef>
            </a:pPr>
            <a:r>
              <a:rPr b="0" lang="en-US" sz="2800" spc="-1" strike="noStrike">
                <a:solidFill>
                  <a:srgbClr val="000000"/>
                </a:solidFill>
                <a:latin typeface="Calibri"/>
                <a:ea typeface="DejaVu Sans"/>
              </a:rPr>
              <a:t>Alloy: Rationale and Use Strategies</a:t>
            </a:r>
            <a:endParaRPr b="0" lang="en-US" sz="2800" spc="-1" strike="noStrike">
              <a:latin typeface="Arial"/>
            </a:endParaRPr>
          </a:p>
          <a:p>
            <a:pPr lvl="1" marL="743040" indent="-284760">
              <a:lnSpc>
                <a:spcPct val="105000"/>
              </a:lnSpc>
              <a:spcBef>
                <a:spcPts val="479"/>
              </a:spcBef>
              <a:buClr>
                <a:srgbClr val="c0504d"/>
              </a:buClr>
              <a:buFont typeface="Arial"/>
              <a:buChar char="–"/>
            </a:pPr>
            <a:r>
              <a:rPr b="0" lang="en-US" sz="2400" spc="-1" strike="noStrike">
                <a:solidFill>
                  <a:srgbClr val="c0504d"/>
                </a:solidFill>
                <a:latin typeface="Calibri"/>
                <a:ea typeface="DejaVu Sans"/>
              </a:rPr>
              <a:t>What types of systems </a:t>
            </a:r>
            <a:r>
              <a:rPr b="0" lang="en-US" sz="2400" spc="-1" strike="noStrike">
                <a:solidFill>
                  <a:srgbClr val="000000"/>
                </a:solidFill>
                <a:latin typeface="Calibri"/>
                <a:ea typeface="DejaVu Sans"/>
              </a:rPr>
              <a:t>have been modeled with Alloy</a:t>
            </a:r>
            <a:endParaRPr b="0" lang="en-US" sz="2400" spc="-1" strike="noStrike">
              <a:latin typeface="Arial"/>
            </a:endParaRPr>
          </a:p>
          <a:p>
            <a:pPr lvl="1" marL="743040" indent="-284760">
              <a:lnSpc>
                <a:spcPct val="105000"/>
              </a:lnSpc>
              <a:spcBef>
                <a:spcPts val="479"/>
              </a:spcBef>
              <a:buClr>
                <a:srgbClr val="c0504d"/>
              </a:buClr>
              <a:buFont typeface="Arial"/>
              <a:buChar char="–"/>
            </a:pPr>
            <a:r>
              <a:rPr b="0" lang="en-US" sz="2400" spc="-1" strike="noStrike">
                <a:solidFill>
                  <a:srgbClr val="c0504d"/>
                </a:solidFill>
                <a:latin typeface="Calibri"/>
                <a:ea typeface="DejaVu Sans"/>
              </a:rPr>
              <a:t>What types of questions </a:t>
            </a:r>
            <a:r>
              <a:rPr b="0" lang="en-US" sz="2400" spc="-1" strike="noStrike">
                <a:solidFill>
                  <a:srgbClr val="000000"/>
                </a:solidFill>
                <a:latin typeface="Calibri"/>
                <a:ea typeface="DejaVu Sans"/>
              </a:rPr>
              <a:t>can AA answer</a:t>
            </a:r>
            <a:endParaRPr b="0" lang="en-US" sz="24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What is the </a:t>
            </a:r>
            <a:r>
              <a:rPr b="0" lang="en-US" sz="2400" spc="-1" strike="noStrike">
                <a:solidFill>
                  <a:srgbClr val="c0504d"/>
                </a:solidFill>
                <a:latin typeface="Calibri"/>
                <a:ea typeface="DejaVu Sans"/>
              </a:rPr>
              <a:t>purpose of each of the sections </a:t>
            </a:r>
            <a:r>
              <a:rPr b="0" lang="en-US" sz="2400" spc="-1" strike="noStrike">
                <a:solidFill>
                  <a:srgbClr val="000000"/>
                </a:solidFill>
                <a:latin typeface="Calibri"/>
                <a:ea typeface="DejaVu Sans"/>
              </a:rPr>
              <a:t>in an Alloy specification</a:t>
            </a:r>
            <a:endParaRPr b="0" lang="en-US" sz="2400" spc="-1" strike="noStrike">
              <a:latin typeface="Arial"/>
            </a:endParaRPr>
          </a:p>
          <a:p>
            <a:pPr>
              <a:lnSpc>
                <a:spcPct val="105000"/>
              </a:lnSpc>
              <a:spcBef>
                <a:spcPts val="561"/>
              </a:spcBef>
            </a:pPr>
            <a:r>
              <a:rPr b="0" lang="en-US" sz="2800" spc="-1" strike="noStrike">
                <a:solidFill>
                  <a:srgbClr val="000000"/>
                </a:solidFill>
                <a:latin typeface="Calibri"/>
                <a:ea typeface="DejaVu Sans"/>
              </a:rPr>
              <a:t>Alloy Specifications </a:t>
            </a:r>
            <a:endParaRPr b="0" lang="en-US" sz="28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Parameterized conditionals</a:t>
            </a:r>
            <a:endParaRPr b="0" lang="en-US" sz="24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Indexed relations</a:t>
            </a:r>
            <a:endParaRPr b="0" lang="en-US" sz="2400" spc="-1" strike="noStrike">
              <a:latin typeface="Arial"/>
            </a:endParaRPr>
          </a:p>
          <a:p>
            <a:pPr lvl="1" marL="743040" indent="-284760">
              <a:lnSpc>
                <a:spcPct val="105000"/>
              </a:lnSpc>
              <a:spcBef>
                <a:spcPts val="479"/>
              </a:spcBef>
              <a:buClr>
                <a:srgbClr val="4f81bd"/>
              </a:buClr>
              <a:buFont typeface="Arial"/>
              <a:buChar char="–"/>
            </a:pPr>
            <a:r>
              <a:rPr b="0" lang="en-US" sz="2400" spc="-1" strike="noStrike">
                <a:solidFill>
                  <a:srgbClr val="4f81bd"/>
                </a:solidFill>
                <a:latin typeface="Calibri"/>
                <a:ea typeface="DejaVu Sans"/>
              </a:rPr>
              <a:t>Graphical representations</a:t>
            </a:r>
            <a:r>
              <a:rPr b="0" lang="en-US" sz="2400" spc="-1" strike="noStrike">
                <a:solidFill>
                  <a:srgbClr val="000000"/>
                </a:solidFill>
                <a:latin typeface="Calibri"/>
                <a:ea typeface="DejaVu Sans"/>
              </a:rPr>
              <a:t> of Alloy models</a:t>
            </a:r>
            <a:endParaRPr b="0" lang="en-US" sz="2400" spc="-1" strike="noStrike">
              <a:latin typeface="Arial"/>
            </a:endParaRPr>
          </a:p>
          <a:p>
            <a:pPr lvl="1" marL="743040" indent="-284760">
              <a:lnSpc>
                <a:spcPct val="105000"/>
              </a:lnSpc>
              <a:spcBef>
                <a:spcPts val="479"/>
              </a:spcBef>
              <a:buClr>
                <a:srgbClr val="000000"/>
              </a:buClr>
              <a:buFont typeface="Arial"/>
              <a:buChar char="–"/>
            </a:pPr>
            <a:r>
              <a:rPr b="0" lang="en-US" sz="2400" spc="-1" strike="noStrike">
                <a:solidFill>
                  <a:srgbClr val="000000"/>
                </a:solidFill>
                <a:latin typeface="Calibri"/>
                <a:ea typeface="DejaVu Sans"/>
              </a:rPr>
              <a:t>More complex examples</a:t>
            </a:r>
            <a:endParaRPr b="0" lang="en-US" sz="2400" spc="-1" strike="noStrike">
              <a:latin typeface="Arial"/>
            </a:endParaRPr>
          </a:p>
        </p:txBody>
      </p:sp>
      <p:sp>
        <p:nvSpPr>
          <p:cNvPr id="130"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AAD50B0-122B-47D2-BB3B-FED4325F5FA8}"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131"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3"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000" spc="-1" strike="noStrike">
                <a:solidFill>
                  <a:srgbClr val="000000"/>
                </a:solidFill>
                <a:latin typeface="Calibri"/>
                <a:ea typeface="DejaVu Sans"/>
              </a:rPr>
              <a:t>Multiplicities and Binary Relations</a:t>
            </a:r>
            <a:endParaRPr b="0" lang="en-US" sz="4000" spc="-1" strike="noStrike">
              <a:latin typeface="Arial"/>
            </a:endParaRPr>
          </a:p>
        </p:txBody>
      </p:sp>
      <p:sp>
        <p:nvSpPr>
          <p:cNvPr id="444" name="CustomShape 2"/>
          <p:cNvSpPr/>
          <p:nvPr/>
        </p:nvSpPr>
        <p:spPr>
          <a:xfrm>
            <a:off x="527040" y="1495440"/>
            <a:ext cx="8523720" cy="2412000"/>
          </a:xfrm>
          <a:prstGeom prst="rect">
            <a:avLst/>
          </a:prstGeom>
          <a:noFill/>
          <a:ln>
            <a:noFill/>
          </a:ln>
        </p:spPr>
        <p:style>
          <a:lnRef idx="0"/>
          <a:fillRef idx="0"/>
          <a:effectRef idx="0"/>
          <a:fontRef idx="minor"/>
        </p:style>
        <p:txBody>
          <a:bodyPr lIns="90000" rIns="90000" tIns="45000" bIns="45000">
            <a:noAutofit/>
          </a:bodyPr>
          <a:p>
            <a:pPr marL="343080" indent="-342000">
              <a:lnSpc>
                <a:spcPct val="100000"/>
              </a:lnSpc>
              <a:spcBef>
                <a:spcPts val="641"/>
              </a:spcBef>
              <a:buClr>
                <a:srgbClr val="4f81bd"/>
              </a:buClr>
              <a:buFont typeface="Arial"/>
              <a:buChar char="•"/>
            </a:pPr>
            <a:r>
              <a:rPr b="1" lang="en-US" sz="3200" spc="-1" strike="noStrike">
                <a:solidFill>
                  <a:srgbClr val="4f81bd"/>
                </a:solidFill>
                <a:latin typeface="Lucida Console"/>
                <a:ea typeface="DejaVu Sans"/>
              </a:rPr>
              <a:t>sig</a:t>
            </a:r>
            <a:r>
              <a:rPr b="0" lang="en-US" sz="3200" spc="-1" strike="noStrike">
                <a:solidFill>
                  <a:srgbClr val="4f81bd"/>
                </a:solidFill>
                <a:latin typeface="Lucida Console"/>
                <a:ea typeface="DejaVu Sans"/>
              </a:rPr>
              <a:t> S {f: </a:t>
            </a:r>
            <a:r>
              <a:rPr b="1" lang="en-US" sz="3200" spc="-1" strike="noStrike">
                <a:solidFill>
                  <a:srgbClr val="4f81bd"/>
                </a:solidFill>
                <a:latin typeface="Lucida Console"/>
                <a:ea typeface="DejaVu Sans"/>
              </a:rPr>
              <a:t>one</a:t>
            </a:r>
            <a:r>
              <a:rPr b="0" lang="en-US" sz="3200" spc="-1" strike="noStrike">
                <a:solidFill>
                  <a:srgbClr val="4f81bd"/>
                </a:solidFill>
                <a:latin typeface="Lucida Console"/>
                <a:ea typeface="DejaVu Sans"/>
              </a:rPr>
              <a:t> T}</a:t>
            </a:r>
            <a:endParaRPr b="0" lang="en-US" sz="3200" spc="-1" strike="noStrike">
              <a:latin typeface="Arial"/>
            </a:endParaRPr>
          </a:p>
          <a:p>
            <a:pPr lvl="1" marL="743040" indent="-284760">
              <a:lnSpc>
                <a:spcPct val="100000"/>
              </a:lnSpc>
              <a:spcBef>
                <a:spcPts val="561"/>
              </a:spcBef>
              <a:buClr>
                <a:srgbClr val="000000"/>
              </a:buClr>
              <a:buFont typeface="Arial"/>
              <a:buChar char="–"/>
            </a:pPr>
            <a:r>
              <a:rPr b="0" lang="en-US" sz="2400" spc="-1" strike="noStrike">
                <a:solidFill>
                  <a:srgbClr val="000000"/>
                </a:solidFill>
                <a:latin typeface="Calibri"/>
                <a:ea typeface="DejaVu Sans"/>
              </a:rPr>
              <a:t>says that, for each element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of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a:t>
            </a:r>
            <a:r>
              <a:rPr b="0" lang="en-US" sz="2400" spc="-1" strike="noStrike">
                <a:solidFill>
                  <a:srgbClr val="4f81bd"/>
                </a:solidFill>
                <a:latin typeface="Calibri"/>
                <a:ea typeface="DejaVu Sans"/>
              </a:rPr>
              <a:t>f</a:t>
            </a:r>
            <a:r>
              <a:rPr b="0" lang="en-US" sz="2400" spc="-1" strike="noStrike">
                <a:solidFill>
                  <a:srgbClr val="000000"/>
                </a:solidFill>
                <a:latin typeface="Calibri"/>
                <a:ea typeface="DejaVu Sans"/>
              </a:rPr>
              <a:t> maps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to </a:t>
            </a:r>
            <a:r>
              <a:rPr b="0" lang="en-US" sz="2400" spc="-1" strike="noStrike">
                <a:solidFill>
                  <a:srgbClr val="c0504d"/>
                </a:solidFill>
                <a:latin typeface="Calibri"/>
                <a:ea typeface="DejaVu Sans"/>
              </a:rPr>
              <a:t>exactly one </a:t>
            </a:r>
            <a:r>
              <a:rPr b="0" lang="en-US" sz="2400" spc="-1" strike="noStrike">
                <a:solidFill>
                  <a:srgbClr val="000000"/>
                </a:solidFill>
                <a:latin typeface="Calibri"/>
                <a:ea typeface="DejaVu Sans"/>
              </a:rPr>
              <a:t>value in </a:t>
            </a:r>
            <a:r>
              <a:rPr b="0" lang="en-US" sz="2400" spc="-1" strike="noStrike">
                <a:solidFill>
                  <a:srgbClr val="4f81bd"/>
                </a:solidFill>
                <a:latin typeface="Calibri"/>
                <a:ea typeface="DejaVu Sans"/>
              </a:rPr>
              <a:t>T</a:t>
            </a:r>
            <a:r>
              <a:rPr b="0" lang="en-US" sz="2800" spc="-1" strike="noStrike">
                <a:solidFill>
                  <a:srgbClr val="000000"/>
                </a:solidFill>
                <a:latin typeface="Calibri"/>
                <a:ea typeface="DejaVu Sans"/>
              </a:rPr>
              <a:t> </a:t>
            </a:r>
            <a:endParaRPr b="0" lang="en-US" sz="2800" spc="-1" strike="noStrike">
              <a:latin typeface="Arial"/>
            </a:endParaRPr>
          </a:p>
          <a:p>
            <a:pPr marL="343080" indent="-342000">
              <a:lnSpc>
                <a:spcPct val="100000"/>
              </a:lnSpc>
              <a:spcBef>
                <a:spcPts val="360"/>
              </a:spcBef>
            </a:pPr>
            <a:endParaRPr b="0" lang="en-US" sz="2800" spc="-1" strike="noStrike">
              <a:latin typeface="Arial"/>
            </a:endParaRPr>
          </a:p>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Potential instances:</a:t>
            </a:r>
            <a:endParaRPr b="0" lang="en-US" sz="3200" spc="-1" strike="noStrike">
              <a:latin typeface="Arial"/>
            </a:endParaRPr>
          </a:p>
        </p:txBody>
      </p:sp>
      <p:sp>
        <p:nvSpPr>
          <p:cNvPr id="445"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2D39EAF-64C2-489E-8B6C-5444A4BFC6C5}" type="slidenum">
              <a:rPr b="0" lang="en-US" sz="1200" spc="-1" strike="noStrike">
                <a:solidFill>
                  <a:srgbClr val="8b8b8b"/>
                </a:solidFill>
                <a:latin typeface="Tahoma"/>
                <a:ea typeface="DejaVu Sans"/>
              </a:rPr>
              <a:t>&lt;number&gt;</a:t>
            </a:fld>
            <a:endParaRPr b="0" lang="en-US" sz="1200" spc="-1" strike="noStrike">
              <a:latin typeface="Arial"/>
            </a:endParaRPr>
          </a:p>
        </p:txBody>
      </p:sp>
      <p:grpSp>
        <p:nvGrpSpPr>
          <p:cNvPr id="446" name="Group 4"/>
          <p:cNvGrpSpPr/>
          <p:nvPr/>
        </p:nvGrpSpPr>
        <p:grpSpPr>
          <a:xfrm>
            <a:off x="4822200" y="4273560"/>
            <a:ext cx="1902240" cy="1532520"/>
            <a:chOff x="4822200" y="4273560"/>
            <a:chExt cx="1902240" cy="1532520"/>
          </a:xfrm>
        </p:grpSpPr>
        <p:grpSp>
          <p:nvGrpSpPr>
            <p:cNvPr id="447" name="Group 5"/>
            <p:cNvGrpSpPr/>
            <p:nvPr/>
          </p:nvGrpSpPr>
          <p:grpSpPr>
            <a:xfrm>
              <a:off x="5317920" y="4273560"/>
              <a:ext cx="1406520" cy="1532520"/>
              <a:chOff x="5317920" y="4273560"/>
              <a:chExt cx="1406520" cy="1532520"/>
            </a:xfrm>
          </p:grpSpPr>
          <p:grpSp>
            <p:nvGrpSpPr>
              <p:cNvPr id="448" name="Group 6"/>
              <p:cNvGrpSpPr/>
              <p:nvPr/>
            </p:nvGrpSpPr>
            <p:grpSpPr>
              <a:xfrm>
                <a:off x="5317920" y="4273560"/>
                <a:ext cx="432000" cy="1532520"/>
                <a:chOff x="5317920" y="4273560"/>
                <a:chExt cx="432000" cy="1532520"/>
              </a:xfrm>
            </p:grpSpPr>
            <p:sp>
              <p:nvSpPr>
                <p:cNvPr id="449" name="CustomShape 7"/>
                <p:cNvSpPr/>
                <p:nvPr/>
              </p:nvSpPr>
              <p:spPr>
                <a:xfrm>
                  <a:off x="5317920" y="42735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450" name="CustomShape 8"/>
                <p:cNvSpPr/>
                <p:nvPr/>
              </p:nvSpPr>
              <p:spPr>
                <a:xfrm>
                  <a:off x="5317920" y="46623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451" name="CustomShape 9"/>
                <p:cNvSpPr/>
                <p:nvPr/>
              </p:nvSpPr>
              <p:spPr>
                <a:xfrm>
                  <a:off x="5317920" y="50515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452" name="CustomShape 10"/>
                <p:cNvSpPr/>
                <p:nvPr/>
              </p:nvSpPr>
              <p:spPr>
                <a:xfrm>
                  <a:off x="5317920" y="54421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453" name="Group 11"/>
              <p:cNvGrpSpPr/>
              <p:nvPr/>
            </p:nvGrpSpPr>
            <p:grpSpPr>
              <a:xfrm>
                <a:off x="6295680" y="4273560"/>
                <a:ext cx="428760" cy="1532520"/>
                <a:chOff x="6295680" y="4273560"/>
                <a:chExt cx="428760" cy="1532520"/>
              </a:xfrm>
            </p:grpSpPr>
            <p:sp>
              <p:nvSpPr>
                <p:cNvPr id="454" name="CustomShape 12"/>
                <p:cNvSpPr/>
                <p:nvPr/>
              </p:nvSpPr>
              <p:spPr>
                <a:xfrm>
                  <a:off x="6295680" y="42735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455" name="CustomShape 13"/>
                <p:cNvSpPr/>
                <p:nvPr/>
              </p:nvSpPr>
              <p:spPr>
                <a:xfrm>
                  <a:off x="6295680" y="46623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456" name="CustomShape 14"/>
                <p:cNvSpPr/>
                <p:nvPr/>
              </p:nvSpPr>
              <p:spPr>
                <a:xfrm>
                  <a:off x="6295680" y="50515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457" name="CustomShape 15"/>
                <p:cNvSpPr/>
                <p:nvPr/>
              </p:nvSpPr>
              <p:spPr>
                <a:xfrm>
                  <a:off x="6295680" y="54421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458" name="CustomShape 16"/>
            <p:cNvSpPr/>
            <p:nvPr/>
          </p:nvSpPr>
          <p:spPr>
            <a:xfrm>
              <a:off x="4822200" y="4287960"/>
              <a:ext cx="3981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C.</a:t>
              </a:r>
              <a:endParaRPr b="0" lang="en-US" sz="2000" spc="-1" strike="noStrike">
                <a:latin typeface="Arial"/>
              </a:endParaRPr>
            </a:p>
          </p:txBody>
        </p:sp>
      </p:grpSp>
      <p:grpSp>
        <p:nvGrpSpPr>
          <p:cNvPr id="459" name="Group 17"/>
          <p:cNvGrpSpPr/>
          <p:nvPr/>
        </p:nvGrpSpPr>
        <p:grpSpPr>
          <a:xfrm>
            <a:off x="301680" y="4273560"/>
            <a:ext cx="1901520" cy="1532520"/>
            <a:chOff x="301680" y="4273560"/>
            <a:chExt cx="1901520" cy="1532520"/>
          </a:xfrm>
        </p:grpSpPr>
        <p:grpSp>
          <p:nvGrpSpPr>
            <p:cNvPr id="460" name="Group 18"/>
            <p:cNvGrpSpPr/>
            <p:nvPr/>
          </p:nvGrpSpPr>
          <p:grpSpPr>
            <a:xfrm>
              <a:off x="301680" y="4273560"/>
              <a:ext cx="1901520" cy="1532520"/>
              <a:chOff x="301680" y="4273560"/>
              <a:chExt cx="1901520" cy="1532520"/>
            </a:xfrm>
          </p:grpSpPr>
          <p:grpSp>
            <p:nvGrpSpPr>
              <p:cNvPr id="461" name="Group 19"/>
              <p:cNvGrpSpPr/>
              <p:nvPr/>
            </p:nvGrpSpPr>
            <p:grpSpPr>
              <a:xfrm>
                <a:off x="796680" y="4273560"/>
                <a:ext cx="1406520" cy="1532520"/>
                <a:chOff x="796680" y="4273560"/>
                <a:chExt cx="1406520" cy="1532520"/>
              </a:xfrm>
            </p:grpSpPr>
            <p:grpSp>
              <p:nvGrpSpPr>
                <p:cNvPr id="462" name="Group 20"/>
                <p:cNvGrpSpPr/>
                <p:nvPr/>
              </p:nvGrpSpPr>
              <p:grpSpPr>
                <a:xfrm>
                  <a:off x="796680" y="4273560"/>
                  <a:ext cx="432000" cy="1532520"/>
                  <a:chOff x="796680" y="4273560"/>
                  <a:chExt cx="432000" cy="1532520"/>
                </a:xfrm>
              </p:grpSpPr>
              <p:sp>
                <p:nvSpPr>
                  <p:cNvPr id="463" name="CustomShape 21"/>
                  <p:cNvSpPr/>
                  <p:nvPr/>
                </p:nvSpPr>
                <p:spPr>
                  <a:xfrm>
                    <a:off x="796680" y="42735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464" name="CustomShape 22"/>
                  <p:cNvSpPr/>
                  <p:nvPr/>
                </p:nvSpPr>
                <p:spPr>
                  <a:xfrm>
                    <a:off x="796680" y="46623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465" name="CustomShape 23"/>
                  <p:cNvSpPr/>
                  <p:nvPr/>
                </p:nvSpPr>
                <p:spPr>
                  <a:xfrm>
                    <a:off x="796680" y="50515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466" name="CustomShape 24"/>
                  <p:cNvSpPr/>
                  <p:nvPr/>
                </p:nvSpPr>
                <p:spPr>
                  <a:xfrm>
                    <a:off x="796680" y="54421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467" name="Group 25"/>
                <p:cNvGrpSpPr/>
                <p:nvPr/>
              </p:nvGrpSpPr>
              <p:grpSpPr>
                <a:xfrm>
                  <a:off x="1774440" y="4273560"/>
                  <a:ext cx="428760" cy="1532520"/>
                  <a:chOff x="1774440" y="4273560"/>
                  <a:chExt cx="428760" cy="1532520"/>
                </a:xfrm>
              </p:grpSpPr>
              <p:sp>
                <p:nvSpPr>
                  <p:cNvPr id="468" name="CustomShape 26"/>
                  <p:cNvSpPr/>
                  <p:nvPr/>
                </p:nvSpPr>
                <p:spPr>
                  <a:xfrm>
                    <a:off x="1774440" y="42735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469" name="CustomShape 27"/>
                  <p:cNvSpPr/>
                  <p:nvPr/>
                </p:nvSpPr>
                <p:spPr>
                  <a:xfrm>
                    <a:off x="1774440" y="46623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470" name="CustomShape 28"/>
                  <p:cNvSpPr/>
                  <p:nvPr/>
                </p:nvSpPr>
                <p:spPr>
                  <a:xfrm>
                    <a:off x="1774440" y="50515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471" name="CustomShape 29"/>
                  <p:cNvSpPr/>
                  <p:nvPr/>
                </p:nvSpPr>
                <p:spPr>
                  <a:xfrm>
                    <a:off x="1774440" y="54421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472" name="CustomShape 30"/>
              <p:cNvSpPr/>
              <p:nvPr/>
            </p:nvSpPr>
            <p:spPr>
              <a:xfrm>
                <a:off x="301680" y="4287960"/>
                <a:ext cx="43020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A.</a:t>
                </a:r>
                <a:endParaRPr b="0" lang="en-US" sz="2000" spc="-1" strike="noStrike">
                  <a:latin typeface="Arial"/>
                </a:endParaRPr>
              </a:p>
            </p:txBody>
          </p:sp>
        </p:grpSp>
        <p:sp>
          <p:nvSpPr>
            <p:cNvPr id="473" name="Line 31"/>
            <p:cNvSpPr/>
            <p:nvPr/>
          </p:nvSpPr>
          <p:spPr>
            <a:xfrm flipV="1">
              <a:off x="1217880" y="4473360"/>
              <a:ext cx="571680" cy="343080"/>
            </a:xfrm>
            <a:prstGeom prst="line">
              <a:avLst/>
            </a:prstGeom>
            <a:ln w="28440">
              <a:solidFill>
                <a:schemeClr val="accent2"/>
              </a:solidFill>
              <a:round/>
              <a:tailEnd len="med" type="triangle" w="med"/>
            </a:ln>
          </p:spPr>
          <p:style>
            <a:lnRef idx="0"/>
            <a:fillRef idx="0"/>
            <a:effectRef idx="0"/>
            <a:fontRef idx="minor"/>
          </p:style>
        </p:sp>
        <p:sp>
          <p:nvSpPr>
            <p:cNvPr id="474" name="Line 32"/>
            <p:cNvSpPr/>
            <p:nvPr/>
          </p:nvSpPr>
          <p:spPr>
            <a:xfrm>
              <a:off x="1243440" y="5222520"/>
              <a:ext cx="482400" cy="12960"/>
            </a:xfrm>
            <a:prstGeom prst="line">
              <a:avLst/>
            </a:prstGeom>
            <a:ln w="28440">
              <a:solidFill>
                <a:schemeClr val="accent2"/>
              </a:solidFill>
              <a:round/>
              <a:tailEnd len="med" type="triangle" w="med"/>
            </a:ln>
          </p:spPr>
          <p:style>
            <a:lnRef idx="0"/>
            <a:fillRef idx="0"/>
            <a:effectRef idx="0"/>
            <a:fontRef idx="minor"/>
          </p:style>
        </p:sp>
        <p:sp>
          <p:nvSpPr>
            <p:cNvPr id="475" name="Line 33"/>
            <p:cNvSpPr/>
            <p:nvPr/>
          </p:nvSpPr>
          <p:spPr>
            <a:xfrm flipV="1">
              <a:off x="1256040" y="5248080"/>
              <a:ext cx="558720" cy="343080"/>
            </a:xfrm>
            <a:prstGeom prst="line">
              <a:avLst/>
            </a:prstGeom>
            <a:ln w="28440">
              <a:solidFill>
                <a:schemeClr val="accent2"/>
              </a:solidFill>
              <a:round/>
              <a:tailEnd len="med" type="triangle" w="med"/>
            </a:ln>
          </p:spPr>
          <p:style>
            <a:lnRef idx="0"/>
            <a:fillRef idx="0"/>
            <a:effectRef idx="0"/>
            <a:fontRef idx="minor"/>
          </p:style>
        </p:sp>
        <p:sp>
          <p:nvSpPr>
            <p:cNvPr id="476" name="Line 34"/>
            <p:cNvSpPr/>
            <p:nvPr/>
          </p:nvSpPr>
          <p:spPr>
            <a:xfrm>
              <a:off x="1205280" y="4448160"/>
              <a:ext cx="546120" cy="0"/>
            </a:xfrm>
            <a:prstGeom prst="line">
              <a:avLst/>
            </a:prstGeom>
            <a:ln w="28440">
              <a:solidFill>
                <a:schemeClr val="accent2"/>
              </a:solidFill>
              <a:round/>
              <a:tailEnd len="med" type="triangle" w="med"/>
            </a:ln>
          </p:spPr>
          <p:style>
            <a:lnRef idx="0"/>
            <a:fillRef idx="0"/>
            <a:effectRef idx="0"/>
            <a:fontRef idx="minor"/>
          </p:style>
        </p:sp>
      </p:grpSp>
      <p:grpSp>
        <p:nvGrpSpPr>
          <p:cNvPr id="477" name="Group 35"/>
          <p:cNvGrpSpPr/>
          <p:nvPr/>
        </p:nvGrpSpPr>
        <p:grpSpPr>
          <a:xfrm>
            <a:off x="2587680" y="4273560"/>
            <a:ext cx="1901520" cy="1532520"/>
            <a:chOff x="2587680" y="4273560"/>
            <a:chExt cx="1901520" cy="1532520"/>
          </a:xfrm>
        </p:grpSpPr>
        <p:grpSp>
          <p:nvGrpSpPr>
            <p:cNvPr id="478" name="Group 36"/>
            <p:cNvGrpSpPr/>
            <p:nvPr/>
          </p:nvGrpSpPr>
          <p:grpSpPr>
            <a:xfrm>
              <a:off x="2587680" y="4273560"/>
              <a:ext cx="1901520" cy="1532520"/>
              <a:chOff x="2587680" y="4273560"/>
              <a:chExt cx="1901520" cy="1532520"/>
            </a:xfrm>
          </p:grpSpPr>
          <p:grpSp>
            <p:nvGrpSpPr>
              <p:cNvPr id="479" name="Group 37"/>
              <p:cNvGrpSpPr/>
              <p:nvPr/>
            </p:nvGrpSpPr>
            <p:grpSpPr>
              <a:xfrm>
                <a:off x="3082680" y="4273560"/>
                <a:ext cx="1406520" cy="1532520"/>
                <a:chOff x="3082680" y="4273560"/>
                <a:chExt cx="1406520" cy="1532520"/>
              </a:xfrm>
            </p:grpSpPr>
            <p:grpSp>
              <p:nvGrpSpPr>
                <p:cNvPr id="480" name="Group 38"/>
                <p:cNvGrpSpPr/>
                <p:nvPr/>
              </p:nvGrpSpPr>
              <p:grpSpPr>
                <a:xfrm>
                  <a:off x="3082680" y="4273560"/>
                  <a:ext cx="432000" cy="1532520"/>
                  <a:chOff x="3082680" y="4273560"/>
                  <a:chExt cx="432000" cy="1532520"/>
                </a:xfrm>
              </p:grpSpPr>
              <p:sp>
                <p:nvSpPr>
                  <p:cNvPr id="481" name="CustomShape 39"/>
                  <p:cNvSpPr/>
                  <p:nvPr/>
                </p:nvSpPr>
                <p:spPr>
                  <a:xfrm>
                    <a:off x="3082680" y="42735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482" name="CustomShape 40"/>
                  <p:cNvSpPr/>
                  <p:nvPr/>
                </p:nvSpPr>
                <p:spPr>
                  <a:xfrm>
                    <a:off x="3082680" y="46623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483" name="CustomShape 41"/>
                  <p:cNvSpPr/>
                  <p:nvPr/>
                </p:nvSpPr>
                <p:spPr>
                  <a:xfrm>
                    <a:off x="3082680" y="50515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484" name="CustomShape 42"/>
                  <p:cNvSpPr/>
                  <p:nvPr/>
                </p:nvSpPr>
                <p:spPr>
                  <a:xfrm>
                    <a:off x="3082680" y="54421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485" name="Group 43"/>
                <p:cNvGrpSpPr/>
                <p:nvPr/>
              </p:nvGrpSpPr>
              <p:grpSpPr>
                <a:xfrm>
                  <a:off x="4060440" y="4273560"/>
                  <a:ext cx="428760" cy="1532520"/>
                  <a:chOff x="4060440" y="4273560"/>
                  <a:chExt cx="428760" cy="1532520"/>
                </a:xfrm>
              </p:grpSpPr>
              <p:sp>
                <p:nvSpPr>
                  <p:cNvPr id="486" name="CustomShape 44"/>
                  <p:cNvSpPr/>
                  <p:nvPr/>
                </p:nvSpPr>
                <p:spPr>
                  <a:xfrm>
                    <a:off x="4060440" y="42735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487" name="CustomShape 45"/>
                  <p:cNvSpPr/>
                  <p:nvPr/>
                </p:nvSpPr>
                <p:spPr>
                  <a:xfrm>
                    <a:off x="4060440" y="46623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488" name="CustomShape 46"/>
                  <p:cNvSpPr/>
                  <p:nvPr/>
                </p:nvSpPr>
                <p:spPr>
                  <a:xfrm>
                    <a:off x="4060440" y="50515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489" name="CustomShape 47"/>
                  <p:cNvSpPr/>
                  <p:nvPr/>
                </p:nvSpPr>
                <p:spPr>
                  <a:xfrm>
                    <a:off x="4060440" y="54421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490" name="CustomShape 48"/>
              <p:cNvSpPr/>
              <p:nvPr/>
            </p:nvSpPr>
            <p:spPr>
              <a:xfrm>
                <a:off x="2587680" y="4287960"/>
                <a:ext cx="40428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B.</a:t>
                </a:r>
                <a:endParaRPr b="0" lang="en-US" sz="2000" spc="-1" strike="noStrike">
                  <a:latin typeface="Arial"/>
                </a:endParaRPr>
              </a:p>
            </p:txBody>
          </p:sp>
        </p:grpSp>
        <p:sp>
          <p:nvSpPr>
            <p:cNvPr id="491" name="Line 49"/>
            <p:cNvSpPr/>
            <p:nvPr/>
          </p:nvSpPr>
          <p:spPr>
            <a:xfrm>
              <a:off x="3465720" y="4790880"/>
              <a:ext cx="571680" cy="25560"/>
            </a:xfrm>
            <a:prstGeom prst="line">
              <a:avLst/>
            </a:prstGeom>
            <a:ln w="28440">
              <a:solidFill>
                <a:schemeClr val="accent2"/>
              </a:solidFill>
              <a:round/>
              <a:tailEnd len="med" type="triangle" w="med"/>
            </a:ln>
          </p:spPr>
          <p:style>
            <a:lnRef idx="0"/>
            <a:fillRef idx="0"/>
            <a:effectRef idx="0"/>
            <a:fontRef idx="minor"/>
          </p:style>
        </p:sp>
        <p:sp>
          <p:nvSpPr>
            <p:cNvPr id="492" name="Line 50"/>
            <p:cNvSpPr/>
            <p:nvPr/>
          </p:nvSpPr>
          <p:spPr>
            <a:xfrm>
              <a:off x="3478680" y="4435200"/>
              <a:ext cx="571320" cy="50760"/>
            </a:xfrm>
            <a:prstGeom prst="line">
              <a:avLst/>
            </a:prstGeom>
            <a:ln w="28440">
              <a:solidFill>
                <a:schemeClr val="accent2"/>
              </a:solidFill>
              <a:round/>
              <a:tailEnd len="med" type="triangle" w="med"/>
            </a:ln>
          </p:spPr>
          <p:style>
            <a:lnRef idx="0"/>
            <a:fillRef idx="0"/>
            <a:effectRef idx="0"/>
            <a:fontRef idx="minor"/>
          </p:style>
        </p:sp>
        <p:sp>
          <p:nvSpPr>
            <p:cNvPr id="493" name="Line 51"/>
            <p:cNvSpPr/>
            <p:nvPr/>
          </p:nvSpPr>
          <p:spPr>
            <a:xfrm flipV="1">
              <a:off x="3491280" y="5641920"/>
              <a:ext cx="596880" cy="12600"/>
            </a:xfrm>
            <a:prstGeom prst="line">
              <a:avLst/>
            </a:prstGeom>
            <a:ln w="28440">
              <a:solidFill>
                <a:schemeClr val="accent2"/>
              </a:solidFill>
              <a:round/>
              <a:tailEnd len="med" type="triangle" w="med"/>
            </a:ln>
          </p:spPr>
          <p:style>
            <a:lnRef idx="0"/>
            <a:fillRef idx="0"/>
            <a:effectRef idx="0"/>
            <a:fontRef idx="minor"/>
          </p:style>
        </p:sp>
      </p:grpSp>
      <p:grpSp>
        <p:nvGrpSpPr>
          <p:cNvPr id="494" name="Group 52"/>
          <p:cNvGrpSpPr/>
          <p:nvPr/>
        </p:nvGrpSpPr>
        <p:grpSpPr>
          <a:xfrm>
            <a:off x="6930000" y="4273560"/>
            <a:ext cx="1902600" cy="1532520"/>
            <a:chOff x="6930000" y="4273560"/>
            <a:chExt cx="1902600" cy="1532520"/>
          </a:xfrm>
        </p:grpSpPr>
        <p:grpSp>
          <p:nvGrpSpPr>
            <p:cNvPr id="495" name="Group 53"/>
            <p:cNvGrpSpPr/>
            <p:nvPr/>
          </p:nvGrpSpPr>
          <p:grpSpPr>
            <a:xfrm>
              <a:off x="6930000" y="4273560"/>
              <a:ext cx="1902600" cy="1532520"/>
              <a:chOff x="6930000" y="4273560"/>
              <a:chExt cx="1902600" cy="1532520"/>
            </a:xfrm>
          </p:grpSpPr>
          <p:grpSp>
            <p:nvGrpSpPr>
              <p:cNvPr id="496" name="Group 54"/>
              <p:cNvGrpSpPr/>
              <p:nvPr/>
            </p:nvGrpSpPr>
            <p:grpSpPr>
              <a:xfrm>
                <a:off x="7426080" y="4273560"/>
                <a:ext cx="1406520" cy="1532520"/>
                <a:chOff x="7426080" y="4273560"/>
                <a:chExt cx="1406520" cy="1532520"/>
              </a:xfrm>
            </p:grpSpPr>
            <p:grpSp>
              <p:nvGrpSpPr>
                <p:cNvPr id="497" name="Group 55"/>
                <p:cNvGrpSpPr/>
                <p:nvPr/>
              </p:nvGrpSpPr>
              <p:grpSpPr>
                <a:xfrm>
                  <a:off x="7426080" y="4273560"/>
                  <a:ext cx="432000" cy="1532520"/>
                  <a:chOff x="7426080" y="4273560"/>
                  <a:chExt cx="432000" cy="1532520"/>
                </a:xfrm>
              </p:grpSpPr>
              <p:sp>
                <p:nvSpPr>
                  <p:cNvPr id="498" name="CustomShape 56"/>
                  <p:cNvSpPr/>
                  <p:nvPr/>
                </p:nvSpPr>
                <p:spPr>
                  <a:xfrm>
                    <a:off x="7426080" y="42735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499" name="CustomShape 57"/>
                  <p:cNvSpPr/>
                  <p:nvPr/>
                </p:nvSpPr>
                <p:spPr>
                  <a:xfrm>
                    <a:off x="7426080" y="46623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sp>
                <p:nvSpPr>
                  <p:cNvPr id="500" name="CustomShape 58"/>
                  <p:cNvSpPr/>
                  <p:nvPr/>
                </p:nvSpPr>
                <p:spPr>
                  <a:xfrm>
                    <a:off x="7426080" y="50515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s3</a:t>
                    </a:r>
                    <a:endParaRPr b="0" lang="en-US" sz="1800" spc="-1" strike="noStrike">
                      <a:latin typeface="Arial"/>
                    </a:endParaRPr>
                  </a:p>
                </p:txBody>
              </p:sp>
              <p:sp>
                <p:nvSpPr>
                  <p:cNvPr id="501" name="CustomShape 59"/>
                  <p:cNvSpPr/>
                  <p:nvPr/>
                </p:nvSpPr>
                <p:spPr>
                  <a:xfrm>
                    <a:off x="7426080" y="54421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s4</a:t>
                    </a:r>
                    <a:endParaRPr b="0" lang="en-US" sz="1800" spc="-1" strike="noStrike">
                      <a:latin typeface="Arial"/>
                    </a:endParaRPr>
                  </a:p>
                </p:txBody>
              </p:sp>
            </p:grpSp>
            <p:grpSp>
              <p:nvGrpSpPr>
                <p:cNvPr id="502" name="Group 60"/>
                <p:cNvGrpSpPr/>
                <p:nvPr/>
              </p:nvGrpSpPr>
              <p:grpSpPr>
                <a:xfrm>
                  <a:off x="8403840" y="4273560"/>
                  <a:ext cx="428760" cy="1532520"/>
                  <a:chOff x="8403840" y="4273560"/>
                  <a:chExt cx="428760" cy="1532520"/>
                </a:xfrm>
              </p:grpSpPr>
              <p:sp>
                <p:nvSpPr>
                  <p:cNvPr id="503" name="CustomShape 61"/>
                  <p:cNvSpPr/>
                  <p:nvPr/>
                </p:nvSpPr>
                <p:spPr>
                  <a:xfrm>
                    <a:off x="8403840" y="42735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504" name="CustomShape 62"/>
                  <p:cNvSpPr/>
                  <p:nvPr/>
                </p:nvSpPr>
                <p:spPr>
                  <a:xfrm>
                    <a:off x="8403840" y="46623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505" name="CustomShape 63"/>
                  <p:cNvSpPr/>
                  <p:nvPr/>
                </p:nvSpPr>
                <p:spPr>
                  <a:xfrm>
                    <a:off x="8403840" y="50515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506" name="CustomShape 64"/>
                  <p:cNvSpPr/>
                  <p:nvPr/>
                </p:nvSpPr>
                <p:spPr>
                  <a:xfrm>
                    <a:off x="8403840" y="54421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sp>
            <p:nvSpPr>
              <p:cNvPr id="507" name="CustomShape 65"/>
              <p:cNvSpPr/>
              <p:nvPr/>
            </p:nvSpPr>
            <p:spPr>
              <a:xfrm>
                <a:off x="6930000" y="4287960"/>
                <a:ext cx="4287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D.</a:t>
                </a:r>
                <a:endParaRPr b="0" lang="en-US" sz="2000" spc="-1" strike="noStrike">
                  <a:latin typeface="Arial"/>
                </a:endParaRPr>
              </a:p>
            </p:txBody>
          </p:sp>
        </p:grpSp>
        <p:sp>
          <p:nvSpPr>
            <p:cNvPr id="508" name="Line 66"/>
            <p:cNvSpPr/>
            <p:nvPr/>
          </p:nvSpPr>
          <p:spPr>
            <a:xfrm flipV="1">
              <a:off x="7822080" y="4574880"/>
              <a:ext cx="596880" cy="228600"/>
            </a:xfrm>
            <a:prstGeom prst="line">
              <a:avLst/>
            </a:prstGeom>
            <a:ln w="28440">
              <a:solidFill>
                <a:schemeClr val="accent2"/>
              </a:solidFill>
              <a:round/>
              <a:tailEnd len="med" type="triangle" w="med"/>
            </a:ln>
          </p:spPr>
          <p:style>
            <a:lnRef idx="0"/>
            <a:fillRef idx="0"/>
            <a:effectRef idx="0"/>
            <a:fontRef idx="minor"/>
          </p:style>
        </p:sp>
        <p:sp>
          <p:nvSpPr>
            <p:cNvPr id="509" name="Line 67"/>
            <p:cNvSpPr/>
            <p:nvPr/>
          </p:nvSpPr>
          <p:spPr>
            <a:xfrm>
              <a:off x="7834680" y="4448160"/>
              <a:ext cx="571320" cy="50760"/>
            </a:xfrm>
            <a:prstGeom prst="line">
              <a:avLst/>
            </a:prstGeom>
            <a:ln w="28440">
              <a:solidFill>
                <a:schemeClr val="accent2"/>
              </a:solidFill>
              <a:round/>
              <a:tailEnd len="med" type="triangle" w="med"/>
            </a:ln>
          </p:spPr>
          <p:style>
            <a:lnRef idx="0"/>
            <a:fillRef idx="0"/>
            <a:effectRef idx="0"/>
            <a:fontRef idx="minor"/>
          </p:style>
        </p:sp>
        <p:sp>
          <p:nvSpPr>
            <p:cNvPr id="510" name="Line 68"/>
            <p:cNvSpPr/>
            <p:nvPr/>
          </p:nvSpPr>
          <p:spPr>
            <a:xfrm>
              <a:off x="7796520" y="4905360"/>
              <a:ext cx="622440" cy="330120"/>
            </a:xfrm>
            <a:prstGeom prst="line">
              <a:avLst/>
            </a:prstGeom>
            <a:ln w="28440">
              <a:solidFill>
                <a:schemeClr val="accent2"/>
              </a:solidFill>
              <a:round/>
              <a:tailEnd len="med" type="triangle" w="med"/>
            </a:ln>
          </p:spPr>
          <p:style>
            <a:lnRef idx="0"/>
            <a:fillRef idx="0"/>
            <a:effectRef idx="0"/>
            <a:fontRef idx="minor"/>
          </p:style>
        </p:sp>
        <p:sp>
          <p:nvSpPr>
            <p:cNvPr id="511" name="Line 69"/>
            <p:cNvSpPr/>
            <p:nvPr/>
          </p:nvSpPr>
          <p:spPr>
            <a:xfrm flipV="1">
              <a:off x="7847280" y="5654520"/>
              <a:ext cx="596880" cy="12600"/>
            </a:xfrm>
            <a:prstGeom prst="line">
              <a:avLst/>
            </a:prstGeom>
            <a:ln w="28440">
              <a:solidFill>
                <a:schemeClr val="accent2"/>
              </a:solidFill>
              <a:round/>
              <a:tailEnd len="med" type="triangle" w="med"/>
            </a:ln>
          </p:spPr>
          <p:style>
            <a:lnRef idx="0"/>
            <a:fillRef idx="0"/>
            <a:effectRef idx="0"/>
            <a:fontRef idx="minor"/>
          </p:style>
        </p:sp>
        <p:sp>
          <p:nvSpPr>
            <p:cNvPr id="512" name="Line 70"/>
            <p:cNvSpPr/>
            <p:nvPr/>
          </p:nvSpPr>
          <p:spPr>
            <a:xfrm flipV="1">
              <a:off x="7822080" y="4676760"/>
              <a:ext cx="583920" cy="495000"/>
            </a:xfrm>
            <a:prstGeom prst="line">
              <a:avLst/>
            </a:prstGeom>
            <a:ln w="28440">
              <a:solidFill>
                <a:schemeClr val="accent2"/>
              </a:solidFill>
              <a:round/>
              <a:tailEnd len="med" type="triangle" w="med"/>
            </a:ln>
          </p:spPr>
          <p:style>
            <a:lnRef idx="0"/>
            <a:fillRef idx="0"/>
            <a:effectRef idx="0"/>
            <a:fontRef idx="minor"/>
          </p:style>
        </p:sp>
      </p:grpSp>
      <p:grpSp>
        <p:nvGrpSpPr>
          <p:cNvPr id="513" name="Group 71"/>
          <p:cNvGrpSpPr/>
          <p:nvPr/>
        </p:nvGrpSpPr>
        <p:grpSpPr>
          <a:xfrm>
            <a:off x="2499840" y="4282920"/>
            <a:ext cx="456840" cy="393120"/>
            <a:chOff x="2499840" y="4282920"/>
            <a:chExt cx="456840" cy="393120"/>
          </a:xfrm>
        </p:grpSpPr>
        <p:sp>
          <p:nvSpPr>
            <p:cNvPr id="514" name="CustomShape 72"/>
            <p:cNvSpPr/>
            <p:nvPr/>
          </p:nvSpPr>
          <p:spPr>
            <a:xfrm>
              <a:off x="2576880" y="428292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515" name="CustomShape 73"/>
            <p:cNvSpPr/>
            <p:nvPr/>
          </p:nvSpPr>
          <p:spPr>
            <a:xfrm flipH="1">
              <a:off x="2499480" y="433404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grpSp>
        <p:nvGrpSpPr>
          <p:cNvPr id="516" name="Group 74"/>
          <p:cNvGrpSpPr/>
          <p:nvPr/>
        </p:nvGrpSpPr>
        <p:grpSpPr>
          <a:xfrm>
            <a:off x="6855840" y="4270320"/>
            <a:ext cx="457200" cy="392760"/>
            <a:chOff x="6855840" y="4270320"/>
            <a:chExt cx="457200" cy="392760"/>
          </a:xfrm>
        </p:grpSpPr>
        <p:sp>
          <p:nvSpPr>
            <p:cNvPr id="517" name="CustomShape 75"/>
            <p:cNvSpPr/>
            <p:nvPr/>
          </p:nvSpPr>
          <p:spPr>
            <a:xfrm>
              <a:off x="6933240" y="427032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518" name="CustomShape 76"/>
            <p:cNvSpPr/>
            <p:nvPr/>
          </p:nvSpPr>
          <p:spPr>
            <a:xfrm flipH="1">
              <a:off x="6855480" y="432108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sp>
        <p:nvSpPr>
          <p:cNvPr id="519" name="CustomShape 77"/>
          <p:cNvSpPr/>
          <p:nvPr/>
        </p:nvSpPr>
        <p:spPr>
          <a:xfrm>
            <a:off x="417960" y="424512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sp>
        <p:nvSpPr>
          <p:cNvPr id="520" name="CustomShape 78"/>
          <p:cNvSpPr/>
          <p:nvPr/>
        </p:nvSpPr>
        <p:spPr>
          <a:xfrm>
            <a:off x="4780080" y="2747520"/>
            <a:ext cx="21852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i="1" lang="en-US" sz="1800" spc="-1" strike="noStrike">
                <a:solidFill>
                  <a:srgbClr val="4f81bd"/>
                </a:solidFill>
                <a:latin typeface="Comic Sans MS"/>
                <a:ea typeface="DejaVu Sans"/>
              </a:rPr>
              <a:t>Conventional name:</a:t>
            </a:r>
            <a:endParaRPr b="0" lang="en-US" sz="1800" spc="-1" strike="noStrike">
              <a:latin typeface="Arial"/>
            </a:endParaRPr>
          </a:p>
        </p:txBody>
      </p:sp>
      <p:sp>
        <p:nvSpPr>
          <p:cNvPr id="521" name="CustomShape 79"/>
          <p:cNvSpPr/>
          <p:nvPr/>
        </p:nvSpPr>
        <p:spPr>
          <a:xfrm>
            <a:off x="6924240" y="2733120"/>
            <a:ext cx="143784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c0504d"/>
                </a:solidFill>
                <a:latin typeface="Calibri"/>
                <a:ea typeface="DejaVu Sans"/>
              </a:rPr>
              <a:t>total function</a:t>
            </a:r>
            <a:endParaRPr b="0" lang="en-US" sz="1800" spc="-1" strike="noStrike">
              <a:latin typeface="Arial"/>
            </a:endParaRPr>
          </a:p>
        </p:txBody>
      </p:sp>
      <p:grpSp>
        <p:nvGrpSpPr>
          <p:cNvPr id="522" name="Group 80"/>
          <p:cNvGrpSpPr/>
          <p:nvPr/>
        </p:nvGrpSpPr>
        <p:grpSpPr>
          <a:xfrm>
            <a:off x="4722120" y="4245120"/>
            <a:ext cx="457200" cy="392760"/>
            <a:chOff x="4722120" y="4245120"/>
            <a:chExt cx="457200" cy="392760"/>
          </a:xfrm>
        </p:grpSpPr>
        <p:sp>
          <p:nvSpPr>
            <p:cNvPr id="523" name="CustomShape 81"/>
            <p:cNvSpPr/>
            <p:nvPr/>
          </p:nvSpPr>
          <p:spPr>
            <a:xfrm>
              <a:off x="4799520" y="424512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524" name="CustomShape 82"/>
            <p:cNvSpPr/>
            <p:nvPr/>
          </p:nvSpPr>
          <p:spPr>
            <a:xfrm flipH="1">
              <a:off x="4721760" y="429588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sp>
        <p:nvSpPr>
          <p:cNvPr id="525" name="CustomShape 83"/>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255" dur="indefinite" restart="never" nodeType="tmRoot">
          <p:childTnLst>
            <p:seq>
              <p:cTn id="256" dur="indefinite" nodeType="mainSeq">
                <p:childTnLst>
                  <p:par>
                    <p:cTn id="257" fill="hold">
                      <p:stCondLst>
                        <p:cond delay="indefinite"/>
                      </p:stCondLst>
                      <p:childTnLst>
                        <p:par>
                          <p:cTn id="258" fill="hold">
                            <p:stCondLst>
                              <p:cond delay="0"/>
                            </p:stCondLst>
                            <p:childTnLst>
                              <p:par>
                                <p:cTn id="259" nodeType="clickEffect" fill="hold" presetClass="entr" presetID="1">
                                  <p:stCondLst>
                                    <p:cond delay="0"/>
                                  </p:stCondLst>
                                  <p:childTnLst>
                                    <p:set>
                                      <p:cBhvr>
                                        <p:cTn id="260" dur="1" fill="hold">
                                          <p:stCondLst>
                                            <p:cond delay="499"/>
                                          </p:stCondLst>
                                        </p:cTn>
                                        <p:tgtEl>
                                          <p:spTgt spid="459"/>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nodeType="clickEffect" fill="hold" presetClass="entr" presetID="1">
                                  <p:stCondLst>
                                    <p:cond delay="0"/>
                                  </p:stCondLst>
                                  <p:childTnLst>
                                    <p:set>
                                      <p:cBhvr>
                                        <p:cTn id="264" dur="1" fill="hold">
                                          <p:stCondLst>
                                            <p:cond delay="499"/>
                                          </p:stCondLst>
                                        </p:cTn>
                                        <p:tgtEl>
                                          <p:spTgt spid="519"/>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nodeType="clickEffect" fill="hold" presetClass="entr" presetID="1">
                                  <p:stCondLst>
                                    <p:cond delay="0"/>
                                  </p:stCondLst>
                                  <p:childTnLst>
                                    <p:set>
                                      <p:cBhvr>
                                        <p:cTn id="268" dur="1" fill="hold">
                                          <p:stCondLst>
                                            <p:cond delay="499"/>
                                          </p:stCondLst>
                                        </p:cTn>
                                        <p:tgtEl>
                                          <p:spTgt spid="477"/>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nodeType="clickEffect" fill="hold" presetClass="entr" presetID="1">
                                  <p:stCondLst>
                                    <p:cond delay="0"/>
                                  </p:stCondLst>
                                  <p:childTnLst>
                                    <p:set>
                                      <p:cBhvr>
                                        <p:cTn id="272" dur="1" fill="hold">
                                          <p:stCondLst>
                                            <p:cond delay="499"/>
                                          </p:stCondLst>
                                        </p:cTn>
                                        <p:tgtEl>
                                          <p:spTgt spid="513"/>
                                        </p:tgtEl>
                                        <p:attrNameLst>
                                          <p:attrName>style.visibility</p:attrName>
                                        </p:attrNameLst>
                                      </p:cBhvr>
                                      <p:to>
                                        <p:strVal val="visible"/>
                                      </p:to>
                                    </p:set>
                                  </p:childTnLst>
                                </p:cTn>
                              </p:par>
                            </p:childTnLst>
                          </p:cTn>
                        </p:par>
                      </p:childTnLst>
                    </p:cTn>
                  </p:par>
                  <p:par>
                    <p:cTn id="273" fill="hold">
                      <p:stCondLst>
                        <p:cond delay="indefinite"/>
                      </p:stCondLst>
                      <p:childTnLst>
                        <p:par>
                          <p:cTn id="274" fill="hold">
                            <p:stCondLst>
                              <p:cond delay="0"/>
                            </p:stCondLst>
                            <p:childTnLst>
                              <p:par>
                                <p:cTn id="275" nodeType="clickEffect" fill="hold" presetClass="entr" presetID="1">
                                  <p:stCondLst>
                                    <p:cond delay="0"/>
                                  </p:stCondLst>
                                  <p:childTnLst>
                                    <p:set>
                                      <p:cBhvr>
                                        <p:cTn id="276" dur="1" fill="hold">
                                          <p:stCondLst>
                                            <p:cond delay="499"/>
                                          </p:stCondLst>
                                        </p:cTn>
                                        <p:tgtEl>
                                          <p:spTgt spid="446"/>
                                        </p:tgtEl>
                                        <p:attrNameLst>
                                          <p:attrName>style.visibility</p:attrName>
                                        </p:attrNameLst>
                                      </p:cBhvr>
                                      <p:to>
                                        <p:strVal val="visible"/>
                                      </p:to>
                                    </p:set>
                                  </p:childTnLst>
                                </p:cTn>
                              </p:par>
                            </p:childTnLst>
                          </p:cTn>
                        </p:par>
                      </p:childTnLst>
                    </p:cTn>
                  </p:par>
                  <p:par>
                    <p:cTn id="277" fill="hold">
                      <p:stCondLst>
                        <p:cond delay="indefinite"/>
                      </p:stCondLst>
                      <p:childTnLst>
                        <p:par>
                          <p:cTn id="278" fill="hold">
                            <p:stCondLst>
                              <p:cond delay="0"/>
                            </p:stCondLst>
                            <p:childTnLst>
                              <p:par>
                                <p:cTn id="279" nodeType="clickEffect" fill="hold" presetClass="entr" presetID="1">
                                  <p:stCondLst>
                                    <p:cond delay="0"/>
                                  </p:stCondLst>
                                  <p:childTnLst>
                                    <p:set>
                                      <p:cBhvr>
                                        <p:cTn id="280" dur="1" fill="hold">
                                          <p:stCondLst>
                                            <p:cond delay="499"/>
                                          </p:stCondLst>
                                        </p:cTn>
                                        <p:tgtEl>
                                          <p:spTgt spid="522"/>
                                        </p:tgtEl>
                                        <p:attrNameLst>
                                          <p:attrName>style.visibility</p:attrName>
                                        </p:attrNameLst>
                                      </p:cBhvr>
                                      <p:to>
                                        <p:strVal val="visible"/>
                                      </p:to>
                                    </p:set>
                                  </p:childTnLst>
                                </p:cTn>
                              </p:par>
                            </p:childTnLst>
                          </p:cTn>
                        </p:par>
                      </p:childTnLst>
                    </p:cTn>
                  </p:par>
                  <p:par>
                    <p:cTn id="281" fill="hold">
                      <p:stCondLst>
                        <p:cond delay="indefinite"/>
                      </p:stCondLst>
                      <p:childTnLst>
                        <p:par>
                          <p:cTn id="282" fill="hold">
                            <p:stCondLst>
                              <p:cond delay="0"/>
                            </p:stCondLst>
                            <p:childTnLst>
                              <p:par>
                                <p:cTn id="283" nodeType="clickEffect" fill="hold" presetClass="entr" presetID="1">
                                  <p:stCondLst>
                                    <p:cond delay="0"/>
                                  </p:stCondLst>
                                  <p:childTnLst>
                                    <p:set>
                                      <p:cBhvr>
                                        <p:cTn id="284" dur="1" fill="hold">
                                          <p:stCondLst>
                                            <p:cond delay="499"/>
                                          </p:stCondLst>
                                        </p:cTn>
                                        <p:tgtEl>
                                          <p:spTgt spid="494"/>
                                        </p:tgtEl>
                                        <p:attrNameLst>
                                          <p:attrName>style.visibility</p:attrName>
                                        </p:attrNameLst>
                                      </p:cBhvr>
                                      <p:to>
                                        <p:strVal val="visible"/>
                                      </p:to>
                                    </p:set>
                                  </p:childTnLst>
                                </p:cTn>
                              </p:par>
                            </p:childTnLst>
                          </p:cTn>
                        </p:par>
                      </p:childTnLst>
                    </p:cTn>
                  </p:par>
                  <p:par>
                    <p:cTn id="285" fill="hold">
                      <p:stCondLst>
                        <p:cond delay="indefinite"/>
                      </p:stCondLst>
                      <p:childTnLst>
                        <p:par>
                          <p:cTn id="286" fill="hold">
                            <p:stCondLst>
                              <p:cond delay="0"/>
                            </p:stCondLst>
                            <p:childTnLst>
                              <p:par>
                                <p:cTn id="287" nodeType="clickEffect" fill="hold" presetClass="entr" presetID="1">
                                  <p:stCondLst>
                                    <p:cond delay="0"/>
                                  </p:stCondLst>
                                  <p:childTnLst>
                                    <p:set>
                                      <p:cBhvr>
                                        <p:cTn id="288" dur="1" fill="hold">
                                          <p:stCondLst>
                                            <p:cond delay="499"/>
                                          </p:stCondLst>
                                        </p:cTn>
                                        <p:tgtEl>
                                          <p:spTgt spid="516"/>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nodeType="clickEffect" fill="hold" presetClass="entr" presetID="1">
                                  <p:stCondLst>
                                    <p:cond delay="0"/>
                                  </p:stCondLst>
                                  <p:childTnLst>
                                    <p:set>
                                      <p:cBhvr>
                                        <p:cTn id="292" dur="1" fill="hold">
                                          <p:stCondLst>
                                            <p:cond delay="499"/>
                                          </p:stCondLst>
                                        </p:cTn>
                                        <p:tgtEl>
                                          <p:spTgt spid="520">
                                            <p:txEl>
                                              <p:pRg st="0" end="0"/>
                                            </p:txEl>
                                          </p:spTgt>
                                        </p:tgtEl>
                                        <p:attrNameLst>
                                          <p:attrName>style.visibility</p:attrName>
                                        </p:attrNameLst>
                                      </p:cBhvr>
                                      <p:to>
                                        <p:strVal val="visible"/>
                                      </p:to>
                                    </p:set>
                                  </p:childTnLst>
                                </p:cTn>
                              </p:par>
                              <p:par>
                                <p:cTn id="293" nodeType="withEffect" fill="hold" presetClass="entr" presetID="1">
                                  <p:stCondLst>
                                    <p:cond delay="0"/>
                                  </p:stCondLst>
                                  <p:childTnLst>
                                    <p:set>
                                      <p:cBhvr>
                                        <p:cTn id="294" dur="1" fill="hold">
                                          <p:stCondLst>
                                            <p:cond delay="499"/>
                                          </p:stCondLst>
                                        </p:cTn>
                                        <p:tgtEl>
                                          <p:spTgt spid="521">
                                            <p:txEl>
                                              <p:pRg st="0" end="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000" spc="-1" strike="noStrike">
                <a:solidFill>
                  <a:srgbClr val="000000"/>
                </a:solidFill>
                <a:latin typeface="Calibri"/>
                <a:ea typeface="DejaVu Sans"/>
              </a:rPr>
              <a:t>Multiplicities and Ternary Relations</a:t>
            </a:r>
            <a:endParaRPr b="0" lang="en-US" sz="4000" spc="-1" strike="noStrike">
              <a:latin typeface="Arial"/>
            </a:endParaRPr>
          </a:p>
        </p:txBody>
      </p:sp>
      <p:sp>
        <p:nvSpPr>
          <p:cNvPr id="527" name="CustomShape 2"/>
          <p:cNvSpPr/>
          <p:nvPr/>
        </p:nvSpPr>
        <p:spPr>
          <a:xfrm>
            <a:off x="623160" y="1466280"/>
            <a:ext cx="8254080" cy="2377080"/>
          </a:xfrm>
          <a:prstGeom prst="rect">
            <a:avLst/>
          </a:prstGeom>
          <a:noFill/>
          <a:ln>
            <a:noFill/>
          </a:ln>
        </p:spPr>
        <p:style>
          <a:lnRef idx="0"/>
          <a:fillRef idx="0"/>
          <a:effectRef idx="0"/>
          <a:fontRef idx="minor"/>
        </p:style>
        <p:txBody>
          <a:bodyPr lIns="90000" rIns="90000" tIns="45000" bIns="45000">
            <a:normAutofit/>
          </a:bodyPr>
          <a:p>
            <a:pPr marL="343080" indent="-342000">
              <a:lnSpc>
                <a:spcPct val="80000"/>
              </a:lnSpc>
              <a:spcBef>
                <a:spcPts val="641"/>
              </a:spcBef>
              <a:spcAft>
                <a:spcPts val="601"/>
              </a:spcAft>
              <a:buClr>
                <a:srgbClr val="4f81bd"/>
              </a:buClr>
              <a:buFont typeface="Arial"/>
              <a:buChar char="•"/>
            </a:pPr>
            <a:r>
              <a:rPr b="1" lang="en-US" sz="3200" spc="-1" strike="noStrike">
                <a:solidFill>
                  <a:srgbClr val="4f81bd"/>
                </a:solidFill>
                <a:latin typeface="Lucida Console"/>
                <a:ea typeface="DejaVu Sans"/>
              </a:rPr>
              <a:t>sig</a:t>
            </a:r>
            <a:r>
              <a:rPr b="0" lang="en-US" sz="3200" spc="-1" strike="noStrike">
                <a:solidFill>
                  <a:srgbClr val="4f81bd"/>
                </a:solidFill>
                <a:latin typeface="Lucida Console"/>
                <a:ea typeface="DejaVu Sans"/>
              </a:rPr>
              <a:t> S {f: T -&gt; </a:t>
            </a:r>
            <a:r>
              <a:rPr b="1" lang="en-US" sz="3200" spc="-1" strike="noStrike">
                <a:solidFill>
                  <a:srgbClr val="4f81bd"/>
                </a:solidFill>
                <a:latin typeface="Lucida Console"/>
                <a:ea typeface="DejaVu Sans"/>
              </a:rPr>
              <a:t>one</a:t>
            </a:r>
            <a:r>
              <a:rPr b="0" lang="en-US" sz="3200" spc="-1" strike="noStrike">
                <a:solidFill>
                  <a:srgbClr val="4f81bd"/>
                </a:solidFill>
                <a:latin typeface="Lucida Console"/>
                <a:ea typeface="DejaVu Sans"/>
              </a:rPr>
              <a:t> V}</a:t>
            </a:r>
            <a:endParaRPr b="0" lang="en-US" sz="3200" spc="-1" strike="noStrike">
              <a:latin typeface="Arial"/>
            </a:endParaRPr>
          </a:p>
          <a:p>
            <a:pPr lvl="1" marL="743040" indent="-284760">
              <a:lnSpc>
                <a:spcPct val="80000"/>
              </a:lnSpc>
              <a:spcBef>
                <a:spcPts val="479"/>
              </a:spcBef>
              <a:buClr>
                <a:srgbClr val="000000"/>
              </a:buClr>
              <a:buFont typeface="Arial"/>
              <a:buChar char="–"/>
            </a:pPr>
            <a:r>
              <a:rPr b="0" lang="en-US" sz="2400" spc="-1" strike="noStrike">
                <a:solidFill>
                  <a:srgbClr val="000000"/>
                </a:solidFill>
                <a:latin typeface="Calibri"/>
                <a:ea typeface="DejaVu Sans"/>
              </a:rPr>
              <a:t>For </a:t>
            </a:r>
            <a:r>
              <a:rPr b="0" lang="en-US" sz="2400" spc="-1" strike="noStrike">
                <a:solidFill>
                  <a:srgbClr val="c0504d"/>
                </a:solidFill>
                <a:latin typeface="Calibri"/>
                <a:ea typeface="DejaVu Sans"/>
              </a:rPr>
              <a:t>each element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of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over the triples that start with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a:t>
            </a:r>
            <a:endParaRPr b="0" lang="en-US" sz="2400" spc="-1" strike="noStrike">
              <a:latin typeface="Arial"/>
            </a:endParaRPr>
          </a:p>
          <a:p>
            <a:pPr marL="457200">
              <a:lnSpc>
                <a:spcPct val="80000"/>
              </a:lnSpc>
              <a:spcBef>
                <a:spcPts val="479"/>
              </a:spcBef>
            </a:pPr>
            <a:r>
              <a:rPr b="0" lang="en-US" sz="2400" spc="-1" strike="noStrike">
                <a:solidFill>
                  <a:srgbClr val="4f81bd"/>
                </a:solidFill>
                <a:latin typeface="Calibri"/>
                <a:ea typeface="DejaVu Sans"/>
              </a:rPr>
              <a:t>    </a:t>
            </a:r>
            <a:r>
              <a:rPr b="0" lang="en-US" sz="2400" spc="-1" strike="noStrike">
                <a:solidFill>
                  <a:srgbClr val="4f81bd"/>
                </a:solidFill>
                <a:latin typeface="Calibri"/>
                <a:ea typeface="DejaVu Sans"/>
              </a:rPr>
              <a:t>f</a:t>
            </a:r>
            <a:r>
              <a:rPr b="0" lang="en-US" sz="2400" spc="-1" strike="noStrike">
                <a:solidFill>
                  <a:srgbClr val="000000"/>
                </a:solidFill>
                <a:latin typeface="Calibri"/>
                <a:ea typeface="DejaVu Sans"/>
              </a:rPr>
              <a:t> maps each </a:t>
            </a:r>
            <a:r>
              <a:rPr b="0" lang="en-US" sz="2400" spc="-1" strike="noStrike">
                <a:solidFill>
                  <a:srgbClr val="4f81bd"/>
                </a:solidFill>
                <a:latin typeface="Calibri"/>
                <a:ea typeface="DejaVu Sans"/>
              </a:rPr>
              <a:t>T</a:t>
            </a:r>
            <a:r>
              <a:rPr b="0" lang="en-US" sz="2400" spc="-1" strike="noStrike">
                <a:solidFill>
                  <a:srgbClr val="000000"/>
                </a:solidFill>
                <a:latin typeface="Calibri"/>
                <a:ea typeface="DejaVu Sans"/>
              </a:rPr>
              <a:t>-element to </a:t>
            </a:r>
            <a:r>
              <a:rPr b="0" lang="en-US" sz="2400" spc="-1" strike="noStrike">
                <a:solidFill>
                  <a:srgbClr val="c0504d"/>
                </a:solidFill>
                <a:latin typeface="Calibri"/>
                <a:ea typeface="DejaVu Sans"/>
              </a:rPr>
              <a:t>exactly one </a:t>
            </a:r>
            <a:r>
              <a:rPr b="0" lang="en-US" sz="2400" spc="-1" strike="noStrike">
                <a:solidFill>
                  <a:srgbClr val="4f81bd"/>
                </a:solidFill>
                <a:latin typeface="Calibri"/>
                <a:ea typeface="DejaVu Sans"/>
              </a:rPr>
              <a:t>V</a:t>
            </a:r>
            <a:r>
              <a:rPr b="0" lang="en-US" sz="2400" spc="-1" strike="noStrike">
                <a:solidFill>
                  <a:srgbClr val="000000"/>
                </a:solidFill>
                <a:latin typeface="Calibri"/>
                <a:ea typeface="DejaVu Sans"/>
              </a:rPr>
              <a:t>-element</a:t>
            </a:r>
            <a:endParaRPr b="0" lang="en-US" sz="2400" spc="-1" strike="noStrike">
              <a:latin typeface="Arial"/>
            </a:endParaRPr>
          </a:p>
          <a:p>
            <a:pPr marL="457200">
              <a:lnSpc>
                <a:spcPct val="80000"/>
              </a:lnSpc>
              <a:spcBef>
                <a:spcPts val="360"/>
              </a:spcBef>
            </a:pPr>
            <a:endParaRPr b="0" lang="en-US" sz="2400" spc="-1" strike="noStrike">
              <a:latin typeface="Arial"/>
            </a:endParaRPr>
          </a:p>
          <a:p>
            <a:pPr marL="343080" indent="-342000">
              <a:lnSpc>
                <a:spcPct val="110000"/>
              </a:lnSpc>
              <a:spcBef>
                <a:spcPts val="641"/>
              </a:spcBef>
              <a:buClr>
                <a:srgbClr val="000000"/>
              </a:buClr>
              <a:buFont typeface="Arial"/>
              <a:buChar char="•"/>
            </a:pPr>
            <a:r>
              <a:rPr b="0" lang="en-US" sz="3200" spc="-1" strike="noStrike">
                <a:solidFill>
                  <a:srgbClr val="000000"/>
                </a:solidFill>
                <a:latin typeface="Calibri"/>
                <a:ea typeface="DejaVu Sans"/>
              </a:rPr>
              <a:t>Potential instances:</a:t>
            </a:r>
            <a:endParaRPr b="0" lang="en-US" sz="3200" spc="-1" strike="noStrike">
              <a:latin typeface="Arial"/>
            </a:endParaRPr>
          </a:p>
        </p:txBody>
      </p:sp>
      <p:sp>
        <p:nvSpPr>
          <p:cNvPr id="528"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31F5C78-D697-4E91-9721-092F06AA2F78}" type="slidenum">
              <a:rPr b="0" lang="en-US" sz="1200" spc="-1" strike="noStrike">
                <a:solidFill>
                  <a:srgbClr val="8b8b8b"/>
                </a:solidFill>
                <a:latin typeface="Tahoma"/>
                <a:ea typeface="DejaVu Sans"/>
              </a:rPr>
              <a:t>31</a:t>
            </a:fld>
            <a:endParaRPr b="0" lang="en-US" sz="1200" spc="-1" strike="noStrike">
              <a:latin typeface="Arial"/>
            </a:endParaRPr>
          </a:p>
        </p:txBody>
      </p:sp>
      <p:grpSp>
        <p:nvGrpSpPr>
          <p:cNvPr id="529" name="Group 4"/>
          <p:cNvGrpSpPr/>
          <p:nvPr/>
        </p:nvGrpSpPr>
        <p:grpSpPr>
          <a:xfrm>
            <a:off x="4810680" y="4154400"/>
            <a:ext cx="1835640" cy="1537200"/>
            <a:chOff x="4810680" y="4154400"/>
            <a:chExt cx="1835640" cy="1537200"/>
          </a:xfrm>
        </p:grpSpPr>
        <p:grpSp>
          <p:nvGrpSpPr>
            <p:cNvPr id="530" name="Group 5"/>
            <p:cNvGrpSpPr/>
            <p:nvPr/>
          </p:nvGrpSpPr>
          <p:grpSpPr>
            <a:xfrm>
              <a:off x="5502960" y="4159440"/>
              <a:ext cx="428760" cy="1532160"/>
              <a:chOff x="5502960" y="4159440"/>
              <a:chExt cx="428760" cy="1532160"/>
            </a:xfrm>
          </p:grpSpPr>
          <p:sp>
            <p:nvSpPr>
              <p:cNvPr id="531" name="CustomShape 6"/>
              <p:cNvSpPr/>
              <p:nvPr/>
            </p:nvSpPr>
            <p:spPr>
              <a:xfrm>
                <a:off x="5502960" y="41594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532" name="CustomShape 7"/>
              <p:cNvSpPr/>
              <p:nvPr/>
            </p:nvSpPr>
            <p:spPr>
              <a:xfrm>
                <a:off x="5502960" y="45482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533" name="CustomShape 8"/>
              <p:cNvSpPr/>
              <p:nvPr/>
            </p:nvSpPr>
            <p:spPr>
              <a:xfrm>
                <a:off x="5502960" y="49370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534" name="CustomShape 9"/>
              <p:cNvSpPr/>
              <p:nvPr/>
            </p:nvSpPr>
            <p:spPr>
              <a:xfrm>
                <a:off x="5502960" y="53276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535" name="Group 10"/>
            <p:cNvGrpSpPr/>
            <p:nvPr/>
          </p:nvGrpSpPr>
          <p:grpSpPr>
            <a:xfrm>
              <a:off x="6214320" y="4159440"/>
              <a:ext cx="432000" cy="1532160"/>
              <a:chOff x="6214320" y="4159440"/>
              <a:chExt cx="432000" cy="1532160"/>
            </a:xfrm>
          </p:grpSpPr>
          <p:sp>
            <p:nvSpPr>
              <p:cNvPr id="536" name="CustomShape 11"/>
              <p:cNvSpPr/>
              <p:nvPr/>
            </p:nvSpPr>
            <p:spPr>
              <a:xfrm>
                <a:off x="6214320" y="41594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537" name="CustomShape 12"/>
              <p:cNvSpPr/>
              <p:nvPr/>
            </p:nvSpPr>
            <p:spPr>
              <a:xfrm>
                <a:off x="6214320" y="45482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538" name="CustomShape 13"/>
              <p:cNvSpPr/>
              <p:nvPr/>
            </p:nvSpPr>
            <p:spPr>
              <a:xfrm>
                <a:off x="6214320" y="49370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539" name="CustomShape 14"/>
              <p:cNvSpPr/>
              <p:nvPr/>
            </p:nvSpPr>
            <p:spPr>
              <a:xfrm>
                <a:off x="6214320" y="53276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grpSp>
          <p:nvGrpSpPr>
            <p:cNvPr id="540" name="Group 15"/>
            <p:cNvGrpSpPr/>
            <p:nvPr/>
          </p:nvGrpSpPr>
          <p:grpSpPr>
            <a:xfrm>
              <a:off x="4810680" y="4645080"/>
              <a:ext cx="432000" cy="819720"/>
              <a:chOff x="4810680" y="4645080"/>
              <a:chExt cx="432000" cy="819720"/>
            </a:xfrm>
          </p:grpSpPr>
          <p:sp>
            <p:nvSpPr>
              <p:cNvPr id="541" name="CustomShape 16"/>
              <p:cNvSpPr/>
              <p:nvPr/>
            </p:nvSpPr>
            <p:spPr>
              <a:xfrm>
                <a:off x="4810680" y="46450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542" name="CustomShape 17"/>
              <p:cNvSpPr/>
              <p:nvPr/>
            </p:nvSpPr>
            <p:spPr>
              <a:xfrm>
                <a:off x="4810680" y="51008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grpSp>
        <p:sp>
          <p:nvSpPr>
            <p:cNvPr id="543" name="Line 18"/>
            <p:cNvSpPr/>
            <p:nvPr/>
          </p:nvSpPr>
          <p:spPr>
            <a:xfrm flipV="1">
              <a:off x="5155920" y="4371840"/>
              <a:ext cx="390600" cy="444600"/>
            </a:xfrm>
            <a:prstGeom prst="line">
              <a:avLst/>
            </a:prstGeom>
            <a:ln w="28440">
              <a:solidFill>
                <a:schemeClr val="accent2"/>
              </a:solidFill>
              <a:round/>
              <a:tailEnd len="med" type="triangle" w="med"/>
            </a:ln>
          </p:spPr>
          <p:style>
            <a:lnRef idx="0"/>
            <a:fillRef idx="0"/>
            <a:effectRef idx="0"/>
            <a:fontRef idx="minor"/>
          </p:style>
        </p:sp>
        <p:sp>
          <p:nvSpPr>
            <p:cNvPr id="544" name="Line 19"/>
            <p:cNvSpPr/>
            <p:nvPr/>
          </p:nvSpPr>
          <p:spPr>
            <a:xfrm flipV="1">
              <a:off x="5165640" y="4762440"/>
              <a:ext cx="409320" cy="92160"/>
            </a:xfrm>
            <a:prstGeom prst="line">
              <a:avLst/>
            </a:prstGeom>
            <a:ln w="28440">
              <a:solidFill>
                <a:schemeClr val="accent2"/>
              </a:solidFill>
              <a:round/>
              <a:tailEnd len="med" type="triangle" w="med"/>
            </a:ln>
          </p:spPr>
          <p:style>
            <a:lnRef idx="0"/>
            <a:fillRef idx="0"/>
            <a:effectRef idx="0"/>
            <a:fontRef idx="minor"/>
          </p:style>
        </p:sp>
        <p:sp>
          <p:nvSpPr>
            <p:cNvPr id="545" name="Line 20"/>
            <p:cNvSpPr/>
            <p:nvPr/>
          </p:nvSpPr>
          <p:spPr>
            <a:xfrm flipV="1">
              <a:off x="5213160" y="5143320"/>
              <a:ext cx="343080" cy="130320"/>
            </a:xfrm>
            <a:prstGeom prst="line">
              <a:avLst/>
            </a:prstGeom>
            <a:ln w="28440">
              <a:solidFill>
                <a:schemeClr val="accent3"/>
              </a:solidFill>
              <a:round/>
              <a:tailEnd len="med" type="triangle" w="med"/>
            </a:ln>
          </p:spPr>
          <p:style>
            <a:lnRef idx="0"/>
            <a:fillRef idx="0"/>
            <a:effectRef idx="0"/>
            <a:fontRef idx="minor"/>
          </p:style>
        </p:sp>
        <p:sp>
          <p:nvSpPr>
            <p:cNvPr id="546" name="Line 21"/>
            <p:cNvSpPr/>
            <p:nvPr/>
          </p:nvSpPr>
          <p:spPr>
            <a:xfrm>
              <a:off x="5203800" y="5349600"/>
              <a:ext cx="342720" cy="193680"/>
            </a:xfrm>
            <a:prstGeom prst="line">
              <a:avLst/>
            </a:prstGeom>
            <a:ln w="28440">
              <a:solidFill>
                <a:schemeClr val="accent3"/>
              </a:solidFill>
              <a:round/>
              <a:tailEnd len="med" type="triangle" w="med"/>
            </a:ln>
          </p:spPr>
          <p:style>
            <a:lnRef idx="0"/>
            <a:fillRef idx="0"/>
            <a:effectRef idx="0"/>
            <a:fontRef idx="minor"/>
          </p:style>
        </p:sp>
        <p:grpSp>
          <p:nvGrpSpPr>
            <p:cNvPr id="547" name="Group 22"/>
            <p:cNvGrpSpPr/>
            <p:nvPr/>
          </p:nvGrpSpPr>
          <p:grpSpPr>
            <a:xfrm>
              <a:off x="5870520" y="4330440"/>
              <a:ext cx="409320" cy="1162080"/>
              <a:chOff x="5870520" y="4330440"/>
              <a:chExt cx="409320" cy="1162080"/>
            </a:xfrm>
          </p:grpSpPr>
          <p:sp>
            <p:nvSpPr>
              <p:cNvPr id="548" name="Line 23"/>
              <p:cNvSpPr/>
              <p:nvPr/>
            </p:nvSpPr>
            <p:spPr>
              <a:xfrm>
                <a:off x="5889600" y="4330440"/>
                <a:ext cx="352440" cy="12960"/>
              </a:xfrm>
              <a:prstGeom prst="line">
                <a:avLst/>
              </a:prstGeom>
              <a:ln w="28440">
                <a:solidFill>
                  <a:schemeClr val="accent2"/>
                </a:solidFill>
                <a:round/>
                <a:tailEnd len="med" type="triangle" w="med"/>
              </a:ln>
            </p:spPr>
            <p:style>
              <a:lnRef idx="0"/>
              <a:fillRef idx="0"/>
              <a:effectRef idx="0"/>
              <a:fontRef idx="minor"/>
            </p:style>
          </p:sp>
          <p:sp>
            <p:nvSpPr>
              <p:cNvPr id="549" name="Line 24"/>
              <p:cNvSpPr/>
              <p:nvPr/>
            </p:nvSpPr>
            <p:spPr>
              <a:xfrm>
                <a:off x="5889600" y="4730760"/>
                <a:ext cx="361800" cy="31680"/>
              </a:xfrm>
              <a:prstGeom prst="line">
                <a:avLst/>
              </a:prstGeom>
              <a:ln w="28440">
                <a:solidFill>
                  <a:schemeClr val="accent2"/>
                </a:solidFill>
                <a:round/>
                <a:tailEnd len="med" type="triangle" w="med"/>
              </a:ln>
            </p:spPr>
            <p:style>
              <a:lnRef idx="0"/>
              <a:fillRef idx="0"/>
              <a:effectRef idx="0"/>
              <a:fontRef idx="minor"/>
            </p:style>
          </p:sp>
          <p:sp>
            <p:nvSpPr>
              <p:cNvPr id="550" name="Line 25"/>
              <p:cNvSpPr/>
              <p:nvPr/>
            </p:nvSpPr>
            <p:spPr>
              <a:xfrm flipV="1">
                <a:off x="5898960" y="4419360"/>
                <a:ext cx="343080" cy="711360"/>
              </a:xfrm>
              <a:prstGeom prst="line">
                <a:avLst/>
              </a:prstGeom>
              <a:ln w="28440">
                <a:solidFill>
                  <a:schemeClr val="accent3"/>
                </a:solidFill>
                <a:round/>
                <a:tailEnd len="med" type="triangle" w="med"/>
              </a:ln>
            </p:spPr>
            <p:style>
              <a:lnRef idx="0"/>
              <a:fillRef idx="0"/>
              <a:effectRef idx="0"/>
              <a:fontRef idx="minor"/>
            </p:style>
          </p:sp>
          <p:sp>
            <p:nvSpPr>
              <p:cNvPr id="551" name="Line 26"/>
              <p:cNvSpPr/>
              <p:nvPr/>
            </p:nvSpPr>
            <p:spPr>
              <a:xfrm flipV="1">
                <a:off x="5870520" y="5172120"/>
                <a:ext cx="409320" cy="320400"/>
              </a:xfrm>
              <a:prstGeom prst="line">
                <a:avLst/>
              </a:prstGeom>
              <a:ln w="28440">
                <a:solidFill>
                  <a:schemeClr val="accent3"/>
                </a:solidFill>
                <a:round/>
                <a:tailEnd len="med" type="triangle" w="med"/>
              </a:ln>
            </p:spPr>
            <p:style>
              <a:lnRef idx="0"/>
              <a:fillRef idx="0"/>
              <a:effectRef idx="0"/>
              <a:fontRef idx="minor"/>
            </p:style>
          </p:sp>
        </p:grpSp>
        <p:sp>
          <p:nvSpPr>
            <p:cNvPr id="552" name="CustomShape 27"/>
            <p:cNvSpPr/>
            <p:nvPr/>
          </p:nvSpPr>
          <p:spPr>
            <a:xfrm>
              <a:off x="4816800" y="4154400"/>
              <a:ext cx="3981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C.</a:t>
              </a:r>
              <a:endParaRPr b="0" lang="en-US" sz="2000" spc="-1" strike="noStrike">
                <a:latin typeface="Arial"/>
              </a:endParaRPr>
            </a:p>
          </p:txBody>
        </p:sp>
      </p:grpSp>
      <p:grpSp>
        <p:nvGrpSpPr>
          <p:cNvPr id="553" name="Group 28"/>
          <p:cNvGrpSpPr/>
          <p:nvPr/>
        </p:nvGrpSpPr>
        <p:grpSpPr>
          <a:xfrm>
            <a:off x="429480" y="4130640"/>
            <a:ext cx="1835280" cy="1532520"/>
            <a:chOff x="429480" y="4130640"/>
            <a:chExt cx="1835280" cy="1532520"/>
          </a:xfrm>
        </p:grpSpPr>
        <p:sp>
          <p:nvSpPr>
            <p:cNvPr id="554" name="CustomShape 29"/>
            <p:cNvSpPr/>
            <p:nvPr/>
          </p:nvSpPr>
          <p:spPr>
            <a:xfrm>
              <a:off x="435960" y="4154400"/>
              <a:ext cx="43020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A.</a:t>
              </a:r>
              <a:endParaRPr b="0" lang="en-US" sz="2000" spc="-1" strike="noStrike">
                <a:latin typeface="Arial"/>
              </a:endParaRPr>
            </a:p>
          </p:txBody>
        </p:sp>
        <p:grpSp>
          <p:nvGrpSpPr>
            <p:cNvPr id="555" name="Group 30"/>
            <p:cNvGrpSpPr/>
            <p:nvPr/>
          </p:nvGrpSpPr>
          <p:grpSpPr>
            <a:xfrm>
              <a:off x="1121400" y="4130640"/>
              <a:ext cx="428760" cy="1532520"/>
              <a:chOff x="1121400" y="4130640"/>
              <a:chExt cx="428760" cy="1532520"/>
            </a:xfrm>
          </p:grpSpPr>
          <p:sp>
            <p:nvSpPr>
              <p:cNvPr id="556" name="CustomShape 31"/>
              <p:cNvSpPr/>
              <p:nvPr/>
            </p:nvSpPr>
            <p:spPr>
              <a:xfrm>
                <a:off x="1121400" y="41306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557" name="CustomShape 32"/>
              <p:cNvSpPr/>
              <p:nvPr/>
            </p:nvSpPr>
            <p:spPr>
              <a:xfrm>
                <a:off x="1121400" y="451980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558" name="CustomShape 33"/>
              <p:cNvSpPr/>
              <p:nvPr/>
            </p:nvSpPr>
            <p:spPr>
              <a:xfrm>
                <a:off x="1121400" y="490860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559" name="CustomShape 34"/>
              <p:cNvSpPr/>
              <p:nvPr/>
            </p:nvSpPr>
            <p:spPr>
              <a:xfrm>
                <a:off x="1121400" y="529920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560" name="Group 35"/>
            <p:cNvGrpSpPr/>
            <p:nvPr/>
          </p:nvGrpSpPr>
          <p:grpSpPr>
            <a:xfrm>
              <a:off x="1832760" y="4130640"/>
              <a:ext cx="432000" cy="1532520"/>
              <a:chOff x="1832760" y="4130640"/>
              <a:chExt cx="432000" cy="1532520"/>
            </a:xfrm>
          </p:grpSpPr>
          <p:sp>
            <p:nvSpPr>
              <p:cNvPr id="561" name="CustomShape 36"/>
              <p:cNvSpPr/>
              <p:nvPr/>
            </p:nvSpPr>
            <p:spPr>
              <a:xfrm>
                <a:off x="1832760" y="41306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562" name="CustomShape 37"/>
              <p:cNvSpPr/>
              <p:nvPr/>
            </p:nvSpPr>
            <p:spPr>
              <a:xfrm>
                <a:off x="1832760" y="451980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563" name="CustomShape 38"/>
              <p:cNvSpPr/>
              <p:nvPr/>
            </p:nvSpPr>
            <p:spPr>
              <a:xfrm>
                <a:off x="1832760" y="490860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564" name="CustomShape 39"/>
              <p:cNvSpPr/>
              <p:nvPr/>
            </p:nvSpPr>
            <p:spPr>
              <a:xfrm>
                <a:off x="1832760" y="529920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sp>
          <p:nvSpPr>
            <p:cNvPr id="565" name="CustomShape 40"/>
            <p:cNvSpPr/>
            <p:nvPr/>
          </p:nvSpPr>
          <p:spPr>
            <a:xfrm>
              <a:off x="429480" y="46166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grpSp>
          <p:nvGrpSpPr>
            <p:cNvPr id="566" name="Group 41"/>
            <p:cNvGrpSpPr/>
            <p:nvPr/>
          </p:nvGrpSpPr>
          <p:grpSpPr>
            <a:xfrm>
              <a:off x="784080" y="4352760"/>
              <a:ext cx="380880" cy="1152720"/>
              <a:chOff x="784080" y="4352760"/>
              <a:chExt cx="380880" cy="1152720"/>
            </a:xfrm>
          </p:grpSpPr>
          <p:sp>
            <p:nvSpPr>
              <p:cNvPr id="567" name="Line 42"/>
              <p:cNvSpPr/>
              <p:nvPr/>
            </p:nvSpPr>
            <p:spPr>
              <a:xfrm flipV="1">
                <a:off x="812520" y="4352760"/>
                <a:ext cx="343080" cy="444600"/>
              </a:xfrm>
              <a:prstGeom prst="line">
                <a:avLst/>
              </a:prstGeom>
              <a:ln w="28440">
                <a:solidFill>
                  <a:schemeClr val="accent2"/>
                </a:solidFill>
                <a:round/>
                <a:tailEnd len="med" type="triangle" w="med"/>
              </a:ln>
            </p:spPr>
            <p:style>
              <a:lnRef idx="0"/>
              <a:fillRef idx="0"/>
              <a:effectRef idx="0"/>
              <a:fontRef idx="minor"/>
            </p:style>
          </p:sp>
          <p:sp>
            <p:nvSpPr>
              <p:cNvPr id="568" name="Line 43"/>
              <p:cNvSpPr/>
              <p:nvPr/>
            </p:nvSpPr>
            <p:spPr>
              <a:xfrm flipV="1">
                <a:off x="793440" y="4743360"/>
                <a:ext cx="371520" cy="92160"/>
              </a:xfrm>
              <a:prstGeom prst="line">
                <a:avLst/>
              </a:prstGeom>
              <a:ln w="28440">
                <a:solidFill>
                  <a:schemeClr val="accent2"/>
                </a:solidFill>
                <a:round/>
                <a:tailEnd len="med" type="triangle" w="med"/>
              </a:ln>
            </p:spPr>
            <p:style>
              <a:lnRef idx="0"/>
              <a:fillRef idx="0"/>
              <a:effectRef idx="0"/>
              <a:fontRef idx="minor"/>
            </p:style>
          </p:sp>
          <p:sp>
            <p:nvSpPr>
              <p:cNvPr id="569" name="Line 44"/>
              <p:cNvSpPr/>
              <p:nvPr/>
            </p:nvSpPr>
            <p:spPr>
              <a:xfrm>
                <a:off x="784080" y="4844880"/>
                <a:ext cx="361800" cy="241200"/>
              </a:xfrm>
              <a:prstGeom prst="line">
                <a:avLst/>
              </a:prstGeom>
              <a:ln w="28440">
                <a:solidFill>
                  <a:schemeClr val="accent2"/>
                </a:solidFill>
                <a:round/>
                <a:tailEnd len="med" type="triangle" w="med"/>
              </a:ln>
            </p:spPr>
            <p:style>
              <a:lnRef idx="0"/>
              <a:fillRef idx="0"/>
              <a:effectRef idx="0"/>
              <a:fontRef idx="minor"/>
            </p:style>
          </p:sp>
          <p:sp>
            <p:nvSpPr>
              <p:cNvPr id="570" name="Line 45"/>
              <p:cNvSpPr/>
              <p:nvPr/>
            </p:nvSpPr>
            <p:spPr>
              <a:xfrm>
                <a:off x="784080" y="4863960"/>
                <a:ext cx="371520" cy="641520"/>
              </a:xfrm>
              <a:prstGeom prst="line">
                <a:avLst/>
              </a:prstGeom>
              <a:ln w="28440">
                <a:solidFill>
                  <a:schemeClr val="accent2"/>
                </a:solidFill>
                <a:round/>
                <a:tailEnd len="med" type="triangle" w="med"/>
              </a:ln>
            </p:spPr>
            <p:style>
              <a:lnRef idx="0"/>
              <a:fillRef idx="0"/>
              <a:effectRef idx="0"/>
              <a:fontRef idx="minor"/>
            </p:style>
          </p:sp>
        </p:grpSp>
        <p:grpSp>
          <p:nvGrpSpPr>
            <p:cNvPr id="571" name="Group 46"/>
            <p:cNvGrpSpPr/>
            <p:nvPr/>
          </p:nvGrpSpPr>
          <p:grpSpPr>
            <a:xfrm>
              <a:off x="1497600" y="4302000"/>
              <a:ext cx="409680" cy="1162080"/>
              <a:chOff x="1497600" y="4302000"/>
              <a:chExt cx="409680" cy="1162080"/>
            </a:xfrm>
          </p:grpSpPr>
          <p:sp>
            <p:nvSpPr>
              <p:cNvPr id="572" name="Line 47"/>
              <p:cNvSpPr/>
              <p:nvPr/>
            </p:nvSpPr>
            <p:spPr>
              <a:xfrm>
                <a:off x="1516680" y="4302000"/>
                <a:ext cx="352440" cy="12600"/>
              </a:xfrm>
              <a:prstGeom prst="line">
                <a:avLst/>
              </a:prstGeom>
              <a:ln w="28440">
                <a:solidFill>
                  <a:schemeClr val="accent2"/>
                </a:solidFill>
                <a:round/>
                <a:tailEnd len="med" type="triangle" w="med"/>
              </a:ln>
            </p:spPr>
            <p:style>
              <a:lnRef idx="0"/>
              <a:fillRef idx="0"/>
              <a:effectRef idx="0"/>
              <a:fontRef idx="minor"/>
            </p:style>
          </p:sp>
          <p:sp>
            <p:nvSpPr>
              <p:cNvPr id="573" name="Line 48"/>
              <p:cNvSpPr/>
              <p:nvPr/>
            </p:nvSpPr>
            <p:spPr>
              <a:xfrm>
                <a:off x="1516680" y="4701960"/>
                <a:ext cx="362160" cy="31680"/>
              </a:xfrm>
              <a:prstGeom prst="line">
                <a:avLst/>
              </a:prstGeom>
              <a:ln w="28440">
                <a:solidFill>
                  <a:schemeClr val="accent2"/>
                </a:solidFill>
                <a:round/>
                <a:tailEnd len="med" type="triangle" w="med"/>
              </a:ln>
            </p:spPr>
            <p:style>
              <a:lnRef idx="0"/>
              <a:fillRef idx="0"/>
              <a:effectRef idx="0"/>
              <a:fontRef idx="minor"/>
            </p:style>
          </p:sp>
          <p:sp>
            <p:nvSpPr>
              <p:cNvPr id="574" name="Line 49"/>
              <p:cNvSpPr/>
              <p:nvPr/>
            </p:nvSpPr>
            <p:spPr>
              <a:xfrm flipV="1">
                <a:off x="1526400" y="4390920"/>
                <a:ext cx="342720" cy="711000"/>
              </a:xfrm>
              <a:prstGeom prst="line">
                <a:avLst/>
              </a:prstGeom>
              <a:ln w="28440">
                <a:solidFill>
                  <a:schemeClr val="accent2"/>
                </a:solidFill>
                <a:round/>
                <a:tailEnd len="med" type="triangle" w="med"/>
              </a:ln>
            </p:spPr>
            <p:style>
              <a:lnRef idx="0"/>
              <a:fillRef idx="0"/>
              <a:effectRef idx="0"/>
              <a:fontRef idx="minor"/>
            </p:style>
          </p:sp>
          <p:sp>
            <p:nvSpPr>
              <p:cNvPr id="575" name="Line 50"/>
              <p:cNvSpPr/>
              <p:nvPr/>
            </p:nvSpPr>
            <p:spPr>
              <a:xfrm flipV="1">
                <a:off x="1497600" y="5143320"/>
                <a:ext cx="409680" cy="320760"/>
              </a:xfrm>
              <a:prstGeom prst="line">
                <a:avLst/>
              </a:prstGeom>
              <a:ln w="28440">
                <a:solidFill>
                  <a:schemeClr val="accent2"/>
                </a:solidFill>
                <a:round/>
                <a:tailEnd len="med" type="triangle" w="med"/>
              </a:ln>
            </p:spPr>
            <p:style>
              <a:lnRef idx="0"/>
              <a:fillRef idx="0"/>
              <a:effectRef idx="0"/>
              <a:fontRef idx="minor"/>
            </p:style>
          </p:sp>
        </p:grpSp>
      </p:grpSp>
      <p:sp>
        <p:nvSpPr>
          <p:cNvPr id="576" name="CustomShape 51"/>
          <p:cNvSpPr/>
          <p:nvPr/>
        </p:nvSpPr>
        <p:spPr>
          <a:xfrm>
            <a:off x="501480" y="415908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grpSp>
        <p:nvGrpSpPr>
          <p:cNvPr id="577" name="Group 52"/>
          <p:cNvGrpSpPr/>
          <p:nvPr/>
        </p:nvGrpSpPr>
        <p:grpSpPr>
          <a:xfrm>
            <a:off x="6981840" y="4149720"/>
            <a:ext cx="1836000" cy="1532520"/>
            <a:chOff x="6981840" y="4149720"/>
            <a:chExt cx="1836000" cy="1532520"/>
          </a:xfrm>
        </p:grpSpPr>
        <p:grpSp>
          <p:nvGrpSpPr>
            <p:cNvPr id="578" name="Group 53"/>
            <p:cNvGrpSpPr/>
            <p:nvPr/>
          </p:nvGrpSpPr>
          <p:grpSpPr>
            <a:xfrm>
              <a:off x="6981840" y="4149720"/>
              <a:ext cx="1836000" cy="1532520"/>
              <a:chOff x="6981840" y="4149720"/>
              <a:chExt cx="1836000" cy="1532520"/>
            </a:xfrm>
          </p:grpSpPr>
          <p:grpSp>
            <p:nvGrpSpPr>
              <p:cNvPr id="579" name="Group 54"/>
              <p:cNvGrpSpPr/>
              <p:nvPr/>
            </p:nvGrpSpPr>
            <p:grpSpPr>
              <a:xfrm>
                <a:off x="6981840" y="4149720"/>
                <a:ext cx="1836000" cy="1532520"/>
                <a:chOff x="6981840" y="4149720"/>
                <a:chExt cx="1836000" cy="1532520"/>
              </a:xfrm>
            </p:grpSpPr>
            <p:grpSp>
              <p:nvGrpSpPr>
                <p:cNvPr id="580" name="Group 55"/>
                <p:cNvGrpSpPr/>
                <p:nvPr/>
              </p:nvGrpSpPr>
              <p:grpSpPr>
                <a:xfrm>
                  <a:off x="7674840" y="4149720"/>
                  <a:ext cx="428760" cy="1532520"/>
                  <a:chOff x="7674840" y="4149720"/>
                  <a:chExt cx="428760" cy="1532520"/>
                </a:xfrm>
              </p:grpSpPr>
              <p:sp>
                <p:nvSpPr>
                  <p:cNvPr id="581" name="CustomShape 56"/>
                  <p:cNvSpPr/>
                  <p:nvPr/>
                </p:nvSpPr>
                <p:spPr>
                  <a:xfrm>
                    <a:off x="7674840" y="41497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582" name="CustomShape 57"/>
                  <p:cNvSpPr/>
                  <p:nvPr/>
                </p:nvSpPr>
                <p:spPr>
                  <a:xfrm>
                    <a:off x="7674840" y="45388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583" name="CustomShape 58"/>
                  <p:cNvSpPr/>
                  <p:nvPr/>
                </p:nvSpPr>
                <p:spPr>
                  <a:xfrm>
                    <a:off x="7674840" y="49276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584" name="CustomShape 59"/>
                  <p:cNvSpPr/>
                  <p:nvPr/>
                </p:nvSpPr>
                <p:spPr>
                  <a:xfrm>
                    <a:off x="7674840" y="53182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585" name="Group 60"/>
                <p:cNvGrpSpPr/>
                <p:nvPr/>
              </p:nvGrpSpPr>
              <p:grpSpPr>
                <a:xfrm>
                  <a:off x="8385840" y="4149720"/>
                  <a:ext cx="432000" cy="1532520"/>
                  <a:chOff x="8385840" y="4149720"/>
                  <a:chExt cx="432000" cy="1532520"/>
                </a:xfrm>
              </p:grpSpPr>
              <p:sp>
                <p:nvSpPr>
                  <p:cNvPr id="586" name="CustomShape 61"/>
                  <p:cNvSpPr/>
                  <p:nvPr/>
                </p:nvSpPr>
                <p:spPr>
                  <a:xfrm>
                    <a:off x="8385840" y="41497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587" name="CustomShape 62"/>
                  <p:cNvSpPr/>
                  <p:nvPr/>
                </p:nvSpPr>
                <p:spPr>
                  <a:xfrm>
                    <a:off x="8385840" y="45388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588" name="CustomShape 63"/>
                  <p:cNvSpPr/>
                  <p:nvPr/>
                </p:nvSpPr>
                <p:spPr>
                  <a:xfrm>
                    <a:off x="8385840" y="49276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589" name="CustomShape 64"/>
                  <p:cNvSpPr/>
                  <p:nvPr/>
                </p:nvSpPr>
                <p:spPr>
                  <a:xfrm>
                    <a:off x="8385840" y="53182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grpSp>
              <p:nvGrpSpPr>
                <p:cNvPr id="590" name="Group 65"/>
                <p:cNvGrpSpPr/>
                <p:nvPr/>
              </p:nvGrpSpPr>
              <p:grpSpPr>
                <a:xfrm>
                  <a:off x="6981840" y="4635720"/>
                  <a:ext cx="432720" cy="821160"/>
                  <a:chOff x="6981840" y="4635720"/>
                  <a:chExt cx="432720" cy="821160"/>
                </a:xfrm>
              </p:grpSpPr>
              <p:sp>
                <p:nvSpPr>
                  <p:cNvPr id="591" name="CustomShape 66"/>
                  <p:cNvSpPr/>
                  <p:nvPr/>
                </p:nvSpPr>
                <p:spPr>
                  <a:xfrm>
                    <a:off x="6982560" y="46357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592" name="CustomShape 67"/>
                  <p:cNvSpPr/>
                  <p:nvPr/>
                </p:nvSpPr>
                <p:spPr>
                  <a:xfrm>
                    <a:off x="6981840" y="5091120"/>
                    <a:ext cx="183240" cy="365760"/>
                  </a:xfrm>
                  <a:prstGeom prst="rect">
                    <a:avLst/>
                  </a:prstGeom>
                  <a:noFill/>
                  <a:ln w="9360">
                    <a:noFill/>
                  </a:ln>
                </p:spPr>
                <p:style>
                  <a:lnRef idx="0"/>
                  <a:fillRef idx="0"/>
                  <a:effectRef idx="0"/>
                  <a:fontRef idx="minor"/>
                </p:style>
              </p:sp>
            </p:grpSp>
          </p:grpSp>
          <p:sp>
            <p:nvSpPr>
              <p:cNvPr id="593" name="CustomShape 68"/>
              <p:cNvSpPr/>
              <p:nvPr/>
            </p:nvSpPr>
            <p:spPr>
              <a:xfrm>
                <a:off x="6988320" y="4154400"/>
                <a:ext cx="4287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D.</a:t>
                </a:r>
                <a:endParaRPr b="0" lang="en-US" sz="2000" spc="-1" strike="noStrike">
                  <a:latin typeface="Arial"/>
                </a:endParaRPr>
              </a:p>
            </p:txBody>
          </p:sp>
        </p:grpSp>
        <p:grpSp>
          <p:nvGrpSpPr>
            <p:cNvPr id="594" name="Group 69"/>
            <p:cNvGrpSpPr/>
            <p:nvPr/>
          </p:nvGrpSpPr>
          <p:grpSpPr>
            <a:xfrm>
              <a:off x="7333920" y="4336920"/>
              <a:ext cx="381240" cy="1152360"/>
              <a:chOff x="7333920" y="4336920"/>
              <a:chExt cx="381240" cy="1152360"/>
            </a:xfrm>
          </p:grpSpPr>
          <p:sp>
            <p:nvSpPr>
              <p:cNvPr id="595" name="Line 70"/>
              <p:cNvSpPr/>
              <p:nvPr/>
            </p:nvSpPr>
            <p:spPr>
              <a:xfrm flipV="1">
                <a:off x="7362720" y="4336920"/>
                <a:ext cx="342720" cy="444600"/>
              </a:xfrm>
              <a:prstGeom prst="line">
                <a:avLst/>
              </a:prstGeom>
              <a:ln w="28440">
                <a:solidFill>
                  <a:schemeClr val="accent2"/>
                </a:solidFill>
                <a:round/>
                <a:tailEnd len="med" type="triangle" w="med"/>
              </a:ln>
            </p:spPr>
            <p:style>
              <a:lnRef idx="0"/>
              <a:fillRef idx="0"/>
              <a:effectRef idx="0"/>
              <a:fontRef idx="minor"/>
            </p:style>
          </p:sp>
          <p:sp>
            <p:nvSpPr>
              <p:cNvPr id="596" name="Line 71"/>
              <p:cNvSpPr/>
              <p:nvPr/>
            </p:nvSpPr>
            <p:spPr>
              <a:xfrm flipV="1">
                <a:off x="7343640" y="4727520"/>
                <a:ext cx="371520" cy="92160"/>
              </a:xfrm>
              <a:prstGeom prst="line">
                <a:avLst/>
              </a:prstGeom>
              <a:ln w="28440">
                <a:solidFill>
                  <a:schemeClr val="accent2"/>
                </a:solidFill>
                <a:round/>
                <a:tailEnd len="med" type="triangle" w="med"/>
              </a:ln>
            </p:spPr>
            <p:style>
              <a:lnRef idx="0"/>
              <a:fillRef idx="0"/>
              <a:effectRef idx="0"/>
              <a:fontRef idx="minor"/>
            </p:style>
          </p:sp>
          <p:sp>
            <p:nvSpPr>
              <p:cNvPr id="597" name="Line 72"/>
              <p:cNvSpPr/>
              <p:nvPr/>
            </p:nvSpPr>
            <p:spPr>
              <a:xfrm>
                <a:off x="7333920" y="4829040"/>
                <a:ext cx="362160" cy="241200"/>
              </a:xfrm>
              <a:prstGeom prst="line">
                <a:avLst/>
              </a:prstGeom>
              <a:ln w="28440">
                <a:solidFill>
                  <a:schemeClr val="accent2"/>
                </a:solidFill>
                <a:round/>
                <a:tailEnd len="med" type="triangle" w="med"/>
              </a:ln>
            </p:spPr>
            <p:style>
              <a:lnRef idx="0"/>
              <a:fillRef idx="0"/>
              <a:effectRef idx="0"/>
              <a:fontRef idx="minor"/>
            </p:style>
          </p:sp>
          <p:sp>
            <p:nvSpPr>
              <p:cNvPr id="598" name="Line 73"/>
              <p:cNvSpPr/>
              <p:nvPr/>
            </p:nvSpPr>
            <p:spPr>
              <a:xfrm>
                <a:off x="7333920" y="4848120"/>
                <a:ext cx="371520" cy="641160"/>
              </a:xfrm>
              <a:prstGeom prst="line">
                <a:avLst/>
              </a:prstGeom>
              <a:ln w="28440">
                <a:solidFill>
                  <a:schemeClr val="accent2"/>
                </a:solidFill>
                <a:round/>
                <a:tailEnd len="med" type="triangle" w="med"/>
              </a:ln>
            </p:spPr>
            <p:style>
              <a:lnRef idx="0"/>
              <a:fillRef idx="0"/>
              <a:effectRef idx="0"/>
              <a:fontRef idx="minor"/>
            </p:style>
          </p:sp>
        </p:grpSp>
        <p:sp>
          <p:nvSpPr>
            <p:cNvPr id="599" name="Line 74"/>
            <p:cNvSpPr/>
            <p:nvPr/>
          </p:nvSpPr>
          <p:spPr>
            <a:xfrm>
              <a:off x="8057880" y="4311360"/>
              <a:ext cx="352440" cy="12960"/>
            </a:xfrm>
            <a:prstGeom prst="line">
              <a:avLst/>
            </a:prstGeom>
            <a:ln w="28440">
              <a:solidFill>
                <a:schemeClr val="accent2"/>
              </a:solidFill>
              <a:round/>
              <a:tailEnd len="med" type="triangle" w="med"/>
            </a:ln>
          </p:spPr>
          <p:style>
            <a:lnRef idx="0"/>
            <a:fillRef idx="0"/>
            <a:effectRef idx="0"/>
            <a:fontRef idx="minor"/>
          </p:style>
        </p:sp>
        <p:sp>
          <p:nvSpPr>
            <p:cNvPr id="600" name="Line 75"/>
            <p:cNvSpPr/>
            <p:nvPr/>
          </p:nvSpPr>
          <p:spPr>
            <a:xfrm>
              <a:off x="8086680" y="4701960"/>
              <a:ext cx="352440" cy="12960"/>
            </a:xfrm>
            <a:prstGeom prst="line">
              <a:avLst/>
            </a:prstGeom>
            <a:ln w="28440">
              <a:solidFill>
                <a:schemeClr val="accent2"/>
              </a:solidFill>
              <a:round/>
              <a:tailEnd len="med" type="triangle" w="med"/>
            </a:ln>
          </p:spPr>
          <p:style>
            <a:lnRef idx="0"/>
            <a:fillRef idx="0"/>
            <a:effectRef idx="0"/>
            <a:fontRef idx="minor"/>
          </p:style>
        </p:sp>
        <p:sp>
          <p:nvSpPr>
            <p:cNvPr id="601" name="Line 76"/>
            <p:cNvSpPr/>
            <p:nvPr/>
          </p:nvSpPr>
          <p:spPr>
            <a:xfrm>
              <a:off x="8076960" y="4749840"/>
              <a:ext cx="371520" cy="374400"/>
            </a:xfrm>
            <a:prstGeom prst="line">
              <a:avLst/>
            </a:prstGeom>
            <a:ln w="28440">
              <a:solidFill>
                <a:schemeClr val="accent2"/>
              </a:solidFill>
              <a:round/>
              <a:tailEnd len="med" type="triangle" w="med"/>
            </a:ln>
          </p:spPr>
          <p:style>
            <a:lnRef idx="0"/>
            <a:fillRef idx="0"/>
            <a:effectRef idx="0"/>
            <a:fontRef idx="minor"/>
          </p:style>
        </p:sp>
        <p:sp>
          <p:nvSpPr>
            <p:cNvPr id="602" name="Line 77"/>
            <p:cNvSpPr/>
            <p:nvPr/>
          </p:nvSpPr>
          <p:spPr>
            <a:xfrm>
              <a:off x="8057880" y="5492520"/>
              <a:ext cx="352440" cy="12960"/>
            </a:xfrm>
            <a:prstGeom prst="line">
              <a:avLst/>
            </a:prstGeom>
            <a:ln w="28440">
              <a:solidFill>
                <a:schemeClr val="accent2"/>
              </a:solidFill>
              <a:round/>
              <a:tailEnd len="med" type="triangle" w="med"/>
            </a:ln>
          </p:spPr>
          <p:style>
            <a:lnRef idx="0"/>
            <a:fillRef idx="0"/>
            <a:effectRef idx="0"/>
            <a:fontRef idx="minor"/>
          </p:style>
        </p:sp>
        <p:sp>
          <p:nvSpPr>
            <p:cNvPr id="603" name="Line 78"/>
            <p:cNvSpPr/>
            <p:nvPr/>
          </p:nvSpPr>
          <p:spPr>
            <a:xfrm flipV="1">
              <a:off x="8057880" y="4425840"/>
              <a:ext cx="378000" cy="647640"/>
            </a:xfrm>
            <a:prstGeom prst="line">
              <a:avLst/>
            </a:prstGeom>
            <a:ln w="28440">
              <a:solidFill>
                <a:schemeClr val="accent2"/>
              </a:solidFill>
              <a:round/>
              <a:tailEnd len="med" type="triangle" w="med"/>
            </a:ln>
          </p:spPr>
          <p:style>
            <a:lnRef idx="0"/>
            <a:fillRef idx="0"/>
            <a:effectRef idx="0"/>
            <a:fontRef idx="minor"/>
          </p:style>
        </p:sp>
      </p:grpSp>
      <p:grpSp>
        <p:nvGrpSpPr>
          <p:cNvPr id="604" name="Group 79"/>
          <p:cNvGrpSpPr/>
          <p:nvPr/>
        </p:nvGrpSpPr>
        <p:grpSpPr>
          <a:xfrm>
            <a:off x="6914160" y="4197240"/>
            <a:ext cx="456840" cy="392760"/>
            <a:chOff x="6914160" y="4197240"/>
            <a:chExt cx="456840" cy="392760"/>
          </a:xfrm>
        </p:grpSpPr>
        <p:sp>
          <p:nvSpPr>
            <p:cNvPr id="605" name="CustomShape 80"/>
            <p:cNvSpPr/>
            <p:nvPr/>
          </p:nvSpPr>
          <p:spPr>
            <a:xfrm>
              <a:off x="6991200" y="419724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606" name="CustomShape 81"/>
            <p:cNvSpPr/>
            <p:nvPr/>
          </p:nvSpPr>
          <p:spPr>
            <a:xfrm flipH="1">
              <a:off x="6913800" y="424800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sp>
        <p:nvSpPr>
          <p:cNvPr id="607" name="CustomShape 82"/>
          <p:cNvSpPr/>
          <p:nvPr/>
        </p:nvSpPr>
        <p:spPr>
          <a:xfrm>
            <a:off x="2631600" y="422424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sp>
        <p:nvSpPr>
          <p:cNvPr id="608" name="CustomShape 83"/>
          <p:cNvSpPr/>
          <p:nvPr/>
        </p:nvSpPr>
        <p:spPr>
          <a:xfrm>
            <a:off x="4880520" y="417600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grpSp>
        <p:nvGrpSpPr>
          <p:cNvPr id="609" name="Group 84"/>
          <p:cNvGrpSpPr/>
          <p:nvPr/>
        </p:nvGrpSpPr>
        <p:grpSpPr>
          <a:xfrm>
            <a:off x="2613600" y="4168800"/>
            <a:ext cx="1835640" cy="1532520"/>
            <a:chOff x="2613600" y="4168800"/>
            <a:chExt cx="1835640" cy="1532520"/>
          </a:xfrm>
        </p:grpSpPr>
        <p:grpSp>
          <p:nvGrpSpPr>
            <p:cNvPr id="610" name="Group 85"/>
            <p:cNvGrpSpPr/>
            <p:nvPr/>
          </p:nvGrpSpPr>
          <p:grpSpPr>
            <a:xfrm>
              <a:off x="3682800" y="4340160"/>
              <a:ext cx="409680" cy="1162080"/>
              <a:chOff x="3682800" y="4340160"/>
              <a:chExt cx="409680" cy="1162080"/>
            </a:xfrm>
          </p:grpSpPr>
          <p:sp>
            <p:nvSpPr>
              <p:cNvPr id="611" name="Line 86"/>
              <p:cNvSpPr/>
              <p:nvPr/>
            </p:nvSpPr>
            <p:spPr>
              <a:xfrm>
                <a:off x="3701880" y="4340160"/>
                <a:ext cx="352440" cy="12600"/>
              </a:xfrm>
              <a:prstGeom prst="line">
                <a:avLst/>
              </a:prstGeom>
              <a:ln w="28440">
                <a:solidFill>
                  <a:schemeClr val="accent2"/>
                </a:solidFill>
                <a:round/>
                <a:tailEnd len="med" type="triangle" w="med"/>
              </a:ln>
            </p:spPr>
            <p:style>
              <a:lnRef idx="0"/>
              <a:fillRef idx="0"/>
              <a:effectRef idx="0"/>
              <a:fontRef idx="minor"/>
            </p:style>
          </p:sp>
          <p:sp>
            <p:nvSpPr>
              <p:cNvPr id="612" name="Line 87"/>
              <p:cNvSpPr/>
              <p:nvPr/>
            </p:nvSpPr>
            <p:spPr>
              <a:xfrm>
                <a:off x="3701880" y="4740120"/>
                <a:ext cx="361800" cy="31680"/>
              </a:xfrm>
              <a:prstGeom prst="line">
                <a:avLst/>
              </a:prstGeom>
              <a:ln w="28440">
                <a:solidFill>
                  <a:schemeClr val="accent2"/>
                </a:solidFill>
                <a:round/>
                <a:tailEnd len="med" type="triangle" w="med"/>
              </a:ln>
            </p:spPr>
            <p:style>
              <a:lnRef idx="0"/>
              <a:fillRef idx="0"/>
              <a:effectRef idx="0"/>
              <a:fontRef idx="minor"/>
            </p:style>
          </p:sp>
          <p:sp>
            <p:nvSpPr>
              <p:cNvPr id="613" name="Line 88"/>
              <p:cNvSpPr/>
              <p:nvPr/>
            </p:nvSpPr>
            <p:spPr>
              <a:xfrm flipV="1">
                <a:off x="3711240" y="4429080"/>
                <a:ext cx="343080" cy="711000"/>
              </a:xfrm>
              <a:prstGeom prst="line">
                <a:avLst/>
              </a:prstGeom>
              <a:ln w="28440">
                <a:solidFill>
                  <a:schemeClr val="accent2"/>
                </a:solidFill>
                <a:round/>
                <a:tailEnd len="med" type="triangle" w="med"/>
              </a:ln>
            </p:spPr>
            <p:style>
              <a:lnRef idx="0"/>
              <a:fillRef idx="0"/>
              <a:effectRef idx="0"/>
              <a:fontRef idx="minor"/>
            </p:style>
          </p:sp>
          <p:sp>
            <p:nvSpPr>
              <p:cNvPr id="614" name="Line 89"/>
              <p:cNvSpPr/>
              <p:nvPr/>
            </p:nvSpPr>
            <p:spPr>
              <a:xfrm flipV="1">
                <a:off x="3682800" y="5181480"/>
                <a:ext cx="409680" cy="320760"/>
              </a:xfrm>
              <a:prstGeom prst="line">
                <a:avLst/>
              </a:prstGeom>
              <a:ln w="28440">
                <a:solidFill>
                  <a:schemeClr val="accent2"/>
                </a:solidFill>
                <a:round/>
                <a:tailEnd len="med" type="triangle" w="med"/>
              </a:ln>
            </p:spPr>
            <p:style>
              <a:lnRef idx="0"/>
              <a:fillRef idx="0"/>
              <a:effectRef idx="0"/>
              <a:fontRef idx="minor"/>
            </p:style>
          </p:sp>
        </p:grpSp>
        <p:grpSp>
          <p:nvGrpSpPr>
            <p:cNvPr id="615" name="Group 90"/>
            <p:cNvGrpSpPr/>
            <p:nvPr/>
          </p:nvGrpSpPr>
          <p:grpSpPr>
            <a:xfrm>
              <a:off x="2613600" y="4168800"/>
              <a:ext cx="1835640" cy="1532520"/>
              <a:chOff x="2613600" y="4168800"/>
              <a:chExt cx="1835640" cy="1532520"/>
            </a:xfrm>
          </p:grpSpPr>
          <p:sp>
            <p:nvSpPr>
              <p:cNvPr id="616" name="CustomShape 91"/>
              <p:cNvSpPr/>
              <p:nvPr/>
            </p:nvSpPr>
            <p:spPr>
              <a:xfrm>
                <a:off x="2620440" y="4192560"/>
                <a:ext cx="40428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B.</a:t>
                </a:r>
                <a:endParaRPr b="0" lang="en-US" sz="2000" spc="-1" strike="noStrike">
                  <a:latin typeface="Arial"/>
                </a:endParaRPr>
              </a:p>
            </p:txBody>
          </p:sp>
          <p:grpSp>
            <p:nvGrpSpPr>
              <p:cNvPr id="617" name="Group 92"/>
              <p:cNvGrpSpPr/>
              <p:nvPr/>
            </p:nvGrpSpPr>
            <p:grpSpPr>
              <a:xfrm>
                <a:off x="3305880" y="4168800"/>
                <a:ext cx="428760" cy="1532520"/>
                <a:chOff x="3305880" y="4168800"/>
                <a:chExt cx="428760" cy="1532520"/>
              </a:xfrm>
            </p:grpSpPr>
            <p:sp>
              <p:nvSpPr>
                <p:cNvPr id="618" name="CustomShape 93"/>
                <p:cNvSpPr/>
                <p:nvPr/>
              </p:nvSpPr>
              <p:spPr>
                <a:xfrm>
                  <a:off x="3305880" y="416880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619" name="CustomShape 94"/>
                <p:cNvSpPr/>
                <p:nvPr/>
              </p:nvSpPr>
              <p:spPr>
                <a:xfrm>
                  <a:off x="3305880" y="455760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620" name="CustomShape 95"/>
                <p:cNvSpPr/>
                <p:nvPr/>
              </p:nvSpPr>
              <p:spPr>
                <a:xfrm>
                  <a:off x="3305880" y="49467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621" name="CustomShape 96"/>
                <p:cNvSpPr/>
                <p:nvPr/>
              </p:nvSpPr>
              <p:spPr>
                <a:xfrm>
                  <a:off x="3305880" y="53373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622" name="Group 97"/>
              <p:cNvGrpSpPr/>
              <p:nvPr/>
            </p:nvGrpSpPr>
            <p:grpSpPr>
              <a:xfrm>
                <a:off x="4017240" y="4168800"/>
                <a:ext cx="432000" cy="1532520"/>
                <a:chOff x="4017240" y="4168800"/>
                <a:chExt cx="432000" cy="1532520"/>
              </a:xfrm>
            </p:grpSpPr>
            <p:sp>
              <p:nvSpPr>
                <p:cNvPr id="623" name="CustomShape 98"/>
                <p:cNvSpPr/>
                <p:nvPr/>
              </p:nvSpPr>
              <p:spPr>
                <a:xfrm>
                  <a:off x="4017240" y="416880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624" name="CustomShape 99"/>
                <p:cNvSpPr/>
                <p:nvPr/>
              </p:nvSpPr>
              <p:spPr>
                <a:xfrm>
                  <a:off x="4017240" y="455760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625" name="CustomShape 100"/>
                <p:cNvSpPr/>
                <p:nvPr/>
              </p:nvSpPr>
              <p:spPr>
                <a:xfrm>
                  <a:off x="4017240" y="49467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626" name="CustomShape 101"/>
                <p:cNvSpPr/>
                <p:nvPr/>
              </p:nvSpPr>
              <p:spPr>
                <a:xfrm>
                  <a:off x="4017240" y="53373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grpSp>
            <p:nvGrpSpPr>
              <p:cNvPr id="627" name="Group 102"/>
              <p:cNvGrpSpPr/>
              <p:nvPr/>
            </p:nvGrpSpPr>
            <p:grpSpPr>
              <a:xfrm>
                <a:off x="2968560" y="4390560"/>
                <a:ext cx="380880" cy="1039680"/>
                <a:chOff x="2968560" y="4390560"/>
                <a:chExt cx="380880" cy="1039680"/>
              </a:xfrm>
            </p:grpSpPr>
            <p:sp>
              <p:nvSpPr>
                <p:cNvPr id="628" name="Line 103"/>
                <p:cNvSpPr/>
                <p:nvPr/>
              </p:nvSpPr>
              <p:spPr>
                <a:xfrm flipV="1">
                  <a:off x="2997000" y="4390560"/>
                  <a:ext cx="343080" cy="444600"/>
                </a:xfrm>
                <a:prstGeom prst="line">
                  <a:avLst/>
                </a:prstGeom>
                <a:ln w="28440">
                  <a:solidFill>
                    <a:schemeClr val="accent2"/>
                  </a:solidFill>
                  <a:round/>
                  <a:tailEnd len="med" type="triangle" w="med"/>
                </a:ln>
              </p:spPr>
              <p:style>
                <a:lnRef idx="0"/>
                <a:fillRef idx="0"/>
                <a:effectRef idx="0"/>
                <a:fontRef idx="minor"/>
              </p:style>
            </p:sp>
            <p:sp>
              <p:nvSpPr>
                <p:cNvPr id="629" name="Line 104"/>
                <p:cNvSpPr/>
                <p:nvPr/>
              </p:nvSpPr>
              <p:spPr>
                <a:xfrm flipV="1">
                  <a:off x="2977920" y="4781160"/>
                  <a:ext cx="371520" cy="91800"/>
                </a:xfrm>
                <a:prstGeom prst="line">
                  <a:avLst/>
                </a:prstGeom>
                <a:ln w="28440">
                  <a:solidFill>
                    <a:schemeClr val="accent2"/>
                  </a:solidFill>
                  <a:round/>
                  <a:tailEnd len="med" type="triangle" w="med"/>
                </a:ln>
              </p:spPr>
              <p:style>
                <a:lnRef idx="0"/>
                <a:fillRef idx="0"/>
                <a:effectRef idx="0"/>
                <a:fontRef idx="minor"/>
              </p:style>
            </p:sp>
            <p:sp>
              <p:nvSpPr>
                <p:cNvPr id="630" name="Line 105"/>
                <p:cNvSpPr/>
                <p:nvPr/>
              </p:nvSpPr>
              <p:spPr>
                <a:xfrm>
                  <a:off x="2968560" y="4882680"/>
                  <a:ext cx="361800" cy="241200"/>
                </a:xfrm>
                <a:prstGeom prst="line">
                  <a:avLst/>
                </a:prstGeom>
                <a:ln w="28440">
                  <a:solidFill>
                    <a:schemeClr val="accent2"/>
                  </a:solidFill>
                  <a:round/>
                  <a:tailEnd len="med" type="triangle" w="med"/>
                </a:ln>
              </p:spPr>
              <p:style>
                <a:lnRef idx="0"/>
                <a:fillRef idx="0"/>
                <a:effectRef idx="0"/>
                <a:fontRef idx="minor"/>
              </p:style>
            </p:sp>
            <p:sp>
              <p:nvSpPr>
                <p:cNvPr id="631" name="Line 106"/>
                <p:cNvSpPr/>
                <p:nvPr/>
              </p:nvSpPr>
              <p:spPr>
                <a:xfrm>
                  <a:off x="2968560" y="4901760"/>
                  <a:ext cx="368280" cy="528480"/>
                </a:xfrm>
                <a:prstGeom prst="line">
                  <a:avLst/>
                </a:prstGeom>
                <a:ln w="28440">
                  <a:solidFill>
                    <a:schemeClr val="accent2"/>
                  </a:solidFill>
                  <a:round/>
                  <a:tailEnd len="med" type="triangle" w="med"/>
                </a:ln>
              </p:spPr>
              <p:style>
                <a:lnRef idx="0"/>
                <a:fillRef idx="0"/>
                <a:effectRef idx="0"/>
                <a:fontRef idx="minor"/>
              </p:style>
            </p:sp>
          </p:grpSp>
          <p:grpSp>
            <p:nvGrpSpPr>
              <p:cNvPr id="632" name="Group 107"/>
              <p:cNvGrpSpPr/>
              <p:nvPr/>
            </p:nvGrpSpPr>
            <p:grpSpPr>
              <a:xfrm>
                <a:off x="2613600" y="4657680"/>
                <a:ext cx="432000" cy="819720"/>
                <a:chOff x="2613600" y="4657680"/>
                <a:chExt cx="432000" cy="819720"/>
              </a:xfrm>
            </p:grpSpPr>
            <p:sp>
              <p:nvSpPr>
                <p:cNvPr id="633" name="CustomShape 108"/>
                <p:cNvSpPr/>
                <p:nvPr/>
              </p:nvSpPr>
              <p:spPr>
                <a:xfrm>
                  <a:off x="2613600" y="46576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634" name="CustomShape 109"/>
                <p:cNvSpPr/>
                <p:nvPr/>
              </p:nvSpPr>
              <p:spPr>
                <a:xfrm>
                  <a:off x="2613600" y="51134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grpSp>
          <p:sp>
            <p:nvSpPr>
              <p:cNvPr id="635" name="Line 110"/>
              <p:cNvSpPr/>
              <p:nvPr/>
            </p:nvSpPr>
            <p:spPr>
              <a:xfrm>
                <a:off x="3677400" y="5591160"/>
                <a:ext cx="388440" cy="0"/>
              </a:xfrm>
              <a:prstGeom prst="line">
                <a:avLst/>
              </a:prstGeom>
              <a:ln w="28440">
                <a:solidFill>
                  <a:schemeClr val="accent3"/>
                </a:solidFill>
                <a:round/>
                <a:tailEnd len="med" type="triangle" w="med"/>
              </a:ln>
            </p:spPr>
            <p:style>
              <a:lnRef idx="0"/>
              <a:fillRef idx="0"/>
              <a:effectRef idx="0"/>
              <a:fontRef idx="minor"/>
            </p:style>
          </p:sp>
          <p:sp>
            <p:nvSpPr>
              <p:cNvPr id="636" name="Line 111"/>
              <p:cNvSpPr/>
              <p:nvPr/>
            </p:nvSpPr>
            <p:spPr>
              <a:xfrm>
                <a:off x="3013920" y="5382720"/>
                <a:ext cx="331560" cy="198720"/>
              </a:xfrm>
              <a:prstGeom prst="line">
                <a:avLst/>
              </a:prstGeom>
              <a:ln w="28440">
                <a:solidFill>
                  <a:schemeClr val="accent3"/>
                </a:solidFill>
                <a:round/>
                <a:tailEnd len="med" type="triangle" w="med"/>
              </a:ln>
            </p:spPr>
            <p:style>
              <a:lnRef idx="0"/>
              <a:fillRef idx="0"/>
              <a:effectRef idx="0"/>
              <a:fontRef idx="minor"/>
            </p:style>
          </p:sp>
        </p:grpSp>
      </p:grpSp>
      <p:sp>
        <p:nvSpPr>
          <p:cNvPr id="637" name="CustomShape 112"/>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295" dur="indefinite" restart="never" nodeType="tmRoot">
          <p:childTnLst>
            <p:seq>
              <p:cTn id="296" dur="indefinite" nodeType="mainSeq">
                <p:childTnLst>
                  <p:par>
                    <p:cTn id="297" fill="hold">
                      <p:stCondLst>
                        <p:cond delay="indefinite"/>
                      </p:stCondLst>
                      <p:childTnLst>
                        <p:par>
                          <p:cTn id="298" fill="hold">
                            <p:stCondLst>
                              <p:cond delay="0"/>
                            </p:stCondLst>
                            <p:childTnLst>
                              <p:par>
                                <p:cTn id="299" nodeType="clickEffect" fill="hold" presetClass="entr" presetID="1">
                                  <p:stCondLst>
                                    <p:cond delay="0"/>
                                  </p:stCondLst>
                                  <p:childTnLst>
                                    <p:set>
                                      <p:cBhvr>
                                        <p:cTn id="300" dur="1" fill="hold">
                                          <p:stCondLst>
                                            <p:cond delay="0"/>
                                          </p:stCondLst>
                                        </p:cTn>
                                        <p:tgtEl>
                                          <p:spTgt spid="553"/>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nodeType="clickEffect" fill="hold" presetClass="entr" presetID="1">
                                  <p:stCondLst>
                                    <p:cond delay="0"/>
                                  </p:stCondLst>
                                  <p:childTnLst>
                                    <p:set>
                                      <p:cBhvr>
                                        <p:cTn id="304" dur="1" fill="hold">
                                          <p:stCondLst>
                                            <p:cond delay="0"/>
                                          </p:stCondLst>
                                        </p:cTn>
                                        <p:tgtEl>
                                          <p:spTgt spid="576"/>
                                        </p:tgtEl>
                                        <p:attrNameLst>
                                          <p:attrName>style.visibility</p:attrName>
                                        </p:attrNameLst>
                                      </p:cBhvr>
                                      <p:to>
                                        <p:strVal val="visible"/>
                                      </p:to>
                                    </p:set>
                                  </p:childTnLst>
                                </p:cTn>
                              </p:par>
                            </p:childTnLst>
                          </p:cTn>
                        </p:par>
                      </p:childTnLst>
                    </p:cTn>
                  </p:par>
                  <p:par>
                    <p:cTn id="305" fill="hold">
                      <p:stCondLst>
                        <p:cond delay="indefinite"/>
                      </p:stCondLst>
                      <p:childTnLst>
                        <p:par>
                          <p:cTn id="306" fill="hold">
                            <p:stCondLst>
                              <p:cond delay="0"/>
                            </p:stCondLst>
                            <p:childTnLst>
                              <p:par>
                                <p:cTn id="307" nodeType="clickEffect" fill="hold" presetClass="entr" presetID="1">
                                  <p:stCondLst>
                                    <p:cond delay="0"/>
                                  </p:stCondLst>
                                  <p:childTnLst>
                                    <p:set>
                                      <p:cBhvr>
                                        <p:cTn id="308" dur="1" fill="hold">
                                          <p:stCondLst>
                                            <p:cond delay="0"/>
                                          </p:stCondLst>
                                        </p:cTn>
                                        <p:tgtEl>
                                          <p:spTgt spid="609"/>
                                        </p:tgtEl>
                                        <p:attrNameLst>
                                          <p:attrName>style.visibility</p:attrName>
                                        </p:attrNameLst>
                                      </p:cBhvr>
                                      <p:to>
                                        <p:strVal val="visible"/>
                                      </p:to>
                                    </p:set>
                                  </p:childTnLst>
                                </p:cTn>
                              </p:par>
                            </p:childTnLst>
                          </p:cTn>
                        </p:par>
                      </p:childTnLst>
                    </p:cTn>
                  </p:par>
                  <p:par>
                    <p:cTn id="309" fill="hold">
                      <p:stCondLst>
                        <p:cond delay="indefinite"/>
                      </p:stCondLst>
                      <p:childTnLst>
                        <p:par>
                          <p:cTn id="310" fill="hold">
                            <p:stCondLst>
                              <p:cond delay="0"/>
                            </p:stCondLst>
                            <p:childTnLst>
                              <p:par>
                                <p:cTn id="311" nodeType="clickEffect" fill="hold" presetClass="entr" presetID="1">
                                  <p:stCondLst>
                                    <p:cond delay="0"/>
                                  </p:stCondLst>
                                  <p:childTnLst>
                                    <p:set>
                                      <p:cBhvr>
                                        <p:cTn id="312" dur="1" fill="hold">
                                          <p:stCondLst>
                                            <p:cond delay="0"/>
                                          </p:stCondLst>
                                        </p:cTn>
                                        <p:tgtEl>
                                          <p:spTgt spid="607"/>
                                        </p:tgtEl>
                                        <p:attrNameLst>
                                          <p:attrName>style.visibility</p:attrName>
                                        </p:attrNameLst>
                                      </p:cBhvr>
                                      <p:to>
                                        <p:strVal val="visible"/>
                                      </p:to>
                                    </p:set>
                                  </p:childTnLst>
                                </p:cTn>
                              </p:par>
                            </p:childTnLst>
                          </p:cTn>
                        </p:par>
                      </p:childTnLst>
                    </p:cTn>
                  </p:par>
                  <p:par>
                    <p:cTn id="313" fill="hold">
                      <p:stCondLst>
                        <p:cond delay="indefinite"/>
                      </p:stCondLst>
                      <p:childTnLst>
                        <p:par>
                          <p:cTn id="314" fill="hold">
                            <p:stCondLst>
                              <p:cond delay="0"/>
                            </p:stCondLst>
                            <p:childTnLst>
                              <p:par>
                                <p:cTn id="315" nodeType="clickEffect" fill="hold" presetClass="entr" presetID="1">
                                  <p:stCondLst>
                                    <p:cond delay="0"/>
                                  </p:stCondLst>
                                  <p:childTnLst>
                                    <p:set>
                                      <p:cBhvr>
                                        <p:cTn id="316" dur="1" fill="hold">
                                          <p:stCondLst>
                                            <p:cond delay="0"/>
                                          </p:stCondLst>
                                        </p:cTn>
                                        <p:tgtEl>
                                          <p:spTgt spid="529"/>
                                        </p:tgtEl>
                                        <p:attrNameLst>
                                          <p:attrName>style.visibility</p:attrName>
                                        </p:attrNameLst>
                                      </p:cBhvr>
                                      <p:to>
                                        <p:strVal val="visible"/>
                                      </p:to>
                                    </p:set>
                                  </p:childTnLst>
                                </p:cTn>
                              </p:par>
                            </p:childTnLst>
                          </p:cTn>
                        </p:par>
                      </p:childTnLst>
                    </p:cTn>
                  </p:par>
                  <p:par>
                    <p:cTn id="317" fill="hold">
                      <p:stCondLst>
                        <p:cond delay="indefinite"/>
                      </p:stCondLst>
                      <p:childTnLst>
                        <p:par>
                          <p:cTn id="318" fill="hold">
                            <p:stCondLst>
                              <p:cond delay="0"/>
                            </p:stCondLst>
                            <p:childTnLst>
                              <p:par>
                                <p:cTn id="319" nodeType="clickEffect" fill="hold" presetClass="entr" presetID="1">
                                  <p:stCondLst>
                                    <p:cond delay="0"/>
                                  </p:stCondLst>
                                  <p:childTnLst>
                                    <p:set>
                                      <p:cBhvr>
                                        <p:cTn id="320" dur="1" fill="hold">
                                          <p:stCondLst>
                                            <p:cond delay="0"/>
                                          </p:stCondLst>
                                        </p:cTn>
                                        <p:tgtEl>
                                          <p:spTgt spid="608"/>
                                        </p:tgtEl>
                                        <p:attrNameLst>
                                          <p:attrName>style.visibility</p:attrName>
                                        </p:attrNameLst>
                                      </p:cBhvr>
                                      <p:to>
                                        <p:strVal val="visible"/>
                                      </p:to>
                                    </p:set>
                                  </p:childTnLst>
                                </p:cTn>
                              </p:par>
                            </p:childTnLst>
                          </p:cTn>
                        </p:par>
                      </p:childTnLst>
                    </p:cTn>
                  </p:par>
                  <p:par>
                    <p:cTn id="321" fill="hold">
                      <p:stCondLst>
                        <p:cond delay="indefinite"/>
                      </p:stCondLst>
                      <p:childTnLst>
                        <p:par>
                          <p:cTn id="322" fill="hold">
                            <p:stCondLst>
                              <p:cond delay="0"/>
                            </p:stCondLst>
                            <p:childTnLst>
                              <p:par>
                                <p:cTn id="323" nodeType="clickEffect" fill="hold" presetClass="entr" presetID="1">
                                  <p:stCondLst>
                                    <p:cond delay="0"/>
                                  </p:stCondLst>
                                  <p:childTnLst>
                                    <p:set>
                                      <p:cBhvr>
                                        <p:cTn id="324" dur="1" fill="hold">
                                          <p:stCondLst>
                                            <p:cond delay="0"/>
                                          </p:stCondLst>
                                        </p:cTn>
                                        <p:tgtEl>
                                          <p:spTgt spid="577"/>
                                        </p:tgtEl>
                                        <p:attrNameLst>
                                          <p:attrName>style.visibility</p:attrName>
                                        </p:attrNameLst>
                                      </p:cBhvr>
                                      <p:to>
                                        <p:strVal val="visible"/>
                                      </p:to>
                                    </p:set>
                                  </p:childTnLst>
                                </p:cTn>
                              </p:par>
                            </p:childTnLst>
                          </p:cTn>
                        </p:par>
                      </p:childTnLst>
                    </p:cTn>
                  </p:par>
                  <p:par>
                    <p:cTn id="325" fill="hold">
                      <p:stCondLst>
                        <p:cond delay="indefinite"/>
                      </p:stCondLst>
                      <p:childTnLst>
                        <p:par>
                          <p:cTn id="326" fill="hold">
                            <p:stCondLst>
                              <p:cond delay="0"/>
                            </p:stCondLst>
                            <p:childTnLst>
                              <p:par>
                                <p:cTn id="327" nodeType="clickEffect" fill="hold" presetClass="entr" presetID="1">
                                  <p:stCondLst>
                                    <p:cond delay="0"/>
                                  </p:stCondLst>
                                  <p:childTnLst>
                                    <p:set>
                                      <p:cBhvr>
                                        <p:cTn id="328" dur="1" fill="hold">
                                          <p:stCondLst>
                                            <p:cond delay="0"/>
                                          </p:stCondLst>
                                        </p:cTn>
                                        <p:tgtEl>
                                          <p:spTgt spid="60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000" spc="-1" strike="noStrike">
                <a:solidFill>
                  <a:srgbClr val="000000"/>
                </a:solidFill>
                <a:latin typeface="Calibri"/>
                <a:ea typeface="DejaVu Sans"/>
              </a:rPr>
              <a:t>Multiplicities and Ternary Relations</a:t>
            </a:r>
            <a:endParaRPr b="0" lang="en-US" sz="4000" spc="-1" strike="noStrike">
              <a:latin typeface="Arial"/>
            </a:endParaRPr>
          </a:p>
        </p:txBody>
      </p:sp>
      <p:sp>
        <p:nvSpPr>
          <p:cNvPr id="639" name="CustomShape 2"/>
          <p:cNvSpPr/>
          <p:nvPr/>
        </p:nvSpPr>
        <p:spPr>
          <a:xfrm>
            <a:off x="647640" y="1429200"/>
            <a:ext cx="8033040" cy="2529360"/>
          </a:xfrm>
          <a:prstGeom prst="rect">
            <a:avLst/>
          </a:prstGeom>
          <a:noFill/>
          <a:ln>
            <a:noFill/>
          </a:ln>
        </p:spPr>
        <p:style>
          <a:lnRef idx="0"/>
          <a:fillRef idx="0"/>
          <a:effectRef idx="0"/>
          <a:fontRef idx="minor"/>
        </p:style>
        <p:txBody>
          <a:bodyPr lIns="90000" rIns="90000" tIns="45000" bIns="45000">
            <a:normAutofit/>
          </a:bodyPr>
          <a:p>
            <a:pPr marL="343080" indent="-342000">
              <a:lnSpc>
                <a:spcPct val="90000"/>
              </a:lnSpc>
              <a:spcBef>
                <a:spcPts val="641"/>
              </a:spcBef>
              <a:buClr>
                <a:srgbClr val="4f81bd"/>
              </a:buClr>
              <a:buFont typeface="Arial"/>
              <a:buChar char="•"/>
            </a:pPr>
            <a:r>
              <a:rPr b="1" lang="en-US" sz="3200" spc="-1" strike="noStrike">
                <a:solidFill>
                  <a:srgbClr val="4f81bd"/>
                </a:solidFill>
                <a:latin typeface="Lucida Console"/>
                <a:ea typeface="DejaVu Sans"/>
              </a:rPr>
              <a:t>sig</a:t>
            </a:r>
            <a:r>
              <a:rPr b="0" lang="en-US" sz="3200" spc="-1" strike="noStrike">
                <a:solidFill>
                  <a:srgbClr val="4f81bd"/>
                </a:solidFill>
                <a:latin typeface="Lucida Console"/>
                <a:ea typeface="DejaVu Sans"/>
              </a:rPr>
              <a:t> S {f: T </a:t>
            </a:r>
            <a:r>
              <a:rPr b="1" lang="en-US" sz="3200" spc="-1" strike="noStrike">
                <a:solidFill>
                  <a:srgbClr val="4f81bd"/>
                </a:solidFill>
                <a:latin typeface="Lucida Console"/>
                <a:ea typeface="DejaVu Sans"/>
              </a:rPr>
              <a:t>lone</a:t>
            </a:r>
            <a:r>
              <a:rPr b="0" lang="en-US" sz="3200" spc="-1" strike="noStrike">
                <a:solidFill>
                  <a:srgbClr val="4f81bd"/>
                </a:solidFill>
                <a:latin typeface="Lucida Console"/>
                <a:ea typeface="DejaVu Sans"/>
              </a:rPr>
              <a:t> -&gt; V}</a:t>
            </a:r>
            <a:endParaRPr b="0" lang="en-US" sz="3200" spc="-1" strike="noStrike">
              <a:latin typeface="Arial"/>
            </a:endParaRPr>
          </a:p>
          <a:p>
            <a:pPr lvl="1" marL="743040" indent="-284760">
              <a:lnSpc>
                <a:spcPct val="80000"/>
              </a:lnSpc>
              <a:spcBef>
                <a:spcPts val="479"/>
              </a:spcBef>
              <a:buClr>
                <a:srgbClr val="000000"/>
              </a:buClr>
              <a:buFont typeface="Arial"/>
              <a:buChar char="–"/>
            </a:pPr>
            <a:r>
              <a:rPr b="0" lang="en-US" sz="2400" spc="-1" strike="noStrike">
                <a:solidFill>
                  <a:srgbClr val="000000"/>
                </a:solidFill>
                <a:latin typeface="Calibri"/>
                <a:ea typeface="DejaVu Sans"/>
              </a:rPr>
              <a:t>For </a:t>
            </a:r>
            <a:r>
              <a:rPr b="0" lang="en-US" sz="2400" spc="-1" strike="noStrike">
                <a:solidFill>
                  <a:srgbClr val="c0504d"/>
                </a:solidFill>
                <a:latin typeface="Calibri"/>
                <a:ea typeface="DejaVu Sans"/>
              </a:rPr>
              <a:t>each element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of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over the triples that start with </a:t>
            </a:r>
            <a:r>
              <a:rPr b="0" lang="en-US" sz="2400" spc="-1" strike="noStrike">
                <a:solidFill>
                  <a:srgbClr val="4f81bd"/>
                </a:solidFill>
                <a:latin typeface="Calibri"/>
                <a:ea typeface="DejaVu Sans"/>
              </a:rPr>
              <a:t>s</a:t>
            </a:r>
            <a:r>
              <a:rPr b="0" lang="en-US" sz="2400" spc="-1" strike="noStrike">
                <a:solidFill>
                  <a:srgbClr val="000000"/>
                </a:solidFill>
                <a:latin typeface="Calibri"/>
                <a:ea typeface="DejaVu Sans"/>
              </a:rPr>
              <a:t>: </a:t>
            </a:r>
            <a:endParaRPr b="0" lang="en-US" sz="2400" spc="-1" strike="noStrike">
              <a:latin typeface="Arial"/>
            </a:endParaRPr>
          </a:p>
          <a:p>
            <a:pPr marL="457200">
              <a:lnSpc>
                <a:spcPct val="90000"/>
              </a:lnSpc>
              <a:spcBef>
                <a:spcPts val="479"/>
              </a:spcBef>
            </a:pPr>
            <a:r>
              <a:rPr b="0" lang="en-US" sz="2400" spc="-1" strike="noStrike">
                <a:solidFill>
                  <a:srgbClr val="4f81bd"/>
                </a:solidFill>
                <a:latin typeface="Calibri"/>
                <a:ea typeface="DejaVu Sans"/>
              </a:rPr>
              <a:t>    </a:t>
            </a:r>
            <a:r>
              <a:rPr b="0" lang="en-US" sz="2400" spc="-1" strike="noStrike">
                <a:solidFill>
                  <a:srgbClr val="4f81bd"/>
                </a:solidFill>
                <a:latin typeface="Calibri"/>
                <a:ea typeface="DejaVu Sans"/>
              </a:rPr>
              <a:t>f</a:t>
            </a:r>
            <a:r>
              <a:rPr b="0" lang="en-US" sz="2400" spc="-1" strike="noStrike">
                <a:solidFill>
                  <a:srgbClr val="000000"/>
                </a:solidFill>
                <a:latin typeface="Calibri"/>
                <a:ea typeface="DejaVu Sans"/>
              </a:rPr>
              <a:t> maps </a:t>
            </a:r>
            <a:r>
              <a:rPr b="0" lang="en-US" sz="2400" spc="-1" strike="noStrike">
                <a:solidFill>
                  <a:srgbClr val="c0504d"/>
                </a:solidFill>
                <a:latin typeface="Calibri"/>
                <a:ea typeface="DejaVu Sans"/>
              </a:rPr>
              <a:t>at most one </a:t>
            </a:r>
            <a:r>
              <a:rPr b="0" lang="en-US" sz="2400" spc="-1" strike="noStrike">
                <a:solidFill>
                  <a:srgbClr val="4f81bd"/>
                </a:solidFill>
                <a:latin typeface="Calibri"/>
                <a:ea typeface="DejaVu Sans"/>
              </a:rPr>
              <a:t>T</a:t>
            </a:r>
            <a:r>
              <a:rPr b="0" lang="en-US" sz="2400" spc="-1" strike="noStrike">
                <a:solidFill>
                  <a:srgbClr val="000000"/>
                </a:solidFill>
                <a:latin typeface="Calibri"/>
                <a:ea typeface="DejaVu Sans"/>
              </a:rPr>
              <a:t>-element to the same </a:t>
            </a:r>
            <a:r>
              <a:rPr b="0" lang="en-US" sz="2400" spc="-1" strike="noStrike">
                <a:solidFill>
                  <a:srgbClr val="4f81bd"/>
                </a:solidFill>
                <a:latin typeface="Calibri"/>
                <a:ea typeface="DejaVu Sans"/>
              </a:rPr>
              <a:t>V</a:t>
            </a:r>
            <a:r>
              <a:rPr b="0" lang="en-US" sz="2400" spc="-1" strike="noStrike">
                <a:solidFill>
                  <a:srgbClr val="000000"/>
                </a:solidFill>
                <a:latin typeface="Calibri"/>
                <a:ea typeface="DejaVu Sans"/>
              </a:rPr>
              <a:t>-element </a:t>
            </a:r>
            <a:endParaRPr b="0" lang="en-US" sz="2400" spc="-1" strike="noStrike">
              <a:latin typeface="Arial"/>
            </a:endParaRPr>
          </a:p>
          <a:p>
            <a:pPr marL="343080" indent="-342000">
              <a:lnSpc>
                <a:spcPct val="90000"/>
              </a:lnSpc>
              <a:spcBef>
                <a:spcPts val="400"/>
              </a:spcBef>
            </a:pPr>
            <a:endParaRPr b="0" lang="en-US" sz="2400" spc="-1" strike="noStrike">
              <a:latin typeface="Arial"/>
            </a:endParaRPr>
          </a:p>
          <a:p>
            <a:pPr marL="343080" indent="-342000">
              <a:lnSpc>
                <a:spcPct val="90000"/>
              </a:lnSpc>
              <a:spcBef>
                <a:spcPts val="641"/>
              </a:spcBef>
              <a:buClr>
                <a:srgbClr val="000000"/>
              </a:buClr>
              <a:buFont typeface="Arial"/>
              <a:buChar char="•"/>
            </a:pPr>
            <a:r>
              <a:rPr b="0" lang="en-US" sz="3200" spc="-1" strike="noStrike">
                <a:solidFill>
                  <a:srgbClr val="000000"/>
                </a:solidFill>
                <a:latin typeface="Calibri"/>
                <a:ea typeface="DejaVu Sans"/>
              </a:rPr>
              <a:t>Potential instances:</a:t>
            </a:r>
            <a:endParaRPr b="0" lang="en-US" sz="3200" spc="-1" strike="noStrike">
              <a:latin typeface="Arial"/>
            </a:endParaRPr>
          </a:p>
        </p:txBody>
      </p:sp>
      <p:sp>
        <p:nvSpPr>
          <p:cNvPr id="640"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FFD3ECC-7B24-4D7B-BCBB-72CC09D198A9}" type="slidenum">
              <a:rPr b="0" lang="en-US" sz="1200" spc="-1" strike="noStrike">
                <a:solidFill>
                  <a:srgbClr val="8b8b8b"/>
                </a:solidFill>
                <a:latin typeface="Tahoma"/>
                <a:ea typeface="DejaVu Sans"/>
              </a:rPr>
              <a:t>32</a:t>
            </a:fld>
            <a:endParaRPr b="0" lang="en-US" sz="1200" spc="-1" strike="noStrike">
              <a:latin typeface="Arial"/>
            </a:endParaRPr>
          </a:p>
        </p:txBody>
      </p:sp>
      <p:grpSp>
        <p:nvGrpSpPr>
          <p:cNvPr id="641" name="Group 4"/>
          <p:cNvGrpSpPr/>
          <p:nvPr/>
        </p:nvGrpSpPr>
        <p:grpSpPr>
          <a:xfrm>
            <a:off x="4829760" y="4312440"/>
            <a:ext cx="1835640" cy="1532160"/>
            <a:chOff x="4829760" y="4312440"/>
            <a:chExt cx="1835640" cy="1532160"/>
          </a:xfrm>
        </p:grpSpPr>
        <p:grpSp>
          <p:nvGrpSpPr>
            <p:cNvPr id="642" name="Group 5"/>
            <p:cNvGrpSpPr/>
            <p:nvPr/>
          </p:nvGrpSpPr>
          <p:grpSpPr>
            <a:xfrm>
              <a:off x="5522040" y="4312440"/>
              <a:ext cx="428760" cy="1532160"/>
              <a:chOff x="5522040" y="4312440"/>
              <a:chExt cx="428760" cy="1532160"/>
            </a:xfrm>
          </p:grpSpPr>
          <p:sp>
            <p:nvSpPr>
              <p:cNvPr id="643" name="CustomShape 6"/>
              <p:cNvSpPr/>
              <p:nvPr/>
            </p:nvSpPr>
            <p:spPr>
              <a:xfrm>
                <a:off x="5522040" y="43124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644" name="CustomShape 7"/>
              <p:cNvSpPr/>
              <p:nvPr/>
            </p:nvSpPr>
            <p:spPr>
              <a:xfrm>
                <a:off x="5522040" y="47012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645" name="CustomShape 8"/>
              <p:cNvSpPr/>
              <p:nvPr/>
            </p:nvSpPr>
            <p:spPr>
              <a:xfrm>
                <a:off x="5522040" y="50900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646" name="CustomShape 9"/>
              <p:cNvSpPr/>
              <p:nvPr/>
            </p:nvSpPr>
            <p:spPr>
              <a:xfrm>
                <a:off x="5522040" y="548064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647" name="Group 10"/>
            <p:cNvGrpSpPr/>
            <p:nvPr/>
          </p:nvGrpSpPr>
          <p:grpSpPr>
            <a:xfrm>
              <a:off x="6233400" y="4312440"/>
              <a:ext cx="432000" cy="1532160"/>
              <a:chOff x="6233400" y="4312440"/>
              <a:chExt cx="432000" cy="1532160"/>
            </a:xfrm>
          </p:grpSpPr>
          <p:sp>
            <p:nvSpPr>
              <p:cNvPr id="648" name="CustomShape 11"/>
              <p:cNvSpPr/>
              <p:nvPr/>
            </p:nvSpPr>
            <p:spPr>
              <a:xfrm>
                <a:off x="6233400" y="43124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649" name="CustomShape 12"/>
              <p:cNvSpPr/>
              <p:nvPr/>
            </p:nvSpPr>
            <p:spPr>
              <a:xfrm>
                <a:off x="6233400" y="47012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650" name="CustomShape 13"/>
              <p:cNvSpPr/>
              <p:nvPr/>
            </p:nvSpPr>
            <p:spPr>
              <a:xfrm>
                <a:off x="6233400" y="50900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651" name="CustomShape 14"/>
              <p:cNvSpPr/>
              <p:nvPr/>
            </p:nvSpPr>
            <p:spPr>
              <a:xfrm>
                <a:off x="6233400" y="54806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grpSp>
          <p:nvGrpSpPr>
            <p:cNvPr id="652" name="Group 15"/>
            <p:cNvGrpSpPr/>
            <p:nvPr/>
          </p:nvGrpSpPr>
          <p:grpSpPr>
            <a:xfrm>
              <a:off x="4829760" y="4798080"/>
              <a:ext cx="432000" cy="819720"/>
              <a:chOff x="4829760" y="4798080"/>
              <a:chExt cx="432000" cy="819720"/>
            </a:xfrm>
          </p:grpSpPr>
          <p:sp>
            <p:nvSpPr>
              <p:cNvPr id="653" name="CustomShape 16"/>
              <p:cNvSpPr/>
              <p:nvPr/>
            </p:nvSpPr>
            <p:spPr>
              <a:xfrm>
                <a:off x="4829760" y="47980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654" name="CustomShape 17"/>
              <p:cNvSpPr/>
              <p:nvPr/>
            </p:nvSpPr>
            <p:spPr>
              <a:xfrm>
                <a:off x="4829760" y="525384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grpSp>
      </p:grpSp>
      <p:sp>
        <p:nvSpPr>
          <p:cNvPr id="655" name="Line 18"/>
          <p:cNvSpPr/>
          <p:nvPr/>
        </p:nvSpPr>
        <p:spPr>
          <a:xfrm flipV="1">
            <a:off x="5175000" y="4524840"/>
            <a:ext cx="390600" cy="444600"/>
          </a:xfrm>
          <a:prstGeom prst="line">
            <a:avLst/>
          </a:prstGeom>
          <a:ln w="28440">
            <a:solidFill>
              <a:schemeClr val="accent2"/>
            </a:solidFill>
            <a:round/>
            <a:tailEnd len="med" type="triangle" w="med"/>
          </a:ln>
        </p:spPr>
        <p:style>
          <a:lnRef idx="0"/>
          <a:fillRef idx="0"/>
          <a:effectRef idx="0"/>
          <a:fontRef idx="minor"/>
        </p:style>
      </p:sp>
      <p:sp>
        <p:nvSpPr>
          <p:cNvPr id="656" name="Line 19"/>
          <p:cNvSpPr/>
          <p:nvPr/>
        </p:nvSpPr>
        <p:spPr>
          <a:xfrm flipV="1">
            <a:off x="5184720" y="4915440"/>
            <a:ext cx="409320" cy="91800"/>
          </a:xfrm>
          <a:prstGeom prst="line">
            <a:avLst/>
          </a:prstGeom>
          <a:ln w="28440">
            <a:solidFill>
              <a:schemeClr val="accent2"/>
            </a:solidFill>
            <a:round/>
            <a:tailEnd len="med" type="triangle" w="med"/>
          </a:ln>
        </p:spPr>
        <p:style>
          <a:lnRef idx="0"/>
          <a:fillRef idx="0"/>
          <a:effectRef idx="0"/>
          <a:fontRef idx="minor"/>
        </p:style>
      </p:sp>
      <p:sp>
        <p:nvSpPr>
          <p:cNvPr id="657" name="Line 20"/>
          <p:cNvSpPr/>
          <p:nvPr/>
        </p:nvSpPr>
        <p:spPr>
          <a:xfrm flipV="1">
            <a:off x="5232240" y="5296320"/>
            <a:ext cx="342720" cy="130320"/>
          </a:xfrm>
          <a:prstGeom prst="line">
            <a:avLst/>
          </a:prstGeom>
          <a:ln w="28440">
            <a:solidFill>
              <a:schemeClr val="accent2"/>
            </a:solidFill>
            <a:round/>
            <a:tailEnd len="med" type="triangle" w="med"/>
          </a:ln>
        </p:spPr>
        <p:style>
          <a:lnRef idx="0"/>
          <a:fillRef idx="0"/>
          <a:effectRef idx="0"/>
          <a:fontRef idx="minor"/>
        </p:style>
      </p:sp>
      <p:sp>
        <p:nvSpPr>
          <p:cNvPr id="658" name="Line 21"/>
          <p:cNvSpPr/>
          <p:nvPr/>
        </p:nvSpPr>
        <p:spPr>
          <a:xfrm>
            <a:off x="5222520" y="5502600"/>
            <a:ext cx="343080" cy="193680"/>
          </a:xfrm>
          <a:prstGeom prst="line">
            <a:avLst/>
          </a:prstGeom>
          <a:ln w="28440">
            <a:solidFill>
              <a:schemeClr val="accent2"/>
            </a:solidFill>
            <a:round/>
            <a:tailEnd len="med" type="triangle" w="med"/>
          </a:ln>
        </p:spPr>
        <p:style>
          <a:lnRef idx="0"/>
          <a:fillRef idx="0"/>
          <a:effectRef idx="0"/>
          <a:fontRef idx="minor"/>
        </p:style>
      </p:sp>
      <p:sp>
        <p:nvSpPr>
          <p:cNvPr id="659" name="Line 22"/>
          <p:cNvSpPr/>
          <p:nvPr/>
        </p:nvSpPr>
        <p:spPr>
          <a:xfrm>
            <a:off x="5908320" y="4483440"/>
            <a:ext cx="352440" cy="12960"/>
          </a:xfrm>
          <a:prstGeom prst="line">
            <a:avLst/>
          </a:prstGeom>
          <a:ln w="28440">
            <a:solidFill>
              <a:schemeClr val="accent2"/>
            </a:solidFill>
            <a:round/>
            <a:tailEnd len="med" type="triangle" w="med"/>
          </a:ln>
        </p:spPr>
        <p:style>
          <a:lnRef idx="0"/>
          <a:fillRef idx="0"/>
          <a:effectRef idx="0"/>
          <a:fontRef idx="minor"/>
        </p:style>
      </p:sp>
      <p:sp>
        <p:nvSpPr>
          <p:cNvPr id="660" name="Line 23"/>
          <p:cNvSpPr/>
          <p:nvPr/>
        </p:nvSpPr>
        <p:spPr>
          <a:xfrm>
            <a:off x="5908320" y="4883760"/>
            <a:ext cx="362160" cy="31680"/>
          </a:xfrm>
          <a:prstGeom prst="line">
            <a:avLst/>
          </a:prstGeom>
          <a:ln w="28440">
            <a:solidFill>
              <a:schemeClr val="accent2"/>
            </a:solidFill>
            <a:round/>
            <a:tailEnd len="med" type="triangle" w="med"/>
          </a:ln>
        </p:spPr>
        <p:style>
          <a:lnRef idx="0"/>
          <a:fillRef idx="0"/>
          <a:effectRef idx="0"/>
          <a:fontRef idx="minor"/>
        </p:style>
      </p:sp>
      <p:sp>
        <p:nvSpPr>
          <p:cNvPr id="661" name="Line 24"/>
          <p:cNvSpPr/>
          <p:nvPr/>
        </p:nvSpPr>
        <p:spPr>
          <a:xfrm flipV="1">
            <a:off x="5918040" y="4572360"/>
            <a:ext cx="342720" cy="711360"/>
          </a:xfrm>
          <a:prstGeom prst="line">
            <a:avLst/>
          </a:prstGeom>
          <a:ln w="28440">
            <a:solidFill>
              <a:schemeClr val="accent2"/>
            </a:solidFill>
            <a:round/>
            <a:tailEnd len="med" type="triangle" w="med"/>
          </a:ln>
        </p:spPr>
        <p:style>
          <a:lnRef idx="0"/>
          <a:fillRef idx="0"/>
          <a:effectRef idx="0"/>
          <a:fontRef idx="minor"/>
        </p:style>
      </p:sp>
      <p:sp>
        <p:nvSpPr>
          <p:cNvPr id="662" name="Line 25"/>
          <p:cNvSpPr/>
          <p:nvPr/>
        </p:nvSpPr>
        <p:spPr>
          <a:xfrm flipV="1">
            <a:off x="5889600" y="5324760"/>
            <a:ext cx="409320" cy="320760"/>
          </a:xfrm>
          <a:prstGeom prst="line">
            <a:avLst/>
          </a:prstGeom>
          <a:ln w="28440">
            <a:solidFill>
              <a:schemeClr val="accent2"/>
            </a:solidFill>
            <a:round/>
            <a:tailEnd len="med" type="triangle" w="med"/>
          </a:ln>
        </p:spPr>
        <p:style>
          <a:lnRef idx="0"/>
          <a:fillRef idx="0"/>
          <a:effectRef idx="0"/>
          <a:fontRef idx="minor"/>
        </p:style>
      </p:sp>
      <p:sp>
        <p:nvSpPr>
          <p:cNvPr id="663" name="CustomShape 26"/>
          <p:cNvSpPr/>
          <p:nvPr/>
        </p:nvSpPr>
        <p:spPr>
          <a:xfrm>
            <a:off x="4835880" y="4307400"/>
            <a:ext cx="3981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C.</a:t>
            </a:r>
            <a:endParaRPr b="0" lang="en-US" sz="2000" spc="-1" strike="noStrike">
              <a:latin typeface="Arial"/>
            </a:endParaRPr>
          </a:p>
        </p:txBody>
      </p:sp>
      <p:grpSp>
        <p:nvGrpSpPr>
          <p:cNvPr id="664" name="Group 27"/>
          <p:cNvGrpSpPr/>
          <p:nvPr/>
        </p:nvGrpSpPr>
        <p:grpSpPr>
          <a:xfrm>
            <a:off x="492120" y="4385160"/>
            <a:ext cx="1836000" cy="1532520"/>
            <a:chOff x="492120" y="4385160"/>
            <a:chExt cx="1836000" cy="1532520"/>
          </a:xfrm>
        </p:grpSpPr>
        <p:grpSp>
          <p:nvGrpSpPr>
            <p:cNvPr id="665" name="Group 28"/>
            <p:cNvGrpSpPr/>
            <p:nvPr/>
          </p:nvGrpSpPr>
          <p:grpSpPr>
            <a:xfrm>
              <a:off x="492120" y="4385160"/>
              <a:ext cx="1836000" cy="1532520"/>
              <a:chOff x="492120" y="4385160"/>
              <a:chExt cx="1836000" cy="1532520"/>
            </a:xfrm>
          </p:grpSpPr>
          <p:grpSp>
            <p:nvGrpSpPr>
              <p:cNvPr id="666" name="Group 29"/>
              <p:cNvGrpSpPr/>
              <p:nvPr/>
            </p:nvGrpSpPr>
            <p:grpSpPr>
              <a:xfrm>
                <a:off x="1185120" y="4385160"/>
                <a:ext cx="428760" cy="1532520"/>
                <a:chOff x="1185120" y="4385160"/>
                <a:chExt cx="428760" cy="1532520"/>
              </a:xfrm>
            </p:grpSpPr>
            <p:sp>
              <p:nvSpPr>
                <p:cNvPr id="667" name="CustomShape 30"/>
                <p:cNvSpPr/>
                <p:nvPr/>
              </p:nvSpPr>
              <p:spPr>
                <a:xfrm>
                  <a:off x="1185120" y="43851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668" name="CustomShape 31"/>
                <p:cNvSpPr/>
                <p:nvPr/>
              </p:nvSpPr>
              <p:spPr>
                <a:xfrm>
                  <a:off x="1185120" y="47743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669" name="CustomShape 32"/>
                <p:cNvSpPr/>
                <p:nvPr/>
              </p:nvSpPr>
              <p:spPr>
                <a:xfrm>
                  <a:off x="1185120" y="51631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670" name="CustomShape 33"/>
                <p:cNvSpPr/>
                <p:nvPr/>
              </p:nvSpPr>
              <p:spPr>
                <a:xfrm>
                  <a:off x="1185120" y="55537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671" name="Group 34"/>
              <p:cNvGrpSpPr/>
              <p:nvPr/>
            </p:nvGrpSpPr>
            <p:grpSpPr>
              <a:xfrm>
                <a:off x="1896120" y="4385160"/>
                <a:ext cx="432000" cy="1532520"/>
                <a:chOff x="1896120" y="4385160"/>
                <a:chExt cx="432000" cy="1532520"/>
              </a:xfrm>
            </p:grpSpPr>
            <p:sp>
              <p:nvSpPr>
                <p:cNvPr id="672" name="CustomShape 35"/>
                <p:cNvSpPr/>
                <p:nvPr/>
              </p:nvSpPr>
              <p:spPr>
                <a:xfrm>
                  <a:off x="1896120" y="43851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673" name="CustomShape 36"/>
                <p:cNvSpPr/>
                <p:nvPr/>
              </p:nvSpPr>
              <p:spPr>
                <a:xfrm>
                  <a:off x="1896120" y="47743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674" name="CustomShape 37"/>
                <p:cNvSpPr/>
                <p:nvPr/>
              </p:nvSpPr>
              <p:spPr>
                <a:xfrm>
                  <a:off x="1896120" y="51631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675" name="CustomShape 38"/>
                <p:cNvSpPr/>
                <p:nvPr/>
              </p:nvSpPr>
              <p:spPr>
                <a:xfrm>
                  <a:off x="1896120" y="55537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grpSp>
            <p:nvGrpSpPr>
              <p:cNvPr id="676" name="Group 39"/>
              <p:cNvGrpSpPr/>
              <p:nvPr/>
            </p:nvGrpSpPr>
            <p:grpSpPr>
              <a:xfrm>
                <a:off x="492120" y="4871160"/>
                <a:ext cx="432720" cy="821160"/>
                <a:chOff x="492120" y="4871160"/>
                <a:chExt cx="432720" cy="821160"/>
              </a:xfrm>
            </p:grpSpPr>
            <p:sp>
              <p:nvSpPr>
                <p:cNvPr id="677" name="CustomShape 40"/>
                <p:cNvSpPr/>
                <p:nvPr/>
              </p:nvSpPr>
              <p:spPr>
                <a:xfrm>
                  <a:off x="492840" y="48711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678" name="CustomShape 41"/>
                <p:cNvSpPr/>
                <p:nvPr/>
              </p:nvSpPr>
              <p:spPr>
                <a:xfrm>
                  <a:off x="492120" y="5326560"/>
                  <a:ext cx="183240" cy="365760"/>
                </a:xfrm>
                <a:prstGeom prst="rect">
                  <a:avLst/>
                </a:prstGeom>
                <a:noFill/>
                <a:ln w="9360">
                  <a:noFill/>
                </a:ln>
              </p:spPr>
              <p:style>
                <a:lnRef idx="0"/>
                <a:fillRef idx="0"/>
                <a:effectRef idx="0"/>
                <a:fontRef idx="minor"/>
              </p:style>
            </p:sp>
          </p:grpSp>
        </p:grpSp>
        <p:grpSp>
          <p:nvGrpSpPr>
            <p:cNvPr id="679" name="Group 42"/>
            <p:cNvGrpSpPr/>
            <p:nvPr/>
          </p:nvGrpSpPr>
          <p:grpSpPr>
            <a:xfrm>
              <a:off x="847440" y="4568400"/>
              <a:ext cx="371520" cy="482760"/>
              <a:chOff x="847440" y="4568400"/>
              <a:chExt cx="371520" cy="482760"/>
            </a:xfrm>
          </p:grpSpPr>
          <p:sp>
            <p:nvSpPr>
              <p:cNvPr id="680" name="Line 43"/>
              <p:cNvSpPr/>
              <p:nvPr/>
            </p:nvSpPr>
            <p:spPr>
              <a:xfrm flipV="1">
                <a:off x="866520" y="4568400"/>
                <a:ext cx="343080" cy="444600"/>
              </a:xfrm>
              <a:prstGeom prst="line">
                <a:avLst/>
              </a:prstGeom>
              <a:ln w="28440">
                <a:solidFill>
                  <a:schemeClr val="accent2"/>
                </a:solidFill>
                <a:round/>
                <a:tailEnd len="med" type="triangle" w="med"/>
              </a:ln>
            </p:spPr>
            <p:style>
              <a:lnRef idx="0"/>
              <a:fillRef idx="0"/>
              <a:effectRef idx="0"/>
              <a:fontRef idx="minor"/>
            </p:style>
          </p:sp>
          <p:sp>
            <p:nvSpPr>
              <p:cNvPr id="681" name="Line 44"/>
              <p:cNvSpPr/>
              <p:nvPr/>
            </p:nvSpPr>
            <p:spPr>
              <a:xfrm flipV="1">
                <a:off x="847440" y="4959000"/>
                <a:ext cx="371520" cy="92160"/>
              </a:xfrm>
              <a:prstGeom prst="line">
                <a:avLst/>
              </a:prstGeom>
              <a:ln w="28440">
                <a:solidFill>
                  <a:schemeClr val="accent2"/>
                </a:solidFill>
                <a:round/>
                <a:tailEnd len="med" type="triangle" w="med"/>
              </a:ln>
            </p:spPr>
            <p:style>
              <a:lnRef idx="0"/>
              <a:fillRef idx="0"/>
              <a:effectRef idx="0"/>
              <a:fontRef idx="minor"/>
            </p:style>
          </p:sp>
        </p:grpSp>
        <p:sp>
          <p:nvSpPr>
            <p:cNvPr id="682" name="Line 45"/>
            <p:cNvSpPr/>
            <p:nvPr/>
          </p:nvSpPr>
          <p:spPr>
            <a:xfrm>
              <a:off x="1562040" y="4556160"/>
              <a:ext cx="352440" cy="12600"/>
            </a:xfrm>
            <a:prstGeom prst="line">
              <a:avLst/>
            </a:prstGeom>
            <a:ln w="28440">
              <a:solidFill>
                <a:schemeClr val="accent2"/>
              </a:solidFill>
              <a:round/>
              <a:tailEnd len="med" type="triangle" w="med"/>
            </a:ln>
          </p:spPr>
          <p:style>
            <a:lnRef idx="0"/>
            <a:fillRef idx="0"/>
            <a:effectRef idx="0"/>
            <a:fontRef idx="minor"/>
          </p:style>
        </p:sp>
        <p:sp>
          <p:nvSpPr>
            <p:cNvPr id="683" name="Line 46"/>
            <p:cNvSpPr/>
            <p:nvPr/>
          </p:nvSpPr>
          <p:spPr>
            <a:xfrm>
              <a:off x="1590480" y="4946760"/>
              <a:ext cx="352440" cy="12600"/>
            </a:xfrm>
            <a:prstGeom prst="line">
              <a:avLst/>
            </a:prstGeom>
            <a:ln w="28440">
              <a:solidFill>
                <a:schemeClr val="accent2"/>
              </a:solidFill>
              <a:round/>
              <a:tailEnd len="med" type="triangle" w="med"/>
            </a:ln>
          </p:spPr>
          <p:style>
            <a:lnRef idx="0"/>
            <a:fillRef idx="0"/>
            <a:effectRef idx="0"/>
            <a:fontRef idx="minor"/>
          </p:style>
        </p:sp>
        <p:sp>
          <p:nvSpPr>
            <p:cNvPr id="684" name="Line 47"/>
            <p:cNvSpPr/>
            <p:nvPr/>
          </p:nvSpPr>
          <p:spPr>
            <a:xfrm>
              <a:off x="1581120" y="4994280"/>
              <a:ext cx="371160" cy="374760"/>
            </a:xfrm>
            <a:prstGeom prst="line">
              <a:avLst/>
            </a:prstGeom>
            <a:ln w="28440">
              <a:solidFill>
                <a:schemeClr val="accent2"/>
              </a:solidFill>
              <a:round/>
              <a:tailEnd len="med" type="triangle" w="med"/>
            </a:ln>
          </p:spPr>
          <p:style>
            <a:lnRef idx="0"/>
            <a:fillRef idx="0"/>
            <a:effectRef idx="0"/>
            <a:fontRef idx="minor"/>
          </p:style>
        </p:sp>
        <p:sp>
          <p:nvSpPr>
            <p:cNvPr id="685" name="CustomShape 48"/>
            <p:cNvSpPr/>
            <p:nvPr/>
          </p:nvSpPr>
          <p:spPr>
            <a:xfrm>
              <a:off x="509040" y="4390200"/>
              <a:ext cx="40428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B.</a:t>
              </a:r>
              <a:endParaRPr b="0" lang="en-US" sz="2000" spc="-1" strike="noStrike">
                <a:latin typeface="Arial"/>
              </a:endParaRPr>
            </a:p>
          </p:txBody>
        </p:sp>
      </p:grpSp>
      <p:grpSp>
        <p:nvGrpSpPr>
          <p:cNvPr id="686" name="Group 49"/>
          <p:cNvGrpSpPr/>
          <p:nvPr/>
        </p:nvGrpSpPr>
        <p:grpSpPr>
          <a:xfrm>
            <a:off x="2746440" y="4347360"/>
            <a:ext cx="1836000" cy="1532160"/>
            <a:chOff x="2746440" y="4347360"/>
            <a:chExt cx="1836000" cy="1532160"/>
          </a:xfrm>
        </p:grpSpPr>
        <p:sp>
          <p:nvSpPr>
            <p:cNvPr id="687" name="CustomShape 50"/>
            <p:cNvSpPr/>
            <p:nvPr/>
          </p:nvSpPr>
          <p:spPr>
            <a:xfrm>
              <a:off x="2753640" y="4371120"/>
              <a:ext cx="43020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A.</a:t>
              </a:r>
              <a:endParaRPr b="0" lang="en-US" sz="2000" spc="-1" strike="noStrike">
                <a:latin typeface="Arial"/>
              </a:endParaRPr>
            </a:p>
          </p:txBody>
        </p:sp>
        <p:grpSp>
          <p:nvGrpSpPr>
            <p:cNvPr id="688" name="Group 51"/>
            <p:cNvGrpSpPr/>
            <p:nvPr/>
          </p:nvGrpSpPr>
          <p:grpSpPr>
            <a:xfrm>
              <a:off x="2746440" y="4347360"/>
              <a:ext cx="1836000" cy="1532160"/>
              <a:chOff x="2746440" y="4347360"/>
              <a:chExt cx="1836000" cy="1532160"/>
            </a:xfrm>
          </p:grpSpPr>
          <p:grpSp>
            <p:nvGrpSpPr>
              <p:cNvPr id="689" name="Group 52"/>
              <p:cNvGrpSpPr/>
              <p:nvPr/>
            </p:nvGrpSpPr>
            <p:grpSpPr>
              <a:xfrm>
                <a:off x="3439080" y="4347360"/>
                <a:ext cx="428760" cy="1532160"/>
                <a:chOff x="3439080" y="4347360"/>
                <a:chExt cx="428760" cy="1532160"/>
              </a:xfrm>
            </p:grpSpPr>
            <p:sp>
              <p:nvSpPr>
                <p:cNvPr id="690" name="CustomShape 53"/>
                <p:cNvSpPr/>
                <p:nvPr/>
              </p:nvSpPr>
              <p:spPr>
                <a:xfrm>
                  <a:off x="3439080" y="43473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691" name="CustomShape 54"/>
                <p:cNvSpPr/>
                <p:nvPr/>
              </p:nvSpPr>
              <p:spPr>
                <a:xfrm>
                  <a:off x="3439080" y="47361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692" name="CustomShape 55"/>
                <p:cNvSpPr/>
                <p:nvPr/>
              </p:nvSpPr>
              <p:spPr>
                <a:xfrm>
                  <a:off x="3439080" y="51249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693" name="CustomShape 56"/>
                <p:cNvSpPr/>
                <p:nvPr/>
              </p:nvSpPr>
              <p:spPr>
                <a:xfrm>
                  <a:off x="3439080" y="551556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694" name="Group 57"/>
              <p:cNvGrpSpPr/>
              <p:nvPr/>
            </p:nvGrpSpPr>
            <p:grpSpPr>
              <a:xfrm>
                <a:off x="4150440" y="4347360"/>
                <a:ext cx="432000" cy="1532160"/>
                <a:chOff x="4150440" y="4347360"/>
                <a:chExt cx="432000" cy="1532160"/>
              </a:xfrm>
            </p:grpSpPr>
            <p:sp>
              <p:nvSpPr>
                <p:cNvPr id="695" name="CustomShape 58"/>
                <p:cNvSpPr/>
                <p:nvPr/>
              </p:nvSpPr>
              <p:spPr>
                <a:xfrm>
                  <a:off x="4150440" y="43473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696" name="CustomShape 59"/>
                <p:cNvSpPr/>
                <p:nvPr/>
              </p:nvSpPr>
              <p:spPr>
                <a:xfrm>
                  <a:off x="4150440" y="47361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697" name="CustomShape 60"/>
                <p:cNvSpPr/>
                <p:nvPr/>
              </p:nvSpPr>
              <p:spPr>
                <a:xfrm>
                  <a:off x="4150440" y="51249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698" name="CustomShape 61"/>
                <p:cNvSpPr/>
                <p:nvPr/>
              </p:nvSpPr>
              <p:spPr>
                <a:xfrm>
                  <a:off x="4150440" y="55155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grpSp>
            <p:nvGrpSpPr>
              <p:cNvPr id="699" name="Group 62"/>
              <p:cNvGrpSpPr/>
              <p:nvPr/>
            </p:nvGrpSpPr>
            <p:grpSpPr>
              <a:xfrm>
                <a:off x="2746440" y="4833000"/>
                <a:ext cx="432720" cy="821520"/>
                <a:chOff x="2746440" y="4833000"/>
                <a:chExt cx="432720" cy="821520"/>
              </a:xfrm>
            </p:grpSpPr>
            <p:sp>
              <p:nvSpPr>
                <p:cNvPr id="700" name="CustomShape 63"/>
                <p:cNvSpPr/>
                <p:nvPr/>
              </p:nvSpPr>
              <p:spPr>
                <a:xfrm>
                  <a:off x="2747160" y="483300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701" name="CustomShape 64"/>
                <p:cNvSpPr/>
                <p:nvPr/>
              </p:nvSpPr>
              <p:spPr>
                <a:xfrm>
                  <a:off x="2746440" y="5288760"/>
                  <a:ext cx="183240" cy="365760"/>
                </a:xfrm>
                <a:prstGeom prst="rect">
                  <a:avLst/>
                </a:prstGeom>
                <a:noFill/>
                <a:ln w="9360">
                  <a:noFill/>
                </a:ln>
              </p:spPr>
              <p:style>
                <a:lnRef idx="0"/>
                <a:fillRef idx="0"/>
                <a:effectRef idx="0"/>
                <a:fontRef idx="minor"/>
              </p:style>
            </p:sp>
          </p:grpSp>
        </p:grpSp>
        <p:grpSp>
          <p:nvGrpSpPr>
            <p:cNvPr id="702" name="Group 65"/>
            <p:cNvGrpSpPr/>
            <p:nvPr/>
          </p:nvGrpSpPr>
          <p:grpSpPr>
            <a:xfrm>
              <a:off x="3101760" y="4569120"/>
              <a:ext cx="380880" cy="1152720"/>
              <a:chOff x="3101760" y="4569120"/>
              <a:chExt cx="380880" cy="1152720"/>
            </a:xfrm>
          </p:grpSpPr>
          <p:sp>
            <p:nvSpPr>
              <p:cNvPr id="703" name="Line 66"/>
              <p:cNvSpPr/>
              <p:nvPr/>
            </p:nvSpPr>
            <p:spPr>
              <a:xfrm flipV="1">
                <a:off x="3130200" y="4569120"/>
                <a:ext cx="343080" cy="444600"/>
              </a:xfrm>
              <a:prstGeom prst="line">
                <a:avLst/>
              </a:prstGeom>
              <a:ln w="28440">
                <a:solidFill>
                  <a:schemeClr val="accent2"/>
                </a:solidFill>
                <a:round/>
                <a:tailEnd len="med" type="triangle" w="med"/>
              </a:ln>
            </p:spPr>
            <p:style>
              <a:lnRef idx="0"/>
              <a:fillRef idx="0"/>
              <a:effectRef idx="0"/>
              <a:fontRef idx="minor"/>
            </p:style>
          </p:sp>
          <p:sp>
            <p:nvSpPr>
              <p:cNvPr id="704" name="Line 67"/>
              <p:cNvSpPr/>
              <p:nvPr/>
            </p:nvSpPr>
            <p:spPr>
              <a:xfrm flipV="1">
                <a:off x="3111480" y="4959720"/>
                <a:ext cx="371160" cy="92160"/>
              </a:xfrm>
              <a:prstGeom prst="line">
                <a:avLst/>
              </a:prstGeom>
              <a:ln w="28440">
                <a:solidFill>
                  <a:schemeClr val="accent2"/>
                </a:solidFill>
                <a:round/>
                <a:tailEnd len="med" type="triangle" w="med"/>
              </a:ln>
            </p:spPr>
            <p:style>
              <a:lnRef idx="0"/>
              <a:fillRef idx="0"/>
              <a:effectRef idx="0"/>
              <a:fontRef idx="minor"/>
            </p:style>
          </p:sp>
          <p:sp>
            <p:nvSpPr>
              <p:cNvPr id="705" name="Line 68"/>
              <p:cNvSpPr/>
              <p:nvPr/>
            </p:nvSpPr>
            <p:spPr>
              <a:xfrm>
                <a:off x="3101760" y="5061240"/>
                <a:ext cx="362160" cy="241560"/>
              </a:xfrm>
              <a:prstGeom prst="line">
                <a:avLst/>
              </a:prstGeom>
              <a:ln w="28440">
                <a:solidFill>
                  <a:schemeClr val="accent2"/>
                </a:solidFill>
                <a:round/>
                <a:tailEnd len="med" type="triangle" w="med"/>
              </a:ln>
            </p:spPr>
            <p:style>
              <a:lnRef idx="0"/>
              <a:fillRef idx="0"/>
              <a:effectRef idx="0"/>
              <a:fontRef idx="minor"/>
            </p:style>
          </p:sp>
          <p:sp>
            <p:nvSpPr>
              <p:cNvPr id="706" name="Line 69"/>
              <p:cNvSpPr/>
              <p:nvPr/>
            </p:nvSpPr>
            <p:spPr>
              <a:xfrm>
                <a:off x="3101760" y="5080320"/>
                <a:ext cx="371520" cy="641520"/>
              </a:xfrm>
              <a:prstGeom prst="line">
                <a:avLst/>
              </a:prstGeom>
              <a:ln w="28440">
                <a:solidFill>
                  <a:schemeClr val="accent2"/>
                </a:solidFill>
                <a:round/>
                <a:tailEnd len="med" type="triangle" w="med"/>
              </a:ln>
            </p:spPr>
            <p:style>
              <a:lnRef idx="0"/>
              <a:fillRef idx="0"/>
              <a:effectRef idx="0"/>
              <a:fontRef idx="minor"/>
            </p:style>
          </p:sp>
        </p:grpSp>
        <p:grpSp>
          <p:nvGrpSpPr>
            <p:cNvPr id="707" name="Group 70"/>
            <p:cNvGrpSpPr/>
            <p:nvPr/>
          </p:nvGrpSpPr>
          <p:grpSpPr>
            <a:xfrm>
              <a:off x="3816000" y="4518360"/>
              <a:ext cx="409680" cy="1162080"/>
              <a:chOff x="3816000" y="4518360"/>
              <a:chExt cx="409680" cy="1162080"/>
            </a:xfrm>
          </p:grpSpPr>
          <p:sp>
            <p:nvSpPr>
              <p:cNvPr id="708" name="Line 71"/>
              <p:cNvSpPr/>
              <p:nvPr/>
            </p:nvSpPr>
            <p:spPr>
              <a:xfrm>
                <a:off x="3835080" y="4518360"/>
                <a:ext cx="352440" cy="12960"/>
              </a:xfrm>
              <a:prstGeom prst="line">
                <a:avLst/>
              </a:prstGeom>
              <a:ln w="28440">
                <a:solidFill>
                  <a:schemeClr val="accent2"/>
                </a:solidFill>
                <a:round/>
                <a:tailEnd len="med" type="triangle" w="med"/>
              </a:ln>
            </p:spPr>
            <p:style>
              <a:lnRef idx="0"/>
              <a:fillRef idx="0"/>
              <a:effectRef idx="0"/>
              <a:fontRef idx="minor"/>
            </p:style>
          </p:sp>
          <p:sp>
            <p:nvSpPr>
              <p:cNvPr id="709" name="Line 72"/>
              <p:cNvSpPr/>
              <p:nvPr/>
            </p:nvSpPr>
            <p:spPr>
              <a:xfrm>
                <a:off x="3835080" y="4918680"/>
                <a:ext cx="362160" cy="31680"/>
              </a:xfrm>
              <a:prstGeom prst="line">
                <a:avLst/>
              </a:prstGeom>
              <a:ln w="28440">
                <a:solidFill>
                  <a:schemeClr val="accent2"/>
                </a:solidFill>
                <a:round/>
                <a:tailEnd len="med" type="triangle" w="med"/>
              </a:ln>
            </p:spPr>
            <p:style>
              <a:lnRef idx="0"/>
              <a:fillRef idx="0"/>
              <a:effectRef idx="0"/>
              <a:fontRef idx="minor"/>
            </p:style>
          </p:sp>
          <p:sp>
            <p:nvSpPr>
              <p:cNvPr id="710" name="Line 73"/>
              <p:cNvSpPr/>
              <p:nvPr/>
            </p:nvSpPr>
            <p:spPr>
              <a:xfrm flipV="1">
                <a:off x="3844800" y="4607280"/>
                <a:ext cx="342720" cy="711360"/>
              </a:xfrm>
              <a:prstGeom prst="line">
                <a:avLst/>
              </a:prstGeom>
              <a:ln w="28440">
                <a:solidFill>
                  <a:schemeClr val="accent2"/>
                </a:solidFill>
                <a:round/>
                <a:tailEnd len="med" type="triangle" w="med"/>
              </a:ln>
            </p:spPr>
            <p:style>
              <a:lnRef idx="0"/>
              <a:fillRef idx="0"/>
              <a:effectRef idx="0"/>
              <a:fontRef idx="minor"/>
            </p:style>
          </p:sp>
          <p:sp>
            <p:nvSpPr>
              <p:cNvPr id="711" name="Line 74"/>
              <p:cNvSpPr/>
              <p:nvPr/>
            </p:nvSpPr>
            <p:spPr>
              <a:xfrm flipV="1">
                <a:off x="3816000" y="5359680"/>
                <a:ext cx="409680" cy="320760"/>
              </a:xfrm>
              <a:prstGeom prst="line">
                <a:avLst/>
              </a:prstGeom>
              <a:ln w="28440">
                <a:solidFill>
                  <a:schemeClr val="accent2"/>
                </a:solidFill>
                <a:round/>
                <a:tailEnd len="med" type="triangle" w="med"/>
              </a:ln>
            </p:spPr>
            <p:style>
              <a:lnRef idx="0"/>
              <a:fillRef idx="0"/>
              <a:effectRef idx="0"/>
              <a:fontRef idx="minor"/>
            </p:style>
          </p:sp>
        </p:grpSp>
      </p:grpSp>
      <p:grpSp>
        <p:nvGrpSpPr>
          <p:cNvPr id="712" name="Group 75"/>
          <p:cNvGrpSpPr/>
          <p:nvPr/>
        </p:nvGrpSpPr>
        <p:grpSpPr>
          <a:xfrm>
            <a:off x="2697840" y="4394880"/>
            <a:ext cx="456840" cy="392760"/>
            <a:chOff x="2697840" y="4394880"/>
            <a:chExt cx="456840" cy="392760"/>
          </a:xfrm>
        </p:grpSpPr>
        <p:sp>
          <p:nvSpPr>
            <p:cNvPr id="713" name="CustomShape 76"/>
            <p:cNvSpPr/>
            <p:nvPr/>
          </p:nvSpPr>
          <p:spPr>
            <a:xfrm>
              <a:off x="2774880" y="439488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714" name="CustomShape 77"/>
            <p:cNvSpPr/>
            <p:nvPr/>
          </p:nvSpPr>
          <p:spPr>
            <a:xfrm flipH="1">
              <a:off x="2697480" y="444564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sp>
        <p:nvSpPr>
          <p:cNvPr id="715" name="CustomShape 78"/>
          <p:cNvSpPr/>
          <p:nvPr/>
        </p:nvSpPr>
        <p:spPr>
          <a:xfrm>
            <a:off x="603360" y="432504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sp>
        <p:nvSpPr>
          <p:cNvPr id="716" name="CustomShape 79"/>
          <p:cNvSpPr/>
          <p:nvPr/>
        </p:nvSpPr>
        <p:spPr>
          <a:xfrm>
            <a:off x="4883040" y="4359960"/>
            <a:ext cx="253080" cy="342000"/>
          </a:xfrm>
          <a:custGeom>
            <a:avLst/>
            <a:gdLst/>
            <a:ahLst/>
            <a:rect l="l" t="t" r="r" b="b"/>
            <a:pathLst>
              <a:path w="248" h="392">
                <a:moveTo>
                  <a:pt x="0" y="248"/>
                </a:moveTo>
                <a:cubicBezTo>
                  <a:pt x="11" y="264"/>
                  <a:pt x="21" y="280"/>
                  <a:pt x="32" y="296"/>
                </a:cubicBezTo>
                <a:cubicBezTo>
                  <a:pt x="51" y="325"/>
                  <a:pt x="52" y="362"/>
                  <a:pt x="72" y="392"/>
                </a:cubicBezTo>
                <a:cubicBezTo>
                  <a:pt x="87" y="347"/>
                  <a:pt x="97" y="301"/>
                  <a:pt x="112" y="256"/>
                </a:cubicBezTo>
                <a:cubicBezTo>
                  <a:pt x="120" y="232"/>
                  <a:pt x="141" y="207"/>
                  <a:pt x="152" y="184"/>
                </a:cubicBezTo>
                <a:cubicBezTo>
                  <a:pt x="172" y="145"/>
                  <a:pt x="187" y="102"/>
                  <a:pt x="208" y="64"/>
                </a:cubicBezTo>
                <a:cubicBezTo>
                  <a:pt x="217" y="47"/>
                  <a:pt x="231" y="33"/>
                  <a:pt x="240" y="16"/>
                </a:cubicBezTo>
                <a:cubicBezTo>
                  <a:pt x="243" y="11"/>
                  <a:pt x="245" y="5"/>
                  <a:pt x="248" y="0"/>
                </a:cubicBezTo>
              </a:path>
            </a:pathLst>
          </a:custGeom>
          <a:noFill/>
          <a:ln w="57240">
            <a:solidFill>
              <a:schemeClr val="hlink"/>
            </a:solidFill>
            <a:round/>
          </a:ln>
        </p:spPr>
        <p:style>
          <a:lnRef idx="0"/>
          <a:fillRef idx="0"/>
          <a:effectRef idx="0"/>
          <a:fontRef idx="minor"/>
        </p:style>
      </p:sp>
      <p:grpSp>
        <p:nvGrpSpPr>
          <p:cNvPr id="717" name="Group 80"/>
          <p:cNvGrpSpPr/>
          <p:nvPr/>
        </p:nvGrpSpPr>
        <p:grpSpPr>
          <a:xfrm>
            <a:off x="7001640" y="4302720"/>
            <a:ext cx="1835280" cy="1532520"/>
            <a:chOff x="7001640" y="4302720"/>
            <a:chExt cx="1835280" cy="1532520"/>
          </a:xfrm>
        </p:grpSpPr>
        <p:grpSp>
          <p:nvGrpSpPr>
            <p:cNvPr id="718" name="Group 81"/>
            <p:cNvGrpSpPr/>
            <p:nvPr/>
          </p:nvGrpSpPr>
          <p:grpSpPr>
            <a:xfrm>
              <a:off x="7001640" y="4302720"/>
              <a:ext cx="1835280" cy="1532520"/>
              <a:chOff x="7001640" y="4302720"/>
              <a:chExt cx="1835280" cy="1532520"/>
            </a:xfrm>
          </p:grpSpPr>
          <p:grpSp>
            <p:nvGrpSpPr>
              <p:cNvPr id="719" name="Group 82"/>
              <p:cNvGrpSpPr/>
              <p:nvPr/>
            </p:nvGrpSpPr>
            <p:grpSpPr>
              <a:xfrm>
                <a:off x="7693920" y="4302720"/>
                <a:ext cx="428760" cy="1532520"/>
                <a:chOff x="7693920" y="4302720"/>
                <a:chExt cx="428760" cy="1532520"/>
              </a:xfrm>
            </p:grpSpPr>
            <p:sp>
              <p:nvSpPr>
                <p:cNvPr id="720" name="CustomShape 83"/>
                <p:cNvSpPr/>
                <p:nvPr/>
              </p:nvSpPr>
              <p:spPr>
                <a:xfrm>
                  <a:off x="7693920" y="43027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t1</a:t>
                  </a:r>
                  <a:endParaRPr b="0" lang="en-US" sz="1800" spc="-1" strike="noStrike">
                    <a:latin typeface="Arial"/>
                  </a:endParaRPr>
                </a:p>
              </p:txBody>
            </p:sp>
            <p:sp>
              <p:nvSpPr>
                <p:cNvPr id="721" name="CustomShape 84"/>
                <p:cNvSpPr/>
                <p:nvPr/>
              </p:nvSpPr>
              <p:spPr>
                <a:xfrm>
                  <a:off x="7693920" y="469152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t2</a:t>
                  </a:r>
                  <a:endParaRPr b="0" lang="en-US" sz="1800" spc="-1" strike="noStrike">
                    <a:latin typeface="Arial"/>
                  </a:endParaRPr>
                </a:p>
              </p:txBody>
            </p:sp>
            <p:sp>
              <p:nvSpPr>
                <p:cNvPr id="722" name="CustomShape 85"/>
                <p:cNvSpPr/>
                <p:nvPr/>
              </p:nvSpPr>
              <p:spPr>
                <a:xfrm>
                  <a:off x="7693920" y="50806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t3</a:t>
                  </a:r>
                  <a:endParaRPr b="0" lang="en-US" sz="1800" spc="-1" strike="noStrike">
                    <a:latin typeface="Arial"/>
                  </a:endParaRPr>
                </a:p>
              </p:txBody>
            </p:sp>
            <p:sp>
              <p:nvSpPr>
                <p:cNvPr id="723" name="CustomShape 86"/>
                <p:cNvSpPr/>
                <p:nvPr/>
              </p:nvSpPr>
              <p:spPr>
                <a:xfrm>
                  <a:off x="7693920" y="5471280"/>
                  <a:ext cx="42876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t4</a:t>
                  </a:r>
                  <a:endParaRPr b="0" lang="en-US" sz="1800" spc="-1" strike="noStrike">
                    <a:latin typeface="Arial"/>
                  </a:endParaRPr>
                </a:p>
              </p:txBody>
            </p:sp>
          </p:grpSp>
          <p:grpSp>
            <p:nvGrpSpPr>
              <p:cNvPr id="724" name="Group 87"/>
              <p:cNvGrpSpPr/>
              <p:nvPr/>
            </p:nvGrpSpPr>
            <p:grpSpPr>
              <a:xfrm>
                <a:off x="8404920" y="4302720"/>
                <a:ext cx="432000" cy="1532520"/>
                <a:chOff x="8404920" y="4302720"/>
                <a:chExt cx="432000" cy="1532520"/>
              </a:xfrm>
            </p:grpSpPr>
            <p:sp>
              <p:nvSpPr>
                <p:cNvPr id="725" name="CustomShape 88"/>
                <p:cNvSpPr/>
                <p:nvPr/>
              </p:nvSpPr>
              <p:spPr>
                <a:xfrm>
                  <a:off x="8404920" y="43027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v1</a:t>
                  </a:r>
                  <a:endParaRPr b="0" lang="en-US" sz="1800" spc="-1" strike="noStrike">
                    <a:latin typeface="Arial"/>
                  </a:endParaRPr>
                </a:p>
              </p:txBody>
            </p:sp>
            <p:sp>
              <p:nvSpPr>
                <p:cNvPr id="726" name="CustomShape 89"/>
                <p:cNvSpPr/>
                <p:nvPr/>
              </p:nvSpPr>
              <p:spPr>
                <a:xfrm>
                  <a:off x="8404920" y="46915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v2</a:t>
                  </a:r>
                  <a:endParaRPr b="0" lang="en-US" sz="1800" spc="-1" strike="noStrike">
                    <a:latin typeface="Arial"/>
                  </a:endParaRPr>
                </a:p>
              </p:txBody>
            </p:sp>
            <p:sp>
              <p:nvSpPr>
                <p:cNvPr id="727" name="CustomShape 90"/>
                <p:cNvSpPr/>
                <p:nvPr/>
              </p:nvSpPr>
              <p:spPr>
                <a:xfrm>
                  <a:off x="8404920" y="50806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v3</a:t>
                  </a:r>
                  <a:endParaRPr b="0" lang="en-US" sz="1800" spc="-1" strike="noStrike">
                    <a:latin typeface="Arial"/>
                  </a:endParaRPr>
                </a:p>
              </p:txBody>
            </p:sp>
            <p:sp>
              <p:nvSpPr>
                <p:cNvPr id="728" name="CustomShape 91"/>
                <p:cNvSpPr/>
                <p:nvPr/>
              </p:nvSpPr>
              <p:spPr>
                <a:xfrm>
                  <a:off x="8404920" y="547128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v4</a:t>
                  </a:r>
                  <a:endParaRPr b="0" lang="en-US" sz="1800" spc="-1" strike="noStrike">
                    <a:latin typeface="Arial"/>
                  </a:endParaRPr>
                </a:p>
              </p:txBody>
            </p:sp>
          </p:grpSp>
          <p:grpSp>
            <p:nvGrpSpPr>
              <p:cNvPr id="729" name="Group 92"/>
              <p:cNvGrpSpPr/>
              <p:nvPr/>
            </p:nvGrpSpPr>
            <p:grpSpPr>
              <a:xfrm>
                <a:off x="7001640" y="4788360"/>
                <a:ext cx="432000" cy="819720"/>
                <a:chOff x="7001640" y="4788360"/>
                <a:chExt cx="432000" cy="819720"/>
              </a:xfrm>
            </p:grpSpPr>
            <p:sp>
              <p:nvSpPr>
                <p:cNvPr id="730" name="CustomShape 93"/>
                <p:cNvSpPr/>
                <p:nvPr/>
              </p:nvSpPr>
              <p:spPr>
                <a:xfrm>
                  <a:off x="7001640" y="478836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s1</a:t>
                  </a:r>
                  <a:endParaRPr b="0" lang="en-US" sz="1800" spc="-1" strike="noStrike">
                    <a:latin typeface="Arial"/>
                  </a:endParaRPr>
                </a:p>
              </p:txBody>
            </p:sp>
            <p:sp>
              <p:nvSpPr>
                <p:cNvPr id="731" name="CustomShape 94"/>
                <p:cNvSpPr/>
                <p:nvPr/>
              </p:nvSpPr>
              <p:spPr>
                <a:xfrm>
                  <a:off x="7001640" y="5244120"/>
                  <a:ext cx="432000" cy="3639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1" lang="en-US" sz="1800" spc="-1" strike="noStrike">
                      <a:solidFill>
                        <a:srgbClr val="000000"/>
                      </a:solidFill>
                      <a:latin typeface="Comic Sans MS"/>
                      <a:ea typeface="DejaVu Sans"/>
                    </a:rPr>
                    <a:t>s2</a:t>
                  </a:r>
                  <a:endParaRPr b="0" lang="en-US" sz="1800" spc="-1" strike="noStrike">
                    <a:latin typeface="Arial"/>
                  </a:endParaRPr>
                </a:p>
              </p:txBody>
            </p:sp>
          </p:grpSp>
        </p:grpSp>
        <p:sp>
          <p:nvSpPr>
            <p:cNvPr id="732" name="CustomShape 95"/>
            <p:cNvSpPr/>
            <p:nvPr/>
          </p:nvSpPr>
          <p:spPr>
            <a:xfrm>
              <a:off x="7007400" y="4307400"/>
              <a:ext cx="428760" cy="39456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4f81bd"/>
                  </a:solidFill>
                  <a:latin typeface="Comic Sans MS"/>
                  <a:ea typeface="DejaVu Sans"/>
                </a:rPr>
                <a:t>D.</a:t>
              </a:r>
              <a:endParaRPr b="0" lang="en-US" sz="2000" spc="-1" strike="noStrike">
                <a:latin typeface="Arial"/>
              </a:endParaRPr>
            </a:p>
          </p:txBody>
        </p:sp>
      </p:grpSp>
      <p:sp>
        <p:nvSpPr>
          <p:cNvPr id="733" name="Line 96"/>
          <p:cNvSpPr/>
          <p:nvPr/>
        </p:nvSpPr>
        <p:spPr>
          <a:xfrm flipV="1">
            <a:off x="7333920" y="4474080"/>
            <a:ext cx="390600" cy="444600"/>
          </a:xfrm>
          <a:prstGeom prst="line">
            <a:avLst/>
          </a:prstGeom>
          <a:ln w="28440">
            <a:solidFill>
              <a:schemeClr val="accent2"/>
            </a:solidFill>
            <a:round/>
            <a:tailEnd len="med" type="triangle" w="med"/>
          </a:ln>
        </p:spPr>
        <p:style>
          <a:lnRef idx="0"/>
          <a:fillRef idx="0"/>
          <a:effectRef idx="0"/>
          <a:fontRef idx="minor"/>
        </p:style>
      </p:sp>
      <p:sp>
        <p:nvSpPr>
          <p:cNvPr id="734" name="Line 97"/>
          <p:cNvSpPr/>
          <p:nvPr/>
        </p:nvSpPr>
        <p:spPr>
          <a:xfrm flipV="1">
            <a:off x="7343640" y="4864680"/>
            <a:ext cx="409680" cy="91800"/>
          </a:xfrm>
          <a:prstGeom prst="line">
            <a:avLst/>
          </a:prstGeom>
          <a:ln w="28440">
            <a:solidFill>
              <a:schemeClr val="accent2"/>
            </a:solidFill>
            <a:round/>
            <a:tailEnd len="med" type="triangle" w="med"/>
          </a:ln>
        </p:spPr>
        <p:style>
          <a:lnRef idx="0"/>
          <a:fillRef idx="0"/>
          <a:effectRef idx="0"/>
          <a:fontRef idx="minor"/>
        </p:style>
      </p:sp>
      <p:sp>
        <p:nvSpPr>
          <p:cNvPr id="735" name="Line 98"/>
          <p:cNvSpPr/>
          <p:nvPr/>
        </p:nvSpPr>
        <p:spPr>
          <a:xfrm flipV="1">
            <a:off x="7391160" y="5245560"/>
            <a:ext cx="343080" cy="130320"/>
          </a:xfrm>
          <a:prstGeom prst="line">
            <a:avLst/>
          </a:prstGeom>
          <a:ln w="28440">
            <a:solidFill>
              <a:schemeClr val="accent2"/>
            </a:solidFill>
            <a:round/>
            <a:tailEnd len="med" type="triangle" w="med"/>
          </a:ln>
        </p:spPr>
        <p:style>
          <a:lnRef idx="0"/>
          <a:fillRef idx="0"/>
          <a:effectRef idx="0"/>
          <a:fontRef idx="minor"/>
        </p:style>
      </p:sp>
      <p:sp>
        <p:nvSpPr>
          <p:cNvPr id="736" name="Line 99"/>
          <p:cNvSpPr/>
          <p:nvPr/>
        </p:nvSpPr>
        <p:spPr>
          <a:xfrm>
            <a:off x="7381800" y="5451840"/>
            <a:ext cx="342720" cy="193680"/>
          </a:xfrm>
          <a:prstGeom prst="line">
            <a:avLst/>
          </a:prstGeom>
          <a:ln w="28440">
            <a:solidFill>
              <a:schemeClr val="accent2"/>
            </a:solidFill>
            <a:round/>
            <a:tailEnd len="med" type="triangle" w="med"/>
          </a:ln>
        </p:spPr>
        <p:style>
          <a:lnRef idx="0"/>
          <a:fillRef idx="0"/>
          <a:effectRef idx="0"/>
          <a:fontRef idx="minor"/>
        </p:style>
      </p:sp>
      <p:sp>
        <p:nvSpPr>
          <p:cNvPr id="737" name="Line 100"/>
          <p:cNvSpPr/>
          <p:nvPr/>
        </p:nvSpPr>
        <p:spPr>
          <a:xfrm>
            <a:off x="8054640" y="4470840"/>
            <a:ext cx="352440" cy="12600"/>
          </a:xfrm>
          <a:prstGeom prst="line">
            <a:avLst/>
          </a:prstGeom>
          <a:ln w="28440">
            <a:solidFill>
              <a:schemeClr val="accent2"/>
            </a:solidFill>
            <a:round/>
            <a:tailEnd len="med" type="triangle" w="med"/>
          </a:ln>
        </p:spPr>
        <p:style>
          <a:lnRef idx="0"/>
          <a:fillRef idx="0"/>
          <a:effectRef idx="0"/>
          <a:fontRef idx="minor"/>
        </p:style>
      </p:sp>
      <p:sp>
        <p:nvSpPr>
          <p:cNvPr id="738" name="Line 101"/>
          <p:cNvSpPr/>
          <p:nvPr/>
        </p:nvSpPr>
        <p:spPr>
          <a:xfrm>
            <a:off x="8054640" y="4870800"/>
            <a:ext cx="387360" cy="387360"/>
          </a:xfrm>
          <a:prstGeom prst="line">
            <a:avLst/>
          </a:prstGeom>
          <a:ln w="28440">
            <a:solidFill>
              <a:schemeClr val="accent2"/>
            </a:solidFill>
            <a:round/>
            <a:tailEnd len="med" type="triangle" w="med"/>
          </a:ln>
        </p:spPr>
        <p:style>
          <a:lnRef idx="0"/>
          <a:fillRef idx="0"/>
          <a:effectRef idx="0"/>
          <a:fontRef idx="minor"/>
        </p:style>
      </p:sp>
      <p:sp>
        <p:nvSpPr>
          <p:cNvPr id="739" name="Line 102"/>
          <p:cNvSpPr/>
          <p:nvPr/>
        </p:nvSpPr>
        <p:spPr>
          <a:xfrm flipV="1">
            <a:off x="8064360" y="4966560"/>
            <a:ext cx="340200" cy="291600"/>
          </a:xfrm>
          <a:prstGeom prst="line">
            <a:avLst/>
          </a:prstGeom>
          <a:ln w="28440">
            <a:solidFill>
              <a:schemeClr val="accent2"/>
            </a:solidFill>
            <a:round/>
            <a:tailEnd len="med" type="triangle" w="med"/>
          </a:ln>
        </p:spPr>
        <p:style>
          <a:lnRef idx="0"/>
          <a:fillRef idx="0"/>
          <a:effectRef idx="0"/>
          <a:fontRef idx="minor"/>
        </p:style>
      </p:sp>
      <p:sp>
        <p:nvSpPr>
          <p:cNvPr id="740" name="Line 103"/>
          <p:cNvSpPr/>
          <p:nvPr/>
        </p:nvSpPr>
        <p:spPr>
          <a:xfrm flipV="1">
            <a:off x="8035920" y="4995720"/>
            <a:ext cx="426960" cy="637200"/>
          </a:xfrm>
          <a:prstGeom prst="line">
            <a:avLst/>
          </a:prstGeom>
          <a:ln w="28440">
            <a:solidFill>
              <a:schemeClr val="accent2"/>
            </a:solidFill>
            <a:round/>
            <a:tailEnd len="med" type="triangle" w="med"/>
          </a:ln>
        </p:spPr>
        <p:style>
          <a:lnRef idx="0"/>
          <a:fillRef idx="0"/>
          <a:effectRef idx="0"/>
          <a:fontRef idx="minor"/>
        </p:style>
      </p:sp>
      <p:grpSp>
        <p:nvGrpSpPr>
          <p:cNvPr id="741" name="Group 104"/>
          <p:cNvGrpSpPr/>
          <p:nvPr/>
        </p:nvGrpSpPr>
        <p:grpSpPr>
          <a:xfrm>
            <a:off x="6914160" y="4382280"/>
            <a:ext cx="456840" cy="392760"/>
            <a:chOff x="6914160" y="4382280"/>
            <a:chExt cx="456840" cy="392760"/>
          </a:xfrm>
        </p:grpSpPr>
        <p:sp>
          <p:nvSpPr>
            <p:cNvPr id="742" name="CustomShape 105"/>
            <p:cNvSpPr/>
            <p:nvPr/>
          </p:nvSpPr>
          <p:spPr>
            <a:xfrm>
              <a:off x="6991200" y="4382280"/>
              <a:ext cx="379800" cy="3672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sp>
          <p:nvSpPr>
            <p:cNvPr id="743" name="CustomShape 106"/>
            <p:cNvSpPr/>
            <p:nvPr/>
          </p:nvSpPr>
          <p:spPr>
            <a:xfrm flipH="1">
              <a:off x="6913800" y="4433040"/>
              <a:ext cx="379800" cy="342000"/>
            </a:xfrm>
            <a:custGeom>
              <a:avLst/>
              <a:gdLst/>
              <a:ahLst/>
              <a:rect l="l" t="t" r="r" b="b"/>
              <a:pathLst>
                <a:path w="240" h="232">
                  <a:moveTo>
                    <a:pt x="0" y="0"/>
                  </a:moveTo>
                  <a:cubicBezTo>
                    <a:pt x="23" y="23"/>
                    <a:pt x="41" y="49"/>
                    <a:pt x="64" y="72"/>
                  </a:cubicBezTo>
                  <a:cubicBezTo>
                    <a:pt x="71" y="79"/>
                    <a:pt x="81" y="81"/>
                    <a:pt x="88" y="88"/>
                  </a:cubicBezTo>
                  <a:cubicBezTo>
                    <a:pt x="116" y="116"/>
                    <a:pt x="121" y="139"/>
                    <a:pt x="160" y="152"/>
                  </a:cubicBezTo>
                  <a:cubicBezTo>
                    <a:pt x="183" y="186"/>
                    <a:pt x="212" y="204"/>
                    <a:pt x="240" y="232"/>
                  </a:cubicBezTo>
                </a:path>
              </a:pathLst>
            </a:custGeom>
            <a:noFill/>
            <a:ln w="57240">
              <a:solidFill>
                <a:srgbClr val="ff0000"/>
              </a:solidFill>
              <a:round/>
            </a:ln>
          </p:spPr>
          <p:style>
            <a:lnRef idx="0"/>
            <a:fillRef idx="0"/>
            <a:effectRef idx="0"/>
            <a:fontRef idx="minor"/>
          </p:style>
        </p:sp>
      </p:grpSp>
      <p:sp>
        <p:nvSpPr>
          <p:cNvPr id="744" name="CustomShape 107"/>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329" dur="indefinite" restart="never" nodeType="tmRoot">
          <p:childTnLst>
            <p:seq>
              <p:cTn id="330" dur="indefinite" nodeType="mainSeq">
                <p:childTnLst>
                  <p:par>
                    <p:cTn id="331" fill="hold">
                      <p:stCondLst>
                        <p:cond delay="indefinite"/>
                      </p:stCondLst>
                      <p:childTnLst>
                        <p:par>
                          <p:cTn id="332" fill="hold">
                            <p:stCondLst>
                              <p:cond delay="0"/>
                            </p:stCondLst>
                            <p:childTnLst>
                              <p:par>
                                <p:cTn id="333" nodeType="clickEffect" fill="hold" presetClass="entr" presetID="1">
                                  <p:stCondLst>
                                    <p:cond delay="0"/>
                                  </p:stCondLst>
                                  <p:childTnLst>
                                    <p:set>
                                      <p:cBhvr>
                                        <p:cTn id="334" dur="1" fill="hold">
                                          <p:stCondLst>
                                            <p:cond delay="0"/>
                                          </p:stCondLst>
                                        </p:cTn>
                                        <p:tgtEl>
                                          <p:spTgt spid="664"/>
                                        </p:tgtEl>
                                        <p:attrNameLst>
                                          <p:attrName>style.visibility</p:attrName>
                                        </p:attrNameLst>
                                      </p:cBhvr>
                                      <p:to>
                                        <p:strVal val="visible"/>
                                      </p:to>
                                    </p:set>
                                  </p:childTnLst>
                                </p:cTn>
                              </p:par>
                            </p:childTnLst>
                          </p:cTn>
                        </p:par>
                      </p:childTnLst>
                    </p:cTn>
                  </p:par>
                  <p:par>
                    <p:cTn id="335" fill="hold">
                      <p:stCondLst>
                        <p:cond delay="indefinite"/>
                      </p:stCondLst>
                      <p:childTnLst>
                        <p:par>
                          <p:cTn id="336" fill="hold">
                            <p:stCondLst>
                              <p:cond delay="0"/>
                            </p:stCondLst>
                            <p:childTnLst>
                              <p:par>
                                <p:cTn id="337" nodeType="clickEffect" fill="hold" presetClass="entr" presetID="1">
                                  <p:stCondLst>
                                    <p:cond delay="0"/>
                                  </p:stCondLst>
                                  <p:childTnLst>
                                    <p:set>
                                      <p:cBhvr>
                                        <p:cTn id="338" dur="1" fill="hold">
                                          <p:stCondLst>
                                            <p:cond delay="0"/>
                                          </p:stCondLst>
                                        </p:cTn>
                                        <p:tgtEl>
                                          <p:spTgt spid="715"/>
                                        </p:tgtEl>
                                        <p:attrNameLst>
                                          <p:attrName>style.visibility</p:attrName>
                                        </p:attrNameLst>
                                      </p:cBhvr>
                                      <p:to>
                                        <p:strVal val="visible"/>
                                      </p:to>
                                    </p:set>
                                  </p:childTnLst>
                                </p:cTn>
                              </p:par>
                            </p:childTnLst>
                          </p:cTn>
                        </p:par>
                      </p:childTnLst>
                    </p:cTn>
                  </p:par>
                  <p:par>
                    <p:cTn id="339" fill="hold">
                      <p:stCondLst>
                        <p:cond delay="indefinite"/>
                      </p:stCondLst>
                      <p:childTnLst>
                        <p:par>
                          <p:cTn id="340" fill="hold">
                            <p:stCondLst>
                              <p:cond delay="0"/>
                            </p:stCondLst>
                            <p:childTnLst>
                              <p:par>
                                <p:cTn id="341" nodeType="clickEffect" fill="hold" presetClass="entr" presetID="1">
                                  <p:stCondLst>
                                    <p:cond delay="0"/>
                                  </p:stCondLst>
                                  <p:childTnLst>
                                    <p:set>
                                      <p:cBhvr>
                                        <p:cTn id="342" dur="1" fill="hold">
                                          <p:stCondLst>
                                            <p:cond delay="0"/>
                                          </p:stCondLst>
                                        </p:cTn>
                                        <p:tgtEl>
                                          <p:spTgt spid="686"/>
                                        </p:tgtEl>
                                        <p:attrNameLst>
                                          <p:attrName>style.visibility</p:attrName>
                                        </p:attrNameLst>
                                      </p:cBhvr>
                                      <p:to>
                                        <p:strVal val="visible"/>
                                      </p:to>
                                    </p:set>
                                  </p:childTnLst>
                                </p:cTn>
                              </p:par>
                            </p:childTnLst>
                          </p:cTn>
                        </p:par>
                      </p:childTnLst>
                    </p:cTn>
                  </p:par>
                  <p:par>
                    <p:cTn id="343" fill="hold">
                      <p:stCondLst>
                        <p:cond delay="indefinite"/>
                      </p:stCondLst>
                      <p:childTnLst>
                        <p:par>
                          <p:cTn id="344" fill="hold">
                            <p:stCondLst>
                              <p:cond delay="0"/>
                            </p:stCondLst>
                            <p:childTnLst>
                              <p:par>
                                <p:cTn id="345" nodeType="clickEffect" fill="hold" presetClass="entr" presetID="1">
                                  <p:stCondLst>
                                    <p:cond delay="0"/>
                                  </p:stCondLst>
                                  <p:childTnLst>
                                    <p:set>
                                      <p:cBhvr>
                                        <p:cTn id="346" dur="1" fill="hold">
                                          <p:stCondLst>
                                            <p:cond delay="0"/>
                                          </p:stCondLst>
                                        </p:cTn>
                                        <p:tgtEl>
                                          <p:spTgt spid="712"/>
                                        </p:tgtEl>
                                        <p:attrNameLst>
                                          <p:attrName>style.visibility</p:attrName>
                                        </p:attrNameLst>
                                      </p:cBhvr>
                                      <p:to>
                                        <p:strVal val="visible"/>
                                      </p:to>
                                    </p:set>
                                  </p:childTnLst>
                                </p:cTn>
                              </p:par>
                            </p:childTnLst>
                          </p:cTn>
                        </p:par>
                      </p:childTnLst>
                    </p:cTn>
                  </p:par>
                  <p:par>
                    <p:cTn id="347" fill="hold">
                      <p:stCondLst>
                        <p:cond delay="indefinite"/>
                      </p:stCondLst>
                      <p:childTnLst>
                        <p:par>
                          <p:cTn id="348" fill="hold">
                            <p:stCondLst>
                              <p:cond delay="0"/>
                            </p:stCondLst>
                            <p:childTnLst>
                              <p:par>
                                <p:cTn id="349" nodeType="clickEffect" fill="hold" presetClass="entr" presetID="1">
                                  <p:stCondLst>
                                    <p:cond delay="0"/>
                                  </p:stCondLst>
                                  <p:childTnLst>
                                    <p:set>
                                      <p:cBhvr>
                                        <p:cTn id="350" dur="1" fill="hold">
                                          <p:stCondLst>
                                            <p:cond delay="0"/>
                                          </p:stCondLst>
                                        </p:cTn>
                                        <p:tgtEl>
                                          <p:spTgt spid="641"/>
                                        </p:tgtEl>
                                        <p:attrNameLst>
                                          <p:attrName>style.visibility</p:attrName>
                                        </p:attrNameLst>
                                      </p:cBhvr>
                                      <p:to>
                                        <p:strVal val="visible"/>
                                      </p:to>
                                    </p:set>
                                  </p:childTnLst>
                                </p:cTn>
                              </p:par>
                              <p:par>
                                <p:cTn id="351" nodeType="withEffect" fill="hold" presetClass="entr" presetID="1">
                                  <p:stCondLst>
                                    <p:cond delay="0"/>
                                  </p:stCondLst>
                                  <p:childTnLst>
                                    <p:set>
                                      <p:cBhvr>
                                        <p:cTn id="352" dur="1" fill="hold">
                                          <p:stCondLst>
                                            <p:cond delay="0"/>
                                          </p:stCondLst>
                                        </p:cTn>
                                        <p:tgtEl>
                                          <p:spTgt spid="655"/>
                                        </p:tgtEl>
                                        <p:attrNameLst>
                                          <p:attrName>style.visibility</p:attrName>
                                        </p:attrNameLst>
                                      </p:cBhvr>
                                      <p:to>
                                        <p:strVal val="visible"/>
                                      </p:to>
                                    </p:set>
                                  </p:childTnLst>
                                </p:cTn>
                              </p:par>
                              <p:par>
                                <p:cTn id="353" nodeType="withEffect" fill="hold" presetClass="entr" presetID="1">
                                  <p:stCondLst>
                                    <p:cond delay="0"/>
                                  </p:stCondLst>
                                  <p:childTnLst>
                                    <p:set>
                                      <p:cBhvr>
                                        <p:cTn id="354" dur="1" fill="hold">
                                          <p:stCondLst>
                                            <p:cond delay="0"/>
                                          </p:stCondLst>
                                        </p:cTn>
                                        <p:tgtEl>
                                          <p:spTgt spid="656"/>
                                        </p:tgtEl>
                                        <p:attrNameLst>
                                          <p:attrName>style.visibility</p:attrName>
                                        </p:attrNameLst>
                                      </p:cBhvr>
                                      <p:to>
                                        <p:strVal val="visible"/>
                                      </p:to>
                                    </p:set>
                                  </p:childTnLst>
                                </p:cTn>
                              </p:par>
                              <p:par>
                                <p:cTn id="355" nodeType="withEffect" fill="hold" presetClass="entr" presetID="1">
                                  <p:stCondLst>
                                    <p:cond delay="0"/>
                                  </p:stCondLst>
                                  <p:childTnLst>
                                    <p:set>
                                      <p:cBhvr>
                                        <p:cTn id="356" dur="1" fill="hold">
                                          <p:stCondLst>
                                            <p:cond delay="0"/>
                                          </p:stCondLst>
                                        </p:cTn>
                                        <p:tgtEl>
                                          <p:spTgt spid="657"/>
                                        </p:tgtEl>
                                        <p:attrNameLst>
                                          <p:attrName>style.visibility</p:attrName>
                                        </p:attrNameLst>
                                      </p:cBhvr>
                                      <p:to>
                                        <p:strVal val="visible"/>
                                      </p:to>
                                    </p:set>
                                  </p:childTnLst>
                                </p:cTn>
                              </p:par>
                              <p:par>
                                <p:cTn id="357" nodeType="withEffect" fill="hold" presetClass="entr" presetID="1">
                                  <p:stCondLst>
                                    <p:cond delay="0"/>
                                  </p:stCondLst>
                                  <p:childTnLst>
                                    <p:set>
                                      <p:cBhvr>
                                        <p:cTn id="358" dur="1" fill="hold">
                                          <p:stCondLst>
                                            <p:cond delay="0"/>
                                          </p:stCondLst>
                                        </p:cTn>
                                        <p:tgtEl>
                                          <p:spTgt spid="658"/>
                                        </p:tgtEl>
                                        <p:attrNameLst>
                                          <p:attrName>style.visibility</p:attrName>
                                        </p:attrNameLst>
                                      </p:cBhvr>
                                      <p:to>
                                        <p:strVal val="visible"/>
                                      </p:to>
                                    </p:set>
                                  </p:childTnLst>
                                </p:cTn>
                              </p:par>
                              <p:par>
                                <p:cTn id="359" nodeType="withEffect" fill="hold" presetClass="entr" presetID="1">
                                  <p:stCondLst>
                                    <p:cond delay="0"/>
                                  </p:stCondLst>
                                  <p:childTnLst>
                                    <p:set>
                                      <p:cBhvr>
                                        <p:cTn id="360" dur="1" fill="hold">
                                          <p:stCondLst>
                                            <p:cond delay="0"/>
                                          </p:stCondLst>
                                        </p:cTn>
                                        <p:tgtEl>
                                          <p:spTgt spid="659"/>
                                        </p:tgtEl>
                                        <p:attrNameLst>
                                          <p:attrName>style.visibility</p:attrName>
                                        </p:attrNameLst>
                                      </p:cBhvr>
                                      <p:to>
                                        <p:strVal val="visible"/>
                                      </p:to>
                                    </p:set>
                                  </p:childTnLst>
                                </p:cTn>
                              </p:par>
                              <p:par>
                                <p:cTn id="361" nodeType="withEffect" fill="hold" presetClass="entr" presetID="1">
                                  <p:stCondLst>
                                    <p:cond delay="0"/>
                                  </p:stCondLst>
                                  <p:childTnLst>
                                    <p:set>
                                      <p:cBhvr>
                                        <p:cTn id="362" dur="1" fill="hold">
                                          <p:stCondLst>
                                            <p:cond delay="0"/>
                                          </p:stCondLst>
                                        </p:cTn>
                                        <p:tgtEl>
                                          <p:spTgt spid="660"/>
                                        </p:tgtEl>
                                        <p:attrNameLst>
                                          <p:attrName>style.visibility</p:attrName>
                                        </p:attrNameLst>
                                      </p:cBhvr>
                                      <p:to>
                                        <p:strVal val="visible"/>
                                      </p:to>
                                    </p:set>
                                  </p:childTnLst>
                                </p:cTn>
                              </p:par>
                              <p:par>
                                <p:cTn id="363" nodeType="withEffect" fill="hold" presetClass="entr" presetID="1">
                                  <p:stCondLst>
                                    <p:cond delay="0"/>
                                  </p:stCondLst>
                                  <p:childTnLst>
                                    <p:set>
                                      <p:cBhvr>
                                        <p:cTn id="364" dur="1" fill="hold">
                                          <p:stCondLst>
                                            <p:cond delay="0"/>
                                          </p:stCondLst>
                                        </p:cTn>
                                        <p:tgtEl>
                                          <p:spTgt spid="661"/>
                                        </p:tgtEl>
                                        <p:attrNameLst>
                                          <p:attrName>style.visibility</p:attrName>
                                        </p:attrNameLst>
                                      </p:cBhvr>
                                      <p:to>
                                        <p:strVal val="visible"/>
                                      </p:to>
                                    </p:set>
                                  </p:childTnLst>
                                </p:cTn>
                              </p:par>
                              <p:par>
                                <p:cTn id="365" nodeType="withEffect" fill="hold" presetClass="entr" presetID="1">
                                  <p:stCondLst>
                                    <p:cond delay="0"/>
                                  </p:stCondLst>
                                  <p:childTnLst>
                                    <p:set>
                                      <p:cBhvr>
                                        <p:cTn id="366" dur="1" fill="hold">
                                          <p:stCondLst>
                                            <p:cond delay="0"/>
                                          </p:stCondLst>
                                        </p:cTn>
                                        <p:tgtEl>
                                          <p:spTgt spid="662"/>
                                        </p:tgtEl>
                                        <p:attrNameLst>
                                          <p:attrName>style.visibility</p:attrName>
                                        </p:attrNameLst>
                                      </p:cBhvr>
                                      <p:to>
                                        <p:strVal val="visible"/>
                                      </p:to>
                                    </p:set>
                                  </p:childTnLst>
                                </p:cTn>
                              </p:par>
                              <p:par>
                                <p:cTn id="367" nodeType="withEffect" fill="hold" presetClass="entr" presetID="1">
                                  <p:stCondLst>
                                    <p:cond delay="0"/>
                                  </p:stCondLst>
                                  <p:childTnLst>
                                    <p:set>
                                      <p:cBhvr>
                                        <p:cTn id="368" dur="1" fill="hold">
                                          <p:stCondLst>
                                            <p:cond delay="0"/>
                                          </p:stCondLst>
                                        </p:cTn>
                                        <p:tgtEl>
                                          <p:spTgt spid="663"/>
                                        </p:tgtEl>
                                        <p:attrNameLst>
                                          <p:attrName>style.visibility</p:attrName>
                                        </p:attrNameLst>
                                      </p:cBhvr>
                                      <p:to>
                                        <p:strVal val="visible"/>
                                      </p:to>
                                    </p:set>
                                  </p:childTnLst>
                                </p:cTn>
                              </p:par>
                            </p:childTnLst>
                          </p:cTn>
                        </p:par>
                      </p:childTnLst>
                    </p:cTn>
                  </p:par>
                  <p:par>
                    <p:cTn id="369" fill="hold">
                      <p:stCondLst>
                        <p:cond delay="indefinite"/>
                      </p:stCondLst>
                      <p:childTnLst>
                        <p:par>
                          <p:cTn id="370" fill="hold">
                            <p:stCondLst>
                              <p:cond delay="0"/>
                            </p:stCondLst>
                            <p:childTnLst>
                              <p:par>
                                <p:cTn id="371" nodeType="clickEffect" fill="hold" presetClass="entr" presetID="1">
                                  <p:stCondLst>
                                    <p:cond delay="0"/>
                                  </p:stCondLst>
                                  <p:childTnLst>
                                    <p:set>
                                      <p:cBhvr>
                                        <p:cTn id="372" dur="1" fill="hold">
                                          <p:stCondLst>
                                            <p:cond delay="0"/>
                                          </p:stCondLst>
                                        </p:cTn>
                                        <p:tgtEl>
                                          <p:spTgt spid="716"/>
                                        </p:tgtEl>
                                        <p:attrNameLst>
                                          <p:attrName>style.visibility</p:attrName>
                                        </p:attrNameLst>
                                      </p:cBhvr>
                                      <p:to>
                                        <p:strVal val="visible"/>
                                      </p:to>
                                    </p:set>
                                  </p:childTnLst>
                                </p:cTn>
                              </p:par>
                            </p:childTnLst>
                          </p:cTn>
                        </p:par>
                      </p:childTnLst>
                    </p:cTn>
                  </p:par>
                  <p:par>
                    <p:cTn id="373" fill="hold">
                      <p:stCondLst>
                        <p:cond delay="indefinite"/>
                      </p:stCondLst>
                      <p:childTnLst>
                        <p:par>
                          <p:cTn id="374" fill="hold">
                            <p:stCondLst>
                              <p:cond delay="0"/>
                            </p:stCondLst>
                            <p:childTnLst>
                              <p:par>
                                <p:cTn id="375" nodeType="clickEffect" fill="hold" presetClass="emph" presetID="7" presetSubtype="2">
                                  <p:stCondLst>
                                    <p:cond delay="0"/>
                                  </p:stCondLst>
                                  <p:childTnLst>
                                    <p:animClr clrSpc="rgb">
                                      <p:cBhvr>
                                        <p:cTn id="376" dur="2000" fill="hold"/>
                                        <p:tgtEl>
                                          <p:spTgt spid="657"/>
                                        </p:tgtEl>
                                        <p:attrNameLst>
                                          <p:attrName>stroke.color</p:attrName>
                                        </p:attrNameLst>
                                      </p:cBhvr>
                                      <p:to>
                                        <a:srgbClr val="ff6600"/>
                                      </p:to>
                                    </p:animClr>
                                    <p:set>
                                      <p:cBhvr>
                                        <p:cTn id="377" dur="2000" fill="hold"/>
                                        <p:tgtEl>
                                          <p:spTgt spid="657"/>
                                        </p:tgtEl>
                                        <p:attrNameLst>
                                          <p:attrName>stroke.on</p:attrName>
                                        </p:attrNameLst>
                                      </p:cBhvr>
                                      <p:to>
                                        <p:strVal val="true"/>
                                      </p:to>
                                    </p:set>
                                  </p:childTnLst>
                                </p:cTn>
                              </p:par>
                              <p:par>
                                <p:cTn id="378" nodeType="withEffect" fill="hold" presetClass="emph" presetID="7" presetSubtype="2">
                                  <p:stCondLst>
                                    <p:cond delay="0"/>
                                  </p:stCondLst>
                                  <p:childTnLst>
                                    <p:animClr clrSpc="rgb">
                                      <p:cBhvr>
                                        <p:cTn id="379" dur="2000" fill="hold"/>
                                        <p:tgtEl>
                                          <p:spTgt spid="661"/>
                                        </p:tgtEl>
                                        <p:attrNameLst>
                                          <p:attrName>stroke.color</p:attrName>
                                        </p:attrNameLst>
                                      </p:cBhvr>
                                      <p:to>
                                        <a:srgbClr val="ff6600"/>
                                      </p:to>
                                    </p:animClr>
                                    <p:set>
                                      <p:cBhvr>
                                        <p:cTn id="380" dur="2000" fill="hold"/>
                                        <p:tgtEl>
                                          <p:spTgt spid="661"/>
                                        </p:tgtEl>
                                        <p:attrNameLst>
                                          <p:attrName>stroke.on</p:attrName>
                                        </p:attrNameLst>
                                      </p:cBhvr>
                                      <p:to>
                                        <p:strVal val="true"/>
                                      </p:to>
                                    </p:set>
                                  </p:childTnLst>
                                </p:cTn>
                              </p:par>
                              <p:par>
                                <p:cTn id="381" nodeType="withEffect" fill="hold" presetClass="emph" presetID="7" presetSubtype="2">
                                  <p:stCondLst>
                                    <p:cond delay="0"/>
                                  </p:stCondLst>
                                  <p:childTnLst>
                                    <p:animClr clrSpc="rgb">
                                      <p:cBhvr>
                                        <p:cTn id="382" dur="2000" fill="hold"/>
                                        <p:tgtEl>
                                          <p:spTgt spid="655"/>
                                        </p:tgtEl>
                                        <p:attrNameLst>
                                          <p:attrName>stroke.color</p:attrName>
                                        </p:attrNameLst>
                                      </p:cBhvr>
                                      <p:to>
                                        <a:srgbClr val="ff6600"/>
                                      </p:to>
                                    </p:animClr>
                                    <p:set>
                                      <p:cBhvr>
                                        <p:cTn id="383" dur="2000" fill="hold"/>
                                        <p:tgtEl>
                                          <p:spTgt spid="655"/>
                                        </p:tgtEl>
                                        <p:attrNameLst>
                                          <p:attrName>stroke.on</p:attrName>
                                        </p:attrNameLst>
                                      </p:cBhvr>
                                      <p:to>
                                        <p:strVal val="true"/>
                                      </p:to>
                                    </p:set>
                                  </p:childTnLst>
                                </p:cTn>
                              </p:par>
                              <p:par>
                                <p:cTn id="384" nodeType="withEffect" fill="hold" presetClass="emph" presetID="7" presetSubtype="2">
                                  <p:stCondLst>
                                    <p:cond delay="0"/>
                                  </p:stCondLst>
                                  <p:childTnLst>
                                    <p:animClr clrSpc="rgb">
                                      <p:cBhvr>
                                        <p:cTn id="385" dur="2000" fill="hold"/>
                                        <p:tgtEl>
                                          <p:spTgt spid="659"/>
                                        </p:tgtEl>
                                        <p:attrNameLst>
                                          <p:attrName>stroke.color</p:attrName>
                                        </p:attrNameLst>
                                      </p:cBhvr>
                                      <p:to>
                                        <a:srgbClr val="ff6600"/>
                                      </p:to>
                                    </p:animClr>
                                    <p:set>
                                      <p:cBhvr>
                                        <p:cTn id="386" dur="2000" fill="hold"/>
                                        <p:tgtEl>
                                          <p:spTgt spid="659"/>
                                        </p:tgtEl>
                                        <p:attrNameLst>
                                          <p:attrName>stroke.on</p:attrName>
                                        </p:attrNameLst>
                                      </p:cBhvr>
                                      <p:to>
                                        <p:strVal val="true"/>
                                      </p:to>
                                    </p:set>
                                  </p:childTnLst>
                                </p:cTn>
                              </p:par>
                            </p:childTnLst>
                          </p:cTn>
                        </p:par>
                      </p:childTnLst>
                    </p:cTn>
                  </p:par>
                  <p:par>
                    <p:cTn id="387" fill="hold">
                      <p:stCondLst>
                        <p:cond delay="indefinite"/>
                      </p:stCondLst>
                      <p:childTnLst>
                        <p:par>
                          <p:cTn id="388" fill="hold">
                            <p:stCondLst>
                              <p:cond delay="0"/>
                            </p:stCondLst>
                            <p:childTnLst>
                              <p:par>
                                <p:cTn id="389" nodeType="clickEffect" fill="hold" presetClass="entr" presetID="1">
                                  <p:stCondLst>
                                    <p:cond delay="0"/>
                                  </p:stCondLst>
                                  <p:childTnLst>
                                    <p:set>
                                      <p:cBhvr>
                                        <p:cTn id="390" dur="1" fill="hold">
                                          <p:stCondLst>
                                            <p:cond delay="0"/>
                                          </p:stCondLst>
                                        </p:cTn>
                                        <p:tgtEl>
                                          <p:spTgt spid="717"/>
                                        </p:tgtEl>
                                        <p:attrNameLst>
                                          <p:attrName>style.visibility</p:attrName>
                                        </p:attrNameLst>
                                      </p:cBhvr>
                                      <p:to>
                                        <p:strVal val="visible"/>
                                      </p:to>
                                    </p:set>
                                  </p:childTnLst>
                                </p:cTn>
                              </p:par>
                              <p:par>
                                <p:cTn id="391" nodeType="withEffect" fill="hold" presetClass="entr" presetID="1">
                                  <p:stCondLst>
                                    <p:cond delay="0"/>
                                  </p:stCondLst>
                                  <p:childTnLst>
                                    <p:set>
                                      <p:cBhvr>
                                        <p:cTn id="392" dur="1" fill="hold">
                                          <p:stCondLst>
                                            <p:cond delay="0"/>
                                          </p:stCondLst>
                                        </p:cTn>
                                        <p:tgtEl>
                                          <p:spTgt spid="733"/>
                                        </p:tgtEl>
                                        <p:attrNameLst>
                                          <p:attrName>style.visibility</p:attrName>
                                        </p:attrNameLst>
                                      </p:cBhvr>
                                      <p:to>
                                        <p:strVal val="visible"/>
                                      </p:to>
                                    </p:set>
                                  </p:childTnLst>
                                </p:cTn>
                              </p:par>
                              <p:par>
                                <p:cTn id="393" nodeType="withEffect" fill="hold" presetClass="entr" presetID="1">
                                  <p:stCondLst>
                                    <p:cond delay="0"/>
                                  </p:stCondLst>
                                  <p:childTnLst>
                                    <p:set>
                                      <p:cBhvr>
                                        <p:cTn id="394" dur="1" fill="hold">
                                          <p:stCondLst>
                                            <p:cond delay="0"/>
                                          </p:stCondLst>
                                        </p:cTn>
                                        <p:tgtEl>
                                          <p:spTgt spid="734"/>
                                        </p:tgtEl>
                                        <p:attrNameLst>
                                          <p:attrName>style.visibility</p:attrName>
                                        </p:attrNameLst>
                                      </p:cBhvr>
                                      <p:to>
                                        <p:strVal val="visible"/>
                                      </p:to>
                                    </p:set>
                                  </p:childTnLst>
                                </p:cTn>
                              </p:par>
                              <p:par>
                                <p:cTn id="395" nodeType="withEffect" fill="hold" presetClass="entr" presetID="1">
                                  <p:stCondLst>
                                    <p:cond delay="0"/>
                                  </p:stCondLst>
                                  <p:childTnLst>
                                    <p:set>
                                      <p:cBhvr>
                                        <p:cTn id="396" dur="1" fill="hold">
                                          <p:stCondLst>
                                            <p:cond delay="0"/>
                                          </p:stCondLst>
                                        </p:cTn>
                                        <p:tgtEl>
                                          <p:spTgt spid="735"/>
                                        </p:tgtEl>
                                        <p:attrNameLst>
                                          <p:attrName>style.visibility</p:attrName>
                                        </p:attrNameLst>
                                      </p:cBhvr>
                                      <p:to>
                                        <p:strVal val="visible"/>
                                      </p:to>
                                    </p:set>
                                  </p:childTnLst>
                                </p:cTn>
                              </p:par>
                              <p:par>
                                <p:cTn id="397" nodeType="withEffect" fill="hold" presetClass="entr" presetID="1">
                                  <p:stCondLst>
                                    <p:cond delay="0"/>
                                  </p:stCondLst>
                                  <p:childTnLst>
                                    <p:set>
                                      <p:cBhvr>
                                        <p:cTn id="398" dur="1" fill="hold">
                                          <p:stCondLst>
                                            <p:cond delay="0"/>
                                          </p:stCondLst>
                                        </p:cTn>
                                        <p:tgtEl>
                                          <p:spTgt spid="736"/>
                                        </p:tgtEl>
                                        <p:attrNameLst>
                                          <p:attrName>style.visibility</p:attrName>
                                        </p:attrNameLst>
                                      </p:cBhvr>
                                      <p:to>
                                        <p:strVal val="visible"/>
                                      </p:to>
                                    </p:set>
                                  </p:childTnLst>
                                </p:cTn>
                              </p:par>
                              <p:par>
                                <p:cTn id="399" nodeType="withEffect" fill="hold" presetClass="entr" presetID="1">
                                  <p:stCondLst>
                                    <p:cond delay="0"/>
                                  </p:stCondLst>
                                  <p:childTnLst>
                                    <p:set>
                                      <p:cBhvr>
                                        <p:cTn id="400" dur="1" fill="hold">
                                          <p:stCondLst>
                                            <p:cond delay="0"/>
                                          </p:stCondLst>
                                        </p:cTn>
                                        <p:tgtEl>
                                          <p:spTgt spid="737"/>
                                        </p:tgtEl>
                                        <p:attrNameLst>
                                          <p:attrName>style.visibility</p:attrName>
                                        </p:attrNameLst>
                                      </p:cBhvr>
                                      <p:to>
                                        <p:strVal val="visible"/>
                                      </p:to>
                                    </p:set>
                                  </p:childTnLst>
                                </p:cTn>
                              </p:par>
                              <p:par>
                                <p:cTn id="401" nodeType="withEffect" fill="hold" presetClass="entr" presetID="1">
                                  <p:stCondLst>
                                    <p:cond delay="0"/>
                                  </p:stCondLst>
                                  <p:childTnLst>
                                    <p:set>
                                      <p:cBhvr>
                                        <p:cTn id="402" dur="1" fill="hold">
                                          <p:stCondLst>
                                            <p:cond delay="0"/>
                                          </p:stCondLst>
                                        </p:cTn>
                                        <p:tgtEl>
                                          <p:spTgt spid="738"/>
                                        </p:tgtEl>
                                        <p:attrNameLst>
                                          <p:attrName>style.visibility</p:attrName>
                                        </p:attrNameLst>
                                      </p:cBhvr>
                                      <p:to>
                                        <p:strVal val="visible"/>
                                      </p:to>
                                    </p:set>
                                  </p:childTnLst>
                                </p:cTn>
                              </p:par>
                              <p:par>
                                <p:cTn id="403" nodeType="withEffect" fill="hold" presetClass="entr" presetID="1">
                                  <p:stCondLst>
                                    <p:cond delay="0"/>
                                  </p:stCondLst>
                                  <p:childTnLst>
                                    <p:set>
                                      <p:cBhvr>
                                        <p:cTn id="404" dur="1" fill="hold">
                                          <p:stCondLst>
                                            <p:cond delay="0"/>
                                          </p:stCondLst>
                                        </p:cTn>
                                        <p:tgtEl>
                                          <p:spTgt spid="739"/>
                                        </p:tgtEl>
                                        <p:attrNameLst>
                                          <p:attrName>style.visibility</p:attrName>
                                        </p:attrNameLst>
                                      </p:cBhvr>
                                      <p:to>
                                        <p:strVal val="visible"/>
                                      </p:to>
                                    </p:set>
                                  </p:childTnLst>
                                </p:cTn>
                              </p:par>
                              <p:par>
                                <p:cTn id="405" nodeType="withEffect" fill="hold" presetClass="entr" presetID="1">
                                  <p:stCondLst>
                                    <p:cond delay="0"/>
                                  </p:stCondLst>
                                  <p:childTnLst>
                                    <p:set>
                                      <p:cBhvr>
                                        <p:cTn id="406" dur="1" fill="hold">
                                          <p:stCondLst>
                                            <p:cond delay="0"/>
                                          </p:stCondLst>
                                        </p:cTn>
                                        <p:tgtEl>
                                          <p:spTgt spid="740"/>
                                        </p:tgtEl>
                                        <p:attrNameLst>
                                          <p:attrName>style.visibility</p:attrName>
                                        </p:attrNameLst>
                                      </p:cBhvr>
                                      <p:to>
                                        <p:strVal val="visible"/>
                                      </p:to>
                                    </p:set>
                                  </p:childTnLst>
                                </p:cTn>
                              </p:par>
                            </p:childTnLst>
                          </p:cTn>
                        </p:par>
                      </p:childTnLst>
                    </p:cTn>
                  </p:par>
                  <p:par>
                    <p:cTn id="407" fill="hold">
                      <p:stCondLst>
                        <p:cond delay="indefinite"/>
                      </p:stCondLst>
                      <p:childTnLst>
                        <p:par>
                          <p:cTn id="408" fill="hold">
                            <p:stCondLst>
                              <p:cond delay="0"/>
                            </p:stCondLst>
                            <p:childTnLst>
                              <p:par>
                                <p:cTn id="409" nodeType="clickEffect" fill="hold" presetClass="entr" presetID="1">
                                  <p:stCondLst>
                                    <p:cond delay="0"/>
                                  </p:stCondLst>
                                  <p:childTnLst>
                                    <p:set>
                                      <p:cBhvr>
                                        <p:cTn id="410" dur="1" fill="hold">
                                          <p:stCondLst>
                                            <p:cond delay="0"/>
                                          </p:stCondLst>
                                        </p:cTn>
                                        <p:tgtEl>
                                          <p:spTgt spid="741"/>
                                        </p:tgtEl>
                                        <p:attrNameLst>
                                          <p:attrName>style.visibility</p:attrName>
                                        </p:attrNameLst>
                                      </p:cBhvr>
                                      <p:to>
                                        <p:strVal val="visible"/>
                                      </p:to>
                                    </p:set>
                                  </p:childTnLst>
                                </p:cTn>
                              </p:par>
                            </p:childTnLst>
                          </p:cTn>
                        </p:par>
                      </p:childTnLst>
                    </p:cTn>
                  </p:par>
                  <p:par>
                    <p:cTn id="411" fill="hold">
                      <p:stCondLst>
                        <p:cond delay="indefinite"/>
                      </p:stCondLst>
                      <p:childTnLst>
                        <p:par>
                          <p:cTn id="412" fill="hold">
                            <p:stCondLst>
                              <p:cond delay="0"/>
                            </p:stCondLst>
                            <p:childTnLst>
                              <p:par>
                                <p:cTn id="413" nodeType="clickEffect" fill="hold" presetClass="emph" presetID="7" presetSubtype="2">
                                  <p:stCondLst>
                                    <p:cond delay="0"/>
                                  </p:stCondLst>
                                  <p:childTnLst>
                                    <p:animClr clrSpc="rgb">
                                      <p:cBhvr>
                                        <p:cTn id="414" dur="2000" fill="hold"/>
                                        <p:tgtEl>
                                          <p:spTgt spid="736"/>
                                        </p:tgtEl>
                                        <p:attrNameLst>
                                          <p:attrName>stroke.color</p:attrName>
                                        </p:attrNameLst>
                                      </p:cBhvr>
                                      <p:to>
                                        <a:srgbClr val="ff6600"/>
                                      </p:to>
                                    </p:animClr>
                                    <p:set>
                                      <p:cBhvr>
                                        <p:cTn id="415" dur="2000" fill="hold"/>
                                        <p:tgtEl>
                                          <p:spTgt spid="736"/>
                                        </p:tgtEl>
                                        <p:attrNameLst>
                                          <p:attrName>stroke.on</p:attrName>
                                        </p:attrNameLst>
                                      </p:cBhvr>
                                      <p:to>
                                        <p:strVal val="true"/>
                                      </p:to>
                                    </p:set>
                                  </p:childTnLst>
                                </p:cTn>
                              </p:par>
                              <p:par>
                                <p:cTn id="416" nodeType="withEffect" fill="hold" presetClass="emph" presetID="7" presetSubtype="2">
                                  <p:stCondLst>
                                    <p:cond delay="0"/>
                                  </p:stCondLst>
                                  <p:childTnLst>
                                    <p:animClr clrSpc="rgb">
                                      <p:cBhvr>
                                        <p:cTn id="417" dur="2000" fill="hold"/>
                                        <p:tgtEl>
                                          <p:spTgt spid="740"/>
                                        </p:tgtEl>
                                        <p:attrNameLst>
                                          <p:attrName>stroke.color</p:attrName>
                                        </p:attrNameLst>
                                      </p:cBhvr>
                                      <p:to>
                                        <a:srgbClr val="ff6600"/>
                                      </p:to>
                                    </p:animClr>
                                    <p:set>
                                      <p:cBhvr>
                                        <p:cTn id="418" dur="2000" fill="hold"/>
                                        <p:tgtEl>
                                          <p:spTgt spid="740"/>
                                        </p:tgtEl>
                                        <p:attrNameLst>
                                          <p:attrName>stroke.on</p:attrName>
                                        </p:attrNameLst>
                                      </p:cBhvr>
                                      <p:to>
                                        <p:strVal val="true"/>
                                      </p:to>
                                    </p:set>
                                  </p:childTnLst>
                                </p:cTn>
                              </p:par>
                              <p:par>
                                <p:cTn id="419" nodeType="withEffect" fill="hold" presetClass="emph" presetID="7" presetSubtype="2">
                                  <p:stCondLst>
                                    <p:cond delay="0"/>
                                  </p:stCondLst>
                                  <p:childTnLst>
                                    <p:animClr clrSpc="rgb">
                                      <p:cBhvr>
                                        <p:cTn id="420" dur="2000" fill="hold"/>
                                        <p:tgtEl>
                                          <p:spTgt spid="739"/>
                                        </p:tgtEl>
                                        <p:attrNameLst>
                                          <p:attrName>stroke.color</p:attrName>
                                        </p:attrNameLst>
                                      </p:cBhvr>
                                      <p:to>
                                        <a:srgbClr val="ff6600"/>
                                      </p:to>
                                    </p:animClr>
                                    <p:set>
                                      <p:cBhvr>
                                        <p:cTn id="421" dur="2000" fill="hold"/>
                                        <p:tgtEl>
                                          <p:spTgt spid="739"/>
                                        </p:tgtEl>
                                        <p:attrNameLst>
                                          <p:attrName>stroke.on</p:attrName>
                                        </p:attrNameLst>
                                      </p:cBhvr>
                                      <p:to>
                                        <p:strVal val="true"/>
                                      </p:to>
                                    </p:set>
                                  </p:childTnLst>
                                </p:cTn>
                              </p:par>
                              <p:par>
                                <p:cTn id="422" nodeType="withEffect" fill="hold" presetClass="emph" presetID="7" presetSubtype="2">
                                  <p:stCondLst>
                                    <p:cond delay="0"/>
                                  </p:stCondLst>
                                  <p:childTnLst>
                                    <p:animClr clrSpc="rgb">
                                      <p:cBhvr>
                                        <p:cTn id="423" dur="2000" fill="hold"/>
                                        <p:tgtEl>
                                          <p:spTgt spid="735"/>
                                        </p:tgtEl>
                                        <p:attrNameLst>
                                          <p:attrName>stroke.color</p:attrName>
                                        </p:attrNameLst>
                                      </p:cBhvr>
                                      <p:to>
                                        <a:srgbClr val="ff6600"/>
                                      </p:to>
                                    </p:animClr>
                                    <p:set>
                                      <p:cBhvr>
                                        <p:cTn id="424" dur="2000" fill="hold"/>
                                        <p:tgtEl>
                                          <p:spTgt spid="735"/>
                                        </p:tgtEl>
                                        <p:attrNameLst>
                                          <p:attrName>stroke.on</p:attrName>
                                        </p:attrNameLst>
                                      </p:cBhvr>
                                      <p:to>
                                        <p:strVal val="tru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5"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Multiplicities and Relations</a:t>
            </a:r>
            <a:endParaRPr b="0" lang="en-US" sz="4400" spc="-1" strike="noStrike">
              <a:latin typeface="Arial"/>
            </a:endParaRPr>
          </a:p>
        </p:txBody>
      </p:sp>
      <p:sp>
        <p:nvSpPr>
          <p:cNvPr id="746" name="CustomShape 2"/>
          <p:cNvSpPr/>
          <p:nvPr/>
        </p:nvSpPr>
        <p:spPr>
          <a:xfrm>
            <a:off x="524880" y="1630800"/>
            <a:ext cx="8260200" cy="4853520"/>
          </a:xfrm>
          <a:prstGeom prst="rect">
            <a:avLst/>
          </a:prstGeom>
          <a:noFill/>
          <a:ln>
            <a:noFill/>
          </a:ln>
        </p:spPr>
        <p:style>
          <a:lnRef idx="0"/>
          <a:fillRef idx="0"/>
          <a:effectRef idx="0"/>
          <a:fontRef idx="minor"/>
        </p:style>
        <p:txBody>
          <a:bodyPr lIns="92160" rIns="92160" tIns="46080" bIns="46080">
            <a:noAutofit/>
          </a:bodyPr>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Other kinds of relational structures can be specified using multiplicities</a:t>
            </a:r>
            <a:endParaRPr b="0" lang="en-US" sz="2800" spc="-1" strike="noStrike">
              <a:latin typeface="Arial"/>
            </a:endParaRPr>
          </a:p>
          <a:p>
            <a:pPr>
              <a:lnSpc>
                <a:spcPct val="100000"/>
              </a:lnSpc>
              <a:spcBef>
                <a:spcPts val="561"/>
              </a:spcBef>
            </a:pP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Examples:</a:t>
            </a:r>
            <a:endParaRPr b="0" lang="en-US" sz="2800" spc="-1" strike="noStrike">
              <a:latin typeface="Arial"/>
            </a:endParaRPr>
          </a:p>
          <a:p>
            <a:pPr lvl="1" marL="743040" indent="-284760">
              <a:lnSpc>
                <a:spcPct val="100000"/>
              </a:lnSpc>
              <a:spcBef>
                <a:spcPts val="479"/>
              </a:spcBef>
              <a:buClr>
                <a:srgbClr val="4f81bd"/>
              </a:buClr>
              <a:buFont typeface="Arial"/>
              <a:buChar char="–"/>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S {f: </a:t>
            </a:r>
            <a:r>
              <a:rPr b="1" lang="en-US" sz="2400" spc="-1" strike="noStrike">
                <a:solidFill>
                  <a:srgbClr val="4f81bd"/>
                </a:solidFill>
                <a:latin typeface="Lucida Console"/>
                <a:ea typeface="DejaVu Sans"/>
              </a:rPr>
              <a:t>some</a:t>
            </a:r>
            <a:r>
              <a:rPr b="0" lang="en-US" sz="2400" spc="-1" strike="noStrike">
                <a:solidFill>
                  <a:srgbClr val="4f81bd"/>
                </a:solidFill>
                <a:latin typeface="Lucida Console"/>
                <a:ea typeface="DejaVu Sans"/>
              </a:rPr>
              <a:t> T}</a:t>
            </a:r>
            <a:r>
              <a:rPr b="1" lang="en-US" sz="2400" spc="-1" strike="noStrike">
                <a:solidFill>
                  <a:srgbClr val="4f81bd"/>
                </a:solidFill>
                <a:latin typeface="Lucida Console"/>
                <a:ea typeface="DejaVu Sans"/>
              </a:rPr>
              <a:t>	</a:t>
            </a:r>
            <a:r>
              <a:rPr b="0" lang="en-US" sz="2400" spc="-1" strike="noStrike">
                <a:solidFill>
                  <a:srgbClr val="000000"/>
                </a:solidFill>
                <a:latin typeface="Lucida Console"/>
                <a:ea typeface="DejaVu Sans"/>
              </a:rPr>
              <a:t>… total relation</a:t>
            </a:r>
            <a:endParaRPr b="0" lang="en-US" sz="2400" spc="-1" strike="noStrike">
              <a:latin typeface="Arial"/>
            </a:endParaRPr>
          </a:p>
          <a:p>
            <a:pPr lvl="1" marL="743040" indent="-284760">
              <a:lnSpc>
                <a:spcPct val="100000"/>
              </a:lnSpc>
              <a:spcBef>
                <a:spcPts val="479"/>
              </a:spcBef>
              <a:buClr>
                <a:srgbClr val="4f81bd"/>
              </a:buClr>
              <a:buFont typeface="Arial"/>
              <a:buChar char="–"/>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S {f: </a:t>
            </a:r>
            <a:r>
              <a:rPr b="1" lang="en-US" sz="2400" spc="-1" strike="noStrike">
                <a:solidFill>
                  <a:srgbClr val="4f81bd"/>
                </a:solidFill>
                <a:latin typeface="Lucida Console"/>
                <a:ea typeface="DejaVu Sans"/>
              </a:rPr>
              <a:t>set</a:t>
            </a:r>
            <a:r>
              <a:rPr b="0" lang="en-US" sz="2400" spc="-1" strike="noStrike">
                <a:solidFill>
                  <a:srgbClr val="4f81bd"/>
                </a:solidFill>
                <a:latin typeface="Lucida Console"/>
                <a:ea typeface="DejaVu Sans"/>
              </a:rPr>
              <a:t> T}</a:t>
            </a:r>
            <a:r>
              <a:rPr b="1" lang="en-US" sz="2400" spc="-1" strike="noStrike">
                <a:solidFill>
                  <a:srgbClr val="000000"/>
                </a:solidFill>
                <a:latin typeface="Lucida Console"/>
                <a:ea typeface="DejaVu Sans"/>
              </a:rPr>
              <a:t>	</a:t>
            </a:r>
            <a:r>
              <a:rPr b="0" lang="en-US" sz="2400" spc="-1" strike="noStrike">
                <a:solidFill>
                  <a:srgbClr val="000000"/>
                </a:solidFill>
                <a:latin typeface="Lucida Console"/>
                <a:ea typeface="DejaVu Sans"/>
              </a:rPr>
              <a:t>… partial relation</a:t>
            </a:r>
            <a:endParaRPr b="0" lang="en-US" sz="2400" spc="-1" strike="noStrike">
              <a:latin typeface="Arial"/>
            </a:endParaRPr>
          </a:p>
          <a:p>
            <a:pPr lvl="1" marL="743040" indent="-284760">
              <a:lnSpc>
                <a:spcPct val="100000"/>
              </a:lnSpc>
              <a:spcBef>
                <a:spcPts val="479"/>
              </a:spcBef>
              <a:buClr>
                <a:srgbClr val="4f81bd"/>
              </a:buClr>
              <a:buFont typeface="Arial"/>
              <a:buChar char="–"/>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S {f: T </a:t>
            </a:r>
            <a:r>
              <a:rPr b="1" lang="en-US" sz="2400" spc="-1" strike="noStrike">
                <a:solidFill>
                  <a:srgbClr val="4f81bd"/>
                </a:solidFill>
                <a:latin typeface="Lucida Console"/>
                <a:ea typeface="DejaVu Sans"/>
              </a:rPr>
              <a:t>set</a:t>
            </a:r>
            <a:r>
              <a:rPr b="0" lang="en-US" sz="2400" spc="-1" strike="noStrike">
                <a:solidFill>
                  <a:srgbClr val="4f81bd"/>
                </a:solidFill>
                <a:latin typeface="Lucida Console"/>
                <a:ea typeface="DejaVu Sans"/>
              </a:rPr>
              <a:t> -&gt; </a:t>
            </a:r>
            <a:r>
              <a:rPr b="1" lang="en-US" sz="2400" spc="-1" strike="noStrike">
                <a:solidFill>
                  <a:srgbClr val="4f81bd"/>
                </a:solidFill>
                <a:latin typeface="Lucida Console"/>
                <a:ea typeface="DejaVu Sans"/>
              </a:rPr>
              <a:t>set</a:t>
            </a:r>
            <a:r>
              <a:rPr b="0" lang="en-US" sz="2400" spc="-1" strike="noStrike">
                <a:solidFill>
                  <a:srgbClr val="4f81bd"/>
                </a:solidFill>
                <a:latin typeface="Lucida Console"/>
                <a:ea typeface="DejaVu Sans"/>
              </a:rPr>
              <a:t> V}</a:t>
            </a:r>
            <a:endParaRPr b="0" lang="en-US" sz="2400" spc="-1" strike="noStrike">
              <a:latin typeface="Arial"/>
            </a:endParaRPr>
          </a:p>
          <a:p>
            <a:pPr lvl="1" marL="743040" indent="-284760">
              <a:lnSpc>
                <a:spcPct val="100000"/>
              </a:lnSpc>
              <a:spcBef>
                <a:spcPts val="479"/>
              </a:spcBef>
              <a:buClr>
                <a:srgbClr val="4f81bd"/>
              </a:buClr>
              <a:buFont typeface="Arial"/>
              <a:buChar char="–"/>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S {f: T </a:t>
            </a:r>
            <a:r>
              <a:rPr b="1" lang="en-US" sz="2400" spc="-1" strike="noStrike">
                <a:solidFill>
                  <a:srgbClr val="4f81bd"/>
                </a:solidFill>
                <a:latin typeface="Lucida Console"/>
                <a:ea typeface="DejaVu Sans"/>
              </a:rPr>
              <a:t>one</a:t>
            </a:r>
            <a:r>
              <a:rPr b="0" lang="en-US" sz="2400" spc="-1" strike="noStrike">
                <a:solidFill>
                  <a:srgbClr val="4f81bd"/>
                </a:solidFill>
                <a:latin typeface="Lucida Console"/>
                <a:ea typeface="DejaVu Sans"/>
              </a:rPr>
              <a:t> -&gt; V}</a:t>
            </a:r>
            <a:endParaRPr b="0" lang="en-US" sz="2400" spc="-1" strike="noStrike">
              <a:latin typeface="Arial"/>
            </a:endParaRPr>
          </a:p>
          <a:p>
            <a:pPr lvl="1" marL="743040" indent="-284760">
              <a:lnSpc>
                <a:spcPct val="100000"/>
              </a:lnSpc>
              <a:spcBef>
                <a:spcPts val="479"/>
              </a:spcBef>
              <a:buClr>
                <a:srgbClr val="000000"/>
              </a:buClr>
              <a:buFont typeface="Arial"/>
              <a:buChar char="–"/>
            </a:pPr>
            <a:r>
              <a:rPr b="0" lang="en-US" sz="2400" spc="-1" strike="noStrike">
                <a:solidFill>
                  <a:srgbClr val="000000"/>
                </a:solidFill>
                <a:latin typeface="Lucida Console"/>
                <a:ea typeface="DejaVu Sans"/>
              </a:rPr>
              <a:t>…</a:t>
            </a:r>
            <a:endParaRPr b="0" lang="en-US" sz="2400" spc="-1" strike="noStrike">
              <a:latin typeface="Arial"/>
            </a:endParaRPr>
          </a:p>
        </p:txBody>
      </p:sp>
      <p:sp>
        <p:nvSpPr>
          <p:cNvPr id="747"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F113E7C-7118-4285-9E47-1E77408AB192}"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48"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9"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Cardinality Constraints</a:t>
            </a:r>
            <a:endParaRPr b="0" lang="en-US" sz="4400" spc="-1" strike="noStrike">
              <a:latin typeface="Arial"/>
            </a:endParaRPr>
          </a:p>
        </p:txBody>
      </p:sp>
      <p:sp>
        <p:nvSpPr>
          <p:cNvPr id="750" name="CustomShape 2"/>
          <p:cNvSpPr/>
          <p:nvPr/>
        </p:nvSpPr>
        <p:spPr>
          <a:xfrm>
            <a:off x="729720" y="1656360"/>
            <a:ext cx="7922160" cy="487584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641"/>
              </a:spcBef>
            </a:pPr>
            <a:r>
              <a:rPr b="0" lang="en-US" sz="3200" spc="-1" strike="noStrike">
                <a:solidFill>
                  <a:srgbClr val="000000"/>
                </a:solidFill>
                <a:latin typeface="Calibri"/>
                <a:ea typeface="DejaVu Sans"/>
              </a:rPr>
              <a:t>Multiplicities can also be applied to whole expressions denoting relations</a:t>
            </a:r>
            <a:endParaRPr b="0" lang="en-US" sz="3200" spc="-1" strike="noStrike">
              <a:latin typeface="Arial"/>
            </a:endParaRPr>
          </a:p>
          <a:p>
            <a:pPr marL="343080" indent="-342000">
              <a:lnSpc>
                <a:spcPct val="100000"/>
              </a:lnSpc>
              <a:spcBef>
                <a:spcPts val="281"/>
              </a:spcBef>
            </a:pPr>
            <a:endParaRPr b="0" lang="en-US" sz="3200" spc="-1" strike="noStrike">
              <a:latin typeface="Arial"/>
            </a:endParaRPr>
          </a:p>
          <a:p>
            <a:pPr lvl="1" marL="743040" indent="-284760">
              <a:lnSpc>
                <a:spcPct val="100000"/>
              </a:lnSpc>
              <a:spcBef>
                <a:spcPts val="561"/>
              </a:spcBef>
              <a:buClr>
                <a:srgbClr val="4f81bd"/>
              </a:buClr>
              <a:buFont typeface="Arial"/>
              <a:buChar char="–"/>
            </a:pPr>
            <a:r>
              <a:rPr b="1" lang="en-US" sz="2800" spc="-1" strike="noStrike">
                <a:solidFill>
                  <a:srgbClr val="4f81bd"/>
                </a:solidFill>
                <a:latin typeface="Lucida Console"/>
                <a:ea typeface="DejaVu Sans"/>
              </a:rPr>
              <a:t>some</a:t>
            </a:r>
            <a:r>
              <a:rPr b="0" lang="en-US" sz="2800" spc="-1" strike="noStrike">
                <a:solidFill>
                  <a:srgbClr val="4f81bd"/>
                </a:solidFill>
                <a:latin typeface="Lucida Console"/>
                <a:ea typeface="DejaVu Sans"/>
              </a:rPr>
              <a:t> e</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Lucida Console"/>
                <a:ea typeface="DejaVu Sans"/>
              </a:rPr>
              <a:t>e</a:t>
            </a:r>
            <a:r>
              <a:rPr b="0" lang="en-US" sz="2800" spc="-1" strike="noStrike">
                <a:solidFill>
                  <a:srgbClr val="000000"/>
                </a:solidFill>
                <a:latin typeface="Calibri"/>
                <a:ea typeface="DejaVu Sans"/>
              </a:rPr>
              <a:t> is non-empty</a:t>
            </a:r>
            <a:endParaRPr b="0" lang="en-US" sz="2800" spc="-1" strike="noStrike">
              <a:latin typeface="Arial"/>
            </a:endParaRPr>
          </a:p>
          <a:p>
            <a:pPr lvl="1" marL="743040" indent="-284760">
              <a:lnSpc>
                <a:spcPct val="100000"/>
              </a:lnSpc>
              <a:spcBef>
                <a:spcPts val="561"/>
              </a:spcBef>
              <a:buClr>
                <a:srgbClr val="4f81bd"/>
              </a:buClr>
              <a:buFont typeface="Arial"/>
              <a:buChar char="–"/>
            </a:pPr>
            <a:r>
              <a:rPr b="1" lang="en-US" sz="2800" spc="-1" strike="noStrike">
                <a:solidFill>
                  <a:srgbClr val="4f81bd"/>
                </a:solidFill>
                <a:latin typeface="Lucida Console"/>
                <a:ea typeface="DejaVu Sans"/>
              </a:rPr>
              <a:t>no</a:t>
            </a:r>
            <a:r>
              <a:rPr b="0" lang="en-US" sz="2800" spc="-1" strike="noStrike">
                <a:solidFill>
                  <a:srgbClr val="4f81bd"/>
                </a:solidFill>
                <a:latin typeface="Lucida Console"/>
                <a:ea typeface="DejaVu Sans"/>
              </a:rPr>
              <a:t> e</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Lucida Console"/>
                <a:ea typeface="DejaVu Sans"/>
              </a:rPr>
              <a:t>e</a:t>
            </a:r>
            <a:r>
              <a:rPr b="0" lang="en-US" sz="2800" spc="-1" strike="noStrike">
                <a:solidFill>
                  <a:srgbClr val="000000"/>
                </a:solidFill>
                <a:latin typeface="Calibri"/>
                <a:ea typeface="DejaVu Sans"/>
              </a:rPr>
              <a:t> is empty</a:t>
            </a:r>
            <a:endParaRPr b="0" lang="en-US" sz="2800" spc="-1" strike="noStrike">
              <a:latin typeface="Arial"/>
            </a:endParaRPr>
          </a:p>
          <a:p>
            <a:pPr lvl="1" marL="743040" indent="-284760">
              <a:lnSpc>
                <a:spcPct val="100000"/>
              </a:lnSpc>
              <a:spcBef>
                <a:spcPts val="561"/>
              </a:spcBef>
              <a:buClr>
                <a:srgbClr val="4f81bd"/>
              </a:buClr>
              <a:buFont typeface="Arial"/>
              <a:buChar char="–"/>
            </a:pPr>
            <a:r>
              <a:rPr b="1" lang="en-US" sz="2800" spc="-1" strike="noStrike">
                <a:solidFill>
                  <a:srgbClr val="4f81bd"/>
                </a:solidFill>
                <a:latin typeface="Lucida Console"/>
                <a:ea typeface="DejaVu Sans"/>
              </a:rPr>
              <a:t>lone</a:t>
            </a:r>
            <a:r>
              <a:rPr b="0" lang="en-US" sz="2800" spc="-1" strike="noStrike">
                <a:solidFill>
                  <a:srgbClr val="4f81bd"/>
                </a:solidFill>
                <a:latin typeface="Lucida Console"/>
                <a:ea typeface="DejaVu Sans"/>
              </a:rPr>
              <a:t> e</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Lucida Console"/>
                <a:ea typeface="DejaVu Sans"/>
              </a:rPr>
              <a:t>e</a:t>
            </a:r>
            <a:r>
              <a:rPr b="0" lang="en-US" sz="2800" spc="-1" strike="noStrike">
                <a:solidFill>
                  <a:srgbClr val="000000"/>
                </a:solidFill>
                <a:latin typeface="Calibri"/>
                <a:ea typeface="DejaVu Sans"/>
              </a:rPr>
              <a:t> has at most one tuple</a:t>
            </a:r>
            <a:endParaRPr b="0" lang="en-US" sz="2800" spc="-1" strike="noStrike">
              <a:latin typeface="Arial"/>
            </a:endParaRPr>
          </a:p>
          <a:p>
            <a:pPr lvl="1" marL="743040" indent="-284760">
              <a:lnSpc>
                <a:spcPct val="100000"/>
              </a:lnSpc>
              <a:spcBef>
                <a:spcPts val="561"/>
              </a:spcBef>
              <a:buClr>
                <a:srgbClr val="4f81bd"/>
              </a:buClr>
              <a:buFont typeface="Arial"/>
              <a:buChar char="–"/>
            </a:pPr>
            <a:r>
              <a:rPr b="1" lang="en-US" sz="2800" spc="-1" strike="noStrike">
                <a:solidFill>
                  <a:srgbClr val="4f81bd"/>
                </a:solidFill>
                <a:latin typeface="Lucida Console"/>
                <a:ea typeface="DejaVu Sans"/>
              </a:rPr>
              <a:t>one</a:t>
            </a:r>
            <a:r>
              <a:rPr b="0" lang="en-US" sz="2800" spc="-1" strike="noStrike">
                <a:solidFill>
                  <a:srgbClr val="4f81bd"/>
                </a:solidFill>
                <a:latin typeface="Lucida Console"/>
                <a:ea typeface="DejaVu Sans"/>
              </a:rPr>
              <a:t> e</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	</a:t>
            </a:r>
            <a:r>
              <a:rPr b="0" lang="en-US" sz="2800" spc="-1" strike="noStrike">
                <a:solidFill>
                  <a:srgbClr val="000000"/>
                </a:solidFill>
                <a:latin typeface="Lucida Console"/>
                <a:ea typeface="DejaVu Sans"/>
              </a:rPr>
              <a:t>e</a:t>
            </a:r>
            <a:r>
              <a:rPr b="0" lang="en-US" sz="2800" spc="-1" strike="noStrike">
                <a:solidFill>
                  <a:srgbClr val="000000"/>
                </a:solidFill>
                <a:latin typeface="Calibri"/>
                <a:ea typeface="DejaVu Sans"/>
              </a:rPr>
              <a:t> has exactly one tuple</a:t>
            </a:r>
            <a:endParaRPr b="0" lang="en-US" sz="2800" spc="-1" strike="noStrike">
              <a:latin typeface="Arial"/>
            </a:endParaRPr>
          </a:p>
        </p:txBody>
      </p:sp>
      <p:sp>
        <p:nvSpPr>
          <p:cNvPr id="751"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F4B348B-414F-43B7-85E1-420020D1E45C}"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52"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3"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Example: Family Structure</a:t>
            </a:r>
            <a:endParaRPr b="0" lang="en-US" sz="4400" spc="-1" strike="noStrike">
              <a:latin typeface="Arial"/>
            </a:endParaRPr>
          </a:p>
        </p:txBody>
      </p:sp>
      <p:sp>
        <p:nvSpPr>
          <p:cNvPr id="754" name="CustomShape 2"/>
          <p:cNvSpPr/>
          <p:nvPr/>
        </p:nvSpPr>
        <p:spPr>
          <a:xfrm>
            <a:off x="500760" y="1623600"/>
            <a:ext cx="8409600" cy="4542480"/>
          </a:xfrm>
          <a:prstGeom prst="rect">
            <a:avLst/>
          </a:prstGeom>
          <a:noFill/>
          <a:ln>
            <a:noFill/>
          </a:ln>
        </p:spPr>
        <p:style>
          <a:lnRef idx="0"/>
          <a:fillRef idx="0"/>
          <a:effectRef idx="0"/>
          <a:fontRef idx="minor"/>
        </p:style>
        <p:txBody>
          <a:bodyPr lIns="92160" rIns="92160" tIns="46080" bIns="46080">
            <a:noAutofit/>
          </a:bodyPr>
          <a:p>
            <a:pPr marL="343080" indent="-342000">
              <a:lnSpc>
                <a:spcPct val="80000"/>
              </a:lnSpc>
              <a:spcBef>
                <a:spcPts val="561"/>
              </a:spcBef>
              <a:buClr>
                <a:srgbClr val="000000"/>
              </a:buClr>
              <a:buFont typeface="Arial"/>
              <a:buChar char="•"/>
            </a:pPr>
            <a:r>
              <a:rPr b="0" lang="en-US" sz="2800" spc="-1" strike="noStrike">
                <a:solidFill>
                  <a:srgbClr val="000000"/>
                </a:solidFill>
                <a:latin typeface="Calibri"/>
                <a:ea typeface="DejaVu Sans"/>
              </a:rPr>
              <a:t>How would you use multiplicities to define the </a:t>
            </a:r>
            <a:r>
              <a:rPr b="0" lang="en-US" sz="2800" spc="-1" strike="noStrike">
                <a:solidFill>
                  <a:srgbClr val="c0504d"/>
                </a:solidFill>
                <a:latin typeface="Calibri"/>
                <a:ea typeface="DejaVu Sans"/>
              </a:rPr>
              <a:t>children </a:t>
            </a:r>
            <a:r>
              <a:rPr b="0" lang="en-US" sz="2800" spc="-1" strike="noStrike">
                <a:solidFill>
                  <a:srgbClr val="000000"/>
                </a:solidFill>
                <a:latin typeface="Calibri"/>
                <a:ea typeface="DejaVu Sans"/>
              </a:rPr>
              <a:t>relation?</a:t>
            </a:r>
            <a:endParaRPr b="0" lang="en-US" sz="2800" spc="-1" strike="noStrike">
              <a:latin typeface="Arial"/>
            </a:endParaRPr>
          </a:p>
          <a:p>
            <a:pPr marL="343080" indent="-342000">
              <a:lnSpc>
                <a:spcPct val="80000"/>
              </a:lnSpc>
              <a:spcBef>
                <a:spcPts val="281"/>
              </a:spcBef>
            </a:pPr>
            <a:endParaRPr b="0" lang="en-US" sz="2800" spc="-1" strike="noStrike">
              <a:latin typeface="Arial"/>
            </a:endParaRPr>
          </a:p>
          <a:p>
            <a:pPr marL="343080" indent="-342000">
              <a:lnSpc>
                <a:spcPct val="80000"/>
              </a:lnSpc>
            </a:pPr>
            <a:r>
              <a:rPr b="1" lang="en-US" sz="2800" spc="-1" strike="noStrike">
                <a:solidFill>
                  <a:srgbClr val="4f81bd"/>
                </a:solidFill>
                <a:latin typeface="Calibri"/>
                <a:ea typeface="DejaVu Sans"/>
              </a:rPr>
              <a:t>	</a:t>
            </a:r>
            <a:r>
              <a:rPr b="1" lang="en-US" sz="2800" spc="-1" strike="noStrike">
                <a:solidFill>
                  <a:srgbClr val="4f81bd"/>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Person {children: </a:t>
            </a:r>
            <a:r>
              <a:rPr b="1" lang="en-US" sz="2400" spc="-1" strike="noStrike">
                <a:solidFill>
                  <a:srgbClr val="4f81bd"/>
                </a:solidFill>
                <a:latin typeface="Lucida Console"/>
                <a:ea typeface="DejaVu Sans"/>
              </a:rPr>
              <a:t>set</a:t>
            </a:r>
            <a:r>
              <a:rPr b="0" lang="en-US" sz="2400" spc="-1" strike="noStrike">
                <a:solidFill>
                  <a:srgbClr val="4f81bd"/>
                </a:solidFill>
                <a:latin typeface="Lucida Console"/>
                <a:ea typeface="DejaVu Sans"/>
              </a:rPr>
              <a:t> Person}</a:t>
            </a:r>
            <a:endParaRPr b="0" lang="en-US" sz="2400" spc="-1" strike="noStrike">
              <a:latin typeface="Arial"/>
            </a:endParaRPr>
          </a:p>
          <a:p>
            <a:pPr marL="343080" indent="-342000">
              <a:lnSpc>
                <a:spcPct val="80000"/>
              </a:lnSpc>
            </a:pPr>
            <a:endParaRPr b="0" lang="en-US" sz="2400" spc="-1" strike="noStrike">
              <a:latin typeface="Arial"/>
            </a:endParaRPr>
          </a:p>
          <a:p>
            <a:pPr lvl="1" marL="743040" indent="-284760">
              <a:lnSpc>
                <a:spcPct val="80000"/>
              </a:lnSpc>
              <a:spcBef>
                <a:spcPts val="479"/>
              </a:spcBef>
              <a:buClr>
                <a:srgbClr val="000000"/>
              </a:buClr>
              <a:buFont typeface="Arial"/>
              <a:buChar char="–"/>
            </a:pPr>
            <a:r>
              <a:rPr b="0" lang="en-US" sz="2400" spc="-1" strike="noStrike">
                <a:solidFill>
                  <a:srgbClr val="000000"/>
                </a:solidFill>
                <a:latin typeface="Calibri"/>
                <a:ea typeface="DejaVu Sans"/>
              </a:rPr>
              <a:t>Intuition: each person has zero or more children</a:t>
            </a:r>
            <a:endParaRPr b="0" lang="en-US" sz="2400" spc="-1" strike="noStrike">
              <a:latin typeface="Arial"/>
            </a:endParaRPr>
          </a:p>
          <a:p>
            <a:pPr marL="343080" indent="-342000">
              <a:lnSpc>
                <a:spcPct val="80000"/>
              </a:lnSpc>
              <a:spcBef>
                <a:spcPts val="320"/>
              </a:spcBef>
            </a:pPr>
            <a:endParaRPr b="0" lang="en-US" sz="2400" spc="-1" strike="noStrike">
              <a:latin typeface="Arial"/>
            </a:endParaRPr>
          </a:p>
          <a:p>
            <a:pPr marL="343080" indent="-342000">
              <a:lnSpc>
                <a:spcPct val="80000"/>
              </a:lnSpc>
              <a:spcBef>
                <a:spcPts val="561"/>
              </a:spcBef>
              <a:buClr>
                <a:srgbClr val="000000"/>
              </a:buClr>
              <a:buFont typeface="Arial"/>
              <a:buChar char="•"/>
            </a:pPr>
            <a:r>
              <a:rPr b="0" lang="en-US" sz="2800" spc="-1" strike="noStrike">
                <a:solidFill>
                  <a:srgbClr val="000000"/>
                </a:solidFill>
                <a:latin typeface="Calibri"/>
                <a:ea typeface="DejaVu Sans"/>
              </a:rPr>
              <a:t>How would you use multiplicities to define the </a:t>
            </a:r>
            <a:r>
              <a:rPr b="0" lang="en-US" sz="2800" spc="-1" strike="noStrike">
                <a:solidFill>
                  <a:srgbClr val="c0504d"/>
                </a:solidFill>
                <a:latin typeface="Calibri"/>
                <a:ea typeface="DejaVu Sans"/>
              </a:rPr>
              <a:t>spouse </a:t>
            </a:r>
            <a:r>
              <a:rPr b="0" lang="en-US" sz="2800" spc="-1" strike="noStrike">
                <a:solidFill>
                  <a:srgbClr val="000000"/>
                </a:solidFill>
                <a:latin typeface="Calibri"/>
                <a:ea typeface="DejaVu Sans"/>
              </a:rPr>
              <a:t>relation?</a:t>
            </a:r>
            <a:endParaRPr b="0" lang="en-US" sz="2800" spc="-1" strike="noStrike">
              <a:latin typeface="Arial"/>
            </a:endParaRPr>
          </a:p>
          <a:p>
            <a:pPr marL="343080" indent="-342000">
              <a:lnSpc>
                <a:spcPct val="80000"/>
              </a:lnSpc>
              <a:spcBef>
                <a:spcPts val="281"/>
              </a:spcBef>
            </a:pPr>
            <a:endParaRPr b="0" lang="en-US" sz="2800" spc="-1" strike="noStrike">
              <a:latin typeface="Arial"/>
            </a:endParaRPr>
          </a:p>
          <a:p>
            <a:pPr marL="343080" indent="-342000">
              <a:lnSpc>
                <a:spcPct val="80000"/>
              </a:lnSpc>
              <a:spcBef>
                <a:spcPts val="641"/>
              </a:spcBef>
            </a:pPr>
            <a:r>
              <a:rPr b="0" lang="en-US" sz="3200" spc="-1" strike="noStrike">
                <a:solidFill>
                  <a:srgbClr val="000000"/>
                </a:solidFill>
                <a:latin typeface="Calibri"/>
                <a:ea typeface="DejaVu Sans"/>
              </a:rPr>
              <a:t>	</a:t>
            </a:r>
            <a:r>
              <a:rPr b="0" lang="en-US" sz="3200" spc="-1" strike="noStrike">
                <a:solidFill>
                  <a:srgbClr val="000000"/>
                </a:solidFill>
                <a:latin typeface="Calibri"/>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Married {spouse: </a:t>
            </a:r>
            <a:r>
              <a:rPr b="1" lang="en-US" sz="2400" spc="-1" strike="noStrike">
                <a:solidFill>
                  <a:srgbClr val="4f81bd"/>
                </a:solidFill>
                <a:latin typeface="Lucida Console"/>
                <a:ea typeface="DejaVu Sans"/>
              </a:rPr>
              <a:t>one</a:t>
            </a:r>
            <a:r>
              <a:rPr b="0" lang="en-US" sz="2400" spc="-1" strike="noStrike">
                <a:solidFill>
                  <a:srgbClr val="4f81bd"/>
                </a:solidFill>
                <a:latin typeface="Lucida Console"/>
                <a:ea typeface="DejaVu Sans"/>
              </a:rPr>
              <a:t> Married}</a:t>
            </a:r>
            <a:endParaRPr b="0" lang="en-US" sz="2400" spc="-1" strike="noStrike">
              <a:latin typeface="Arial"/>
            </a:endParaRPr>
          </a:p>
          <a:p>
            <a:pPr marL="343080" indent="-342000">
              <a:lnSpc>
                <a:spcPct val="80000"/>
              </a:lnSpc>
              <a:spcBef>
                <a:spcPts val="479"/>
              </a:spcBef>
            </a:pPr>
            <a:endParaRPr b="0" lang="en-US" sz="2400" spc="-1" strike="noStrike">
              <a:latin typeface="Arial"/>
            </a:endParaRPr>
          </a:p>
          <a:p>
            <a:pPr lvl="1" marL="743040" indent="-284760">
              <a:lnSpc>
                <a:spcPct val="80000"/>
              </a:lnSpc>
              <a:spcBef>
                <a:spcPts val="479"/>
              </a:spcBef>
              <a:buClr>
                <a:srgbClr val="000000"/>
              </a:buClr>
              <a:buFont typeface="Arial"/>
              <a:buChar char="–"/>
            </a:pPr>
            <a:r>
              <a:rPr b="0" lang="en-US" sz="2400" spc="-1" strike="noStrike">
                <a:solidFill>
                  <a:srgbClr val="000000"/>
                </a:solidFill>
                <a:latin typeface="Calibri"/>
                <a:ea typeface="DejaVu Sans"/>
              </a:rPr>
              <a:t>Intuition: each married person has exactly one spouse</a:t>
            </a:r>
            <a:endParaRPr b="0" lang="en-US" sz="2400" spc="-1" strike="noStrike">
              <a:latin typeface="Arial"/>
            </a:endParaRPr>
          </a:p>
        </p:txBody>
      </p:sp>
      <p:sp>
        <p:nvSpPr>
          <p:cNvPr id="755"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11BA0C2-FC33-46F6-8B0E-7A5C67EC2A27}"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56"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425" dur="indefinite" restart="never" nodeType="tmRoot">
          <p:childTnLst>
            <p:seq>
              <p:cTn id="426" dur="indefinite" nodeType="mainSeq">
                <p:childTnLst>
                  <p:par>
                    <p:cTn id="427" fill="hold">
                      <p:stCondLst>
                        <p:cond delay="indefinite"/>
                      </p:stCondLst>
                      <p:childTnLst>
                        <p:par>
                          <p:cTn id="428" fill="hold">
                            <p:stCondLst>
                              <p:cond delay="0"/>
                            </p:stCondLst>
                            <p:childTnLst>
                              <p:par>
                                <p:cTn id="429" nodeType="clickEffect" fill="hold" presetClass="entr" presetID="1">
                                  <p:stCondLst>
                                    <p:cond delay="0"/>
                                  </p:stCondLst>
                                  <p:childTnLst>
                                    <p:set>
                                      <p:cBhvr>
                                        <p:cTn id="430" dur="1" fill="hold">
                                          <p:stCondLst>
                                            <p:cond delay="0"/>
                                          </p:stCondLst>
                                        </p:cTn>
                                        <p:tgtEl>
                                          <p:spTgt spid="754">
                                            <p:txEl>
                                              <p:pRg st="6" end="6"/>
                                            </p:txEl>
                                          </p:spTgt>
                                        </p:tgtEl>
                                        <p:attrNameLst>
                                          <p:attrName>style.visibility</p:attrName>
                                        </p:attrNameLst>
                                      </p:cBhvr>
                                      <p:to>
                                        <p:strVal val="visible"/>
                                      </p:to>
                                    </p:set>
                                  </p:childTnLst>
                                </p:cTn>
                              </p:par>
                              <p:par>
                                <p:cTn id="431" nodeType="withEffect" fill="hold" presetClass="entr" presetID="1">
                                  <p:stCondLst>
                                    <p:cond delay="0"/>
                                  </p:stCondLst>
                                  <p:childTnLst>
                                    <p:set>
                                      <p:cBhvr>
                                        <p:cTn id="432" dur="1" fill="hold">
                                          <p:stCondLst>
                                            <p:cond delay="0"/>
                                          </p:stCondLst>
                                        </p:cTn>
                                        <p:tgtEl>
                                          <p:spTgt spid="754">
                                            <p:txEl>
                                              <p:pRg st="8" end="8"/>
                                            </p:txEl>
                                          </p:spTgt>
                                        </p:tgtEl>
                                        <p:attrNameLst>
                                          <p:attrName>style.visibility</p:attrName>
                                        </p:attrNameLst>
                                      </p:cBhvr>
                                      <p:to>
                                        <p:strVal val="visible"/>
                                      </p:to>
                                    </p:set>
                                  </p:childTnLst>
                                </p:cTn>
                              </p:par>
                              <p:par>
                                <p:cTn id="433" nodeType="withEffect" fill="hold" presetClass="entr" presetID="1">
                                  <p:stCondLst>
                                    <p:cond delay="0"/>
                                  </p:stCondLst>
                                  <p:childTnLst>
                                    <p:set>
                                      <p:cBhvr>
                                        <p:cTn id="434" dur="1" fill="hold">
                                          <p:stCondLst>
                                            <p:cond delay="0"/>
                                          </p:stCondLst>
                                        </p:cTn>
                                        <p:tgtEl>
                                          <p:spTgt spid="754">
                                            <p:txEl>
                                              <p:pRg st="10" end="1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7"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Summarizing</a:t>
            </a:r>
            <a:endParaRPr b="0" lang="en-US" sz="4400" spc="-1" strike="noStrike">
              <a:latin typeface="Arial"/>
            </a:endParaRPr>
          </a:p>
        </p:txBody>
      </p:sp>
      <p:sp>
        <p:nvSpPr>
          <p:cNvPr id="758" name="CustomShape 2"/>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7537A47-ED80-4EDE-958E-C22C15185A3E}"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59" name="CustomShape 3"/>
          <p:cNvSpPr/>
          <p:nvPr/>
        </p:nvSpPr>
        <p:spPr>
          <a:xfrm>
            <a:off x="952560" y="2467080"/>
            <a:ext cx="7742880" cy="411300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lang="en-US" sz="2400" spc="-1" strike="noStrike">
                <a:solidFill>
                  <a:srgbClr val="4f81bd"/>
                </a:solidFill>
                <a:latin typeface="Lucida Console"/>
                <a:ea typeface="DejaVu Sans"/>
              </a:rPr>
              <a:t>abstract</a:t>
            </a:r>
            <a:r>
              <a:rPr b="0" lang="en-US" sz="2400" spc="-1" strike="noStrike">
                <a:solidFill>
                  <a:srgbClr val="4f81bd"/>
                </a:solidFill>
                <a:latin typeface="Lucida Console"/>
                <a:ea typeface="DejaVu Sans"/>
              </a:rPr>
              <a:t> </a:t>
            </a: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Person {</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children: </a:t>
            </a:r>
            <a:r>
              <a:rPr b="1" lang="en-US" sz="2400" spc="-1" strike="noStrike">
                <a:solidFill>
                  <a:srgbClr val="4f81bd"/>
                </a:solidFill>
                <a:latin typeface="Lucida Console"/>
                <a:ea typeface="DejaVu Sans"/>
              </a:rPr>
              <a:t>set</a:t>
            </a:r>
            <a:r>
              <a:rPr b="0" lang="en-US" sz="2400" spc="-1" strike="noStrike">
                <a:solidFill>
                  <a:srgbClr val="4f81bd"/>
                </a:solidFill>
                <a:latin typeface="Lucida Console"/>
                <a:ea typeface="DejaVu Sans"/>
              </a:rPr>
              <a:t> Person,</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siblings: </a:t>
            </a:r>
            <a:r>
              <a:rPr b="1" lang="en-US" sz="2400" spc="-1" strike="noStrike">
                <a:solidFill>
                  <a:srgbClr val="4f81bd"/>
                </a:solidFill>
                <a:latin typeface="Lucida Console"/>
                <a:ea typeface="DejaVu Sans"/>
              </a:rPr>
              <a:t>set</a:t>
            </a:r>
            <a:r>
              <a:rPr b="0" lang="en-US" sz="2400" spc="-1" strike="noStrike">
                <a:solidFill>
                  <a:srgbClr val="4f81bd"/>
                </a:solidFill>
                <a:latin typeface="Lucida Console"/>
                <a:ea typeface="DejaVu Sans"/>
              </a:rPr>
              <a:t> Person</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endParaRPr b="0" lang="en-US" sz="2400" spc="-1" strike="noStrike">
              <a:latin typeface="Arial"/>
            </a:endParaRPr>
          </a:p>
          <a:p>
            <a:pPr>
              <a:lnSpc>
                <a:spcPct val="100000"/>
              </a:lnSpc>
            </a:pPr>
            <a:endParaRPr b="0" lang="en-US" sz="2400" spc="-1" strike="noStrike">
              <a:latin typeface="Arial"/>
            </a:endParaRPr>
          </a:p>
          <a:p>
            <a:pPr>
              <a:lnSpc>
                <a:spcPct val="100000"/>
              </a:lnSpc>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Man, Woman </a:t>
            </a:r>
            <a:r>
              <a:rPr b="1" lang="en-US" sz="2400" spc="-1" strike="noStrike">
                <a:solidFill>
                  <a:srgbClr val="4f81bd"/>
                </a:solidFill>
                <a:latin typeface="Lucida Console"/>
                <a:ea typeface="DejaVu Sans"/>
              </a:rPr>
              <a:t>extends</a:t>
            </a:r>
            <a:r>
              <a:rPr b="0" lang="en-US" sz="2400" spc="-1" strike="noStrike">
                <a:solidFill>
                  <a:srgbClr val="4f81bd"/>
                </a:solidFill>
                <a:latin typeface="Lucida Console"/>
                <a:ea typeface="DejaVu Sans"/>
              </a:rPr>
              <a:t> Person {}</a:t>
            </a:r>
            <a:endParaRPr b="0" lang="en-US" sz="2400" spc="-1" strike="noStrike">
              <a:latin typeface="Arial"/>
            </a:endParaRPr>
          </a:p>
          <a:p>
            <a:pPr>
              <a:lnSpc>
                <a:spcPct val="100000"/>
              </a:lnSpc>
            </a:pPr>
            <a:endParaRPr b="0" lang="en-US" sz="2400" spc="-1" strike="noStrike">
              <a:latin typeface="Arial"/>
            </a:endParaRPr>
          </a:p>
          <a:p>
            <a:pPr>
              <a:lnSpc>
                <a:spcPct val="100000"/>
              </a:lnSpc>
            </a:pPr>
            <a:r>
              <a:rPr b="1" lang="en-US" sz="2400" spc="-1" strike="noStrike">
                <a:solidFill>
                  <a:srgbClr val="4f81bd"/>
                </a:solidFill>
                <a:latin typeface="Lucida Console"/>
                <a:ea typeface="DejaVu Sans"/>
              </a:rPr>
              <a:t>sig</a:t>
            </a:r>
            <a:r>
              <a:rPr b="0" lang="en-US" sz="2400" spc="-1" strike="noStrike">
                <a:solidFill>
                  <a:srgbClr val="4f81bd"/>
                </a:solidFill>
                <a:latin typeface="Lucida Console"/>
                <a:ea typeface="DejaVu Sans"/>
              </a:rPr>
              <a:t> Married </a:t>
            </a:r>
            <a:r>
              <a:rPr b="1" lang="en-US" sz="2400" spc="-1" strike="noStrike">
                <a:solidFill>
                  <a:srgbClr val="4f81bd"/>
                </a:solidFill>
                <a:latin typeface="Lucida Console"/>
                <a:ea typeface="DejaVu Sans"/>
              </a:rPr>
              <a:t>in</a:t>
            </a:r>
            <a:r>
              <a:rPr b="0" lang="en-US" sz="2400" spc="-1" strike="noStrike">
                <a:solidFill>
                  <a:srgbClr val="4f81bd"/>
                </a:solidFill>
                <a:latin typeface="Lucida Console"/>
                <a:ea typeface="DejaVu Sans"/>
              </a:rPr>
              <a:t> Person {</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	</a:t>
            </a:r>
            <a:r>
              <a:rPr b="0" lang="en-US" sz="2400" spc="-1" strike="noStrike">
                <a:solidFill>
                  <a:srgbClr val="4f81bd"/>
                </a:solidFill>
                <a:latin typeface="Lucida Console"/>
                <a:ea typeface="DejaVu Sans"/>
              </a:rPr>
              <a:t>spouse: </a:t>
            </a:r>
            <a:r>
              <a:rPr b="1" lang="en-US" sz="2400" spc="-1" strike="noStrike">
                <a:solidFill>
                  <a:srgbClr val="4f81bd"/>
                </a:solidFill>
                <a:latin typeface="Lucida Console"/>
                <a:ea typeface="DejaVu Sans"/>
              </a:rPr>
              <a:t>one</a:t>
            </a:r>
            <a:r>
              <a:rPr b="0" lang="en-US" sz="2400" spc="-1" strike="noStrike">
                <a:solidFill>
                  <a:srgbClr val="4f81bd"/>
                </a:solidFill>
                <a:latin typeface="Lucida Console"/>
                <a:ea typeface="DejaVu Sans"/>
              </a:rPr>
              <a:t> Married </a:t>
            </a:r>
            <a:endParaRPr b="0" lang="en-US" sz="2400" spc="-1" strike="noStrike">
              <a:latin typeface="Arial"/>
            </a:endParaRPr>
          </a:p>
          <a:p>
            <a:pPr>
              <a:lnSpc>
                <a:spcPct val="100000"/>
              </a:lnSpc>
            </a:pPr>
            <a:r>
              <a:rPr b="0" lang="en-US" sz="2400" spc="-1" strike="noStrike">
                <a:solidFill>
                  <a:srgbClr val="4f81bd"/>
                </a:solidFill>
                <a:latin typeface="Lucida Console"/>
                <a:ea typeface="DejaVu Sans"/>
              </a:rPr>
              <a:t>}</a:t>
            </a:r>
            <a:endParaRPr b="0" lang="en-US" sz="2400" spc="-1" strike="noStrike">
              <a:latin typeface="Arial"/>
            </a:endParaRPr>
          </a:p>
          <a:p>
            <a:pPr>
              <a:lnSpc>
                <a:spcPct val="100000"/>
              </a:lnSpc>
            </a:pPr>
            <a:endParaRPr b="0" lang="en-US" sz="2400" spc="-1" strike="noStrike">
              <a:latin typeface="Arial"/>
            </a:endParaRPr>
          </a:p>
        </p:txBody>
      </p:sp>
      <p:grpSp>
        <p:nvGrpSpPr>
          <p:cNvPr id="760" name="Group 4"/>
          <p:cNvGrpSpPr/>
          <p:nvPr/>
        </p:nvGrpSpPr>
        <p:grpSpPr>
          <a:xfrm>
            <a:off x="580680" y="1677960"/>
            <a:ext cx="2571120" cy="516240"/>
            <a:chOff x="580680" y="1677960"/>
            <a:chExt cx="2571120" cy="516240"/>
          </a:xfrm>
        </p:grpSpPr>
        <p:sp>
          <p:nvSpPr>
            <p:cNvPr id="761" name="Line 5"/>
            <p:cNvSpPr/>
            <p:nvPr/>
          </p:nvSpPr>
          <p:spPr>
            <a:xfrm>
              <a:off x="580680" y="2120400"/>
              <a:ext cx="2571120" cy="0"/>
            </a:xfrm>
            <a:prstGeom prst="line">
              <a:avLst/>
            </a:prstGeom>
            <a:ln w="28440">
              <a:solidFill>
                <a:schemeClr val="accent2"/>
              </a:solidFill>
              <a:round/>
            </a:ln>
          </p:spPr>
          <p:style>
            <a:lnRef idx="0"/>
            <a:fillRef idx="0"/>
            <a:effectRef idx="0"/>
            <a:fontRef idx="minor"/>
          </p:style>
        </p:sp>
        <p:sp>
          <p:nvSpPr>
            <p:cNvPr id="762" name="CustomShape 6"/>
            <p:cNvSpPr/>
            <p:nvPr/>
          </p:nvSpPr>
          <p:spPr>
            <a:xfrm>
              <a:off x="581040" y="1677960"/>
              <a:ext cx="2328120" cy="51624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0" i="1" lang="en-US" sz="2800" spc="-1" strike="noStrike">
                  <a:solidFill>
                    <a:srgbClr val="000000"/>
                  </a:solidFill>
                  <a:latin typeface="Comic Sans MS"/>
                  <a:ea typeface="DejaVu Sans"/>
                </a:rPr>
                <a:t>Alloy Model</a:t>
              </a:r>
              <a:endParaRPr b="0" lang="en-US" sz="2800" spc="-1" strike="noStrike">
                <a:latin typeface="Arial"/>
              </a:endParaRPr>
            </a:p>
          </p:txBody>
        </p:sp>
      </p:grpSp>
      <p:sp>
        <p:nvSpPr>
          <p:cNvPr id="763" name="CustomShape 7"/>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000" spc="-1" strike="noStrike">
                <a:solidFill>
                  <a:srgbClr val="000000"/>
                </a:solidFill>
                <a:latin typeface="Calibri"/>
                <a:ea typeface="DejaVu Sans"/>
              </a:rPr>
              <a:t>Exercises</a:t>
            </a:r>
            <a:endParaRPr b="0" lang="en-US" sz="4000" spc="-1" strike="noStrike">
              <a:latin typeface="Arial"/>
            </a:endParaRPr>
          </a:p>
        </p:txBody>
      </p:sp>
      <p:sp>
        <p:nvSpPr>
          <p:cNvPr id="765" name="CustomShape 2"/>
          <p:cNvSpPr/>
          <p:nvPr/>
        </p:nvSpPr>
        <p:spPr>
          <a:xfrm>
            <a:off x="589320" y="1565280"/>
            <a:ext cx="7893000" cy="4704120"/>
          </a:xfrm>
          <a:prstGeom prst="rect">
            <a:avLst/>
          </a:prstGeom>
          <a:noFill/>
          <a:ln>
            <a:noFill/>
          </a:ln>
        </p:spPr>
        <p:style>
          <a:lnRef idx="0"/>
          <a:fillRef idx="0"/>
          <a:effectRef idx="0"/>
          <a:fontRef idx="minor"/>
        </p:style>
        <p:txBody>
          <a:bodyPr lIns="90000" rIns="90000" tIns="45000" bIns="45000">
            <a:noAutofit/>
          </a:bodyPr>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Start the Alloy Analyzer:</a:t>
            </a: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Load file  </a:t>
            </a:r>
            <a:r>
              <a:rPr b="0" lang="en-US" sz="2800" spc="-1" strike="noStrike">
                <a:solidFill>
                  <a:srgbClr val="000000"/>
                </a:solidFill>
                <a:latin typeface="Lucida Console"/>
                <a:ea typeface="DejaVu Sans"/>
              </a:rPr>
              <a:t>family-1.als </a:t>
            </a:r>
            <a:r>
              <a:rPr b="0" lang="en-US" sz="2800" spc="-1" strike="noStrike">
                <a:solidFill>
                  <a:srgbClr val="000000"/>
                </a:solidFill>
                <a:latin typeface="Calibri"/>
                <a:ea typeface="DejaVu Sans"/>
              </a:rPr>
              <a:t>from the </a:t>
            </a:r>
            <a:r>
              <a:rPr b="1" lang="en-US" sz="2800" spc="-1" strike="noStrike">
                <a:solidFill>
                  <a:srgbClr val="000000"/>
                </a:solidFill>
                <a:latin typeface="Calibri"/>
                <a:ea typeface="DejaVu Sans"/>
              </a:rPr>
              <a:t>Resources</a:t>
            </a:r>
            <a:r>
              <a:rPr b="0" lang="en-US" sz="2800" spc="-1" strike="noStrike">
                <a:solidFill>
                  <a:srgbClr val="000000"/>
                </a:solidFill>
                <a:latin typeface="Calibri"/>
                <a:ea typeface="DejaVu Sans"/>
              </a:rPr>
              <a:t> section of the course website</a:t>
            </a: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Execute it</a:t>
            </a: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Analyze the model instance</a:t>
            </a: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Look at the generated instance</a:t>
            </a: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Does it look correct?</a:t>
            </a:r>
            <a:endParaRPr b="0" lang="en-US" sz="2800" spc="-1" strike="noStrike">
              <a:latin typeface="Arial"/>
            </a:endParaRPr>
          </a:p>
          <a:p>
            <a:pPr marL="343080" indent="-34200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What, if anything, would you change about it?</a:t>
            </a:r>
            <a:endParaRPr b="0" lang="en-US" sz="2800" spc="-1" strike="noStrike">
              <a:latin typeface="Arial"/>
            </a:endParaRPr>
          </a:p>
        </p:txBody>
      </p:sp>
      <p:sp>
        <p:nvSpPr>
          <p:cNvPr id="766"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DA38F9F-BF38-4231-AF35-D7F1AB83A7BD}"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67"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Model Instance</a:t>
            </a:r>
            <a:endParaRPr b="0" lang="en-US" sz="4400" spc="-1" strike="noStrike">
              <a:latin typeface="Arial"/>
            </a:endParaRPr>
          </a:p>
        </p:txBody>
      </p:sp>
      <p:sp>
        <p:nvSpPr>
          <p:cNvPr id="769" name="CustomShape 2"/>
          <p:cNvSpPr/>
          <p:nvPr/>
        </p:nvSpPr>
        <p:spPr>
          <a:xfrm>
            <a:off x="685800" y="131436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pPr>
            <a:r>
              <a:rPr b="0" lang="en-US" sz="2400" spc="-1" strike="noStrike">
                <a:solidFill>
                  <a:srgbClr val="000000"/>
                </a:solidFill>
                <a:latin typeface="Calibri"/>
                <a:ea typeface="DejaVu Sans"/>
              </a:rPr>
              <a:t>Instance found:</a:t>
            </a:r>
            <a:endParaRPr b="0" lang="en-US" sz="2400" spc="-1" strike="noStrike">
              <a:latin typeface="Arial"/>
            </a:endParaRPr>
          </a:p>
          <a:p>
            <a:pPr marL="343080" indent="-342000">
              <a:lnSpc>
                <a:spcPct val="80000"/>
              </a:lnSpc>
              <a:spcBef>
                <a:spcPts val="400"/>
              </a:spcBef>
            </a:pPr>
            <a:endParaRPr b="0" lang="en-US" sz="24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Person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Woman =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Married = {Man0,Man1,Man2}</a:t>
            </a:r>
            <a:endParaRPr b="0" lang="en-US" sz="2000" spc="-1" strike="noStrike">
              <a:latin typeface="Arial"/>
            </a:endParaRPr>
          </a:p>
          <a:p>
            <a:pPr marL="343080" indent="-342000">
              <a:lnSpc>
                <a:spcPct val="80000"/>
              </a:lnSpc>
              <a:spcBef>
                <a:spcPts val="400"/>
              </a:spcBef>
            </a:pP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children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(Man2,Man1), (Man2,Man2)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siblings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spouse = {(Man1,Man0),(Man0,Man2),(Man2,Man0)}</a:t>
            </a:r>
            <a:endParaRPr b="0" lang="en-US" sz="2000" spc="-1" strike="noStrike">
              <a:latin typeface="Arial"/>
            </a:endParaRPr>
          </a:p>
        </p:txBody>
      </p:sp>
      <p:sp>
        <p:nvSpPr>
          <p:cNvPr id="770"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C5E90EB-4592-4057-ACDB-9F1E0696D948}"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71"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Man can be his own child ?</a:t>
            </a:r>
            <a:endParaRPr b="0" lang="en-US" sz="4400" spc="-1" strike="noStrike">
              <a:latin typeface="Arial"/>
            </a:endParaRPr>
          </a:p>
        </p:txBody>
      </p:sp>
      <p:sp>
        <p:nvSpPr>
          <p:cNvPr id="773" name="CustomShape 2"/>
          <p:cNvSpPr/>
          <p:nvPr/>
        </p:nvSpPr>
        <p:spPr>
          <a:xfrm>
            <a:off x="685800" y="131436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pPr>
            <a:r>
              <a:rPr b="0" lang="en-US" sz="2400" spc="-1" strike="noStrike">
                <a:solidFill>
                  <a:srgbClr val="000000"/>
                </a:solidFill>
                <a:latin typeface="Calibri"/>
                <a:ea typeface="DejaVu Sans"/>
              </a:rPr>
              <a:t>Instance found:</a:t>
            </a:r>
            <a:endParaRPr b="0" lang="en-US" sz="2400" spc="-1" strike="noStrike">
              <a:latin typeface="Arial"/>
            </a:endParaRPr>
          </a:p>
          <a:p>
            <a:pPr marL="343080" indent="-342000">
              <a:lnSpc>
                <a:spcPct val="80000"/>
              </a:lnSpc>
              <a:spcBef>
                <a:spcPts val="400"/>
              </a:spcBef>
            </a:pPr>
            <a:endParaRPr b="0" lang="en-US" sz="24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Person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Woman =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Married = {Man0,Man1,Man2}</a:t>
            </a:r>
            <a:endParaRPr b="0" lang="en-US" sz="2000" spc="-1" strike="noStrike">
              <a:latin typeface="Arial"/>
            </a:endParaRPr>
          </a:p>
          <a:p>
            <a:pPr marL="343080" indent="-342000">
              <a:lnSpc>
                <a:spcPct val="80000"/>
              </a:lnSpc>
              <a:spcBef>
                <a:spcPts val="400"/>
              </a:spcBef>
            </a:pP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children = { (</a:t>
            </a:r>
            <a:r>
              <a:rPr b="1" lang="en-US" sz="2000" spc="-1" strike="noStrike">
                <a:solidFill>
                  <a:srgbClr val="c0504d"/>
                </a:solidFill>
                <a:latin typeface="Andale Mono"/>
                <a:ea typeface="DejaVu Sans"/>
              </a:rPr>
              <a:t>Man0</a:t>
            </a:r>
            <a:r>
              <a:rPr b="0" lang="en-US" sz="2000" spc="-1" strike="noStrike">
                <a:solidFill>
                  <a:srgbClr val="c0504d"/>
                </a:solidFill>
                <a:latin typeface="Andale Mono"/>
                <a:ea typeface="DejaVu Sans"/>
              </a:rPr>
              <a:t>,</a:t>
            </a:r>
            <a:r>
              <a:rPr b="1" lang="en-US" sz="2000" spc="-1" strike="noStrike">
                <a:solidFill>
                  <a:srgbClr val="c0504d"/>
                </a:solidFill>
                <a:latin typeface="Andale Mono"/>
                <a:ea typeface="DejaVu Sans"/>
              </a:rPr>
              <a:t>Man0</a:t>
            </a:r>
            <a:r>
              <a:rPr b="0" lang="en-US" sz="2000" spc="-1" strike="noStrike">
                <a:solidFill>
                  <a:srgbClr val="558ed5"/>
                </a:solidFill>
                <a:latin typeface="Andale Mono"/>
                <a:ea typeface="DejaVu Sans"/>
              </a:rPr>
              <a:t>),(Man0,Man1),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(Man2,Man1), (Man2,Man2)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siblings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spouse = {(Man1,Man0),(Man0,Man2),(Man2,Man0)}</a:t>
            </a:r>
            <a:endParaRPr b="0" lang="en-US" sz="2000" spc="-1" strike="noStrike">
              <a:latin typeface="Arial"/>
            </a:endParaRPr>
          </a:p>
        </p:txBody>
      </p:sp>
      <p:sp>
        <p:nvSpPr>
          <p:cNvPr id="774"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48C1E58-B97F-4370-BFF0-9531E0FD05A7}"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75"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Alloy --- </a:t>
            </a:r>
            <a:r>
              <a:rPr b="0" lang="en-US" sz="3600" spc="-1" strike="noStrike">
                <a:solidFill>
                  <a:srgbClr val="000000"/>
                </a:solidFill>
                <a:latin typeface="Calibri"/>
                <a:ea typeface="DejaVu Sans"/>
              </a:rPr>
              <a:t>Why was it created?</a:t>
            </a:r>
            <a:endParaRPr b="0" lang="en-US" sz="3600" spc="-1" strike="noStrike">
              <a:latin typeface="Arial"/>
            </a:endParaRPr>
          </a:p>
        </p:txBody>
      </p:sp>
      <p:sp>
        <p:nvSpPr>
          <p:cNvPr id="133" name="CustomShape 2"/>
          <p:cNvSpPr/>
          <p:nvPr/>
        </p:nvSpPr>
        <p:spPr>
          <a:xfrm>
            <a:off x="584280" y="1765440"/>
            <a:ext cx="8012520" cy="4621680"/>
          </a:xfrm>
          <a:prstGeom prst="rect">
            <a:avLst/>
          </a:prstGeom>
          <a:noFill/>
          <a:ln>
            <a:noFill/>
          </a:ln>
        </p:spPr>
        <p:style>
          <a:lnRef idx="0"/>
          <a:fillRef idx="0"/>
          <a:effectRef idx="0"/>
          <a:fontRef idx="minor"/>
        </p:style>
        <p:txBody>
          <a:bodyPr lIns="90000" rIns="90000" tIns="45000" bIns="45000">
            <a:noAutofit/>
          </a:bodyPr>
          <a:p>
            <a:pPr>
              <a:lnSpc>
                <a:spcPct val="110000"/>
              </a:lnSpc>
              <a:spcBef>
                <a:spcPts val="561"/>
              </a:spcBef>
            </a:pPr>
            <a:r>
              <a:rPr b="0" lang="en-US" sz="2800" spc="-1" strike="noStrike">
                <a:solidFill>
                  <a:srgbClr val="c0504d"/>
                </a:solidFill>
                <a:latin typeface="Calibri"/>
                <a:ea typeface="DejaVu Sans"/>
              </a:rPr>
              <a:t>Lightweight </a:t>
            </a:r>
            <a:endParaRPr b="0" lang="en-US" sz="2800" spc="-1" strike="noStrike">
              <a:latin typeface="Arial"/>
            </a:endParaRPr>
          </a:p>
          <a:p>
            <a:pPr marL="457200">
              <a:lnSpc>
                <a:spcPct val="110000"/>
              </a:lnSpc>
              <a:spcBef>
                <a:spcPts val="479"/>
              </a:spcBef>
            </a:pPr>
            <a:r>
              <a:rPr b="0" lang="en-US" sz="2400" spc="-1" strike="noStrike">
                <a:solidFill>
                  <a:srgbClr val="000000"/>
                </a:solidFill>
                <a:latin typeface="Calibri"/>
                <a:ea typeface="DejaVu Sans"/>
              </a:rPr>
              <a:t>small and easy to use, and capable of expressing common properties tersely and naturally</a:t>
            </a:r>
            <a:endParaRPr b="0" lang="en-US" sz="2400" spc="-1" strike="noStrike">
              <a:latin typeface="Arial"/>
            </a:endParaRPr>
          </a:p>
          <a:p>
            <a:pPr marL="457200">
              <a:lnSpc>
                <a:spcPct val="110000"/>
              </a:lnSpc>
              <a:spcBef>
                <a:spcPts val="561"/>
              </a:spcBef>
            </a:pPr>
            <a:r>
              <a:rPr b="0" lang="en-US" sz="2800" spc="-1" strike="noStrike">
                <a:solidFill>
                  <a:srgbClr val="c0504d"/>
                </a:solidFill>
                <a:latin typeface="Calibri"/>
                <a:ea typeface="DejaVu Sans"/>
              </a:rPr>
              <a:t>Precise</a:t>
            </a:r>
            <a:endParaRPr b="0" lang="en-US" sz="2800" spc="-1" strike="noStrike">
              <a:latin typeface="Arial"/>
            </a:endParaRPr>
          </a:p>
          <a:p>
            <a:pPr marL="457200">
              <a:lnSpc>
                <a:spcPct val="110000"/>
              </a:lnSpc>
              <a:spcBef>
                <a:spcPts val="479"/>
              </a:spcBef>
            </a:pPr>
            <a:r>
              <a:rPr b="0" lang="en-US" sz="2400" spc="-1" strike="noStrike">
                <a:solidFill>
                  <a:srgbClr val="000000"/>
                </a:solidFill>
                <a:latin typeface="Calibri"/>
                <a:ea typeface="DejaVu Sans"/>
              </a:rPr>
              <a:t>having a simple and uniform mathematical semantics</a:t>
            </a:r>
            <a:endParaRPr b="0" lang="en-US" sz="2400" spc="-1" strike="noStrike">
              <a:latin typeface="Arial"/>
            </a:endParaRPr>
          </a:p>
          <a:p>
            <a:pPr marL="457200">
              <a:lnSpc>
                <a:spcPct val="110000"/>
              </a:lnSpc>
              <a:spcBef>
                <a:spcPts val="561"/>
              </a:spcBef>
            </a:pPr>
            <a:r>
              <a:rPr b="0" lang="en-US" sz="2800" spc="-1" strike="noStrike">
                <a:solidFill>
                  <a:srgbClr val="c0504d"/>
                </a:solidFill>
                <a:latin typeface="Calibri"/>
                <a:ea typeface="DejaVu Sans"/>
              </a:rPr>
              <a:t>Tractable</a:t>
            </a:r>
            <a:endParaRPr b="0" lang="en-US" sz="2800" spc="-1" strike="noStrike">
              <a:latin typeface="Arial"/>
            </a:endParaRPr>
          </a:p>
          <a:p>
            <a:pPr marL="457200">
              <a:lnSpc>
                <a:spcPct val="110000"/>
              </a:lnSpc>
              <a:spcBef>
                <a:spcPts val="479"/>
              </a:spcBef>
            </a:pPr>
            <a:r>
              <a:rPr b="0" lang="en-US" sz="2400" spc="-1" strike="noStrike">
                <a:solidFill>
                  <a:srgbClr val="000000"/>
                </a:solidFill>
                <a:latin typeface="Calibri"/>
                <a:ea typeface="DejaVu Sans"/>
              </a:rPr>
              <a:t>amenable to efficient and fully automated semantic analysis (within scope limits)</a:t>
            </a:r>
            <a:endParaRPr b="0" lang="en-US" sz="2400" spc="-1" strike="noStrike">
              <a:latin typeface="Arial"/>
            </a:endParaRPr>
          </a:p>
        </p:txBody>
      </p:sp>
      <p:sp>
        <p:nvSpPr>
          <p:cNvPr id="134"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E3A5272-30B2-476A-A3AC-D8650829A660}"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135"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Multiple Fathers?</a:t>
            </a:r>
            <a:endParaRPr b="0" lang="en-US" sz="4400" spc="-1" strike="noStrike">
              <a:latin typeface="Arial"/>
            </a:endParaRPr>
          </a:p>
        </p:txBody>
      </p:sp>
      <p:sp>
        <p:nvSpPr>
          <p:cNvPr id="777" name="CustomShape 2"/>
          <p:cNvSpPr/>
          <p:nvPr/>
        </p:nvSpPr>
        <p:spPr>
          <a:xfrm>
            <a:off x="685800" y="131436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pPr>
            <a:r>
              <a:rPr b="0" lang="en-US" sz="2400" spc="-1" strike="noStrike">
                <a:solidFill>
                  <a:srgbClr val="000000"/>
                </a:solidFill>
                <a:latin typeface="Calibri"/>
                <a:ea typeface="DejaVu Sans"/>
              </a:rPr>
              <a:t>Instance found:</a:t>
            </a:r>
            <a:endParaRPr b="0" lang="en-US" sz="2400" spc="-1" strike="noStrike">
              <a:latin typeface="Arial"/>
            </a:endParaRPr>
          </a:p>
          <a:p>
            <a:pPr marL="343080" indent="-342000">
              <a:lnSpc>
                <a:spcPct val="80000"/>
              </a:lnSpc>
              <a:spcBef>
                <a:spcPts val="400"/>
              </a:spcBef>
            </a:pPr>
            <a:endParaRPr b="0" lang="en-US" sz="24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Person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Woman =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Married = {Man0,Man1,Man2}</a:t>
            </a:r>
            <a:endParaRPr b="0" lang="en-US" sz="2000" spc="-1" strike="noStrike">
              <a:latin typeface="Arial"/>
            </a:endParaRPr>
          </a:p>
          <a:p>
            <a:pPr marL="343080" indent="-342000">
              <a:lnSpc>
                <a:spcPct val="80000"/>
              </a:lnSpc>
              <a:spcBef>
                <a:spcPts val="400"/>
              </a:spcBef>
            </a:pP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children = { (Man0,Man0),(</a:t>
            </a:r>
            <a:r>
              <a:rPr b="1" lang="en-US" sz="2000" spc="-1" strike="noStrike">
                <a:solidFill>
                  <a:srgbClr val="c0504d"/>
                </a:solidFill>
                <a:latin typeface="Andale Mono"/>
                <a:ea typeface="DejaVu Sans"/>
              </a:rPr>
              <a:t>Man0</a:t>
            </a:r>
            <a:r>
              <a:rPr b="0" lang="en-US" sz="2000" spc="-1" strike="noStrike">
                <a:solidFill>
                  <a:srgbClr val="c0504d"/>
                </a:solidFill>
                <a:latin typeface="Andale Mono"/>
                <a:ea typeface="DejaVu Sans"/>
              </a:rPr>
              <a:t>,</a:t>
            </a:r>
            <a:r>
              <a:rPr b="1" lang="en-US" sz="2000" spc="-1" strike="noStrike">
                <a:solidFill>
                  <a:srgbClr val="c0504d"/>
                </a:solidFill>
                <a:latin typeface="Andale Mono"/>
                <a:ea typeface="DejaVu Sans"/>
              </a:rPr>
              <a:t>Man1</a:t>
            </a: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a:t>
            </a:r>
            <a:r>
              <a:rPr b="1" lang="en-US" sz="2000" spc="-1" strike="noStrike">
                <a:solidFill>
                  <a:srgbClr val="c0504d"/>
                </a:solidFill>
                <a:latin typeface="Andale Mono"/>
                <a:ea typeface="DejaVu Sans"/>
              </a:rPr>
              <a:t>Man2</a:t>
            </a:r>
            <a:r>
              <a:rPr b="0" lang="en-US" sz="2000" spc="-1" strike="noStrike">
                <a:solidFill>
                  <a:srgbClr val="c0504d"/>
                </a:solidFill>
                <a:latin typeface="Andale Mono"/>
                <a:ea typeface="DejaVu Sans"/>
              </a:rPr>
              <a:t>,</a:t>
            </a:r>
            <a:r>
              <a:rPr b="1" lang="en-US" sz="2000" spc="-1" strike="noStrike">
                <a:solidFill>
                  <a:srgbClr val="c0504d"/>
                </a:solidFill>
                <a:latin typeface="Andale Mono"/>
                <a:ea typeface="DejaVu Sans"/>
              </a:rPr>
              <a:t>Man1</a:t>
            </a:r>
            <a:r>
              <a:rPr b="0" lang="en-US" sz="2000" spc="-1" strike="noStrike">
                <a:solidFill>
                  <a:srgbClr val="558ed5"/>
                </a:solidFill>
                <a:latin typeface="Andale Mono"/>
                <a:ea typeface="DejaVu Sans"/>
              </a:rPr>
              <a:t>), (Man2,Man2)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siblings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spouse = {(Man1,Man0),(Man0,Man2),(Man2,Man0)}</a:t>
            </a:r>
            <a:endParaRPr b="0" lang="en-US" sz="2000" spc="-1" strike="noStrike">
              <a:latin typeface="Arial"/>
            </a:endParaRPr>
          </a:p>
        </p:txBody>
      </p:sp>
      <p:sp>
        <p:nvSpPr>
          <p:cNvPr id="778"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1A8754A-DA2E-4637-A5FA-534C08B21665}"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79"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Own-Siblings?</a:t>
            </a:r>
            <a:endParaRPr b="0" lang="en-US" sz="4400" spc="-1" strike="noStrike">
              <a:latin typeface="Arial"/>
            </a:endParaRPr>
          </a:p>
        </p:txBody>
      </p:sp>
      <p:sp>
        <p:nvSpPr>
          <p:cNvPr id="781" name="CustomShape 2"/>
          <p:cNvSpPr/>
          <p:nvPr/>
        </p:nvSpPr>
        <p:spPr>
          <a:xfrm>
            <a:off x="685800" y="131436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pPr>
            <a:r>
              <a:rPr b="0" lang="en-US" sz="2400" spc="-1" strike="noStrike">
                <a:solidFill>
                  <a:srgbClr val="000000"/>
                </a:solidFill>
                <a:latin typeface="Calibri"/>
                <a:ea typeface="DejaVu Sans"/>
              </a:rPr>
              <a:t>Instance found:</a:t>
            </a:r>
            <a:endParaRPr b="0" lang="en-US" sz="2400" spc="-1" strike="noStrike">
              <a:latin typeface="Arial"/>
            </a:endParaRPr>
          </a:p>
          <a:p>
            <a:pPr marL="343080" indent="-342000">
              <a:lnSpc>
                <a:spcPct val="80000"/>
              </a:lnSpc>
              <a:spcBef>
                <a:spcPts val="400"/>
              </a:spcBef>
            </a:pPr>
            <a:endParaRPr b="0" lang="en-US" sz="24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Person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Woman =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Married = {Man0,Man1,Man2}</a:t>
            </a:r>
            <a:endParaRPr b="0" lang="en-US" sz="2000" spc="-1" strike="noStrike">
              <a:latin typeface="Arial"/>
            </a:endParaRPr>
          </a:p>
          <a:p>
            <a:pPr marL="343080" indent="-342000">
              <a:lnSpc>
                <a:spcPct val="80000"/>
              </a:lnSpc>
              <a:spcBef>
                <a:spcPts val="400"/>
              </a:spcBef>
            </a:pP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children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(Man2,Man1), (Man2,Man2)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siblings = { (</a:t>
            </a:r>
            <a:r>
              <a:rPr b="1" lang="en-US" sz="2000" spc="-1" strike="noStrike">
                <a:solidFill>
                  <a:srgbClr val="c0504d"/>
                </a:solidFill>
                <a:latin typeface="Andale Mono"/>
                <a:ea typeface="DejaVu Sans"/>
              </a:rPr>
              <a:t>Man0,Man0</a:t>
            </a:r>
            <a:r>
              <a:rPr b="0" lang="en-US" sz="2000" spc="-1" strike="noStrike">
                <a:solidFill>
                  <a:srgbClr val="558ed5"/>
                </a:solidFill>
                <a:latin typeface="Andale Mono"/>
                <a:ea typeface="DejaVu Sans"/>
              </a:rPr>
              <a:t>),(Man0,Man1),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spouse = {(Man1,Man0),(Man0,Man2),(Man2,Man0)}</a:t>
            </a:r>
            <a:endParaRPr b="0" lang="en-US" sz="2000" spc="-1" strike="noStrike">
              <a:latin typeface="Arial"/>
            </a:endParaRPr>
          </a:p>
        </p:txBody>
      </p:sp>
      <p:sp>
        <p:nvSpPr>
          <p:cNvPr id="782"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315143E-02AA-4277-AB6A-D559DC754280}"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83"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Asymmetric Siblings?</a:t>
            </a:r>
            <a:endParaRPr b="0" lang="en-US" sz="4400" spc="-1" strike="noStrike">
              <a:latin typeface="Arial"/>
            </a:endParaRPr>
          </a:p>
        </p:txBody>
      </p:sp>
      <p:sp>
        <p:nvSpPr>
          <p:cNvPr id="785" name="CustomShape 2"/>
          <p:cNvSpPr/>
          <p:nvPr/>
        </p:nvSpPr>
        <p:spPr>
          <a:xfrm>
            <a:off x="685800" y="131436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pPr>
            <a:r>
              <a:rPr b="0" lang="en-US" sz="2400" spc="-1" strike="noStrike">
                <a:solidFill>
                  <a:srgbClr val="000000"/>
                </a:solidFill>
                <a:latin typeface="Calibri"/>
                <a:ea typeface="DejaVu Sans"/>
              </a:rPr>
              <a:t>Instance found:</a:t>
            </a:r>
            <a:endParaRPr b="0" lang="en-US" sz="2400" spc="-1" strike="noStrike">
              <a:latin typeface="Arial"/>
            </a:endParaRPr>
          </a:p>
          <a:p>
            <a:pPr marL="343080" indent="-342000">
              <a:lnSpc>
                <a:spcPct val="80000"/>
              </a:lnSpc>
              <a:spcBef>
                <a:spcPts val="400"/>
              </a:spcBef>
            </a:pPr>
            <a:endParaRPr b="0" lang="en-US" sz="24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Person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Woman =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Married = {Man0,Man1,Man2}</a:t>
            </a:r>
            <a:endParaRPr b="0" lang="en-US" sz="2000" spc="-1" strike="noStrike">
              <a:latin typeface="Arial"/>
            </a:endParaRPr>
          </a:p>
          <a:p>
            <a:pPr marL="343080" indent="-342000">
              <a:lnSpc>
                <a:spcPct val="80000"/>
              </a:lnSpc>
              <a:spcBef>
                <a:spcPts val="400"/>
              </a:spcBef>
            </a:pP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children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(Man2,Man1), (Man2,Man2)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siblings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r>
              <a:rPr b="1" lang="en-US" sz="2000" spc="-1" strike="noStrike">
                <a:solidFill>
                  <a:srgbClr val="c0504d"/>
                </a:solidFill>
                <a:latin typeface="Andale Mono"/>
                <a:ea typeface="DejaVu Sans"/>
              </a:rPr>
              <a:t>Man1</a:t>
            </a:r>
            <a:r>
              <a:rPr b="0" lang="en-US" sz="2000" spc="-1" strike="noStrike">
                <a:solidFill>
                  <a:srgbClr val="c0504d"/>
                </a:solidFill>
                <a:latin typeface="Andale Mono"/>
                <a:ea typeface="DejaVu Sans"/>
              </a:rPr>
              <a:t>,</a:t>
            </a:r>
            <a:r>
              <a:rPr b="1" lang="en-US" sz="2000" spc="-1" strike="noStrike">
                <a:solidFill>
                  <a:srgbClr val="c0504d"/>
                </a:solidFill>
                <a:latin typeface="Andale Mono"/>
                <a:ea typeface="DejaVu Sans"/>
              </a:rPr>
              <a:t>Man2</a:t>
            </a: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spouse = {(Man1,Man0),(Man0,Man2),(Man2,Man0)}</a:t>
            </a:r>
            <a:endParaRPr b="0" lang="en-US" sz="2000" spc="-1" strike="noStrike">
              <a:latin typeface="Arial"/>
            </a:endParaRPr>
          </a:p>
        </p:txBody>
      </p:sp>
      <p:sp>
        <p:nvSpPr>
          <p:cNvPr id="786"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805FA4D-772E-41E3-939B-1E5BB61485F9}"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87" name="CustomShape 4"/>
          <p:cNvSpPr/>
          <p:nvPr/>
        </p:nvSpPr>
        <p:spPr>
          <a:xfrm>
            <a:off x="5555160" y="5330880"/>
            <a:ext cx="2388600" cy="394560"/>
          </a:xfrm>
          <a:prstGeom prst="rect">
            <a:avLst/>
          </a:prstGeom>
          <a:noFill/>
          <a:ln w="9360">
            <a:solidFill>
              <a:schemeClr val="accent1"/>
            </a:solidFill>
            <a:miter/>
          </a:ln>
        </p:spPr>
        <p:style>
          <a:lnRef idx="0"/>
          <a:fillRef idx="0"/>
          <a:effectRef idx="0"/>
          <a:fontRef idx="minor"/>
        </p:style>
        <p:txBody>
          <a:bodyPr wrap="none" lIns="90000" rIns="90000" tIns="45000" bIns="45000">
            <a:spAutoFit/>
          </a:bodyPr>
          <a:p>
            <a:pPr algn="ctr">
              <a:lnSpc>
                <a:spcPct val="100000"/>
              </a:lnSpc>
            </a:pPr>
            <a:r>
              <a:rPr b="0" lang="en-US" sz="2000" spc="-1" strike="noStrike">
                <a:solidFill>
                  <a:srgbClr val="c0504d"/>
                </a:solidFill>
                <a:latin typeface="Calibri"/>
                <a:ea typeface="DejaVu Sans"/>
              </a:rPr>
              <a:t>No  </a:t>
            </a:r>
            <a:r>
              <a:rPr b="0" lang="en-US" sz="2000" spc="-1" strike="noStrike">
                <a:solidFill>
                  <a:srgbClr val="c0504d"/>
                </a:solidFill>
                <a:latin typeface="Andale Mono"/>
                <a:ea typeface="Andale Mono"/>
              </a:rPr>
              <a:t>(Man2,Man1)</a:t>
            </a:r>
            <a:r>
              <a:rPr b="0" lang="en-US" sz="2000" spc="-1" strike="noStrike">
                <a:solidFill>
                  <a:srgbClr val="c0504d"/>
                </a:solidFill>
                <a:latin typeface="Calibri"/>
                <a:ea typeface="Andale Mono"/>
              </a:rPr>
              <a:t>?</a:t>
            </a:r>
            <a:endParaRPr b="0" lang="en-US" sz="2000" spc="-1" strike="noStrike">
              <a:latin typeface="Arial"/>
            </a:endParaRPr>
          </a:p>
        </p:txBody>
      </p:sp>
      <p:sp>
        <p:nvSpPr>
          <p:cNvPr id="788" name="CustomShape 5"/>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9"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Children-Siblings?</a:t>
            </a:r>
            <a:endParaRPr b="0" lang="en-US" sz="4400" spc="-1" strike="noStrike">
              <a:latin typeface="Arial"/>
            </a:endParaRPr>
          </a:p>
        </p:txBody>
      </p:sp>
      <p:sp>
        <p:nvSpPr>
          <p:cNvPr id="790" name="CustomShape 2"/>
          <p:cNvSpPr/>
          <p:nvPr/>
        </p:nvSpPr>
        <p:spPr>
          <a:xfrm>
            <a:off x="685800" y="131436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pPr>
            <a:r>
              <a:rPr b="0" lang="en-US" sz="2400" spc="-1" strike="noStrike">
                <a:solidFill>
                  <a:srgbClr val="000000"/>
                </a:solidFill>
                <a:latin typeface="Calibri"/>
                <a:ea typeface="DejaVu Sans"/>
              </a:rPr>
              <a:t>Instance found:</a:t>
            </a:r>
            <a:endParaRPr b="0" lang="en-US" sz="2400" spc="-1" strike="noStrike">
              <a:latin typeface="Arial"/>
            </a:endParaRPr>
          </a:p>
          <a:p>
            <a:pPr marL="343080" indent="-342000">
              <a:lnSpc>
                <a:spcPct val="80000"/>
              </a:lnSpc>
              <a:spcBef>
                <a:spcPts val="400"/>
              </a:spcBef>
            </a:pPr>
            <a:endParaRPr b="0" lang="en-US" sz="24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Person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Woman =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Married = {Man0,Man1,Man2}</a:t>
            </a:r>
            <a:endParaRPr b="0" lang="en-US" sz="2000" spc="-1" strike="noStrike">
              <a:latin typeface="Arial"/>
            </a:endParaRPr>
          </a:p>
          <a:p>
            <a:pPr marL="343080" indent="-342000">
              <a:lnSpc>
                <a:spcPct val="80000"/>
              </a:lnSpc>
              <a:spcBef>
                <a:spcPts val="400"/>
              </a:spcBef>
            </a:pP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children = { (Man0,Man0),(</a:t>
            </a:r>
            <a:r>
              <a:rPr b="1" lang="en-US" sz="2000" spc="-1" strike="noStrike">
                <a:solidFill>
                  <a:srgbClr val="c0504d"/>
                </a:solidFill>
                <a:latin typeface="Andale Mono"/>
                <a:ea typeface="DejaVu Sans"/>
              </a:rPr>
              <a:t>Man0</a:t>
            </a:r>
            <a:r>
              <a:rPr b="0" lang="en-US" sz="2000" spc="-1" strike="noStrike">
                <a:solidFill>
                  <a:srgbClr val="c0504d"/>
                </a:solidFill>
                <a:latin typeface="Andale Mono"/>
                <a:ea typeface="DejaVu Sans"/>
              </a:rPr>
              <a:t>,</a:t>
            </a:r>
            <a:r>
              <a:rPr b="1" lang="en-US" sz="2000" spc="-1" strike="noStrike">
                <a:solidFill>
                  <a:srgbClr val="c0504d"/>
                </a:solidFill>
                <a:latin typeface="Andale Mono"/>
                <a:ea typeface="DejaVu Sans"/>
              </a:rPr>
              <a:t>Man1</a:t>
            </a: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(Man2,Man1), (Man2,Man2)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siblings = { (Man0,Man0),(</a:t>
            </a:r>
            <a:r>
              <a:rPr b="1" lang="en-US" sz="2000" spc="-1" strike="noStrike">
                <a:solidFill>
                  <a:srgbClr val="c0504d"/>
                </a:solidFill>
                <a:latin typeface="Andale Mono"/>
                <a:ea typeface="DejaVu Sans"/>
              </a:rPr>
              <a:t>Man0</a:t>
            </a:r>
            <a:r>
              <a:rPr b="0" lang="en-US" sz="2000" spc="-1" strike="noStrike">
                <a:solidFill>
                  <a:srgbClr val="c0504d"/>
                </a:solidFill>
                <a:latin typeface="Andale Mono"/>
                <a:ea typeface="DejaVu Sans"/>
              </a:rPr>
              <a:t>,</a:t>
            </a:r>
            <a:r>
              <a:rPr b="1" lang="en-US" sz="2000" spc="-1" strike="noStrike">
                <a:solidFill>
                  <a:srgbClr val="c0504d"/>
                </a:solidFill>
                <a:latin typeface="Andale Mono"/>
                <a:ea typeface="DejaVu Sans"/>
              </a:rPr>
              <a:t>Man1</a:t>
            </a: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spouse = {(Man1,Man0),(Man0,Man2),(Man2,Man0)}</a:t>
            </a:r>
            <a:endParaRPr b="0" lang="en-US" sz="2000" spc="-1" strike="noStrike">
              <a:latin typeface="Arial"/>
            </a:endParaRPr>
          </a:p>
        </p:txBody>
      </p:sp>
      <p:sp>
        <p:nvSpPr>
          <p:cNvPr id="791"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48F003E-A0C8-44CB-859F-38235FCCD809}"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92"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3"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Asymmetric Marriage?</a:t>
            </a:r>
            <a:endParaRPr b="0" lang="en-US" sz="4400" spc="-1" strike="noStrike">
              <a:latin typeface="Arial"/>
            </a:endParaRPr>
          </a:p>
        </p:txBody>
      </p:sp>
      <p:sp>
        <p:nvSpPr>
          <p:cNvPr id="794" name="CustomShape 2"/>
          <p:cNvSpPr/>
          <p:nvPr/>
        </p:nvSpPr>
        <p:spPr>
          <a:xfrm>
            <a:off x="685800" y="1314360"/>
            <a:ext cx="8152200" cy="5085360"/>
          </a:xfrm>
          <a:prstGeom prst="rect">
            <a:avLst/>
          </a:prstGeom>
          <a:noFill/>
          <a:ln>
            <a:noFill/>
          </a:ln>
        </p:spPr>
        <p:style>
          <a:lnRef idx="0"/>
          <a:fillRef idx="0"/>
          <a:effectRef idx="0"/>
          <a:fontRef idx="minor"/>
        </p:style>
        <p:txBody>
          <a:bodyPr lIns="90000" rIns="90000" tIns="45000" bIns="45000">
            <a:noAutofit/>
          </a:bodyPr>
          <a:p>
            <a:pPr marL="343080" indent="-342000">
              <a:lnSpc>
                <a:spcPct val="80000"/>
              </a:lnSpc>
              <a:spcBef>
                <a:spcPts val="479"/>
              </a:spcBef>
            </a:pPr>
            <a:r>
              <a:rPr b="0" lang="en-US" sz="2400" spc="-1" strike="noStrike">
                <a:solidFill>
                  <a:srgbClr val="000000"/>
                </a:solidFill>
                <a:latin typeface="Calibri"/>
                <a:ea typeface="DejaVu Sans"/>
              </a:rPr>
              <a:t>Instance found:</a:t>
            </a:r>
            <a:endParaRPr b="0" lang="en-US" sz="2400" spc="-1" strike="noStrike">
              <a:latin typeface="Arial"/>
            </a:endParaRPr>
          </a:p>
          <a:p>
            <a:pPr marL="343080" indent="-342000">
              <a:lnSpc>
                <a:spcPct val="80000"/>
              </a:lnSpc>
              <a:spcBef>
                <a:spcPts val="400"/>
              </a:spcBef>
            </a:pPr>
            <a:endParaRPr b="0" lang="en-US" sz="24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Person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Man = {Man0,Man1,Man2}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Woman = {}</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Married = {Man0,Man1,Man2}</a:t>
            </a:r>
            <a:endParaRPr b="0" lang="en-US" sz="2000" spc="-1" strike="noStrike">
              <a:latin typeface="Arial"/>
            </a:endParaRPr>
          </a:p>
          <a:p>
            <a:pPr marL="343080" indent="-342000">
              <a:lnSpc>
                <a:spcPct val="80000"/>
              </a:lnSpc>
              <a:spcBef>
                <a:spcPts val="400"/>
              </a:spcBef>
            </a:pP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children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(Man2,Man1), (Man2,Man2)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siblings = { (Man0,Man0),(Man0,Man1),</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(Man1,Man0),(Man1,Man2),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     </a:t>
            </a:r>
            <a:r>
              <a:rPr b="0" lang="en-US" sz="2000" spc="-1" strike="noStrike">
                <a:solidFill>
                  <a:srgbClr val="558ed5"/>
                </a:solidFill>
                <a:latin typeface="Andale Mono"/>
                <a:ea typeface="DejaVu Sans"/>
              </a:rPr>
              <a:t>(Man2,Man2)</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a:t>
            </a:r>
            <a:endParaRPr b="0" lang="en-US" sz="2000" spc="-1" strike="noStrike">
              <a:latin typeface="Arial"/>
            </a:endParaRPr>
          </a:p>
          <a:p>
            <a:pPr marL="343080" indent="-342000">
              <a:lnSpc>
                <a:spcPct val="80000"/>
              </a:lnSpc>
              <a:spcBef>
                <a:spcPts val="400"/>
              </a:spcBef>
            </a:pPr>
            <a:r>
              <a:rPr b="0" lang="en-US" sz="2000" spc="-1" strike="noStrike">
                <a:solidFill>
                  <a:srgbClr val="558ed5"/>
                </a:solidFill>
                <a:latin typeface="Andale Mono"/>
                <a:ea typeface="DejaVu Sans"/>
              </a:rPr>
              <a:t>spouse = {(</a:t>
            </a:r>
            <a:r>
              <a:rPr b="1" lang="en-US" sz="2000" spc="-1" strike="noStrike">
                <a:solidFill>
                  <a:srgbClr val="c0504d"/>
                </a:solidFill>
                <a:latin typeface="Andale Mono"/>
                <a:ea typeface="DejaVu Sans"/>
              </a:rPr>
              <a:t>Man1</a:t>
            </a:r>
            <a:r>
              <a:rPr b="0" lang="en-US" sz="2000" spc="-1" strike="noStrike">
                <a:solidFill>
                  <a:srgbClr val="c0504d"/>
                </a:solidFill>
                <a:latin typeface="Andale Mono"/>
                <a:ea typeface="DejaVu Sans"/>
              </a:rPr>
              <a:t>,</a:t>
            </a:r>
            <a:r>
              <a:rPr b="1" lang="en-US" sz="2000" spc="-1" strike="noStrike">
                <a:solidFill>
                  <a:srgbClr val="c0504d"/>
                </a:solidFill>
                <a:latin typeface="Andale Mono"/>
                <a:ea typeface="DejaVu Sans"/>
              </a:rPr>
              <a:t>Man0</a:t>
            </a:r>
            <a:r>
              <a:rPr b="0" lang="en-US" sz="2000" spc="-1" strike="noStrike">
                <a:solidFill>
                  <a:srgbClr val="558ed5"/>
                </a:solidFill>
                <a:latin typeface="Andale Mono"/>
                <a:ea typeface="DejaVu Sans"/>
              </a:rPr>
              <a:t>),(Man0,Man2),(Man2,Man0)}</a:t>
            </a:r>
            <a:endParaRPr b="0" lang="en-US" sz="2000" spc="-1" strike="noStrike">
              <a:latin typeface="Arial"/>
            </a:endParaRPr>
          </a:p>
        </p:txBody>
      </p:sp>
      <p:sp>
        <p:nvSpPr>
          <p:cNvPr id="795"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5A0D34F-B970-4C2B-9432-B1511494D186}"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796" name="CustomShape 4"/>
          <p:cNvSpPr/>
          <p:nvPr/>
        </p:nvSpPr>
        <p:spPr>
          <a:xfrm>
            <a:off x="5747760" y="5399640"/>
            <a:ext cx="2900880" cy="394560"/>
          </a:xfrm>
          <a:prstGeom prst="rect">
            <a:avLst/>
          </a:prstGeom>
          <a:noFill/>
          <a:ln w="9360">
            <a:solidFill>
              <a:schemeClr val="accent1"/>
            </a:solidFill>
            <a:miter/>
          </a:ln>
        </p:spPr>
        <p:style>
          <a:lnRef idx="0"/>
          <a:fillRef idx="0"/>
          <a:effectRef idx="0"/>
          <a:fontRef idx="minor"/>
        </p:style>
        <p:txBody>
          <a:bodyPr wrap="none" lIns="90000" rIns="90000" tIns="45000" bIns="45000">
            <a:spAutoFit/>
          </a:bodyPr>
          <a:p>
            <a:pPr algn="ctr">
              <a:lnSpc>
                <a:spcPct val="100000"/>
              </a:lnSpc>
            </a:pPr>
            <a:r>
              <a:rPr b="0" lang="en-US" sz="2000" spc="-1" strike="noStrike">
                <a:solidFill>
                  <a:srgbClr val="c0504d"/>
                </a:solidFill>
                <a:latin typeface="Calibri"/>
                <a:ea typeface="DejaVu Sans"/>
              </a:rPr>
              <a:t>where is </a:t>
            </a:r>
            <a:r>
              <a:rPr b="0" lang="en-US" sz="2000" spc="-1" strike="noStrike">
                <a:solidFill>
                  <a:srgbClr val="c0504d"/>
                </a:solidFill>
                <a:latin typeface="Andale Mono"/>
                <a:ea typeface="Andale Mono"/>
              </a:rPr>
              <a:t>(Man0,Man1)</a:t>
            </a:r>
            <a:r>
              <a:rPr b="0" lang="en-US" sz="2000" spc="-1" strike="noStrike">
                <a:solidFill>
                  <a:srgbClr val="c0504d"/>
                </a:solidFill>
                <a:latin typeface="Calibri"/>
                <a:ea typeface="Andale Mono"/>
              </a:rPr>
              <a:t>?</a:t>
            </a:r>
            <a:endParaRPr b="0" lang="en-US" sz="2000" spc="-1" strike="noStrike">
              <a:latin typeface="Arial"/>
            </a:endParaRPr>
          </a:p>
        </p:txBody>
      </p:sp>
      <p:sp>
        <p:nvSpPr>
          <p:cNvPr id="797" name="CustomShape 5"/>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000" spc="-1" strike="noStrike">
                <a:solidFill>
                  <a:srgbClr val="000000"/>
                </a:solidFill>
                <a:latin typeface="Calibri"/>
                <a:ea typeface="DejaVu Sans"/>
              </a:rPr>
              <a:t>Model Weaknesses</a:t>
            </a:r>
            <a:endParaRPr b="0" lang="en-US" sz="4000" spc="-1" strike="noStrike">
              <a:latin typeface="Arial"/>
            </a:endParaRPr>
          </a:p>
        </p:txBody>
      </p:sp>
      <p:sp>
        <p:nvSpPr>
          <p:cNvPr id="799" name="CustomShape 2"/>
          <p:cNvSpPr/>
          <p:nvPr/>
        </p:nvSpPr>
        <p:spPr>
          <a:xfrm>
            <a:off x="457200" y="1417680"/>
            <a:ext cx="8228520" cy="4707360"/>
          </a:xfrm>
          <a:prstGeom prst="rect">
            <a:avLst/>
          </a:prstGeom>
          <a:noFill/>
          <a:ln>
            <a:noFill/>
          </a:ln>
        </p:spPr>
        <p:style>
          <a:lnRef idx="0"/>
          <a:fillRef idx="0"/>
          <a:effectRef idx="0"/>
          <a:fontRef idx="minor"/>
        </p:style>
        <p:txBody>
          <a:bodyPr lIns="90000" rIns="90000" tIns="45000" bIns="45000">
            <a:normAutofit/>
          </a:bodyPr>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The model is </a:t>
            </a:r>
            <a:r>
              <a:rPr b="0" lang="en-US" sz="3200" spc="-1" strike="noStrike">
                <a:solidFill>
                  <a:srgbClr val="c0504d"/>
                </a:solidFill>
                <a:latin typeface="Calibri"/>
                <a:ea typeface="DejaVu Sans"/>
              </a:rPr>
              <a:t>underconstrained</a:t>
            </a:r>
            <a:endParaRPr b="0" lang="en-US" sz="32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It doesn’t match our domain knowledge</a:t>
            </a:r>
            <a:endParaRPr b="0" lang="en-US" sz="28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We can </a:t>
            </a:r>
            <a:r>
              <a:rPr b="0" lang="en-US" sz="2800" spc="-1" strike="noStrike">
                <a:solidFill>
                  <a:srgbClr val="c0504d"/>
                </a:solidFill>
                <a:latin typeface="Calibri"/>
                <a:ea typeface="DejaVu Sans"/>
              </a:rPr>
              <a:t>add constraints </a:t>
            </a:r>
            <a:r>
              <a:rPr b="0" lang="en-US" sz="2800" spc="-1" strike="noStrike">
                <a:solidFill>
                  <a:srgbClr val="000000"/>
                </a:solidFill>
                <a:latin typeface="Calibri"/>
                <a:ea typeface="DejaVu Sans"/>
              </a:rPr>
              <a:t>to enrich the model</a:t>
            </a:r>
            <a:endParaRPr b="0" lang="en-US" sz="2800" spc="-1" strike="noStrike">
              <a:latin typeface="Arial"/>
            </a:endParaRPr>
          </a:p>
          <a:p>
            <a:pPr>
              <a:lnSpc>
                <a:spcPct val="100000"/>
              </a:lnSpc>
              <a:spcBef>
                <a:spcPts val="380"/>
              </a:spcBef>
            </a:pPr>
            <a:endParaRPr b="0" lang="en-US" sz="2800" spc="-1" strike="noStrike">
              <a:latin typeface="Arial"/>
            </a:endParaRPr>
          </a:p>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Under-constrained models are common early on in the development process</a:t>
            </a:r>
            <a:endParaRPr b="0" lang="en-US" sz="32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AA gives us quick feedback on weaknesses in our model</a:t>
            </a:r>
            <a:endParaRPr b="0" lang="en-US" sz="28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We can </a:t>
            </a:r>
            <a:r>
              <a:rPr b="0" lang="en-US" sz="2800" spc="-1" strike="noStrike">
                <a:solidFill>
                  <a:srgbClr val="c0504d"/>
                </a:solidFill>
                <a:latin typeface="Calibri"/>
                <a:ea typeface="DejaVu Sans"/>
              </a:rPr>
              <a:t>incrementally add </a:t>
            </a:r>
            <a:r>
              <a:rPr b="0" lang="en-US" sz="2800" spc="-1" strike="noStrike">
                <a:solidFill>
                  <a:srgbClr val="000000"/>
                </a:solidFill>
                <a:latin typeface="Calibri"/>
                <a:ea typeface="DejaVu Sans"/>
              </a:rPr>
              <a:t>constraints until we are satisfied with it</a:t>
            </a:r>
            <a:endParaRPr b="0" lang="en-US" sz="2800" spc="-1" strike="noStrike">
              <a:latin typeface="Arial"/>
            </a:endParaRPr>
          </a:p>
        </p:txBody>
      </p:sp>
      <p:sp>
        <p:nvSpPr>
          <p:cNvPr id="800"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E508992-EFA7-4461-9052-05454EA7ABA9}" type="slidenum">
              <a:rPr b="0" lang="en-US" sz="1200" spc="-1" strike="noStrike">
                <a:solidFill>
                  <a:srgbClr val="8b8b8b"/>
                </a:solidFill>
                <a:latin typeface="Tahoma"/>
                <a:ea typeface="DejaVu Sans"/>
              </a:rPr>
              <a:t>45</a:t>
            </a:fld>
            <a:endParaRPr b="0" lang="en-US" sz="1200" spc="-1" strike="noStrike">
              <a:latin typeface="Arial"/>
            </a:endParaRPr>
          </a:p>
        </p:txBody>
      </p:sp>
      <p:sp>
        <p:nvSpPr>
          <p:cNvPr id="801"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435" dur="indefinite" restart="never" nodeType="tmRoot">
          <p:childTnLst>
            <p:seq>
              <p:cTn id="436" dur="indefinite" nodeType="mainSeq">
                <p:childTnLst>
                  <p:par>
                    <p:cTn id="437" fill="hold">
                      <p:stCondLst>
                        <p:cond delay="indefinite"/>
                      </p:stCondLst>
                      <p:childTnLst>
                        <p:par>
                          <p:cTn id="438" fill="hold">
                            <p:stCondLst>
                              <p:cond delay="0"/>
                            </p:stCondLst>
                            <p:childTnLst>
                              <p:par>
                                <p:cTn id="439" nodeType="clickEffect" fill="hold" presetClass="entr" presetID="1">
                                  <p:stCondLst>
                                    <p:cond delay="0"/>
                                  </p:stCondLst>
                                  <p:childTnLst>
                                    <p:set>
                                      <p:cBhvr>
                                        <p:cTn id="440" dur="1" fill="hold">
                                          <p:stCondLst>
                                            <p:cond delay="0"/>
                                          </p:stCondLst>
                                        </p:cTn>
                                        <p:tgtEl>
                                          <p:spTgt spid="799">
                                            <p:txEl>
                                              <p:pRg st="0" end="0"/>
                                            </p:txEl>
                                          </p:spTgt>
                                        </p:tgtEl>
                                        <p:attrNameLst>
                                          <p:attrName>style.visibility</p:attrName>
                                        </p:attrNameLst>
                                      </p:cBhvr>
                                      <p:to>
                                        <p:strVal val="visible"/>
                                      </p:to>
                                    </p:set>
                                  </p:childTnLst>
                                </p:cTn>
                              </p:par>
                              <p:par>
                                <p:cTn id="441" nodeType="withEffect" fill="hold" presetClass="entr" presetID="1">
                                  <p:stCondLst>
                                    <p:cond delay="0"/>
                                  </p:stCondLst>
                                  <p:childTnLst>
                                    <p:set>
                                      <p:cBhvr>
                                        <p:cTn id="442" dur="1" fill="hold">
                                          <p:stCondLst>
                                            <p:cond delay="0"/>
                                          </p:stCondLst>
                                        </p:cTn>
                                        <p:tgtEl>
                                          <p:spTgt spid="799">
                                            <p:txEl>
                                              <p:pRg st="1" end="1"/>
                                            </p:txEl>
                                          </p:spTgt>
                                        </p:tgtEl>
                                        <p:attrNameLst>
                                          <p:attrName>style.visibility</p:attrName>
                                        </p:attrNameLst>
                                      </p:cBhvr>
                                      <p:to>
                                        <p:strVal val="visible"/>
                                      </p:to>
                                    </p:set>
                                  </p:childTnLst>
                                </p:cTn>
                              </p:par>
                              <p:par>
                                <p:cTn id="443" nodeType="withEffect" fill="hold" presetClass="entr" presetID="1">
                                  <p:stCondLst>
                                    <p:cond delay="0"/>
                                  </p:stCondLst>
                                  <p:childTnLst>
                                    <p:set>
                                      <p:cBhvr>
                                        <p:cTn id="444" dur="1" fill="hold">
                                          <p:stCondLst>
                                            <p:cond delay="0"/>
                                          </p:stCondLst>
                                        </p:cTn>
                                        <p:tgtEl>
                                          <p:spTgt spid="799">
                                            <p:txEl>
                                              <p:pRg st="2" end="2"/>
                                            </p:txEl>
                                          </p:spTgt>
                                        </p:tgtEl>
                                        <p:attrNameLst>
                                          <p:attrName>style.visibility</p:attrName>
                                        </p:attrNameLst>
                                      </p:cBhvr>
                                      <p:to>
                                        <p:strVal val="visible"/>
                                      </p:to>
                                    </p:set>
                                  </p:childTnLst>
                                </p:cTn>
                              </p:par>
                            </p:childTnLst>
                          </p:cTn>
                        </p:par>
                      </p:childTnLst>
                    </p:cTn>
                  </p:par>
                  <p:par>
                    <p:cTn id="445" fill="hold">
                      <p:stCondLst>
                        <p:cond delay="indefinite"/>
                      </p:stCondLst>
                      <p:childTnLst>
                        <p:par>
                          <p:cTn id="446" fill="hold">
                            <p:stCondLst>
                              <p:cond delay="0"/>
                            </p:stCondLst>
                            <p:childTnLst>
                              <p:par>
                                <p:cTn id="447" nodeType="clickEffect" fill="hold" presetClass="entr" presetID="1">
                                  <p:stCondLst>
                                    <p:cond delay="0"/>
                                  </p:stCondLst>
                                  <p:childTnLst>
                                    <p:set>
                                      <p:cBhvr>
                                        <p:cTn id="448" dur="1" fill="hold">
                                          <p:stCondLst>
                                            <p:cond delay="0"/>
                                          </p:stCondLst>
                                        </p:cTn>
                                        <p:tgtEl>
                                          <p:spTgt spid="799">
                                            <p:txEl>
                                              <p:pRg st="4" end="4"/>
                                            </p:txEl>
                                          </p:spTgt>
                                        </p:tgtEl>
                                        <p:attrNameLst>
                                          <p:attrName>style.visibility</p:attrName>
                                        </p:attrNameLst>
                                      </p:cBhvr>
                                      <p:to>
                                        <p:strVal val="visible"/>
                                      </p:to>
                                    </p:set>
                                  </p:childTnLst>
                                </p:cTn>
                              </p:par>
                              <p:par>
                                <p:cTn id="449" nodeType="withEffect" fill="hold" presetClass="entr" presetID="1">
                                  <p:stCondLst>
                                    <p:cond delay="0"/>
                                  </p:stCondLst>
                                  <p:childTnLst>
                                    <p:set>
                                      <p:cBhvr>
                                        <p:cTn id="450" dur="1" fill="hold">
                                          <p:stCondLst>
                                            <p:cond delay="0"/>
                                          </p:stCondLst>
                                        </p:cTn>
                                        <p:tgtEl>
                                          <p:spTgt spid="799">
                                            <p:txEl>
                                              <p:pRg st="5" end="5"/>
                                            </p:txEl>
                                          </p:spTgt>
                                        </p:tgtEl>
                                        <p:attrNameLst>
                                          <p:attrName>style.visibility</p:attrName>
                                        </p:attrNameLst>
                                      </p:cBhvr>
                                      <p:to>
                                        <p:strVal val="visible"/>
                                      </p:to>
                                    </p:set>
                                  </p:childTnLst>
                                </p:cTn>
                              </p:par>
                              <p:par>
                                <p:cTn id="451" nodeType="withEffect" fill="hold" presetClass="entr" presetID="1">
                                  <p:stCondLst>
                                    <p:cond delay="0"/>
                                  </p:stCondLst>
                                  <p:childTnLst>
                                    <p:set>
                                      <p:cBhvr>
                                        <p:cTn id="452" dur="1" fill="hold">
                                          <p:stCondLst>
                                            <p:cond delay="0"/>
                                          </p:stCondLst>
                                        </p:cTn>
                                        <p:tgtEl>
                                          <p:spTgt spid="799">
                                            <p:txEl>
                                              <p:pRg st="6" end="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Adding Constraints</a:t>
            </a:r>
            <a:endParaRPr b="0" lang="en-US" sz="4400" spc="-1" strike="noStrike">
              <a:latin typeface="Arial"/>
            </a:endParaRPr>
          </a:p>
        </p:txBody>
      </p:sp>
      <p:sp>
        <p:nvSpPr>
          <p:cNvPr id="803" name="CustomShape 2"/>
          <p:cNvSpPr/>
          <p:nvPr/>
        </p:nvSpPr>
        <p:spPr>
          <a:xfrm>
            <a:off x="685800" y="1714680"/>
            <a:ext cx="7771320" cy="443124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561"/>
              </a:spcBef>
            </a:pPr>
            <a:r>
              <a:rPr b="0" lang="en-US" sz="2800" spc="-1" strike="noStrike">
                <a:solidFill>
                  <a:srgbClr val="000000"/>
                </a:solidFill>
                <a:latin typeface="Calibri"/>
                <a:ea typeface="DejaVu Sans"/>
              </a:rPr>
              <a:t>We’d like to enforce the following constraints which are simply matters of </a:t>
            </a:r>
            <a:r>
              <a:rPr b="0" lang="en-US" sz="2800" spc="-1" strike="noStrike">
                <a:solidFill>
                  <a:srgbClr val="c0504d"/>
                </a:solidFill>
                <a:latin typeface="Calibri"/>
                <a:ea typeface="DejaVu Sans"/>
              </a:rPr>
              <a:t>biology</a:t>
            </a:r>
            <a:endParaRPr b="0" lang="en-US" sz="2800" spc="-1" strike="noStrike">
              <a:latin typeface="Arial"/>
            </a:endParaRPr>
          </a:p>
          <a:p>
            <a:pPr>
              <a:lnSpc>
                <a:spcPct val="90000"/>
              </a:lnSpc>
              <a:spcBef>
                <a:spcPts val="561"/>
              </a:spcBef>
            </a:pPr>
            <a:endParaRPr b="0" lang="en-US" sz="2800" spc="-1" strike="noStrike">
              <a:latin typeface="Arial"/>
            </a:endParaRPr>
          </a:p>
          <a:p>
            <a:pPr lvl="1" marL="743040" indent="-284760">
              <a:lnSpc>
                <a:spcPct val="90000"/>
              </a:lnSpc>
              <a:spcBef>
                <a:spcPts val="561"/>
              </a:spcBef>
              <a:buClr>
                <a:srgbClr val="000000"/>
              </a:buClr>
              <a:buFont typeface="Arial"/>
              <a:buChar char="–"/>
            </a:pPr>
            <a:r>
              <a:rPr b="0" i="1" lang="en-US" sz="2800" spc="-1" strike="noStrike">
                <a:solidFill>
                  <a:srgbClr val="000000"/>
                </a:solidFill>
                <a:latin typeface="Calibri"/>
                <a:ea typeface="DejaVu Sans"/>
              </a:rPr>
              <a:t>No person can be their own parent (or more generally, their own ancestor)</a:t>
            </a:r>
            <a:endParaRPr b="0" lang="en-US" sz="2800" spc="-1" strike="noStrike">
              <a:latin typeface="Arial"/>
            </a:endParaRPr>
          </a:p>
          <a:p>
            <a:pPr>
              <a:lnSpc>
                <a:spcPct val="100000"/>
              </a:lnSpc>
            </a:pPr>
            <a:endParaRPr b="0" lang="en-US" sz="2800" spc="-1" strike="noStrike">
              <a:latin typeface="Arial"/>
            </a:endParaRPr>
          </a:p>
          <a:p>
            <a:pPr lvl="1" marL="743040" indent="-284760">
              <a:lnSpc>
                <a:spcPct val="90000"/>
              </a:lnSpc>
              <a:spcBef>
                <a:spcPts val="561"/>
              </a:spcBef>
              <a:buClr>
                <a:srgbClr val="000000"/>
              </a:buClr>
              <a:buFont typeface="Arial"/>
              <a:buChar char="–"/>
            </a:pPr>
            <a:r>
              <a:rPr b="0" i="1" lang="en-US" sz="2800" spc="-1" strike="noStrike">
                <a:solidFill>
                  <a:srgbClr val="000000"/>
                </a:solidFill>
                <a:latin typeface="Calibri"/>
                <a:ea typeface="DejaVu Sans"/>
              </a:rPr>
              <a:t>No person can have more than one father or mother</a:t>
            </a:r>
            <a:endParaRPr b="0" lang="en-US" sz="2800" spc="-1" strike="noStrike">
              <a:latin typeface="Arial"/>
            </a:endParaRPr>
          </a:p>
          <a:p>
            <a:pPr>
              <a:lnSpc>
                <a:spcPct val="100000"/>
              </a:lnSpc>
            </a:pPr>
            <a:endParaRPr b="0" lang="en-US" sz="2800" spc="-1" strike="noStrike">
              <a:latin typeface="Arial"/>
            </a:endParaRPr>
          </a:p>
          <a:p>
            <a:pPr lvl="1" marL="743040" indent="-284760">
              <a:lnSpc>
                <a:spcPct val="90000"/>
              </a:lnSpc>
              <a:spcBef>
                <a:spcPts val="561"/>
              </a:spcBef>
              <a:buClr>
                <a:srgbClr val="000000"/>
              </a:buClr>
              <a:buFont typeface="Arial"/>
              <a:buChar char="–"/>
            </a:pPr>
            <a:r>
              <a:rPr b="0" i="1" lang="en-US" sz="2800" spc="-1" strike="noStrike">
                <a:solidFill>
                  <a:srgbClr val="000000"/>
                </a:solidFill>
                <a:latin typeface="Calibri"/>
                <a:ea typeface="DejaVu Sans"/>
              </a:rPr>
              <a:t>A person’s siblings are those with the same parents</a:t>
            </a:r>
            <a:endParaRPr b="0" lang="en-US" sz="2800" spc="-1" strike="noStrike">
              <a:latin typeface="Arial"/>
            </a:endParaRPr>
          </a:p>
        </p:txBody>
      </p:sp>
      <p:sp>
        <p:nvSpPr>
          <p:cNvPr id="804"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F21CAEB-8CA3-4268-BCC9-1DE5FA814AC9}" type="slidenum">
              <a:rPr b="0" lang="en-US" sz="1200" spc="-1" strike="noStrike">
                <a:solidFill>
                  <a:srgbClr val="8b8b8b"/>
                </a:solidFill>
                <a:latin typeface="Tahoma"/>
                <a:ea typeface="DejaVu Sans"/>
              </a:rPr>
              <a:t>46</a:t>
            </a:fld>
            <a:endParaRPr b="0" lang="en-US" sz="1200" spc="-1" strike="noStrike">
              <a:latin typeface="Arial"/>
            </a:endParaRPr>
          </a:p>
        </p:txBody>
      </p:sp>
      <p:sp>
        <p:nvSpPr>
          <p:cNvPr id="805"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Adding Constraints</a:t>
            </a:r>
            <a:endParaRPr b="0" lang="en-US" sz="4400" spc="-1" strike="noStrike">
              <a:latin typeface="Arial"/>
            </a:endParaRPr>
          </a:p>
        </p:txBody>
      </p:sp>
      <p:sp>
        <p:nvSpPr>
          <p:cNvPr id="807"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noAutofit/>
          </a:bodyPr>
          <a:p>
            <a:pPr marL="343080" indent="-342000">
              <a:lnSpc>
                <a:spcPct val="100000"/>
              </a:lnSpc>
              <a:spcBef>
                <a:spcPts val="641"/>
              </a:spcBef>
              <a:buClr>
                <a:srgbClr val="000000"/>
              </a:buClr>
              <a:buFont typeface="Arial"/>
              <a:buChar char="•"/>
            </a:pPr>
            <a:r>
              <a:rPr b="0" lang="en-US" sz="3200" spc="-1" strike="noStrike">
                <a:solidFill>
                  <a:srgbClr val="000000"/>
                </a:solidFill>
                <a:latin typeface="Calibri"/>
                <a:ea typeface="DejaVu Sans"/>
              </a:rPr>
              <a:t>We’d like to enforce the following </a:t>
            </a:r>
            <a:r>
              <a:rPr b="0" lang="en-US" sz="3200" spc="-1" strike="noStrike">
                <a:solidFill>
                  <a:srgbClr val="c0504d"/>
                </a:solidFill>
                <a:latin typeface="Calibri"/>
                <a:ea typeface="DejaVu Sans"/>
              </a:rPr>
              <a:t>social </a:t>
            </a:r>
            <a:r>
              <a:rPr b="0" lang="en-US" sz="3200" spc="-1" strike="noStrike">
                <a:solidFill>
                  <a:srgbClr val="000000"/>
                </a:solidFill>
                <a:latin typeface="Calibri"/>
                <a:ea typeface="DejaVu Sans"/>
              </a:rPr>
              <a:t>constraints</a:t>
            </a:r>
            <a:endParaRPr b="0" lang="en-US" sz="3200" spc="-1" strike="noStrike">
              <a:latin typeface="Arial"/>
            </a:endParaRPr>
          </a:p>
          <a:p>
            <a:pPr>
              <a:lnSpc>
                <a:spcPct val="100000"/>
              </a:lnSpc>
              <a:spcBef>
                <a:spcPts val="641"/>
              </a:spcBef>
            </a:pPr>
            <a:endParaRPr b="0" lang="en-US" sz="3200" spc="-1" strike="noStrike">
              <a:latin typeface="Arial"/>
            </a:endParaRPr>
          </a:p>
          <a:p>
            <a:pPr lvl="1" marL="743040" indent="-284760">
              <a:lnSpc>
                <a:spcPct val="100000"/>
              </a:lnSpc>
              <a:spcBef>
                <a:spcPts val="561"/>
              </a:spcBef>
              <a:buClr>
                <a:srgbClr val="000000"/>
              </a:buClr>
              <a:buFont typeface="Arial"/>
              <a:buChar char="–"/>
            </a:pPr>
            <a:r>
              <a:rPr b="0" i="1" lang="en-US" sz="2800" spc="-1" strike="noStrike">
                <a:solidFill>
                  <a:srgbClr val="000000"/>
                </a:solidFill>
                <a:latin typeface="Calibri"/>
                <a:ea typeface="DejaVu Sans"/>
              </a:rPr>
              <a:t>The </a:t>
            </a:r>
            <a:r>
              <a:rPr b="0" i="1" lang="en-US" sz="2400" spc="-1" strike="noStrike">
                <a:solidFill>
                  <a:srgbClr val="000000"/>
                </a:solidFill>
                <a:latin typeface="Lucida Console"/>
                <a:ea typeface="DejaVu Sans"/>
              </a:rPr>
              <a:t>spouse</a:t>
            </a:r>
            <a:r>
              <a:rPr b="0" i="1" lang="en-US" sz="2800" spc="-1" strike="noStrike">
                <a:solidFill>
                  <a:srgbClr val="000000"/>
                </a:solidFill>
                <a:latin typeface="Calibri"/>
                <a:ea typeface="DejaVu Sans"/>
              </a:rPr>
              <a:t> relation is symmetric</a:t>
            </a:r>
            <a:endParaRPr b="0" lang="en-US" sz="2800" spc="-1" strike="noStrike">
              <a:latin typeface="Arial"/>
            </a:endParaRPr>
          </a:p>
          <a:p>
            <a:pPr>
              <a:lnSpc>
                <a:spcPct val="100000"/>
              </a:lnSpc>
            </a:pPr>
            <a:endParaRPr b="0" lang="en-US" sz="2800" spc="-1" strike="noStrike">
              <a:latin typeface="Arial"/>
            </a:endParaRPr>
          </a:p>
          <a:p>
            <a:pPr lvl="1" marL="743040" indent="-284760">
              <a:lnSpc>
                <a:spcPct val="100000"/>
              </a:lnSpc>
              <a:spcBef>
                <a:spcPts val="561"/>
              </a:spcBef>
              <a:buClr>
                <a:srgbClr val="000000"/>
              </a:buClr>
              <a:buFont typeface="Arial"/>
              <a:buChar char="–"/>
            </a:pPr>
            <a:r>
              <a:rPr b="0" i="1" lang="en-US" sz="2800" spc="-1" strike="noStrike">
                <a:solidFill>
                  <a:srgbClr val="000000"/>
                </a:solidFill>
                <a:latin typeface="Calibri"/>
                <a:ea typeface="DejaVu Sans"/>
              </a:rPr>
              <a:t>A man’s wife cannot be one of his siblings</a:t>
            </a:r>
            <a:endParaRPr b="0" lang="en-US" sz="2800" spc="-1" strike="noStrike">
              <a:latin typeface="Arial"/>
            </a:endParaRPr>
          </a:p>
        </p:txBody>
      </p:sp>
      <p:sp>
        <p:nvSpPr>
          <p:cNvPr id="808"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B12205F-8D76-44EB-B163-DCC8441AE3DD}" type="slidenum">
              <a:rPr b="0" lang="en-US" sz="1200" spc="-1" strike="noStrike">
                <a:solidFill>
                  <a:srgbClr val="8b8b8b"/>
                </a:solidFill>
                <a:latin typeface="Tahoma"/>
                <a:ea typeface="DejaVu Sans"/>
              </a:rPr>
              <a:t>46</a:t>
            </a:fld>
            <a:endParaRPr b="0" lang="en-US" sz="1200" spc="-1" strike="noStrike">
              <a:latin typeface="Arial"/>
            </a:endParaRPr>
          </a:p>
        </p:txBody>
      </p:sp>
      <p:sp>
        <p:nvSpPr>
          <p:cNvPr id="809"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Alloy --- </a:t>
            </a:r>
            <a:r>
              <a:rPr b="0" lang="en-US" sz="3600" spc="-1" strike="noStrike">
                <a:solidFill>
                  <a:srgbClr val="000000"/>
                </a:solidFill>
                <a:latin typeface="Calibri"/>
                <a:ea typeface="DejaVu Sans"/>
              </a:rPr>
              <a:t>Comparison</a:t>
            </a:r>
            <a:endParaRPr b="0" lang="en-US" sz="3600" spc="-1" strike="noStrike">
              <a:latin typeface="Arial"/>
            </a:endParaRPr>
          </a:p>
        </p:txBody>
      </p:sp>
      <p:sp>
        <p:nvSpPr>
          <p:cNvPr id="137" name="CustomShape 2"/>
          <p:cNvSpPr/>
          <p:nvPr/>
        </p:nvSpPr>
        <p:spPr>
          <a:xfrm>
            <a:off x="720360" y="1460520"/>
            <a:ext cx="7876440" cy="4926600"/>
          </a:xfrm>
          <a:prstGeom prst="rect">
            <a:avLst/>
          </a:prstGeom>
          <a:noFill/>
          <a:ln>
            <a:noFill/>
          </a:ln>
        </p:spPr>
        <p:style>
          <a:lnRef idx="0"/>
          <a:fillRef idx="0"/>
          <a:effectRef idx="0"/>
          <a:fontRef idx="minor"/>
        </p:style>
        <p:txBody>
          <a:bodyPr lIns="90000" rIns="90000" tIns="45000" bIns="45000">
            <a:noAutofit/>
          </a:bodyPr>
          <a:p>
            <a:pPr>
              <a:lnSpc>
                <a:spcPct val="110000"/>
              </a:lnSpc>
              <a:spcBef>
                <a:spcPts val="479"/>
              </a:spcBef>
            </a:pPr>
            <a:r>
              <a:rPr b="0" lang="en-US" sz="2400" spc="-1" strike="noStrike">
                <a:solidFill>
                  <a:srgbClr val="c0504d"/>
                </a:solidFill>
                <a:latin typeface="Calibri"/>
                <a:ea typeface="DejaVu Sans"/>
              </a:rPr>
              <a:t>UML </a:t>
            </a:r>
            <a:endParaRPr b="0" lang="en-US" sz="2400" spc="-1" strike="noStrike">
              <a:latin typeface="Arial"/>
            </a:endParaRPr>
          </a:p>
          <a:p>
            <a:pPr lvl="1" marL="743040" indent="-284760">
              <a:lnSpc>
                <a:spcPct val="110000"/>
              </a:lnSpc>
              <a:spcBef>
                <a:spcPts val="400"/>
              </a:spcBef>
              <a:buClr>
                <a:srgbClr val="000000"/>
              </a:buClr>
              <a:buFont typeface="Arial"/>
              <a:buChar char="–"/>
            </a:pPr>
            <a:r>
              <a:rPr b="0" lang="en-US" sz="2000" spc="-1" strike="noStrike">
                <a:solidFill>
                  <a:srgbClr val="000000"/>
                </a:solidFill>
                <a:latin typeface="Calibri"/>
                <a:ea typeface="DejaVu Sans"/>
              </a:rPr>
              <a:t>Has similarities (graphical notation, OCL constraints) but it is neither lightweight, nor precise</a:t>
            </a:r>
            <a:endParaRPr b="0" lang="en-US" sz="2000" spc="-1" strike="noStrike">
              <a:latin typeface="Arial"/>
            </a:endParaRPr>
          </a:p>
          <a:p>
            <a:pPr lvl="1" marL="743040" indent="-284760">
              <a:lnSpc>
                <a:spcPct val="110000"/>
              </a:lnSpc>
              <a:spcBef>
                <a:spcPts val="400"/>
              </a:spcBef>
              <a:buClr>
                <a:srgbClr val="000000"/>
              </a:buClr>
              <a:buFont typeface="Arial"/>
              <a:buChar char="–"/>
            </a:pPr>
            <a:r>
              <a:rPr b="0" lang="en-US" sz="2000" spc="-1" strike="noStrike">
                <a:solidFill>
                  <a:srgbClr val="000000"/>
                </a:solidFill>
                <a:latin typeface="Calibri"/>
                <a:ea typeface="DejaVu Sans"/>
              </a:rPr>
              <a:t>UML includes many modeling notions omitted from Alloy (use-cases, state-charts, code architecture specs)</a:t>
            </a:r>
            <a:endParaRPr b="0" lang="en-US" sz="2000" spc="-1" strike="noStrike">
              <a:latin typeface="Arial"/>
            </a:endParaRPr>
          </a:p>
          <a:p>
            <a:pPr lvl="1" marL="743040" indent="-284760">
              <a:lnSpc>
                <a:spcPct val="110000"/>
              </a:lnSpc>
              <a:spcBef>
                <a:spcPts val="400"/>
              </a:spcBef>
              <a:buClr>
                <a:srgbClr val="000000"/>
              </a:buClr>
              <a:buFont typeface="Arial"/>
              <a:buChar char="–"/>
            </a:pPr>
            <a:r>
              <a:rPr b="0" lang="en-US" sz="2000" spc="-1" strike="noStrike">
                <a:solidFill>
                  <a:srgbClr val="000000"/>
                </a:solidFill>
                <a:latin typeface="Calibri"/>
                <a:ea typeface="DejaVu Sans"/>
              </a:rPr>
              <a:t>Alloy’s diagrams and relational navigation are inspired by UML</a:t>
            </a:r>
            <a:endParaRPr b="0" lang="en-US" sz="2000" spc="-1" strike="noStrike">
              <a:latin typeface="Arial"/>
            </a:endParaRPr>
          </a:p>
          <a:p>
            <a:pPr marL="343080" indent="-342000">
              <a:lnSpc>
                <a:spcPct val="110000"/>
              </a:lnSpc>
              <a:spcBef>
                <a:spcPts val="281"/>
              </a:spcBef>
            </a:pPr>
            <a:endParaRPr b="0" lang="en-US" sz="2000" spc="-1" strike="noStrike">
              <a:latin typeface="Arial"/>
            </a:endParaRPr>
          </a:p>
          <a:p>
            <a:pPr marL="343080" indent="-342000">
              <a:lnSpc>
                <a:spcPct val="110000"/>
              </a:lnSpc>
              <a:spcBef>
                <a:spcPts val="479"/>
              </a:spcBef>
            </a:pPr>
            <a:r>
              <a:rPr b="0" lang="en-US" sz="2400" spc="-1" strike="noStrike">
                <a:solidFill>
                  <a:srgbClr val="c0504d"/>
                </a:solidFill>
                <a:latin typeface="Calibri"/>
                <a:ea typeface="DejaVu Sans"/>
              </a:rPr>
              <a:t>Z</a:t>
            </a:r>
            <a:endParaRPr b="0" lang="en-US" sz="2400" spc="-1" strike="noStrike">
              <a:latin typeface="Arial"/>
            </a:endParaRPr>
          </a:p>
          <a:p>
            <a:pPr lvl="1" marL="743040" indent="-284760">
              <a:lnSpc>
                <a:spcPct val="110000"/>
              </a:lnSpc>
              <a:spcBef>
                <a:spcPts val="400"/>
              </a:spcBef>
              <a:buClr>
                <a:srgbClr val="000000"/>
              </a:buClr>
              <a:buFont typeface="Arial"/>
              <a:buChar char="–"/>
            </a:pPr>
            <a:r>
              <a:rPr b="0" lang="en-US" sz="2000" spc="-1" strike="noStrike">
                <a:solidFill>
                  <a:srgbClr val="000000"/>
                </a:solidFill>
                <a:latin typeface="Calibri"/>
                <a:ea typeface="DejaVu Sans"/>
              </a:rPr>
              <a:t>Precise, but intractable.  Stylized typography makes it harder to work with.</a:t>
            </a:r>
            <a:endParaRPr b="0" lang="en-US" sz="2000" spc="-1" strike="noStrike">
              <a:latin typeface="Arial"/>
            </a:endParaRPr>
          </a:p>
          <a:p>
            <a:pPr lvl="1" marL="743040" indent="-284760">
              <a:lnSpc>
                <a:spcPct val="110000"/>
              </a:lnSpc>
              <a:spcBef>
                <a:spcPts val="400"/>
              </a:spcBef>
              <a:buClr>
                <a:srgbClr val="000000"/>
              </a:buClr>
              <a:buFont typeface="Arial"/>
              <a:buChar char="–"/>
            </a:pPr>
            <a:r>
              <a:rPr b="0" lang="en-US" sz="2000" spc="-1" strike="noStrike">
                <a:solidFill>
                  <a:srgbClr val="000000"/>
                </a:solidFill>
                <a:latin typeface="Calibri"/>
                <a:ea typeface="DejaVu Sans"/>
              </a:rPr>
              <a:t>Z is more expressive than Alloy, but more complicated</a:t>
            </a:r>
            <a:endParaRPr b="0" lang="en-US" sz="2000" spc="-1" strike="noStrike">
              <a:latin typeface="Arial"/>
            </a:endParaRPr>
          </a:p>
          <a:p>
            <a:pPr lvl="1" marL="743040" indent="-284760">
              <a:lnSpc>
                <a:spcPct val="110000"/>
              </a:lnSpc>
              <a:spcBef>
                <a:spcPts val="400"/>
              </a:spcBef>
              <a:buClr>
                <a:srgbClr val="000000"/>
              </a:buClr>
              <a:buFont typeface="Arial"/>
              <a:buChar char="–"/>
            </a:pPr>
            <a:r>
              <a:rPr b="0" lang="en-US" sz="2000" spc="-1" strike="noStrike">
                <a:solidFill>
                  <a:srgbClr val="000000"/>
                </a:solidFill>
                <a:latin typeface="Calibri"/>
                <a:ea typeface="DejaVu Sans"/>
              </a:rPr>
              <a:t>Alloy’s set-based semantics is inspired by Z</a:t>
            </a:r>
            <a:endParaRPr b="0" lang="en-US" sz="2000" spc="-1" strike="noStrike">
              <a:latin typeface="Arial"/>
            </a:endParaRPr>
          </a:p>
        </p:txBody>
      </p:sp>
      <p:sp>
        <p:nvSpPr>
          <p:cNvPr id="138"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D2A4B20-D269-4FCE-861D-30D289CAB41A}"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139"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499"/>
                                          </p:stCondLst>
                                        </p:cTn>
                                        <p:tgtEl>
                                          <p:spTgt spid="137">
                                            <p:txEl>
                                              <p:pRg st="0" end="0"/>
                                            </p:txEl>
                                          </p:spTgt>
                                        </p:tgtEl>
                                        <p:attrNameLst>
                                          <p:attrName>style.visibility</p:attrName>
                                        </p:attrNameLst>
                                      </p:cBhvr>
                                      <p:to>
                                        <p:strVal val="visible"/>
                                      </p:to>
                                    </p:set>
                                  </p:childTnLst>
                                </p:cTn>
                              </p:par>
                              <p:par>
                                <p:cTn id="7" nodeType="withEffect" fill="hold" presetClass="entr" presetID="1">
                                  <p:stCondLst>
                                    <p:cond delay="0"/>
                                  </p:stCondLst>
                                  <p:childTnLst>
                                    <p:set>
                                      <p:cBhvr>
                                        <p:cTn id="8" dur="1" fill="hold">
                                          <p:stCondLst>
                                            <p:cond delay="499"/>
                                          </p:stCondLst>
                                        </p:cTn>
                                        <p:tgtEl>
                                          <p:spTgt spid="137">
                                            <p:txEl>
                                              <p:pRg st="1" end="1"/>
                                            </p:txEl>
                                          </p:spTgt>
                                        </p:tgtEl>
                                        <p:attrNameLst>
                                          <p:attrName>style.visibility</p:attrName>
                                        </p:attrNameLst>
                                      </p:cBhvr>
                                      <p:to>
                                        <p:strVal val="visible"/>
                                      </p:to>
                                    </p:set>
                                  </p:childTnLst>
                                </p:cTn>
                              </p:par>
                              <p:par>
                                <p:cTn id="9" nodeType="withEffect" fill="hold" presetClass="entr" presetID="1">
                                  <p:stCondLst>
                                    <p:cond delay="0"/>
                                  </p:stCondLst>
                                  <p:childTnLst>
                                    <p:set>
                                      <p:cBhvr>
                                        <p:cTn id="10" dur="1" fill="hold">
                                          <p:stCondLst>
                                            <p:cond delay="499"/>
                                          </p:stCondLst>
                                        </p:cTn>
                                        <p:tgtEl>
                                          <p:spTgt spid="137">
                                            <p:txEl>
                                              <p:pRg st="2" end="2"/>
                                            </p:txEl>
                                          </p:spTgt>
                                        </p:tgtEl>
                                        <p:attrNameLst>
                                          <p:attrName>style.visibility</p:attrName>
                                        </p:attrNameLst>
                                      </p:cBhvr>
                                      <p:to>
                                        <p:strVal val="visible"/>
                                      </p:to>
                                    </p:set>
                                  </p:childTnLst>
                                </p:cTn>
                              </p:par>
                              <p:par>
                                <p:cTn id="11" nodeType="withEffect" fill="hold" presetClass="entr" presetID="1">
                                  <p:stCondLst>
                                    <p:cond delay="0"/>
                                  </p:stCondLst>
                                  <p:childTnLst>
                                    <p:set>
                                      <p:cBhvr>
                                        <p:cTn id="12" dur="1" fill="hold">
                                          <p:stCondLst>
                                            <p:cond delay="499"/>
                                          </p:stCondLst>
                                        </p:cTn>
                                        <p:tgtEl>
                                          <p:spTgt spid="13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
                                  <p:stCondLst>
                                    <p:cond delay="0"/>
                                  </p:stCondLst>
                                  <p:childTnLst>
                                    <p:set>
                                      <p:cBhvr>
                                        <p:cTn id="16" dur="1" fill="hold">
                                          <p:stCondLst>
                                            <p:cond delay="499"/>
                                          </p:stCondLst>
                                        </p:cTn>
                                        <p:tgtEl>
                                          <p:spTgt spid="137">
                                            <p:txEl>
                                              <p:pRg st="5" end="5"/>
                                            </p:txEl>
                                          </p:spTgt>
                                        </p:tgtEl>
                                        <p:attrNameLst>
                                          <p:attrName>style.visibility</p:attrName>
                                        </p:attrNameLst>
                                      </p:cBhvr>
                                      <p:to>
                                        <p:strVal val="visible"/>
                                      </p:to>
                                    </p:set>
                                  </p:childTnLst>
                                </p:cTn>
                              </p:par>
                              <p:par>
                                <p:cTn id="17" nodeType="withEffect" fill="hold" presetClass="entr" presetID="1">
                                  <p:stCondLst>
                                    <p:cond delay="0"/>
                                  </p:stCondLst>
                                  <p:childTnLst>
                                    <p:set>
                                      <p:cBhvr>
                                        <p:cTn id="18" dur="1" fill="hold">
                                          <p:stCondLst>
                                            <p:cond delay="499"/>
                                          </p:stCondLst>
                                        </p:cTn>
                                        <p:tgtEl>
                                          <p:spTgt spid="137">
                                            <p:txEl>
                                              <p:pRg st="6" end="6"/>
                                            </p:txEl>
                                          </p:spTgt>
                                        </p:tgtEl>
                                        <p:attrNameLst>
                                          <p:attrName>style.visibility</p:attrName>
                                        </p:attrNameLst>
                                      </p:cBhvr>
                                      <p:to>
                                        <p:strVal val="visible"/>
                                      </p:to>
                                    </p:set>
                                  </p:childTnLst>
                                </p:cTn>
                              </p:par>
                              <p:par>
                                <p:cTn id="19" nodeType="withEffect" fill="hold" presetClass="entr" presetID="1">
                                  <p:stCondLst>
                                    <p:cond delay="0"/>
                                  </p:stCondLst>
                                  <p:childTnLst>
                                    <p:set>
                                      <p:cBhvr>
                                        <p:cTn id="20" dur="1" fill="hold">
                                          <p:stCondLst>
                                            <p:cond delay="499"/>
                                          </p:stCondLst>
                                        </p:cTn>
                                        <p:tgtEl>
                                          <p:spTgt spid="137">
                                            <p:txEl>
                                              <p:pRg st="7" end="7"/>
                                            </p:txEl>
                                          </p:spTgt>
                                        </p:tgtEl>
                                        <p:attrNameLst>
                                          <p:attrName>style.visibility</p:attrName>
                                        </p:attrNameLst>
                                      </p:cBhvr>
                                      <p:to>
                                        <p:strVal val="visible"/>
                                      </p:to>
                                    </p:set>
                                  </p:childTnLst>
                                </p:cTn>
                              </p:par>
                              <p:par>
                                <p:cTn id="21" nodeType="withEffect" fill="hold" presetClass="entr" presetID="1">
                                  <p:stCondLst>
                                    <p:cond delay="0"/>
                                  </p:stCondLst>
                                  <p:childTnLst>
                                    <p:set>
                                      <p:cBhvr>
                                        <p:cTn id="22" dur="1" fill="hold">
                                          <p:stCondLst>
                                            <p:cond delay="499"/>
                                          </p:stCondLst>
                                        </p:cTn>
                                        <p:tgtEl>
                                          <p:spTgt spid="137">
                                            <p:txEl>
                                              <p:pRg st="8" end="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Alloy --- </a:t>
            </a:r>
            <a:r>
              <a:rPr b="0" lang="en-US" sz="3600" spc="-1" strike="noStrike">
                <a:solidFill>
                  <a:srgbClr val="000000"/>
                </a:solidFill>
                <a:latin typeface="Calibri"/>
                <a:ea typeface="DejaVu Sans"/>
              </a:rPr>
              <a:t>What is it used for?</a:t>
            </a:r>
            <a:endParaRPr b="0" lang="en-US" sz="3600" spc="-1" strike="noStrike">
              <a:latin typeface="Arial"/>
            </a:endParaRPr>
          </a:p>
        </p:txBody>
      </p:sp>
      <p:sp>
        <p:nvSpPr>
          <p:cNvPr id="141" name="CustomShape 2"/>
          <p:cNvSpPr/>
          <p:nvPr/>
        </p:nvSpPr>
        <p:spPr>
          <a:xfrm>
            <a:off x="625320" y="1417680"/>
            <a:ext cx="7989120" cy="5019120"/>
          </a:xfrm>
          <a:prstGeom prst="rect">
            <a:avLst/>
          </a:prstGeom>
          <a:noFill/>
          <a:ln>
            <a:noFill/>
          </a:ln>
        </p:spPr>
        <p:style>
          <a:lnRef idx="0"/>
          <a:fillRef idx="0"/>
          <a:effectRef idx="0"/>
          <a:fontRef idx="minor"/>
        </p:style>
        <p:txBody>
          <a:bodyPr lIns="90000" rIns="90000" tIns="45000" bIns="45000">
            <a:noAutofit/>
          </a:bodyPr>
          <a:p>
            <a:pPr>
              <a:lnSpc>
                <a:spcPct val="110000"/>
              </a:lnSpc>
              <a:spcBef>
                <a:spcPts val="601"/>
              </a:spcBef>
            </a:pPr>
            <a:r>
              <a:rPr b="0" lang="en-US" sz="3000" spc="-1" strike="noStrike">
                <a:solidFill>
                  <a:srgbClr val="000000"/>
                </a:solidFill>
                <a:latin typeface="Calibri"/>
                <a:ea typeface="DejaVu Sans"/>
              </a:rPr>
              <a:t>Alloy is a textual modeling language aimed at expressing </a:t>
            </a:r>
            <a:r>
              <a:rPr b="0" lang="en-US" sz="3000" spc="-1" strike="noStrike">
                <a:solidFill>
                  <a:srgbClr val="c0504d"/>
                </a:solidFill>
                <a:latin typeface="Calibri"/>
                <a:ea typeface="DejaVu Sans"/>
              </a:rPr>
              <a:t>structural </a:t>
            </a:r>
            <a:r>
              <a:rPr b="0" lang="en-US" sz="3000" spc="-1" strike="noStrike">
                <a:solidFill>
                  <a:srgbClr val="000000"/>
                </a:solidFill>
                <a:latin typeface="Calibri"/>
                <a:ea typeface="DejaVu Sans"/>
              </a:rPr>
              <a:t>and </a:t>
            </a:r>
            <a:r>
              <a:rPr b="0" lang="en-US" sz="3000" spc="-1" strike="noStrike">
                <a:solidFill>
                  <a:srgbClr val="c0504d"/>
                </a:solidFill>
                <a:latin typeface="Calibri"/>
                <a:ea typeface="DejaVu Sans"/>
              </a:rPr>
              <a:t>behavioral </a:t>
            </a:r>
            <a:r>
              <a:rPr b="0" lang="en-US" sz="3000" spc="-1" strike="noStrike">
                <a:solidFill>
                  <a:srgbClr val="000000"/>
                </a:solidFill>
                <a:latin typeface="Calibri"/>
                <a:ea typeface="DejaVu Sans"/>
              </a:rPr>
              <a:t>properties of software systems</a:t>
            </a:r>
            <a:endParaRPr b="0" lang="en-US" sz="3000" spc="-1" strike="noStrike">
              <a:latin typeface="Arial"/>
            </a:endParaRPr>
          </a:p>
          <a:p>
            <a:pPr>
              <a:lnSpc>
                <a:spcPct val="60000"/>
              </a:lnSpc>
              <a:spcBef>
                <a:spcPts val="400"/>
              </a:spcBef>
            </a:pPr>
            <a:endParaRPr b="0" lang="en-US" sz="3000" spc="-1" strike="noStrike">
              <a:latin typeface="Arial"/>
            </a:endParaRPr>
          </a:p>
          <a:p>
            <a:pPr>
              <a:lnSpc>
                <a:spcPct val="110000"/>
              </a:lnSpc>
              <a:spcBef>
                <a:spcPts val="601"/>
              </a:spcBef>
            </a:pPr>
            <a:r>
              <a:rPr b="0" lang="en-US" sz="3000" spc="-1" strike="noStrike">
                <a:solidFill>
                  <a:srgbClr val="000000"/>
                </a:solidFill>
                <a:latin typeface="Calibri"/>
                <a:ea typeface="DejaVu Sans"/>
              </a:rPr>
              <a:t>It is not meant for modeling code architecture (</a:t>
            </a:r>
            <a:r>
              <a:rPr b="0" i="1" lang="en-US" sz="3000" spc="-1" strike="noStrike">
                <a:solidFill>
                  <a:srgbClr val="000000"/>
                </a:solidFill>
                <a:latin typeface="Calibri"/>
                <a:ea typeface="DejaVu Sans"/>
              </a:rPr>
              <a:t>a la </a:t>
            </a:r>
            <a:r>
              <a:rPr b="0" lang="en-US" sz="3000" spc="-1" strike="noStrike">
                <a:solidFill>
                  <a:srgbClr val="000000"/>
                </a:solidFill>
                <a:latin typeface="Calibri"/>
                <a:ea typeface="DejaVu Sans"/>
              </a:rPr>
              <a:t>class diagrams in UML) </a:t>
            </a:r>
            <a:endParaRPr b="0" lang="en-US" sz="3000" spc="-1" strike="noStrike">
              <a:latin typeface="Arial"/>
            </a:endParaRPr>
          </a:p>
          <a:p>
            <a:pPr>
              <a:lnSpc>
                <a:spcPct val="60000"/>
              </a:lnSpc>
              <a:spcBef>
                <a:spcPts val="400"/>
              </a:spcBef>
            </a:pPr>
            <a:endParaRPr b="0" lang="en-US" sz="3000" spc="-1" strike="noStrike">
              <a:latin typeface="Arial"/>
            </a:endParaRPr>
          </a:p>
          <a:p>
            <a:pPr>
              <a:lnSpc>
                <a:spcPct val="110000"/>
              </a:lnSpc>
              <a:spcBef>
                <a:spcPts val="601"/>
              </a:spcBef>
            </a:pPr>
            <a:r>
              <a:rPr b="0" lang="en-US" sz="3000" spc="-1" strike="noStrike">
                <a:solidFill>
                  <a:srgbClr val="000000"/>
                </a:solidFill>
                <a:latin typeface="Calibri"/>
                <a:ea typeface="DejaVu Sans"/>
              </a:rPr>
              <a:t>But there might be a close relationship between the Alloy specification and an implementation in an OO language</a:t>
            </a:r>
            <a:endParaRPr b="0" lang="en-US" sz="3000" spc="-1" strike="noStrike">
              <a:latin typeface="Arial"/>
            </a:endParaRPr>
          </a:p>
        </p:txBody>
      </p:sp>
      <p:sp>
        <p:nvSpPr>
          <p:cNvPr id="142"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228814A-AFAB-4238-8D5F-CD56F17A9B53}" type="slidenum">
              <a:rPr b="0" lang="en-US" sz="1200" spc="-1" strike="noStrike">
                <a:solidFill>
                  <a:srgbClr val="8b8b8b"/>
                </a:solidFill>
                <a:latin typeface="Tahoma"/>
                <a:ea typeface="DejaVu Sans"/>
              </a:rPr>
              <a:t>&lt;number&gt;</a:t>
            </a:fld>
            <a:endParaRPr b="0" lang="en-US" sz="1200" spc="-1" strike="noStrike">
              <a:latin typeface="Arial"/>
            </a:endParaRPr>
          </a:p>
        </p:txBody>
      </p:sp>
      <p:sp>
        <p:nvSpPr>
          <p:cNvPr id="143"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Alloy --- </a:t>
            </a:r>
            <a:r>
              <a:rPr b="0" lang="en-US" sz="3600" spc="-1" strike="noStrike">
                <a:solidFill>
                  <a:srgbClr val="000000"/>
                </a:solidFill>
                <a:latin typeface="Calibri"/>
                <a:ea typeface="DejaVu Sans"/>
              </a:rPr>
              <a:t>Example Applications</a:t>
            </a:r>
            <a:r>
              <a:rPr b="0" lang="en-US" sz="4400" spc="-1" strike="noStrike">
                <a:solidFill>
                  <a:srgbClr val="000000"/>
                </a:solidFill>
                <a:latin typeface="Calibri"/>
                <a:ea typeface="DejaVu Sans"/>
              </a:rPr>
              <a:t> </a:t>
            </a:r>
            <a:endParaRPr b="0" lang="en-US" sz="4400" spc="-1" strike="noStrike">
              <a:latin typeface="Arial"/>
            </a:endParaRPr>
          </a:p>
        </p:txBody>
      </p:sp>
      <p:sp>
        <p:nvSpPr>
          <p:cNvPr id="145" name="CustomShape 2"/>
          <p:cNvSpPr/>
          <p:nvPr/>
        </p:nvSpPr>
        <p:spPr>
          <a:xfrm>
            <a:off x="606600" y="1447920"/>
            <a:ext cx="7926840" cy="49766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en-US" sz="3200" spc="-1" strike="noStrike">
                <a:solidFill>
                  <a:srgbClr val="000000"/>
                </a:solidFill>
                <a:latin typeface="Calibri"/>
                <a:ea typeface="DejaVu Sans"/>
              </a:rPr>
              <a:t>The Alloy 4 distribution comes with several example models that together illustrate the use of Alloy’s constructs</a:t>
            </a:r>
            <a:endParaRPr b="0" lang="en-US" sz="3200" spc="-1" strike="noStrike">
              <a:latin typeface="Arial"/>
            </a:endParaRPr>
          </a:p>
          <a:p>
            <a:pPr marL="457200">
              <a:lnSpc>
                <a:spcPct val="100000"/>
              </a:lnSpc>
              <a:spcBef>
                <a:spcPts val="561"/>
              </a:spcBef>
            </a:pPr>
            <a:endParaRPr b="0" lang="en-US" sz="3200" spc="-1" strike="noStrike">
              <a:latin typeface="Arial"/>
            </a:endParaRPr>
          </a:p>
          <a:p>
            <a:pPr marL="57240">
              <a:lnSpc>
                <a:spcPct val="100000"/>
              </a:lnSpc>
              <a:spcBef>
                <a:spcPts val="641"/>
              </a:spcBef>
            </a:pPr>
            <a:r>
              <a:rPr b="0" lang="en-US" sz="3200" spc="-1" strike="noStrike">
                <a:solidFill>
                  <a:srgbClr val="000000"/>
                </a:solidFill>
                <a:latin typeface="Calibri"/>
                <a:ea typeface="DejaVu Sans"/>
              </a:rPr>
              <a:t>Examples</a:t>
            </a:r>
            <a:endParaRPr b="0" lang="en-US" sz="32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Specification of a distributed spanning tree</a:t>
            </a:r>
            <a:endParaRPr b="0" lang="en-US" sz="28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Model of a generic file system</a:t>
            </a:r>
            <a:endParaRPr b="0" lang="en-US" sz="28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Model of a generic file synchronizer</a:t>
            </a:r>
            <a:endParaRPr b="0" lang="en-US" sz="28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Tower of Hanoi model</a:t>
            </a:r>
            <a:endParaRPr b="0" lang="en-US" sz="28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t>
            </a:r>
            <a:endParaRPr b="0" lang="en-US" sz="2800" spc="-1" strike="noStrike">
              <a:latin typeface="Arial"/>
            </a:endParaRPr>
          </a:p>
        </p:txBody>
      </p:sp>
      <p:sp>
        <p:nvSpPr>
          <p:cNvPr id="146"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F301278-C87C-493C-851B-D4BFAE231A2D}" type="slidenum">
              <a:rPr b="0" lang="en-US" sz="1200" spc="-1" strike="noStrike">
                <a:solidFill>
                  <a:srgbClr val="8b8b8b"/>
                </a:solidFill>
                <a:latin typeface="Tahoma"/>
                <a:ea typeface="DejaVu Sans"/>
              </a:rPr>
              <a:t>7</a:t>
            </a:fld>
            <a:endParaRPr b="0" lang="en-US" sz="1200" spc="-1" strike="noStrike">
              <a:latin typeface="Arial"/>
            </a:endParaRPr>
          </a:p>
        </p:txBody>
      </p:sp>
      <p:sp>
        <p:nvSpPr>
          <p:cNvPr id="147"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Alloy in General</a:t>
            </a:r>
            <a:endParaRPr b="0" lang="en-US" sz="4400" spc="-1" strike="noStrike">
              <a:latin typeface="Arial"/>
            </a:endParaRPr>
          </a:p>
        </p:txBody>
      </p:sp>
      <p:sp>
        <p:nvSpPr>
          <p:cNvPr id="149" name="CustomShape 2"/>
          <p:cNvSpPr/>
          <p:nvPr/>
        </p:nvSpPr>
        <p:spPr>
          <a:xfrm>
            <a:off x="520560" y="1544760"/>
            <a:ext cx="8012520" cy="452484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641"/>
              </a:spcBef>
            </a:pPr>
            <a:r>
              <a:rPr b="0" lang="en-US" sz="3200" spc="-1" strike="noStrike">
                <a:solidFill>
                  <a:srgbClr val="000000"/>
                </a:solidFill>
                <a:latin typeface="Calibri"/>
                <a:ea typeface="DejaVu Sans"/>
              </a:rPr>
              <a:t>Alloy is general enough that it can model </a:t>
            </a:r>
            <a:endParaRPr b="0" lang="en-US" sz="32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any domain of individuals and </a:t>
            </a:r>
            <a:endParaRPr b="0" lang="en-US" sz="2800" spc="-1" strike="noStrike">
              <a:latin typeface="Arial"/>
            </a:endParaRPr>
          </a:p>
          <a:p>
            <a:pPr lvl="1" marL="743040" indent="-284760">
              <a:lnSpc>
                <a:spcPct val="100000"/>
              </a:lnSpc>
              <a:spcBef>
                <a:spcPts val="561"/>
              </a:spcBef>
              <a:buClr>
                <a:srgbClr val="000000"/>
              </a:buClr>
              <a:buFont typeface="Arial"/>
              <a:buChar char="–"/>
            </a:pPr>
            <a:r>
              <a:rPr b="0" lang="en-US" sz="2800" spc="-1" strike="noStrike">
                <a:solidFill>
                  <a:srgbClr val="000000"/>
                </a:solidFill>
                <a:latin typeface="Calibri"/>
                <a:ea typeface="DejaVu Sans"/>
              </a:rPr>
              <a:t>relations between them</a:t>
            </a:r>
            <a:endParaRPr b="0" lang="en-US" sz="2800" spc="-1" strike="noStrike">
              <a:latin typeface="Arial"/>
            </a:endParaRPr>
          </a:p>
          <a:p>
            <a:pPr>
              <a:lnSpc>
                <a:spcPct val="100000"/>
              </a:lnSpc>
            </a:pPr>
            <a:endParaRPr b="0" lang="en-US" sz="2800" spc="-1" strike="noStrike">
              <a:latin typeface="Arial"/>
            </a:endParaRPr>
          </a:p>
          <a:p>
            <a:pPr>
              <a:lnSpc>
                <a:spcPct val="100000"/>
              </a:lnSpc>
              <a:spcBef>
                <a:spcPts val="641"/>
              </a:spcBef>
            </a:pPr>
            <a:r>
              <a:rPr b="0" lang="en-US" sz="3200" spc="-1" strike="noStrike">
                <a:solidFill>
                  <a:srgbClr val="000000"/>
                </a:solidFill>
                <a:latin typeface="Calibri"/>
                <a:ea typeface="DejaVu Sans"/>
              </a:rPr>
              <a:t>We will then start with a few simple examples that are not necessarily about about software </a:t>
            </a:r>
            <a:endParaRPr b="0" lang="en-US" sz="3200" spc="-1" strike="noStrike">
              <a:latin typeface="Arial"/>
            </a:endParaRPr>
          </a:p>
        </p:txBody>
      </p:sp>
      <p:sp>
        <p:nvSpPr>
          <p:cNvPr id="150"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45C6EDD-1AC6-479F-8E4F-EF3E67CB5323}" type="slidenum">
              <a:rPr b="0" lang="en-US" sz="1200" spc="-1" strike="noStrike">
                <a:solidFill>
                  <a:srgbClr val="8b8b8b"/>
                </a:solidFill>
                <a:latin typeface="Tahoma"/>
                <a:ea typeface="DejaVu Sans"/>
              </a:rPr>
              <a:t>7</a:t>
            </a:fld>
            <a:endParaRPr b="0" lang="en-US" sz="1200" spc="-1" strike="noStrike">
              <a:latin typeface="Arial"/>
            </a:endParaRPr>
          </a:p>
        </p:txBody>
      </p:sp>
      <p:sp>
        <p:nvSpPr>
          <p:cNvPr id="151"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4400" spc="-1" strike="noStrike">
                <a:solidFill>
                  <a:srgbClr val="000000"/>
                </a:solidFill>
                <a:latin typeface="Calibri"/>
                <a:ea typeface="DejaVu Sans"/>
              </a:rPr>
              <a:t>Example: Family Structure</a:t>
            </a:r>
            <a:endParaRPr b="0" lang="en-US" sz="4400" spc="-1" strike="noStrike">
              <a:latin typeface="Arial"/>
            </a:endParaRPr>
          </a:p>
        </p:txBody>
      </p:sp>
      <p:sp>
        <p:nvSpPr>
          <p:cNvPr id="153" name="CustomShape 2"/>
          <p:cNvSpPr/>
          <p:nvPr/>
        </p:nvSpPr>
        <p:spPr>
          <a:xfrm>
            <a:off x="586440" y="1413720"/>
            <a:ext cx="8012520" cy="4908240"/>
          </a:xfrm>
          <a:prstGeom prst="rect">
            <a:avLst/>
          </a:prstGeom>
          <a:noFill/>
          <a:ln>
            <a:noFill/>
          </a:ln>
        </p:spPr>
        <p:style>
          <a:lnRef idx="0"/>
          <a:fillRef idx="0"/>
          <a:effectRef idx="0"/>
          <a:fontRef idx="minor"/>
        </p:style>
        <p:txBody>
          <a:bodyPr lIns="90000" rIns="90000" tIns="45000" bIns="45000">
            <a:normAutofit/>
          </a:bodyPr>
          <a:p>
            <a:pPr>
              <a:lnSpc>
                <a:spcPct val="130000"/>
              </a:lnSpc>
              <a:spcBef>
                <a:spcPts val="479"/>
              </a:spcBef>
            </a:pPr>
            <a:r>
              <a:rPr b="0" lang="en-US" sz="2400" spc="-1" strike="noStrike">
                <a:solidFill>
                  <a:srgbClr val="000000"/>
                </a:solidFill>
                <a:latin typeface="Calibri"/>
                <a:ea typeface="DejaVu Sans"/>
              </a:rPr>
              <a:t>We want to…</a:t>
            </a:r>
            <a:endParaRPr b="0" lang="en-US" sz="2400" spc="-1" strike="noStrike">
              <a:latin typeface="Arial"/>
            </a:endParaRPr>
          </a:p>
          <a:p>
            <a:pPr marL="343080" indent="-342000">
              <a:lnSpc>
                <a:spcPct val="130000"/>
              </a:lnSpc>
              <a:spcBef>
                <a:spcPts val="479"/>
              </a:spcBef>
              <a:buClr>
                <a:srgbClr val="000000"/>
              </a:buClr>
              <a:buFont typeface="Arial"/>
              <a:buChar char="•"/>
            </a:pPr>
            <a:r>
              <a:rPr b="0" lang="en-US" sz="2400" spc="-1" strike="noStrike">
                <a:solidFill>
                  <a:srgbClr val="000000"/>
                </a:solidFill>
                <a:latin typeface="Calibri"/>
                <a:ea typeface="DejaVu Sans"/>
              </a:rPr>
              <a:t>Model </a:t>
            </a:r>
            <a:r>
              <a:rPr b="0" lang="en-US" sz="2400" spc="-1" strike="noStrike">
                <a:solidFill>
                  <a:srgbClr val="c0504d"/>
                </a:solidFill>
                <a:latin typeface="Calibri"/>
                <a:ea typeface="DejaVu Sans"/>
              </a:rPr>
              <a:t>parent/child relationships </a:t>
            </a:r>
            <a:r>
              <a:rPr b="0" lang="en-US" sz="2400" spc="-1" strike="noStrike">
                <a:solidFill>
                  <a:srgbClr val="000000"/>
                </a:solidFill>
                <a:latin typeface="Calibri"/>
                <a:ea typeface="DejaVu Sans"/>
              </a:rPr>
              <a:t>as primitive relations</a:t>
            </a:r>
            <a:endParaRPr b="0" lang="en-US" sz="2400" spc="-1" strike="noStrike">
              <a:latin typeface="Arial"/>
            </a:endParaRPr>
          </a:p>
          <a:p>
            <a:pPr marL="343080" indent="-342000">
              <a:lnSpc>
                <a:spcPct val="130000"/>
              </a:lnSpc>
              <a:spcBef>
                <a:spcPts val="479"/>
              </a:spcBef>
              <a:buClr>
                <a:srgbClr val="000000"/>
              </a:buClr>
              <a:buFont typeface="Arial"/>
              <a:buChar char="•"/>
            </a:pPr>
            <a:r>
              <a:rPr b="0" lang="en-US" sz="2400" spc="-1" strike="noStrike">
                <a:solidFill>
                  <a:srgbClr val="000000"/>
                </a:solidFill>
                <a:latin typeface="Calibri"/>
                <a:ea typeface="DejaVu Sans"/>
              </a:rPr>
              <a:t>Model </a:t>
            </a:r>
            <a:r>
              <a:rPr b="0" lang="en-US" sz="2400" spc="-1" strike="noStrike">
                <a:solidFill>
                  <a:srgbClr val="c0504d"/>
                </a:solidFill>
                <a:latin typeface="Calibri"/>
                <a:ea typeface="DejaVu Sans"/>
              </a:rPr>
              <a:t>spousal relationships </a:t>
            </a:r>
            <a:r>
              <a:rPr b="0" lang="en-US" sz="2400" spc="-1" strike="noStrike">
                <a:solidFill>
                  <a:srgbClr val="000000"/>
                </a:solidFill>
                <a:latin typeface="Calibri"/>
                <a:ea typeface="DejaVu Sans"/>
              </a:rPr>
              <a:t>as primitive relations </a:t>
            </a:r>
            <a:endParaRPr b="0" lang="en-US" sz="2400" spc="-1" strike="noStrike">
              <a:latin typeface="Arial"/>
            </a:endParaRPr>
          </a:p>
          <a:p>
            <a:pPr marL="343080" indent="-342000">
              <a:lnSpc>
                <a:spcPct val="130000"/>
              </a:lnSpc>
              <a:spcBef>
                <a:spcPts val="479"/>
              </a:spcBef>
              <a:buClr>
                <a:srgbClr val="000000"/>
              </a:buClr>
              <a:buFont typeface="Arial"/>
              <a:buChar char="•"/>
            </a:pPr>
            <a:r>
              <a:rPr b="0" lang="en-US" sz="2400" spc="-1" strike="noStrike">
                <a:solidFill>
                  <a:srgbClr val="000000"/>
                </a:solidFill>
                <a:latin typeface="Calibri"/>
                <a:ea typeface="DejaVu Sans"/>
              </a:rPr>
              <a:t>Model relationships such as “</a:t>
            </a:r>
            <a:r>
              <a:rPr b="0" lang="en-US" sz="2400" spc="-1" strike="noStrike">
                <a:solidFill>
                  <a:srgbClr val="c0504d"/>
                </a:solidFill>
                <a:latin typeface="Calibri"/>
                <a:ea typeface="DejaVu Sans"/>
              </a:rPr>
              <a:t>siblings</a:t>
            </a:r>
            <a:r>
              <a:rPr b="0" lang="en-US" sz="2400" spc="-1" strike="noStrike">
                <a:solidFill>
                  <a:srgbClr val="000000"/>
                </a:solidFill>
                <a:latin typeface="Calibri"/>
                <a:ea typeface="DejaVu Sans"/>
              </a:rPr>
              <a:t>” as </a:t>
            </a:r>
            <a:r>
              <a:rPr b="0" i="1" lang="en-US" sz="2400" spc="-1" strike="noStrike">
                <a:solidFill>
                  <a:srgbClr val="000000"/>
                </a:solidFill>
                <a:latin typeface="Calibri"/>
                <a:ea typeface="DejaVu Sans"/>
              </a:rPr>
              <a:t>derived</a:t>
            </a:r>
            <a:r>
              <a:rPr b="0" lang="en-US" sz="2400" spc="-1" strike="noStrike">
                <a:solidFill>
                  <a:srgbClr val="000000"/>
                </a:solidFill>
                <a:latin typeface="Calibri"/>
                <a:ea typeface="DejaVu Sans"/>
              </a:rPr>
              <a:t> relations</a:t>
            </a:r>
            <a:endParaRPr b="0" lang="en-US" sz="2400" spc="-1" strike="noStrike">
              <a:latin typeface="Arial"/>
            </a:endParaRPr>
          </a:p>
          <a:p>
            <a:pPr marL="343080" indent="-342000">
              <a:lnSpc>
                <a:spcPct val="130000"/>
              </a:lnSpc>
              <a:spcBef>
                <a:spcPts val="479"/>
              </a:spcBef>
              <a:buClr>
                <a:srgbClr val="000000"/>
              </a:buClr>
              <a:buFont typeface="Arial"/>
              <a:buChar char="•"/>
            </a:pPr>
            <a:r>
              <a:rPr b="0" lang="en-US" sz="2400" spc="-1" strike="noStrike">
                <a:solidFill>
                  <a:srgbClr val="000000"/>
                </a:solidFill>
                <a:latin typeface="Calibri"/>
                <a:ea typeface="DejaVu Sans"/>
              </a:rPr>
              <a:t>Enforce certain </a:t>
            </a:r>
            <a:r>
              <a:rPr b="0" lang="en-US" sz="2400" spc="-1" strike="noStrike">
                <a:solidFill>
                  <a:srgbClr val="c0504d"/>
                </a:solidFill>
                <a:latin typeface="Calibri"/>
                <a:ea typeface="DejaVu Sans"/>
              </a:rPr>
              <a:t>biological constraints</a:t>
            </a:r>
            <a:r>
              <a:rPr b="0" lang="en-US" sz="2400" spc="-1" strike="noStrike">
                <a:solidFill>
                  <a:srgbClr val="000000"/>
                </a:solidFill>
                <a:latin typeface="Calibri"/>
                <a:ea typeface="DejaVu Sans"/>
              </a:rPr>
              <a:t> via 1</a:t>
            </a:r>
            <a:r>
              <a:rPr b="0" lang="en-US" sz="2400" spc="-1" strike="noStrike" baseline="30000">
                <a:solidFill>
                  <a:srgbClr val="000000"/>
                </a:solidFill>
                <a:latin typeface="Calibri"/>
                <a:ea typeface="DejaVu Sans"/>
              </a:rPr>
              <a:t>st</a:t>
            </a:r>
            <a:r>
              <a:rPr b="0" lang="en-US" sz="2400" spc="-1" strike="noStrike">
                <a:solidFill>
                  <a:srgbClr val="000000"/>
                </a:solidFill>
                <a:latin typeface="Calibri"/>
                <a:ea typeface="DejaVu Sans"/>
              </a:rPr>
              <a:t>-order predicates</a:t>
            </a:r>
            <a:br/>
            <a:r>
              <a:rPr b="0" lang="en-US" sz="2400" spc="-1" strike="noStrike">
                <a:solidFill>
                  <a:srgbClr val="000000"/>
                </a:solidFill>
                <a:latin typeface="Calibri"/>
                <a:ea typeface="DejaVu Sans"/>
              </a:rPr>
              <a:t>(e.g., people have only one mother)</a:t>
            </a:r>
            <a:endParaRPr b="0" lang="en-US" sz="2400" spc="-1" strike="noStrike">
              <a:latin typeface="Arial"/>
            </a:endParaRPr>
          </a:p>
          <a:p>
            <a:pPr marL="343080" indent="-342000">
              <a:lnSpc>
                <a:spcPct val="130000"/>
              </a:lnSpc>
              <a:spcBef>
                <a:spcPts val="479"/>
              </a:spcBef>
              <a:buClr>
                <a:srgbClr val="000000"/>
              </a:buClr>
              <a:buFont typeface="Arial"/>
              <a:buChar char="•"/>
            </a:pPr>
            <a:r>
              <a:rPr b="0" lang="en-US" sz="2400" spc="-1" strike="noStrike">
                <a:solidFill>
                  <a:srgbClr val="000000"/>
                </a:solidFill>
                <a:latin typeface="Calibri"/>
                <a:ea typeface="DejaVu Sans"/>
              </a:rPr>
              <a:t>Enforce certain </a:t>
            </a:r>
            <a:r>
              <a:rPr b="0" lang="en-US" sz="2400" spc="-1" strike="noStrike">
                <a:solidFill>
                  <a:srgbClr val="c0504d"/>
                </a:solidFill>
                <a:latin typeface="Calibri"/>
                <a:ea typeface="DejaVu Sans"/>
              </a:rPr>
              <a:t>social constraints </a:t>
            </a:r>
            <a:r>
              <a:rPr b="0" lang="en-US" sz="2400" spc="-1" strike="noStrike">
                <a:solidFill>
                  <a:srgbClr val="000000"/>
                </a:solidFill>
                <a:latin typeface="Calibri"/>
                <a:ea typeface="DejaVu Sans"/>
              </a:rPr>
              <a:t>via 1</a:t>
            </a:r>
            <a:r>
              <a:rPr b="0" lang="en-US" sz="2400" spc="-1" strike="noStrike" baseline="30000">
                <a:solidFill>
                  <a:srgbClr val="000000"/>
                </a:solidFill>
                <a:latin typeface="Calibri"/>
                <a:ea typeface="DejaVu Sans"/>
              </a:rPr>
              <a:t>st</a:t>
            </a:r>
            <a:r>
              <a:rPr b="0" lang="en-US" sz="2400" spc="-1" strike="noStrike">
                <a:solidFill>
                  <a:srgbClr val="000000"/>
                </a:solidFill>
                <a:latin typeface="Calibri"/>
                <a:ea typeface="DejaVu Sans"/>
              </a:rPr>
              <a:t>-order predicates </a:t>
            </a:r>
            <a:br/>
            <a:r>
              <a:rPr b="0" lang="en-US" sz="2400" spc="-1" strike="noStrike">
                <a:solidFill>
                  <a:srgbClr val="000000"/>
                </a:solidFill>
                <a:latin typeface="Calibri"/>
                <a:ea typeface="DejaVu Sans"/>
              </a:rPr>
              <a:t>(e.g., a wife isn’t a sibling)</a:t>
            </a:r>
            <a:endParaRPr b="0" lang="en-US" sz="2400" spc="-1" strike="noStrike">
              <a:latin typeface="Arial"/>
            </a:endParaRPr>
          </a:p>
          <a:p>
            <a:pPr marL="343080" indent="-342000">
              <a:lnSpc>
                <a:spcPct val="130000"/>
              </a:lnSpc>
              <a:spcBef>
                <a:spcPts val="479"/>
              </a:spcBef>
              <a:buClr>
                <a:srgbClr val="000000"/>
              </a:buClr>
              <a:buFont typeface="Arial"/>
              <a:buChar char="•"/>
            </a:pPr>
            <a:r>
              <a:rPr b="0" lang="en-US" sz="2400" spc="-1" strike="noStrike">
                <a:solidFill>
                  <a:srgbClr val="000000"/>
                </a:solidFill>
                <a:latin typeface="Calibri"/>
                <a:ea typeface="DejaVu Sans"/>
              </a:rPr>
              <a:t>Confirm or refute the existence of certain </a:t>
            </a:r>
            <a:r>
              <a:rPr b="0" lang="en-US" sz="2400" spc="-1" strike="noStrike">
                <a:solidFill>
                  <a:srgbClr val="c0504d"/>
                </a:solidFill>
                <a:latin typeface="Calibri"/>
                <a:ea typeface="DejaVu Sans"/>
              </a:rPr>
              <a:t>derived relationships </a:t>
            </a:r>
            <a:br/>
            <a:r>
              <a:rPr b="0" lang="en-US" sz="2400" spc="-1" strike="noStrike">
                <a:solidFill>
                  <a:srgbClr val="000000"/>
                </a:solidFill>
                <a:latin typeface="Calibri"/>
                <a:ea typeface="DejaVu Sans"/>
              </a:rPr>
              <a:t>(e.g., no one has a wife with whom he shares a parent)</a:t>
            </a:r>
            <a:endParaRPr b="0" lang="en-US" sz="2400" spc="-1" strike="noStrike">
              <a:latin typeface="Arial"/>
            </a:endParaRPr>
          </a:p>
        </p:txBody>
      </p:sp>
      <p:sp>
        <p:nvSpPr>
          <p:cNvPr id="154" name="CustomShape 3"/>
          <p:cNvSpPr/>
          <p:nvPr/>
        </p:nvSpPr>
        <p:spPr>
          <a:xfrm>
            <a:off x="7220880" y="6356520"/>
            <a:ext cx="14648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5315FCC-CA62-4489-A699-6C14187DDAB3}" type="slidenum">
              <a:rPr b="0" lang="en-US" sz="1200" spc="-1" strike="noStrike">
                <a:solidFill>
                  <a:srgbClr val="8b8b8b"/>
                </a:solidFill>
                <a:latin typeface="Tahoma"/>
                <a:ea typeface="DejaVu Sans"/>
              </a:rPr>
              <a:t>9</a:t>
            </a:fld>
            <a:endParaRPr b="0" lang="en-US" sz="1200" spc="-1" strike="noStrike">
              <a:latin typeface="Arial"/>
            </a:endParaRPr>
          </a:p>
        </p:txBody>
      </p:sp>
      <p:sp>
        <p:nvSpPr>
          <p:cNvPr id="155" name="CustomShape 4"/>
          <p:cNvSpPr/>
          <p:nvPr/>
        </p:nvSpPr>
        <p:spPr>
          <a:xfrm>
            <a:off x="2013840" y="6356520"/>
            <a:ext cx="483408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Tahoma"/>
                <a:ea typeface="DejaVu Sans"/>
              </a:rPr>
              <a:t>CS:5810 -- Formal Methods in Software Engineering   Fall 2019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12100</TotalTime>
  <Application>LibreOffice/6.2.6.2$Linux_X86_64 LibreOffice_project/20$Build-2</Application>
  <Words>2521</Words>
  <Paragraphs>796</Paragraphs>
  <Company>Kansas State University</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2010-04-06T06:10:11Z</dcterms:created>
  <dc:creator>John Hatcliff</dc:creator>
  <dc:description/>
  <dc:language>en-US</dc:language>
  <cp:lastModifiedBy>Andrew Reynolds</cp:lastModifiedBy>
  <dcterms:modified xsi:type="dcterms:W3CDTF">2019-09-03T11:20:52Z</dcterms:modified>
  <cp:revision>600</cp:revision>
  <dc:subject/>
  <dc:title>CIS 771: Lecture 03 -- Introduction to Alloy</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15.0025</vt:lpwstr>
  </property>
  <property fmtid="{D5CDD505-2E9C-101B-9397-08002B2CF9AE}" pid="3" name="Company">
    <vt:lpwstr>Kansas State University</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1</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47</vt:i4>
  </property>
</Properties>
</file>