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17" r:id="rId2"/>
    <p:sldId id="319" r:id="rId3"/>
    <p:sldId id="320" r:id="rId4"/>
    <p:sldId id="331" r:id="rId5"/>
    <p:sldId id="338" r:id="rId6"/>
    <p:sldId id="339" r:id="rId7"/>
    <p:sldId id="321" r:id="rId8"/>
    <p:sldId id="322" r:id="rId9"/>
    <p:sldId id="323" r:id="rId10"/>
    <p:sldId id="324" r:id="rId11"/>
    <p:sldId id="326" r:id="rId12"/>
    <p:sldId id="332" r:id="rId13"/>
    <p:sldId id="325" r:id="rId14"/>
    <p:sldId id="327" r:id="rId15"/>
    <p:sldId id="333" r:id="rId16"/>
    <p:sldId id="334" r:id="rId17"/>
    <p:sldId id="335" r:id="rId18"/>
    <p:sldId id="336" r:id="rId19"/>
    <p:sldId id="337" r:id="rId20"/>
    <p:sldId id="340" r:id="rId21"/>
    <p:sldId id="34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02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8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101" y="77"/>
      </p:cViewPr>
      <p:guideLst>
        <p:guide orient="horz" pos="2160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F2029-64E2-4CFE-B6D9-25C62350E5FB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F8EF6-2E25-4EED-9206-1C81475B6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518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F8EF6-2E25-4EED-9206-1C81475B625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614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F8EF6-2E25-4EED-9206-1C81475B625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07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919E7-6AF0-4478-B345-77BF25ED58CE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8E9F8-421E-4C63-93EB-EA5EF08DC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27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919E7-6AF0-4478-B345-77BF25ED58CE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8E9F8-421E-4C63-93EB-EA5EF08DC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84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919E7-6AF0-4478-B345-77BF25ED58CE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8E9F8-421E-4C63-93EB-EA5EF08DC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739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919E7-6AF0-4478-B345-77BF25ED58CE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8E9F8-421E-4C63-93EB-EA5EF08DC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17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919E7-6AF0-4478-B345-77BF25ED58CE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8E9F8-421E-4C63-93EB-EA5EF08DC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35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919E7-6AF0-4478-B345-77BF25ED58CE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8E9F8-421E-4C63-93EB-EA5EF08DC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30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919E7-6AF0-4478-B345-77BF25ED58CE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8E9F8-421E-4C63-93EB-EA5EF08DC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803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919E7-6AF0-4478-B345-77BF25ED58CE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8E9F8-421E-4C63-93EB-EA5EF08DC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850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919E7-6AF0-4478-B345-77BF25ED58CE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8E9F8-421E-4C63-93EB-EA5EF08DC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145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919E7-6AF0-4478-B345-77BF25ED58CE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8E9F8-421E-4C63-93EB-EA5EF08DC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083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919E7-6AF0-4478-B345-77BF25ED58CE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8E9F8-421E-4C63-93EB-EA5EF08DC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647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919E7-6AF0-4478-B345-77BF25ED58CE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8E9F8-421E-4C63-93EB-EA5EF08DC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975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20150" cy="78771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1785" y="2233061"/>
            <a:ext cx="2887579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Data structure of mapper1D output.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From upper right corner of </a:t>
            </a:r>
            <a:r>
              <a:rPr lang="en-US" sz="2400" dirty="0" err="1"/>
              <a:t>Rstudio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5517998" y="5756528"/>
            <a:ext cx="339811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Created using</a:t>
            </a:r>
          </a:p>
          <a:p>
            <a:pPr algn="ctr"/>
            <a:r>
              <a:rPr lang="en-US" sz="2400" dirty="0"/>
              <a:t>m1datastructureLecture.r</a:t>
            </a:r>
          </a:p>
        </p:txBody>
      </p:sp>
    </p:spTree>
    <p:extLst>
      <p:ext uri="{BB962C8B-B14F-4D97-AF65-F5344CB8AC3E}">
        <p14:creationId xmlns:p14="http://schemas.microsoft.com/office/powerpoint/2010/main" val="1809056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" y="91046"/>
            <a:ext cx="8943975" cy="4038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31123"/>
          <a:stretch/>
        </p:blipFill>
        <p:spPr>
          <a:xfrm>
            <a:off x="225692" y="5291077"/>
            <a:ext cx="2952750" cy="7150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70526" r="72432" b="2526"/>
          <a:stretch/>
        </p:blipFill>
        <p:spPr>
          <a:xfrm>
            <a:off x="5864543" y="5444429"/>
            <a:ext cx="2413184" cy="6160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6" t="27616" r="19024" b="33289"/>
          <a:stretch/>
        </p:blipFill>
        <p:spPr>
          <a:xfrm>
            <a:off x="3753852" y="4539002"/>
            <a:ext cx="1260910" cy="17325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5692" y="4371539"/>
            <a:ext cx="2271562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For entire data set of 4 points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04560" y="4554729"/>
            <a:ext cx="2003658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For middle bin with 2 points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0" y="4148069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flipH="1">
            <a:off x="225690" y="6068504"/>
            <a:ext cx="3614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Diam</a:t>
            </a:r>
            <a:r>
              <a:rPr lang="en-US" sz="2400" dirty="0"/>
              <a:t> = ((3-1)</a:t>
            </a:r>
            <a:r>
              <a:rPr lang="en-US" sz="2400" baseline="30000" dirty="0"/>
              <a:t>2</a:t>
            </a:r>
            <a:r>
              <a:rPr lang="en-US" sz="2400" dirty="0"/>
              <a:t> + (9-1)</a:t>
            </a:r>
            <a:r>
              <a:rPr lang="en-US" sz="2400" baseline="30000" dirty="0"/>
              <a:t>2</a:t>
            </a:r>
            <a:r>
              <a:rPr lang="en-US" sz="2400" dirty="0"/>
              <a:t> )</a:t>
            </a:r>
            <a:r>
              <a:rPr lang="en-US" sz="2400" baseline="30000" dirty="0"/>
              <a:t>1/2</a:t>
            </a:r>
            <a:r>
              <a:rPr lang="en-US" sz="2400" dirty="0"/>
              <a:t>  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5864543" y="6068504"/>
            <a:ext cx="3614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Diam</a:t>
            </a:r>
            <a:r>
              <a:rPr lang="en-US" sz="2400" dirty="0"/>
              <a:t> = 9-1 = 8  </a:t>
            </a:r>
          </a:p>
        </p:txBody>
      </p:sp>
    </p:spTree>
    <p:extLst>
      <p:ext uri="{BB962C8B-B14F-4D97-AF65-F5344CB8AC3E}">
        <p14:creationId xmlns:p14="http://schemas.microsoft.com/office/powerpoint/2010/main" val="3171115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215141"/>
            <a:ext cx="4458322" cy="31436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727" y="481317"/>
            <a:ext cx="2476500" cy="2257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7" t="23633" r="12536" b="18194"/>
          <a:stretch/>
        </p:blipFill>
        <p:spPr>
          <a:xfrm>
            <a:off x="226193" y="404315"/>
            <a:ext cx="2103120" cy="257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137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215141"/>
            <a:ext cx="4458322" cy="31436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727" y="481317"/>
            <a:ext cx="2476500" cy="2257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7" t="23633" r="12536" b="18194"/>
          <a:stretch/>
        </p:blipFill>
        <p:spPr>
          <a:xfrm>
            <a:off x="226193" y="404315"/>
            <a:ext cx="2103120" cy="25780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" y="4071839"/>
            <a:ext cx="9052560" cy="224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808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31123"/>
          <a:stretch/>
        </p:blipFill>
        <p:spPr>
          <a:xfrm>
            <a:off x="225692" y="1017451"/>
            <a:ext cx="2952750" cy="7150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6" t="27616" r="19024" b="33289"/>
          <a:stretch/>
        </p:blipFill>
        <p:spPr>
          <a:xfrm>
            <a:off x="7555831" y="62329"/>
            <a:ext cx="1260910" cy="17325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06362" y="211756"/>
            <a:ext cx="500082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Suppose bin consists of these 4 points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3178442" y="982276"/>
            <a:ext cx="3614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Diam</a:t>
            </a:r>
            <a:r>
              <a:rPr lang="en-US" sz="2400" dirty="0"/>
              <a:t> = ((3-1)</a:t>
            </a:r>
            <a:r>
              <a:rPr lang="en-US" sz="2400" baseline="30000" dirty="0"/>
              <a:t>2</a:t>
            </a:r>
            <a:r>
              <a:rPr lang="en-US" sz="2400" dirty="0"/>
              <a:t> + (9-1)</a:t>
            </a:r>
            <a:r>
              <a:rPr lang="en-US" sz="2400" baseline="30000" dirty="0"/>
              <a:t>2</a:t>
            </a:r>
            <a:r>
              <a:rPr lang="en-US" sz="2400" dirty="0"/>
              <a:t> )</a:t>
            </a:r>
            <a:r>
              <a:rPr lang="en-US" sz="2400" baseline="30000" dirty="0"/>
              <a:t>1/2</a:t>
            </a:r>
            <a:r>
              <a:rPr lang="en-US" sz="2400" dirty="0"/>
              <a:t> 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b="34184"/>
          <a:stretch/>
        </p:blipFill>
        <p:spPr>
          <a:xfrm>
            <a:off x="91440" y="2473401"/>
            <a:ext cx="9052560" cy="751063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0" y="2155348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0" y="3599433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76821"/>
            <a:ext cx="9144000" cy="213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211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43" y="714375"/>
            <a:ext cx="9029460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228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1" y="2701293"/>
            <a:ext cx="4429743" cy="22482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186239"/>
            <a:ext cx="9052560" cy="25150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6" t="27616" r="19024" b="33289"/>
          <a:stretch/>
        </p:blipFill>
        <p:spPr>
          <a:xfrm>
            <a:off x="163629" y="5028964"/>
            <a:ext cx="1260910" cy="17325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31483" y="2614038"/>
            <a:ext cx="4429743" cy="37819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43915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37692"/>
          <a:stretch/>
        </p:blipFill>
        <p:spPr>
          <a:xfrm>
            <a:off x="91440" y="2719136"/>
            <a:ext cx="9029460" cy="30196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33925"/>
          <a:stretch/>
        </p:blipFill>
        <p:spPr>
          <a:xfrm>
            <a:off x="91440" y="147738"/>
            <a:ext cx="9052560" cy="16618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" y="1926205"/>
            <a:ext cx="1524000" cy="67627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-23100" y="2719136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0" y="5738051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817" y="5737341"/>
            <a:ext cx="853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668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288407"/>
            <a:ext cx="8982075" cy="3905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44261" b="33925"/>
          <a:stretch/>
        </p:blipFill>
        <p:spPr>
          <a:xfrm>
            <a:off x="161925" y="818148"/>
            <a:ext cx="9052560" cy="5486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14" y="1790983"/>
            <a:ext cx="8534400" cy="91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1" y="2701293"/>
            <a:ext cx="4429743" cy="22482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t="57485"/>
          <a:stretch/>
        </p:blipFill>
        <p:spPr>
          <a:xfrm>
            <a:off x="0" y="5034013"/>
            <a:ext cx="9144000" cy="90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288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52" y="507784"/>
            <a:ext cx="9018656" cy="52120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7840" y="5963920"/>
            <a:ext cx="782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Figure courtesy of Steve </a:t>
            </a:r>
            <a:r>
              <a:rPr lang="en-US" sz="2400" dirty="0" err="1"/>
              <a:t>Oudet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296065" y="183495"/>
            <a:ext cx="436331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dirty="0" err="1"/>
              <a:t>num_bins_when_clustering</a:t>
            </a:r>
            <a:r>
              <a:rPr lang="en-US" sz="2400" dirty="0"/>
              <a:t> = ???</a:t>
            </a:r>
          </a:p>
        </p:txBody>
      </p:sp>
    </p:spTree>
    <p:extLst>
      <p:ext uri="{BB962C8B-B14F-4D97-AF65-F5344CB8AC3E}">
        <p14:creationId xmlns:p14="http://schemas.microsoft.com/office/powerpoint/2010/main" val="4075780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097" y="0"/>
            <a:ext cx="427980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99438" y="3453493"/>
            <a:ext cx="3315560" cy="61897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714998" y="3461660"/>
            <a:ext cx="922566" cy="30600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32096" y="5255079"/>
            <a:ext cx="3519667" cy="7701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78863" y="6288618"/>
            <a:ext cx="1329270" cy="30600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82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8698" y="288815"/>
            <a:ext cx="8017845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&gt; m1</a:t>
            </a:r>
          </a:p>
          <a:p>
            <a:r>
              <a:rPr lang="en-US" sz="2400" dirty="0"/>
              <a:t>$adjacency</a:t>
            </a:r>
          </a:p>
          <a:p>
            <a:r>
              <a:rPr lang="en-US" sz="2400" dirty="0"/>
              <a:t>     [,1] [,2] [,3] [,4]</a:t>
            </a:r>
          </a:p>
          <a:p>
            <a:r>
              <a:rPr lang="en-US" sz="2400" dirty="0"/>
              <a:t>[1,]    0    0    0    0</a:t>
            </a:r>
          </a:p>
          <a:p>
            <a:r>
              <a:rPr lang="en-US" sz="2400" dirty="0"/>
              <a:t>[2,]    0    0    0    0</a:t>
            </a:r>
          </a:p>
          <a:p>
            <a:r>
              <a:rPr lang="en-US" sz="2400" dirty="0"/>
              <a:t>[3,]    0    0    0    0</a:t>
            </a:r>
          </a:p>
          <a:p>
            <a:r>
              <a:rPr lang="en-US" sz="2400" dirty="0"/>
              <a:t>[4,]    0    0    0    0</a:t>
            </a:r>
          </a:p>
          <a:p>
            <a:endParaRPr lang="en-US" sz="2400" dirty="0"/>
          </a:p>
          <a:p>
            <a:r>
              <a:rPr lang="en-US" sz="2400" dirty="0"/>
              <a:t>$</a:t>
            </a:r>
            <a:r>
              <a:rPr lang="en-US" sz="2400" dirty="0" err="1"/>
              <a:t>num_vertices</a:t>
            </a:r>
            <a:endParaRPr lang="en-US" sz="2400" dirty="0"/>
          </a:p>
          <a:p>
            <a:r>
              <a:rPr lang="en-US" sz="2400" dirty="0"/>
              <a:t>[1] 4</a:t>
            </a:r>
          </a:p>
          <a:p>
            <a:endParaRPr lang="en-US" sz="2400" dirty="0"/>
          </a:p>
          <a:p>
            <a:r>
              <a:rPr lang="en-US" sz="2400" dirty="0"/>
              <a:t>$</a:t>
            </a:r>
            <a:r>
              <a:rPr lang="en-US" sz="2400" dirty="0" err="1"/>
              <a:t>level_of_vertex</a:t>
            </a:r>
            <a:endParaRPr lang="en-US" sz="2400" dirty="0"/>
          </a:p>
          <a:p>
            <a:r>
              <a:rPr lang="en-US" sz="2400" dirty="0"/>
              <a:t>[1] 1 3 3 5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632" y="288815"/>
            <a:ext cx="2476500" cy="2257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991" y="2876854"/>
            <a:ext cx="5973009" cy="37819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7" t="23633" r="12536" b="18194"/>
          <a:stretch/>
        </p:blipFill>
        <p:spPr>
          <a:xfrm>
            <a:off x="6737686" y="99641"/>
            <a:ext cx="2103120" cy="257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597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multid.se/genex/clustering_distanc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597" y="2610127"/>
            <a:ext cx="4254681" cy="2926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7597" y="5987534"/>
            <a:ext cx="3965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http://www.multid.se/genex/hs515.htm</a:t>
            </a:r>
          </a:p>
        </p:txBody>
      </p:sp>
      <p:sp>
        <p:nvSpPr>
          <p:cNvPr id="7" name="Rectangle 6"/>
          <p:cNvSpPr/>
          <p:nvPr/>
        </p:nvSpPr>
        <p:spPr>
          <a:xfrm>
            <a:off x="777703" y="470625"/>
            <a:ext cx="763221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Linux Libertine"/>
              </a:rPr>
              <a:t>Different type of h</a:t>
            </a:r>
            <a:r>
              <a:rPr lang="en-US" sz="3200" b="0" i="0" dirty="0">
                <a:solidFill>
                  <a:srgbClr val="7030A0"/>
                </a:solidFill>
                <a:effectLst/>
                <a:latin typeface="Linux Libertine"/>
              </a:rPr>
              <a:t>ierarchical clustering </a:t>
            </a:r>
          </a:p>
          <a:p>
            <a:endParaRPr lang="en-US" sz="3200" dirty="0">
              <a:solidFill>
                <a:srgbClr val="7030A0"/>
              </a:solidFill>
              <a:latin typeface="Linux Libertine"/>
            </a:endParaRPr>
          </a:p>
          <a:p>
            <a:r>
              <a:rPr lang="en-US" sz="3200" b="0" i="0" dirty="0">
                <a:solidFill>
                  <a:srgbClr val="7030A0"/>
                </a:solidFill>
                <a:effectLst/>
                <a:latin typeface="Linux Libertine"/>
              </a:rPr>
              <a:t>What is the distance between 2 clusters?</a:t>
            </a:r>
          </a:p>
        </p:txBody>
      </p:sp>
      <p:pic>
        <p:nvPicPr>
          <p:cNvPr id="8" name="Picture 4" descr="File:Hierarchical clustering simple diagram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" y="2602244"/>
            <a:ext cx="3981450" cy="31718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36332" y="5998664"/>
            <a:ext cx="3851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http://en.wikipedia.org/wiki/File:Hierarchical_clustering_simple_diagram.svg</a:t>
            </a:r>
          </a:p>
        </p:txBody>
      </p:sp>
    </p:spTree>
    <p:extLst>
      <p:ext uri="{BB962C8B-B14F-4D97-AF65-F5344CB8AC3E}">
        <p14:creationId xmlns:p14="http://schemas.microsoft.com/office/powerpoint/2010/main" val="3987361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25" y="98001"/>
            <a:ext cx="8414766" cy="642423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67217" y="5530256"/>
            <a:ext cx="62539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http://statweb.stanford.edu/~tibs/ElemStatLearn/</a:t>
            </a:r>
          </a:p>
        </p:txBody>
      </p:sp>
      <p:sp>
        <p:nvSpPr>
          <p:cNvPr id="4" name="Rectangle 3"/>
          <p:cNvSpPr/>
          <p:nvPr/>
        </p:nvSpPr>
        <p:spPr>
          <a:xfrm>
            <a:off x="889234" y="6465382"/>
            <a:ext cx="91859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 Elements of Statistical Learning (2nd edition)  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Hastie,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Tibshirani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and Friedman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715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5012" y="855255"/>
            <a:ext cx="344691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$</a:t>
            </a:r>
            <a:r>
              <a:rPr lang="en-US" sz="2400" dirty="0" err="1"/>
              <a:t>points_in_vertex</a:t>
            </a:r>
            <a:endParaRPr lang="en-US" sz="2400" dirty="0"/>
          </a:p>
          <a:p>
            <a:r>
              <a:rPr lang="en-US" sz="2400" dirty="0"/>
              <a:t>$</a:t>
            </a:r>
            <a:r>
              <a:rPr lang="en-US" sz="2400" dirty="0" err="1"/>
              <a:t>points_in_vertex</a:t>
            </a:r>
            <a:r>
              <a:rPr lang="en-US" sz="2400" dirty="0"/>
              <a:t>[[1]]</a:t>
            </a:r>
          </a:p>
          <a:p>
            <a:r>
              <a:rPr lang="en-US" sz="2400" dirty="0"/>
              <a:t>[1] 1</a:t>
            </a:r>
          </a:p>
          <a:p>
            <a:endParaRPr lang="en-US" sz="2400" dirty="0"/>
          </a:p>
          <a:p>
            <a:r>
              <a:rPr lang="en-US" sz="2400" dirty="0"/>
              <a:t>$</a:t>
            </a:r>
            <a:r>
              <a:rPr lang="en-US" sz="2400" dirty="0" err="1"/>
              <a:t>points_in_vertex</a:t>
            </a:r>
            <a:r>
              <a:rPr lang="en-US" sz="2400" dirty="0"/>
              <a:t>[[2]]</a:t>
            </a:r>
          </a:p>
          <a:p>
            <a:r>
              <a:rPr lang="en-US" sz="2400" dirty="0"/>
              <a:t>[1] 2 3</a:t>
            </a:r>
          </a:p>
          <a:p>
            <a:endParaRPr lang="en-US" sz="2400" dirty="0"/>
          </a:p>
          <a:p>
            <a:r>
              <a:rPr lang="en-US" sz="2400" dirty="0"/>
              <a:t>$</a:t>
            </a:r>
            <a:r>
              <a:rPr lang="en-US" sz="2400" dirty="0" err="1"/>
              <a:t>points_in_vertex</a:t>
            </a:r>
            <a:r>
              <a:rPr lang="en-US" sz="2400" dirty="0"/>
              <a:t>[[3]]</a:t>
            </a:r>
          </a:p>
          <a:p>
            <a:r>
              <a:rPr lang="en-US" sz="2400" dirty="0"/>
              <a:t>[1] NA</a:t>
            </a:r>
          </a:p>
          <a:p>
            <a:endParaRPr lang="en-US" sz="2400" dirty="0"/>
          </a:p>
          <a:p>
            <a:r>
              <a:rPr lang="en-US" sz="2400" dirty="0"/>
              <a:t>$</a:t>
            </a:r>
            <a:r>
              <a:rPr lang="en-US" sz="2400" dirty="0" err="1"/>
              <a:t>points_in_vertex</a:t>
            </a:r>
            <a:r>
              <a:rPr lang="en-US" sz="2400" dirty="0"/>
              <a:t>[[4]]</a:t>
            </a:r>
          </a:p>
          <a:p>
            <a:r>
              <a:rPr lang="en-US" sz="2400" dirty="0"/>
              <a:t>[1] 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595" t="18451" r="40526"/>
          <a:stretch/>
        </p:blipFill>
        <p:spPr>
          <a:xfrm>
            <a:off x="4207309" y="154005"/>
            <a:ext cx="4840438" cy="642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144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595" t="18451" r="40526"/>
          <a:stretch/>
        </p:blipFill>
        <p:spPr>
          <a:xfrm>
            <a:off x="4207309" y="154005"/>
            <a:ext cx="4840438" cy="64237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781" y="250314"/>
            <a:ext cx="2476500" cy="2257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96" r="25945"/>
          <a:stretch/>
        </p:blipFill>
        <p:spPr>
          <a:xfrm>
            <a:off x="404795" y="2867228"/>
            <a:ext cx="2512194" cy="37819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1" t="28627" r="20626" b="31021"/>
          <a:stretch/>
        </p:blipFill>
        <p:spPr>
          <a:xfrm>
            <a:off x="2858702" y="541051"/>
            <a:ext cx="1310639" cy="178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725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1038089"/>
            <a:ext cx="9052560" cy="47051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48351" y="277614"/>
            <a:ext cx="4647298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dirty="0" err="1"/>
              <a:t>cluster_cutoff_at_first_empty_bin.r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36294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52" y="507784"/>
            <a:ext cx="9018656" cy="52120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7840" y="5963920"/>
            <a:ext cx="782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Figure courtesy of Paul Samuel Ignacio</a:t>
            </a:r>
          </a:p>
        </p:txBody>
      </p:sp>
      <p:sp>
        <p:nvSpPr>
          <p:cNvPr id="4" name="Rectangle 3"/>
          <p:cNvSpPr/>
          <p:nvPr/>
        </p:nvSpPr>
        <p:spPr>
          <a:xfrm>
            <a:off x="3296065" y="183495"/>
            <a:ext cx="436331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dirty="0" err="1"/>
              <a:t>num_bins_when_clustering</a:t>
            </a:r>
            <a:r>
              <a:rPr lang="en-US" sz="2400" dirty="0"/>
              <a:t> = ???</a:t>
            </a:r>
          </a:p>
        </p:txBody>
      </p:sp>
    </p:spTree>
    <p:extLst>
      <p:ext uri="{BB962C8B-B14F-4D97-AF65-F5344CB8AC3E}">
        <p14:creationId xmlns:p14="http://schemas.microsoft.com/office/powerpoint/2010/main" val="2859477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039812"/>
            <a:ext cx="9144000" cy="54483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48351" y="277614"/>
            <a:ext cx="4647298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dirty="0" err="1"/>
              <a:t>cluster_cutoff_at_first_empty_bin.r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09919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7" y="1054239"/>
            <a:ext cx="7972425" cy="3238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2267" y="592574"/>
            <a:ext cx="5951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1D02BE"/>
                </a:solidFill>
              </a:rPr>
              <a:t>&gt;   </a:t>
            </a:r>
            <a:r>
              <a:rPr lang="en-US" sz="2400" dirty="0" err="1">
                <a:solidFill>
                  <a:srgbClr val="1D02BE"/>
                </a:solidFill>
              </a:rPr>
              <a:t>hc</a:t>
            </a:r>
            <a:r>
              <a:rPr lang="en-US" sz="2400" dirty="0">
                <a:solidFill>
                  <a:srgbClr val="1D02BE"/>
                </a:solidFill>
              </a:rPr>
              <a:t> &lt;-</a:t>
            </a:r>
            <a:r>
              <a:rPr lang="en-US" sz="2400" dirty="0" err="1">
                <a:solidFill>
                  <a:srgbClr val="1D02BE"/>
                </a:solidFill>
              </a:rPr>
              <a:t>hclust</a:t>
            </a:r>
            <a:r>
              <a:rPr lang="en-US" sz="2400" dirty="0">
                <a:solidFill>
                  <a:srgbClr val="1D02BE"/>
                </a:solidFill>
              </a:rPr>
              <a:t>(</a:t>
            </a:r>
            <a:r>
              <a:rPr lang="en-US" sz="2400" dirty="0" err="1">
                <a:solidFill>
                  <a:srgbClr val="1D02BE"/>
                </a:solidFill>
              </a:rPr>
              <a:t>dist</a:t>
            </a:r>
            <a:r>
              <a:rPr lang="en-US" sz="2400" dirty="0">
                <a:solidFill>
                  <a:srgbClr val="1D02BE"/>
                </a:solidFill>
              </a:rPr>
              <a:t>(</a:t>
            </a:r>
            <a:r>
              <a:rPr lang="en-US" sz="2400" dirty="0" err="1">
                <a:solidFill>
                  <a:srgbClr val="1D02BE"/>
                </a:solidFill>
              </a:rPr>
              <a:t>DataSet</a:t>
            </a:r>
            <a:r>
              <a:rPr lang="en-US" sz="2400" dirty="0">
                <a:solidFill>
                  <a:srgbClr val="1D02BE"/>
                </a:solidFill>
              </a:rPr>
              <a:t>), method="single")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25" y="5175567"/>
            <a:ext cx="2952750" cy="1038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7" t="23633" r="12536" b="18194"/>
          <a:stretch/>
        </p:blipFill>
        <p:spPr>
          <a:xfrm>
            <a:off x="6455092" y="4174102"/>
            <a:ext cx="2103120" cy="25780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667" y="4511040"/>
            <a:ext cx="2624945" cy="224108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5010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3031"/>
          <a:stretch/>
        </p:blipFill>
        <p:spPr>
          <a:xfrm>
            <a:off x="494598" y="231607"/>
            <a:ext cx="8020050" cy="32142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62" y="4374682"/>
            <a:ext cx="8753475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6" t="27616" r="19024" b="33289"/>
          <a:stretch/>
        </p:blipFill>
        <p:spPr>
          <a:xfrm>
            <a:off x="7353701" y="3445843"/>
            <a:ext cx="1260910" cy="1732549"/>
          </a:xfrm>
          <a:prstGeom prst="rect">
            <a:avLst/>
          </a:prstGeom>
        </p:spPr>
      </p:pic>
      <p:cxnSp>
        <p:nvCxnSpPr>
          <p:cNvPr id="7" name="Elbow Connector 6"/>
          <p:cNvCxnSpPr/>
          <p:nvPr/>
        </p:nvCxnSpPr>
        <p:spPr>
          <a:xfrm flipV="1">
            <a:off x="0" y="3349592"/>
            <a:ext cx="9144000" cy="404260"/>
          </a:xfrm>
          <a:prstGeom prst="bentConnector3">
            <a:avLst>
              <a:gd name="adj1" fmla="val 74632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283242" y="4081284"/>
            <a:ext cx="2271562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Bin with 2 points</a:t>
            </a:r>
          </a:p>
        </p:txBody>
      </p:sp>
    </p:spTree>
    <p:extLst>
      <p:ext uri="{BB962C8B-B14F-4D97-AF65-F5344CB8AC3E}">
        <p14:creationId xmlns:p14="http://schemas.microsoft.com/office/powerpoint/2010/main" val="3743035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5715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7260</TotalTime>
  <Words>332</Words>
  <Application>Microsoft Office PowerPoint</Application>
  <PresentationFormat>On-screen Show (4:3)</PresentationFormat>
  <Paragraphs>56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Linux Libertine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University of Iowa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Reviewer</dc:creator>
  <cp:lastModifiedBy>Darcy, Isabel K</cp:lastModifiedBy>
  <cp:revision>53</cp:revision>
  <dcterms:created xsi:type="dcterms:W3CDTF">2017-02-05T18:02:13Z</dcterms:created>
  <dcterms:modified xsi:type="dcterms:W3CDTF">2019-05-29T19:35:19Z</dcterms:modified>
</cp:coreProperties>
</file>