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2"/>
  </p:notesMasterIdLst>
  <p:sldIdLst>
    <p:sldId id="809" r:id="rId2"/>
    <p:sldId id="810" r:id="rId3"/>
    <p:sldId id="742" r:id="rId4"/>
    <p:sldId id="759" r:id="rId5"/>
    <p:sldId id="684" r:id="rId6"/>
    <p:sldId id="680" r:id="rId7"/>
    <p:sldId id="681" r:id="rId8"/>
    <p:sldId id="682" r:id="rId9"/>
    <p:sldId id="683" r:id="rId10"/>
    <p:sldId id="753" r:id="rId11"/>
    <p:sldId id="653" r:id="rId12"/>
    <p:sldId id="591" r:id="rId13"/>
    <p:sldId id="592" r:id="rId14"/>
    <p:sldId id="593" r:id="rId15"/>
    <p:sldId id="594" r:id="rId16"/>
    <p:sldId id="595" r:id="rId17"/>
    <p:sldId id="597" r:id="rId18"/>
    <p:sldId id="596" r:id="rId19"/>
    <p:sldId id="606" r:id="rId20"/>
    <p:sldId id="655" r:id="rId21"/>
    <p:sldId id="660" r:id="rId22"/>
    <p:sldId id="690" r:id="rId23"/>
    <p:sldId id="695" r:id="rId24"/>
    <p:sldId id="691" r:id="rId25"/>
    <p:sldId id="701" r:id="rId26"/>
    <p:sldId id="702" r:id="rId27"/>
    <p:sldId id="698" r:id="rId28"/>
    <p:sldId id="699" r:id="rId29"/>
    <p:sldId id="700" r:id="rId30"/>
    <p:sldId id="744" r:id="rId31"/>
    <p:sldId id="696" r:id="rId32"/>
    <p:sldId id="675" r:id="rId33"/>
    <p:sldId id="676" r:id="rId34"/>
    <p:sldId id="807" r:id="rId35"/>
    <p:sldId id="743" r:id="rId36"/>
    <p:sldId id="756" r:id="rId37"/>
    <p:sldId id="747" r:id="rId38"/>
    <p:sldId id="757" r:id="rId39"/>
    <p:sldId id="782" r:id="rId40"/>
    <p:sldId id="772" r:id="rId41"/>
    <p:sldId id="773" r:id="rId42"/>
    <p:sldId id="805" r:id="rId43"/>
    <p:sldId id="776" r:id="rId44"/>
    <p:sldId id="777" r:id="rId45"/>
    <p:sldId id="804" r:id="rId46"/>
    <p:sldId id="806" r:id="rId47"/>
    <p:sldId id="769" r:id="rId48"/>
    <p:sldId id="781" r:id="rId49"/>
    <p:sldId id="770" r:id="rId50"/>
    <p:sldId id="808" r:id="rId51"/>
    <p:sldId id="760" r:id="rId52"/>
    <p:sldId id="761" r:id="rId53"/>
    <p:sldId id="762" r:id="rId54"/>
    <p:sldId id="763" r:id="rId55"/>
    <p:sldId id="764" r:id="rId56"/>
    <p:sldId id="765" r:id="rId57"/>
    <p:sldId id="771" r:id="rId58"/>
    <p:sldId id="786" r:id="rId59"/>
    <p:sldId id="787" r:id="rId60"/>
    <p:sldId id="779" r:id="rId61"/>
    <p:sldId id="796" r:id="rId62"/>
    <p:sldId id="795" r:id="rId63"/>
    <p:sldId id="797" r:id="rId64"/>
    <p:sldId id="794" r:id="rId65"/>
    <p:sldId id="798" r:id="rId66"/>
    <p:sldId id="793" r:id="rId67"/>
    <p:sldId id="792" r:id="rId68"/>
    <p:sldId id="791" r:id="rId69"/>
    <p:sldId id="788" r:id="rId70"/>
    <p:sldId id="789" r:id="rId71"/>
    <p:sldId id="790" r:id="rId72"/>
    <p:sldId id="799" r:id="rId73"/>
    <p:sldId id="766" r:id="rId74"/>
    <p:sldId id="767" r:id="rId75"/>
    <p:sldId id="768" r:id="rId76"/>
    <p:sldId id="803" r:id="rId77"/>
    <p:sldId id="758" r:id="rId78"/>
    <p:sldId id="800" r:id="rId79"/>
    <p:sldId id="801" r:id="rId80"/>
    <p:sldId id="802" r:id="rId8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p15:clr>
            <a:srgbClr val="A4A3A4"/>
          </p15:clr>
        </p15:guide>
        <p15:guide id="3" orient="horz" pos="22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0FB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2661" autoAdjust="0"/>
    <p:restoredTop sz="95153" autoAdjust="0"/>
  </p:normalViewPr>
  <p:slideViewPr>
    <p:cSldViewPr snapToGrid="0" snapToObjects="1">
      <p:cViewPr varScale="1">
        <p:scale>
          <a:sx n="88" d="100"/>
          <a:sy n="88" d="100"/>
        </p:scale>
        <p:origin x="835" y="62"/>
      </p:cViewPr>
      <p:guideLst>
        <p:guide orient="horz" pos="2184"/>
        <p:guide pos="2880"/>
        <p:guide orient="horz" pos="2208"/>
      </p:guideLst>
    </p:cSldViewPr>
  </p:slideViewPr>
  <p:outlineViewPr>
    <p:cViewPr>
      <p:scale>
        <a:sx n="33" d="100"/>
        <a:sy n="33" d="100"/>
      </p:scale>
      <p:origin x="0" y="-992"/>
    </p:cViewPr>
  </p:outlineViewPr>
  <p:notesTextViewPr>
    <p:cViewPr>
      <p:scale>
        <a:sx n="100" d="100"/>
        <a:sy n="100" d="100"/>
      </p:scale>
      <p:origin x="0" y="0"/>
    </p:cViewPr>
  </p:notesTextViewPr>
  <p:sorterViewPr>
    <p:cViewPr>
      <p:scale>
        <a:sx n="70" d="100"/>
        <a:sy n="70" d="100"/>
      </p:scale>
      <p:origin x="0" y="-1117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E40FE4-CBB4-214A-8C32-30A1B6D7E27F}" type="datetimeFigureOut">
              <a:rPr lang="en-US" smtClean="0"/>
              <a:t>2/13/2018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4A1E51-86DC-3047-A7D4-94C962C5D580}" type="slidenum">
              <a:rPr lang="en-US" smtClean="0"/>
              <a:t>‹#›</a:t>
            </a:fld>
            <a:endParaRPr lang="en-US"/>
          </a:p>
        </p:txBody>
      </p:sp>
    </p:spTree>
    <p:extLst>
      <p:ext uri="{BB962C8B-B14F-4D97-AF65-F5344CB8AC3E}">
        <p14:creationId xmlns:p14="http://schemas.microsoft.com/office/powerpoint/2010/main" val="237025414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a:t>
            </a:r>
            <a:r>
              <a:rPr lang="en-US" sz="1200" baseline="0" dirty="0" smtClean="0">
                <a:solidFill>
                  <a:schemeClr val="tx1"/>
                </a:solidFill>
              </a:rPr>
              <a:t>b</a:t>
            </a:r>
            <a:r>
              <a:rPr lang="en-US" sz="1200" dirty="0" smtClean="0">
                <a:solidFill>
                  <a:schemeClr val="tx1"/>
                </a:solidFill>
              </a:rPr>
              <a:t>uilding blocks for a</a:t>
            </a:r>
            <a:r>
              <a:rPr lang="en-US" sz="1200" baseline="0" dirty="0" smtClean="0">
                <a:solidFill>
                  <a:schemeClr val="tx1"/>
                </a:solidFill>
              </a:rPr>
              <a:t> </a:t>
            </a:r>
            <a:r>
              <a:rPr lang="en-US" sz="1200" dirty="0" smtClean="0">
                <a:solidFill>
                  <a:schemeClr val="tx1"/>
                </a:solidFill>
              </a:rPr>
              <a:t>simplicial complex consist of zero simplices which are zero dimensional vertices, one simplices which are one-dimensional edges, and 2-simplices which are two dimensional triangles,</a:t>
            </a:r>
          </a:p>
          <a:p>
            <a:pPr algn="l"/>
            <a:endParaRPr lang="en-US" baseline="0" dirty="0" smtClean="0"/>
          </a:p>
        </p:txBody>
      </p:sp>
      <p:sp>
        <p:nvSpPr>
          <p:cNvPr id="4" name="Slide Number Placeholder 3"/>
          <p:cNvSpPr>
            <a:spLocks noGrp="1"/>
          </p:cNvSpPr>
          <p:nvPr>
            <p:ph type="sldNum" sz="quarter" idx="10"/>
          </p:nvPr>
        </p:nvSpPr>
        <p:spPr/>
        <p:txBody>
          <a:bodyPr/>
          <a:lstStyle/>
          <a:p>
            <a:fld id="{DB6FC4B9-A07B-9549-B62E-78439FDB3B71}" type="slidenum">
              <a:rPr lang="en-US" smtClean="0"/>
              <a:t>12</a:t>
            </a:fld>
            <a:endParaRPr lang="en-US" dirty="0"/>
          </a:p>
        </p:txBody>
      </p:sp>
    </p:spTree>
    <p:extLst>
      <p:ext uri="{BB962C8B-B14F-4D97-AF65-F5344CB8AC3E}">
        <p14:creationId xmlns:p14="http://schemas.microsoft.com/office/powerpoint/2010/main" val="800553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step 1 Adding 1-simplices connecting data points that are “close”.</a:t>
            </a:r>
          </a:p>
        </p:txBody>
      </p:sp>
      <p:sp>
        <p:nvSpPr>
          <p:cNvPr id="4" name="Slide Number Placeholder 3"/>
          <p:cNvSpPr>
            <a:spLocks noGrp="1"/>
          </p:cNvSpPr>
          <p:nvPr>
            <p:ph type="sldNum" sz="quarter" idx="10"/>
          </p:nvPr>
        </p:nvSpPr>
        <p:spPr/>
        <p:txBody>
          <a:bodyPr/>
          <a:lstStyle/>
          <a:p>
            <a:fld id="{D69E9DB7-993A-C643-9AA4-1235EAC7C65C}" type="slidenum">
              <a:rPr lang="en-US" smtClean="0"/>
              <a:t>27</a:t>
            </a:fld>
            <a:endParaRPr lang="en-US"/>
          </a:p>
        </p:txBody>
      </p:sp>
    </p:spTree>
    <p:extLst>
      <p:ext uri="{BB962C8B-B14F-4D97-AF65-F5344CB8AC3E}">
        <p14:creationId xmlns:p14="http://schemas.microsoft.com/office/powerpoint/2010/main" val="4142472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tx1"/>
                </a:solidFill>
              </a:rPr>
              <a:t>And then adding an n-simplex whenever we have n+1 points that are close.</a:t>
            </a:r>
          </a:p>
          <a:p>
            <a:r>
              <a:rPr lang="en-US" sz="1200" dirty="0" smtClean="0">
                <a:solidFill>
                  <a:schemeClr val="tx1"/>
                </a:solidFill>
              </a:rPr>
              <a:t>Thus we now have the </a:t>
            </a:r>
            <a:r>
              <a:rPr lang="en-US" sz="1200" dirty="0" err="1" smtClean="0">
                <a:solidFill>
                  <a:schemeClr val="tx1"/>
                </a:solidFill>
              </a:rPr>
              <a:t>Vietoris</a:t>
            </a:r>
            <a:r>
              <a:rPr lang="en-US" sz="1200" dirty="0" smtClean="0">
                <a:solidFill>
                  <a:schemeClr val="tx1"/>
                </a:solidFill>
              </a:rPr>
              <a:t> Rips simplicial complex.</a:t>
            </a:r>
            <a:r>
              <a:rPr lang="en-US" sz="1200" baseline="0" dirty="0" smtClean="0">
                <a:solidFill>
                  <a:schemeClr val="tx1"/>
                </a:solidFill>
              </a:rPr>
              <a:t>  Note we get the same simplex by adding one dimension at a time.</a:t>
            </a:r>
          </a:p>
          <a:p>
            <a:endParaRPr lang="en-US" sz="1200" baseline="0" dirty="0" smtClean="0">
              <a:solidFill>
                <a:schemeClr val="tx1"/>
              </a:solidFill>
            </a:endParaRPr>
          </a:p>
          <a:p>
            <a:r>
              <a:rPr lang="en-US" sz="1200" baseline="0" dirty="0" smtClean="0">
                <a:solidFill>
                  <a:schemeClr val="tx1"/>
                </a:solidFill>
              </a:rPr>
              <a:t>What if I increase my threshold?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69E9DB7-993A-C643-9AA4-1235EAC7C65C}" type="slidenum">
              <a:rPr lang="en-US" smtClean="0"/>
              <a:t>28</a:t>
            </a:fld>
            <a:endParaRPr lang="en-US"/>
          </a:p>
        </p:txBody>
      </p:sp>
    </p:spTree>
    <p:extLst>
      <p:ext uri="{BB962C8B-B14F-4D97-AF65-F5344CB8AC3E}">
        <p14:creationId xmlns:p14="http://schemas.microsoft.com/office/powerpoint/2010/main" val="1426553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tx1"/>
                </a:solidFill>
              </a:rPr>
              <a:t>Thus we now have the </a:t>
            </a:r>
            <a:r>
              <a:rPr lang="en-US" sz="1200" dirty="0" err="1" smtClean="0">
                <a:solidFill>
                  <a:schemeClr val="tx1"/>
                </a:solidFill>
              </a:rPr>
              <a:t>Vietoris</a:t>
            </a:r>
            <a:r>
              <a:rPr lang="en-US" sz="1200" dirty="0" smtClean="0">
                <a:solidFill>
                  <a:schemeClr val="tx1"/>
                </a:solidFill>
              </a:rPr>
              <a:t> Rips simplicial complex.</a:t>
            </a:r>
            <a:r>
              <a:rPr lang="en-US" sz="1200" baseline="0" dirty="0" smtClean="0">
                <a:solidFill>
                  <a:schemeClr val="tx1"/>
                </a:solidFill>
              </a:rPr>
              <a:t>  Note we get the same simplex by adding one dimension at a time</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69E9DB7-993A-C643-9AA4-1235EAC7C65C}" type="slidenum">
              <a:rPr lang="en-US" smtClean="0"/>
              <a:t>29</a:t>
            </a:fld>
            <a:endParaRPr lang="en-US"/>
          </a:p>
        </p:txBody>
      </p:sp>
    </p:spTree>
    <p:extLst>
      <p:ext uri="{BB962C8B-B14F-4D97-AF65-F5344CB8AC3E}">
        <p14:creationId xmlns:p14="http://schemas.microsoft.com/office/powerpoint/2010/main" val="3477588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tx1"/>
                </a:solidFill>
              </a:rPr>
              <a:t>Thus we now have the </a:t>
            </a:r>
            <a:r>
              <a:rPr lang="en-US" sz="1200" dirty="0" err="1" smtClean="0">
                <a:solidFill>
                  <a:schemeClr val="tx1"/>
                </a:solidFill>
              </a:rPr>
              <a:t>Vietoris</a:t>
            </a:r>
            <a:r>
              <a:rPr lang="en-US" sz="1200" dirty="0" smtClean="0">
                <a:solidFill>
                  <a:schemeClr val="tx1"/>
                </a:solidFill>
              </a:rPr>
              <a:t> Rips simplicial complex.</a:t>
            </a:r>
            <a:r>
              <a:rPr lang="en-US" sz="1200" baseline="0" dirty="0" smtClean="0">
                <a:solidFill>
                  <a:schemeClr val="tx1"/>
                </a:solidFill>
              </a:rPr>
              <a:t>  Note we get the same simplex by adding one dimension at a time</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69E9DB7-993A-C643-9AA4-1235EAC7C65C}" type="slidenum">
              <a:rPr lang="en-US" smtClean="0"/>
              <a:t>30</a:t>
            </a:fld>
            <a:endParaRPr lang="en-US"/>
          </a:p>
        </p:txBody>
      </p:sp>
    </p:spTree>
    <p:extLst>
      <p:ext uri="{BB962C8B-B14F-4D97-AF65-F5344CB8AC3E}">
        <p14:creationId xmlns:p14="http://schemas.microsoft.com/office/powerpoint/2010/main" val="2099524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tx1"/>
                </a:solidFill>
              </a:rPr>
              <a:t>Thus we now have the </a:t>
            </a:r>
            <a:r>
              <a:rPr lang="en-US" sz="1200" dirty="0" err="1" smtClean="0">
                <a:solidFill>
                  <a:schemeClr val="tx1"/>
                </a:solidFill>
              </a:rPr>
              <a:t>Vietoris</a:t>
            </a:r>
            <a:r>
              <a:rPr lang="en-US" sz="1200" dirty="0" smtClean="0">
                <a:solidFill>
                  <a:schemeClr val="tx1"/>
                </a:solidFill>
              </a:rPr>
              <a:t> Rips simplicial complex.</a:t>
            </a:r>
            <a:r>
              <a:rPr lang="en-US" sz="1200" baseline="0" dirty="0" smtClean="0">
                <a:solidFill>
                  <a:schemeClr val="tx1"/>
                </a:solidFill>
              </a:rPr>
              <a:t>  Note we get the same simplex by adding one dimension at a time</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69E9DB7-993A-C643-9AA4-1235EAC7C65C}" type="slidenum">
              <a:rPr lang="en-US" smtClean="0"/>
              <a:t>31</a:t>
            </a:fld>
            <a:endParaRPr lang="en-US"/>
          </a:p>
        </p:txBody>
      </p:sp>
    </p:spTree>
    <p:extLst>
      <p:ext uri="{BB962C8B-B14F-4D97-AF65-F5344CB8AC3E}">
        <p14:creationId xmlns:p14="http://schemas.microsoft.com/office/powerpoint/2010/main" val="305624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accent4">
                  <a:lumMod val="75000"/>
                </a:schemeClr>
              </a:solidFill>
            </a:endParaRPr>
          </a:p>
        </p:txBody>
      </p:sp>
      <p:sp>
        <p:nvSpPr>
          <p:cNvPr id="4" name="Slide Number Placeholder 3"/>
          <p:cNvSpPr>
            <a:spLocks noGrp="1"/>
          </p:cNvSpPr>
          <p:nvPr>
            <p:ph type="sldNum" sz="quarter" idx="10"/>
          </p:nvPr>
        </p:nvSpPr>
        <p:spPr/>
        <p:txBody>
          <a:bodyPr/>
          <a:lstStyle/>
          <a:p>
            <a:fld id="{D69E9DB7-993A-C643-9AA4-1235EAC7C65C}" type="slidenum">
              <a:rPr lang="en-US" smtClean="0"/>
              <a:t>13</a:t>
            </a:fld>
            <a:endParaRPr lang="en-US"/>
          </a:p>
        </p:txBody>
      </p:sp>
    </p:spTree>
    <p:extLst>
      <p:ext uri="{BB962C8B-B14F-4D97-AF65-F5344CB8AC3E}">
        <p14:creationId xmlns:p14="http://schemas.microsoft.com/office/powerpoint/2010/main" val="3019471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accent4">
                  <a:lumMod val="75000"/>
                </a:schemeClr>
              </a:solidFill>
            </a:endParaRPr>
          </a:p>
        </p:txBody>
      </p:sp>
      <p:sp>
        <p:nvSpPr>
          <p:cNvPr id="4" name="Slide Number Placeholder 3"/>
          <p:cNvSpPr>
            <a:spLocks noGrp="1"/>
          </p:cNvSpPr>
          <p:nvPr>
            <p:ph type="sldNum" sz="quarter" idx="10"/>
          </p:nvPr>
        </p:nvSpPr>
        <p:spPr/>
        <p:txBody>
          <a:bodyPr/>
          <a:lstStyle/>
          <a:p>
            <a:fld id="{D69E9DB7-993A-C643-9AA4-1235EAC7C65C}" type="slidenum">
              <a:rPr lang="en-US" smtClean="0"/>
              <a:t>14</a:t>
            </a:fld>
            <a:endParaRPr lang="en-US"/>
          </a:p>
        </p:txBody>
      </p:sp>
    </p:spTree>
    <p:extLst>
      <p:ext uri="{BB962C8B-B14F-4D97-AF65-F5344CB8AC3E}">
        <p14:creationId xmlns:p14="http://schemas.microsoft.com/office/powerpoint/2010/main" val="829221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In step n,</a:t>
            </a:r>
            <a:r>
              <a:rPr lang="en-US" sz="1200" baseline="0" dirty="0" smtClean="0"/>
              <a:t> we can</a:t>
            </a:r>
            <a:r>
              <a:rPr lang="en-US" sz="1200" dirty="0" smtClean="0"/>
              <a:t> add n-</a:t>
            </a:r>
            <a:r>
              <a:rPr lang="en-US" sz="1200" dirty="0" smtClean="0">
                <a:solidFill>
                  <a:schemeClr val="tx1"/>
                </a:solidFill>
              </a:rPr>
              <a:t>simplices, but only if its boundary, a sum of (n-1) dimensional</a:t>
            </a:r>
            <a:r>
              <a:rPr lang="en-US" sz="1200" baseline="0" dirty="0" smtClean="0">
                <a:solidFill>
                  <a:schemeClr val="tx1"/>
                </a:solidFill>
              </a:rPr>
              <a:t> simplices was created in the previous step, the n-1 step where we added n-1 - simplices</a:t>
            </a:r>
            <a:r>
              <a:rPr lang="en-US" sz="1200" dirty="0" smtClean="0">
                <a:solidFill>
                  <a:schemeClr val="tx1"/>
                </a:solidFill>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In our</a:t>
            </a:r>
            <a:r>
              <a:rPr lang="en-US" sz="1200" baseline="0" dirty="0" smtClean="0">
                <a:solidFill>
                  <a:schemeClr val="tx1"/>
                </a:solidFill>
              </a:rPr>
              <a:t> example, the highest dimensional simplex is a 3-simplex, this solid tetrahedron, so we have a 3-dimensional </a:t>
            </a:r>
            <a:r>
              <a:rPr lang="en-US" sz="1200" baseline="0" dirty="0" err="1" smtClean="0">
                <a:solidFill>
                  <a:schemeClr val="tx1"/>
                </a:solidFill>
              </a:rPr>
              <a:t>simplicial</a:t>
            </a:r>
            <a:r>
              <a:rPr lang="en-US" sz="1200" baseline="0" dirty="0" smtClean="0">
                <a:solidFill>
                  <a:schemeClr val="tx1"/>
                </a:solidFill>
              </a:rPr>
              <a:t> complex.</a:t>
            </a:r>
            <a:endParaRPr lang="en-US" sz="1200" dirty="0" smtClean="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This partitioning of an object into  </a:t>
            </a:r>
            <a:r>
              <a:rPr lang="en-US" sz="1200" dirty="0" smtClean="0">
                <a:solidFill>
                  <a:srgbClr val="FF0000"/>
                </a:solidFill>
              </a:rPr>
              <a:t>0-simplices,</a:t>
            </a:r>
            <a:r>
              <a:rPr lang="en-US" sz="1200" baseline="0" dirty="0" smtClean="0">
                <a:solidFill>
                  <a:srgbClr val="FF0000"/>
                </a:solidFill>
              </a:rPr>
              <a:t> 1</a:t>
            </a:r>
            <a:r>
              <a:rPr lang="en-US" sz="1200" dirty="0" smtClean="0">
                <a:solidFill>
                  <a:srgbClr val="FF0000"/>
                </a:solidFill>
              </a:rPr>
              <a:t>-simplices,</a:t>
            </a:r>
            <a:r>
              <a:rPr lang="en-US" sz="1200" baseline="0" dirty="0" smtClean="0">
                <a:solidFill>
                  <a:srgbClr val="FF0000"/>
                </a:solidFill>
              </a:rPr>
              <a:t> 2</a:t>
            </a:r>
            <a:r>
              <a:rPr lang="en-US" sz="1200" dirty="0" smtClean="0">
                <a:solidFill>
                  <a:srgbClr val="FF0000"/>
                </a:solidFill>
              </a:rPr>
              <a:t>-simplices, </a:t>
            </a:r>
            <a:r>
              <a:rPr lang="en-US" sz="1200" dirty="0" smtClean="0">
                <a:solidFill>
                  <a:schemeClr val="tx1"/>
                </a:solidFill>
              </a:rPr>
              <a:t>etc. is called a triangulation of the object.  An object is called a simplicial complex</a:t>
            </a:r>
            <a:r>
              <a:rPr lang="en-US" sz="1200" baseline="0" dirty="0" smtClean="0">
                <a:solidFill>
                  <a:schemeClr val="tx1"/>
                </a:solidFill>
              </a:rPr>
              <a:t> </a:t>
            </a:r>
            <a:r>
              <a:rPr lang="en-US" sz="1200" dirty="0" smtClean="0">
                <a:solidFill>
                  <a:schemeClr val="tx1"/>
                </a:solidFill>
              </a:rPr>
              <a:t>if it has a triangulation.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Let us now</a:t>
            </a:r>
            <a:r>
              <a:rPr lang="en-US" sz="1200" baseline="0" dirty="0" smtClean="0">
                <a:solidFill>
                  <a:schemeClr val="tx1"/>
                </a:solidFill>
              </a:rPr>
              <a:t> triangulate a couple of familiar examples.</a:t>
            </a:r>
            <a:endParaRPr lang="en-US" sz="120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69E9DB7-993A-C643-9AA4-1235EAC7C65C}" type="slidenum">
              <a:rPr lang="en-US" smtClean="0"/>
              <a:t>15</a:t>
            </a:fld>
            <a:endParaRPr lang="en-US"/>
          </a:p>
        </p:txBody>
      </p:sp>
    </p:spTree>
    <p:extLst>
      <p:ext uri="{BB962C8B-B14F-4D97-AF65-F5344CB8AC3E}">
        <p14:creationId xmlns:p14="http://schemas.microsoft.com/office/powerpoint/2010/main" val="1217624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Recall that a triangle is topologically equivalent to a circular disk.  So as long as I have 3 edges forming a triangle, I can add a 2-dimensional face.  </a:t>
            </a:r>
            <a:endParaRPr lang="en-US" dirty="0"/>
          </a:p>
        </p:txBody>
      </p:sp>
      <p:sp>
        <p:nvSpPr>
          <p:cNvPr id="4" name="Slide Number Placeholder 3"/>
          <p:cNvSpPr>
            <a:spLocks noGrp="1"/>
          </p:cNvSpPr>
          <p:nvPr>
            <p:ph type="sldNum" sz="quarter" idx="10"/>
          </p:nvPr>
        </p:nvSpPr>
        <p:spPr/>
        <p:txBody>
          <a:bodyPr/>
          <a:lstStyle/>
          <a:p>
            <a:fld id="{D69E9DB7-993A-C643-9AA4-1235EAC7C65C}" type="slidenum">
              <a:rPr lang="en-US" smtClean="0"/>
              <a:t>16</a:t>
            </a:fld>
            <a:endParaRPr lang="en-US"/>
          </a:p>
        </p:txBody>
      </p:sp>
    </p:spTree>
    <p:extLst>
      <p:ext uri="{BB962C8B-B14F-4D97-AF65-F5344CB8AC3E}">
        <p14:creationId xmlns:p14="http://schemas.microsoft.com/office/powerpoint/2010/main" val="3465687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now get to punch my topological triangle in order to form the bottom hemisphere.</a:t>
            </a:r>
            <a:endParaRPr lang="en-US" dirty="0"/>
          </a:p>
        </p:txBody>
      </p:sp>
      <p:sp>
        <p:nvSpPr>
          <p:cNvPr id="4" name="Slide Number Placeholder 3"/>
          <p:cNvSpPr>
            <a:spLocks noGrp="1"/>
          </p:cNvSpPr>
          <p:nvPr>
            <p:ph type="sldNum" sz="quarter" idx="10"/>
          </p:nvPr>
        </p:nvSpPr>
        <p:spPr/>
        <p:txBody>
          <a:bodyPr/>
          <a:lstStyle/>
          <a:p>
            <a:fld id="{D69E9DB7-993A-C643-9AA4-1235EAC7C65C}" type="slidenum">
              <a:rPr lang="en-US" smtClean="0"/>
              <a:t>17</a:t>
            </a:fld>
            <a:endParaRPr lang="en-US"/>
          </a:p>
        </p:txBody>
      </p:sp>
    </p:spTree>
    <p:extLst>
      <p:ext uri="{BB962C8B-B14F-4D97-AF65-F5344CB8AC3E}">
        <p14:creationId xmlns:p14="http://schemas.microsoft.com/office/powerpoint/2010/main" val="634188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finally, we fill in the topological triangles with two dimensional faces,  We fill in this front face with a triangle. We fill in this side face with the triangle, as well as this back face.  The bottom hemisphere is also a topological triangle. It’s boundary consists of three edges so we can also fill it in with a face. In case you don’t see that,</a:t>
            </a:r>
            <a:endParaRPr lang="en-US" dirty="0"/>
          </a:p>
        </p:txBody>
      </p:sp>
      <p:sp>
        <p:nvSpPr>
          <p:cNvPr id="4" name="Slide Number Placeholder 3"/>
          <p:cNvSpPr>
            <a:spLocks noGrp="1"/>
          </p:cNvSpPr>
          <p:nvPr>
            <p:ph type="sldNum" sz="quarter" idx="10"/>
          </p:nvPr>
        </p:nvSpPr>
        <p:spPr/>
        <p:txBody>
          <a:bodyPr/>
          <a:lstStyle/>
          <a:p>
            <a:fld id="{D69E9DB7-993A-C643-9AA4-1235EAC7C65C}" type="slidenum">
              <a:rPr lang="en-US" smtClean="0"/>
              <a:t>18</a:t>
            </a:fld>
            <a:endParaRPr lang="en-US"/>
          </a:p>
        </p:txBody>
      </p:sp>
    </p:spTree>
    <p:extLst>
      <p:ext uri="{BB962C8B-B14F-4D97-AF65-F5344CB8AC3E}">
        <p14:creationId xmlns:p14="http://schemas.microsoft.com/office/powerpoint/2010/main" val="249675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tx1"/>
                </a:solidFill>
              </a:rPr>
              <a:t>Thus we now have the </a:t>
            </a:r>
            <a:r>
              <a:rPr lang="en-US" sz="1200" dirty="0" err="1" smtClean="0">
                <a:solidFill>
                  <a:schemeClr val="tx1"/>
                </a:solidFill>
              </a:rPr>
              <a:t>Vietoris</a:t>
            </a:r>
            <a:r>
              <a:rPr lang="en-US" sz="1200" dirty="0" smtClean="0">
                <a:solidFill>
                  <a:schemeClr val="tx1"/>
                </a:solidFill>
              </a:rPr>
              <a:t> Rips simplicial complex.</a:t>
            </a:r>
            <a:r>
              <a:rPr lang="en-US" sz="1200" baseline="0" dirty="0" smtClean="0">
                <a:solidFill>
                  <a:schemeClr val="tx1"/>
                </a:solidFill>
              </a:rPr>
              <a:t>  Note we get the same simplex by adding one dimension at a time</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69E9DB7-993A-C643-9AA4-1235EAC7C65C}" type="slidenum">
              <a:rPr lang="en-US" smtClean="0"/>
              <a:t>25</a:t>
            </a:fld>
            <a:endParaRPr lang="en-US"/>
          </a:p>
        </p:txBody>
      </p:sp>
    </p:spTree>
    <p:extLst>
      <p:ext uri="{BB962C8B-B14F-4D97-AF65-F5344CB8AC3E}">
        <p14:creationId xmlns:p14="http://schemas.microsoft.com/office/powerpoint/2010/main" val="2009637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tx1"/>
                </a:solidFill>
              </a:rPr>
              <a:t>Thus we now have the </a:t>
            </a:r>
            <a:r>
              <a:rPr lang="en-US" sz="1200" dirty="0" err="1" smtClean="0">
                <a:solidFill>
                  <a:schemeClr val="tx1"/>
                </a:solidFill>
              </a:rPr>
              <a:t>Vietoris</a:t>
            </a:r>
            <a:r>
              <a:rPr lang="en-US" sz="1200" dirty="0" smtClean="0">
                <a:solidFill>
                  <a:schemeClr val="tx1"/>
                </a:solidFill>
              </a:rPr>
              <a:t> Rips simplicial complex.</a:t>
            </a:r>
            <a:r>
              <a:rPr lang="en-US" sz="1200" baseline="0" dirty="0" smtClean="0">
                <a:solidFill>
                  <a:schemeClr val="tx1"/>
                </a:solidFill>
              </a:rPr>
              <a:t>  Note we get the same simplex by adding one dimension at a time</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69E9DB7-993A-C643-9AA4-1235EAC7C65C}" type="slidenum">
              <a:rPr lang="en-US" smtClean="0"/>
              <a:t>26</a:t>
            </a:fld>
            <a:endParaRPr lang="en-US"/>
          </a:p>
        </p:txBody>
      </p:sp>
    </p:spTree>
    <p:extLst>
      <p:ext uri="{BB962C8B-B14F-4D97-AF65-F5344CB8AC3E}">
        <p14:creationId xmlns:p14="http://schemas.microsoft.com/office/powerpoint/2010/main" val="3753398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36BECF8-9160-0948-BBAE-ECC339A7C2A1}" type="datetimeFigureOut">
              <a:rPr lang="en-US" smtClean="0"/>
              <a:t>2/13/2018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8F4373-B020-EF4F-8610-FABD55893F60}" type="slidenum">
              <a:rPr lang="en-US" smtClean="0"/>
              <a:t>‹#›</a:t>
            </a:fld>
            <a:endParaRPr lang="en-US"/>
          </a:p>
        </p:txBody>
      </p:sp>
    </p:spTree>
    <p:extLst>
      <p:ext uri="{BB962C8B-B14F-4D97-AF65-F5344CB8AC3E}">
        <p14:creationId xmlns:p14="http://schemas.microsoft.com/office/powerpoint/2010/main" val="826147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6BECF8-9160-0948-BBAE-ECC339A7C2A1}" type="datetimeFigureOut">
              <a:rPr lang="en-US" smtClean="0"/>
              <a:t>2/13/2018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8F4373-B020-EF4F-8610-FABD55893F60}" type="slidenum">
              <a:rPr lang="en-US" smtClean="0"/>
              <a:t>‹#›</a:t>
            </a:fld>
            <a:endParaRPr lang="en-US"/>
          </a:p>
        </p:txBody>
      </p:sp>
    </p:spTree>
    <p:extLst>
      <p:ext uri="{BB962C8B-B14F-4D97-AF65-F5344CB8AC3E}">
        <p14:creationId xmlns:p14="http://schemas.microsoft.com/office/powerpoint/2010/main" val="2669956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6BECF8-9160-0948-BBAE-ECC339A7C2A1}" type="datetimeFigureOut">
              <a:rPr lang="en-US" smtClean="0"/>
              <a:t>2/13/2018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8F4373-B020-EF4F-8610-FABD55893F60}" type="slidenum">
              <a:rPr lang="en-US" smtClean="0"/>
              <a:t>‹#›</a:t>
            </a:fld>
            <a:endParaRPr lang="en-US"/>
          </a:p>
        </p:txBody>
      </p:sp>
    </p:spTree>
    <p:extLst>
      <p:ext uri="{BB962C8B-B14F-4D97-AF65-F5344CB8AC3E}">
        <p14:creationId xmlns:p14="http://schemas.microsoft.com/office/powerpoint/2010/main" val="572829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6BECF8-9160-0948-BBAE-ECC339A7C2A1}" type="datetimeFigureOut">
              <a:rPr lang="en-US" smtClean="0"/>
              <a:t>2/13/2018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8F4373-B020-EF4F-8610-FABD55893F60}" type="slidenum">
              <a:rPr lang="en-US" smtClean="0"/>
              <a:t>‹#›</a:t>
            </a:fld>
            <a:endParaRPr lang="en-US"/>
          </a:p>
        </p:txBody>
      </p:sp>
    </p:spTree>
    <p:extLst>
      <p:ext uri="{BB962C8B-B14F-4D97-AF65-F5344CB8AC3E}">
        <p14:creationId xmlns:p14="http://schemas.microsoft.com/office/powerpoint/2010/main" val="2573608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6BECF8-9160-0948-BBAE-ECC339A7C2A1}" type="datetimeFigureOut">
              <a:rPr lang="en-US" smtClean="0"/>
              <a:t>2/13/2018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8F4373-B020-EF4F-8610-FABD55893F60}" type="slidenum">
              <a:rPr lang="en-US" smtClean="0"/>
              <a:t>‹#›</a:t>
            </a:fld>
            <a:endParaRPr lang="en-US"/>
          </a:p>
        </p:txBody>
      </p:sp>
    </p:spTree>
    <p:extLst>
      <p:ext uri="{BB962C8B-B14F-4D97-AF65-F5344CB8AC3E}">
        <p14:creationId xmlns:p14="http://schemas.microsoft.com/office/powerpoint/2010/main" val="1344030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36BECF8-9160-0948-BBAE-ECC339A7C2A1}" type="datetimeFigureOut">
              <a:rPr lang="en-US" smtClean="0"/>
              <a:t>2/13/2018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8F4373-B020-EF4F-8610-FABD55893F60}" type="slidenum">
              <a:rPr lang="en-US" smtClean="0"/>
              <a:t>‹#›</a:t>
            </a:fld>
            <a:endParaRPr lang="en-US"/>
          </a:p>
        </p:txBody>
      </p:sp>
    </p:spTree>
    <p:extLst>
      <p:ext uri="{BB962C8B-B14F-4D97-AF65-F5344CB8AC3E}">
        <p14:creationId xmlns:p14="http://schemas.microsoft.com/office/powerpoint/2010/main" val="3987523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36BECF8-9160-0948-BBAE-ECC339A7C2A1}" type="datetimeFigureOut">
              <a:rPr lang="en-US" smtClean="0"/>
              <a:t>2/13/2018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8F4373-B020-EF4F-8610-FABD55893F60}" type="slidenum">
              <a:rPr lang="en-US" smtClean="0"/>
              <a:t>‹#›</a:t>
            </a:fld>
            <a:endParaRPr lang="en-US"/>
          </a:p>
        </p:txBody>
      </p:sp>
    </p:spTree>
    <p:extLst>
      <p:ext uri="{BB962C8B-B14F-4D97-AF65-F5344CB8AC3E}">
        <p14:creationId xmlns:p14="http://schemas.microsoft.com/office/powerpoint/2010/main" val="3850059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36BECF8-9160-0948-BBAE-ECC339A7C2A1}" type="datetimeFigureOut">
              <a:rPr lang="en-US" smtClean="0"/>
              <a:t>2/13/2018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8F4373-B020-EF4F-8610-FABD55893F60}" type="slidenum">
              <a:rPr lang="en-US" smtClean="0"/>
              <a:t>‹#›</a:t>
            </a:fld>
            <a:endParaRPr lang="en-US"/>
          </a:p>
        </p:txBody>
      </p:sp>
    </p:spTree>
    <p:extLst>
      <p:ext uri="{BB962C8B-B14F-4D97-AF65-F5344CB8AC3E}">
        <p14:creationId xmlns:p14="http://schemas.microsoft.com/office/powerpoint/2010/main" val="887290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6BECF8-9160-0948-BBAE-ECC339A7C2A1}" type="datetimeFigureOut">
              <a:rPr lang="en-US" smtClean="0"/>
              <a:t>2/13/2018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8F4373-B020-EF4F-8610-FABD55893F60}" type="slidenum">
              <a:rPr lang="en-US" smtClean="0"/>
              <a:t>‹#›</a:t>
            </a:fld>
            <a:endParaRPr lang="en-US"/>
          </a:p>
        </p:txBody>
      </p:sp>
    </p:spTree>
    <p:extLst>
      <p:ext uri="{BB962C8B-B14F-4D97-AF65-F5344CB8AC3E}">
        <p14:creationId xmlns:p14="http://schemas.microsoft.com/office/powerpoint/2010/main" val="1614006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6BECF8-9160-0948-BBAE-ECC339A7C2A1}" type="datetimeFigureOut">
              <a:rPr lang="en-US" smtClean="0"/>
              <a:t>2/13/2018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8F4373-B020-EF4F-8610-FABD55893F60}" type="slidenum">
              <a:rPr lang="en-US" smtClean="0"/>
              <a:t>‹#›</a:t>
            </a:fld>
            <a:endParaRPr lang="en-US"/>
          </a:p>
        </p:txBody>
      </p:sp>
    </p:spTree>
    <p:extLst>
      <p:ext uri="{BB962C8B-B14F-4D97-AF65-F5344CB8AC3E}">
        <p14:creationId xmlns:p14="http://schemas.microsoft.com/office/powerpoint/2010/main" val="2775544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6BECF8-9160-0948-BBAE-ECC339A7C2A1}" type="datetimeFigureOut">
              <a:rPr lang="en-US" smtClean="0"/>
              <a:t>2/13/2018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8F4373-B020-EF4F-8610-FABD55893F60}" type="slidenum">
              <a:rPr lang="en-US" smtClean="0"/>
              <a:t>‹#›</a:t>
            </a:fld>
            <a:endParaRPr lang="en-US"/>
          </a:p>
        </p:txBody>
      </p:sp>
    </p:spTree>
    <p:extLst>
      <p:ext uri="{BB962C8B-B14F-4D97-AF65-F5344CB8AC3E}">
        <p14:creationId xmlns:p14="http://schemas.microsoft.com/office/powerpoint/2010/main" val="477441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6BECF8-9160-0948-BBAE-ECC339A7C2A1}" type="datetimeFigureOut">
              <a:rPr lang="en-US" smtClean="0"/>
              <a:t>2/13/2018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8F4373-B020-EF4F-8610-FABD55893F60}" type="slidenum">
              <a:rPr lang="en-US" smtClean="0"/>
              <a:t>‹#›</a:t>
            </a:fld>
            <a:endParaRPr lang="en-US"/>
          </a:p>
        </p:txBody>
      </p:sp>
    </p:spTree>
    <p:extLst>
      <p:ext uri="{BB962C8B-B14F-4D97-AF65-F5344CB8AC3E}">
        <p14:creationId xmlns:p14="http://schemas.microsoft.com/office/powerpoint/2010/main" val="31623595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hyperlink" Target="http://cs233.stanford.edu/ReferencedPapers/mapperPBG.pdf" TargetMode="Externa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1.png"/><Relationship Id="rId4" Type="http://schemas.openxmlformats.org/officeDocument/2006/relationships/image" Target="../media/image10.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ww.wctc.edu/current-students/library/apa-citing.pdf" TargetMode="External"/><Relationship Id="rId2" Type="http://schemas.openxmlformats.org/officeDocument/2006/relationships/hyperlink" Target="http://helpdesk.its.uiowa.edu/software/signin.htm"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11.png"/><Relationship Id="rId4" Type="http://schemas.openxmlformats.org/officeDocument/2006/relationships/image" Target="../media/image10.emf"/></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math.wsu.edu/math/faculty/bkrishna/AbsAlgTopo_PSB2016/Slides_Topology.pdf"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people.maths.ox.ac.uk/tillmann/CAT2016lectures.pdf"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math.wsu.edu/math/faculty/bkrishna/AbsAlgTopo_PSB2016/Slides_Topology.pdf" TargetMode="Externa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people.maths.ox.ac.uk/tillmann/CAT2016lectures.pdf"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11.png"/><Relationship Id="rId4" Type="http://schemas.openxmlformats.org/officeDocument/2006/relationships/image" Target="../media/image10.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1.emf"/><Relationship Id="rId5" Type="http://schemas.openxmlformats.org/officeDocument/2006/relationships/image" Target="../media/image30.png"/><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emf"/><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hyperlink" Target="http://www.physics.csbsju.edu/stats/KS-test.html" TargetMode="External"/><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www.physics.csbsju.edu/stats/KS-test.html" TargetMode="External"/><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www.physics.csbsju.edu/stats/KS-test.html" TargetMode="External"/><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www.physics.csbsju.edu/stats/KS-test.html" TargetMode="External"/><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hyperlink" Target="http://www.physics.csbsju.edu/stats/KS-test.html" TargetMode="External"/><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7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emf"/><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emf"/><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5.png"/><Relationship Id="rId7" Type="http://schemas.openxmlformats.org/officeDocument/2006/relationships/hyperlink" Target="http://2.bp.blogspot.com/-SGwFwBjFnBs/ThBqTV1TVUI/AAAAAAAAARw/F1ftHB0teJE/s1600/coffee+cup+as+donut.png" TargetMode="External"/><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hyperlink" Target="http://images.gmanews.tv/webpics/2016/10/Untitled_2016_10_05_15_45_40.png" TargetMode="External"/><Relationship Id="rId5" Type="http://schemas.openxmlformats.org/officeDocument/2006/relationships/hyperlink" Target="https://www.geekalerts.com/u/Donut-Mug.jpg" TargetMode="External"/><Relationship Id="rId10" Type="http://schemas.openxmlformats.org/officeDocument/2006/relationships/image" Target="../media/image9.jpg"/><Relationship Id="rId4" Type="http://schemas.openxmlformats.org/officeDocument/2006/relationships/image" Target="../media/image4.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7633" y="291592"/>
            <a:ext cx="8787866" cy="6186309"/>
          </a:xfrm>
          <a:prstGeom prst="rect">
            <a:avLst/>
          </a:prstGeom>
        </p:spPr>
        <p:txBody>
          <a:bodyPr wrap="square">
            <a:spAutoFit/>
          </a:bodyPr>
          <a:lstStyle/>
          <a:p>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Note below is a suggested breakdown for the draft due this week.  Note the point value includes the 25 points from last week plus the 25 points for this week.  Please upload a pdf using 12 point font, preferably double spaced.  If you have questions, please let me know.</a:t>
            </a:r>
            <a:endParaRPr lang="en-US" dirty="0">
              <a:latin typeface="Cambria" panose="02040503050406030204" pitchFamily="18" charset="0"/>
              <a:ea typeface="MS Mincho"/>
              <a:cs typeface="Times New Roman" panose="02020603050405020304" pitchFamily="18" charset="0"/>
            </a:endParaRPr>
          </a:p>
          <a:p>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Cambria" panose="02040503050406030204" pitchFamily="18" charset="0"/>
              <a:ea typeface="MS Mincho"/>
              <a:cs typeface="Times New Roman" panose="02020603050405020304" pitchFamily="18" charset="0"/>
            </a:endParaRPr>
          </a:p>
          <a:p>
            <a:r>
              <a:rPr lang="en-US" dirty="0">
                <a:latin typeface="Cambria" panose="02040503050406030204" pitchFamily="18" charset="0"/>
                <a:ea typeface="MS Mincho"/>
                <a:cs typeface="Times New Roman" panose="02020603050405020304" pitchFamily="18" charset="0"/>
              </a:rPr>
              <a:t>Intro: 3+ points</a:t>
            </a:r>
          </a:p>
          <a:p>
            <a:r>
              <a:rPr lang="en-US" dirty="0">
                <a:latin typeface="Cambria" panose="02040503050406030204" pitchFamily="18" charset="0"/>
                <a:ea typeface="MS Mincho"/>
                <a:cs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pPr>
            <a:r>
              <a:rPr lang="en-US" dirty="0">
                <a:latin typeface="Cambria" panose="02040503050406030204" pitchFamily="18" charset="0"/>
                <a:ea typeface="MS Mincho"/>
                <a:cs typeface="Times New Roman" panose="02020603050405020304" pitchFamily="18" charset="0"/>
              </a:rPr>
              <a:t>At this stage, have at least a short paragraph introducing what you plan to do for your project.  It can be vague for this draft.  </a:t>
            </a:r>
          </a:p>
          <a:p>
            <a:r>
              <a:rPr lang="en-US" dirty="0">
                <a:latin typeface="Cambria" panose="02040503050406030204" pitchFamily="18" charset="0"/>
                <a:ea typeface="MS Mincho"/>
                <a:cs typeface="Times New Roman" panose="02020603050405020304" pitchFamily="18" charset="0"/>
              </a:rPr>
              <a:t>	</a:t>
            </a:r>
          </a:p>
          <a:p>
            <a:r>
              <a:rPr lang="en-US" dirty="0">
                <a:latin typeface="Cambria" panose="02040503050406030204" pitchFamily="18" charset="0"/>
                <a:ea typeface="MS Mincho"/>
                <a:cs typeface="Times New Roman" panose="02020603050405020304" pitchFamily="18" charset="0"/>
              </a:rPr>
              <a:t>Background: 35+ points</a:t>
            </a:r>
          </a:p>
          <a:p>
            <a:r>
              <a:rPr lang="en-US" dirty="0">
                <a:latin typeface="Cambria" panose="02040503050406030204" pitchFamily="18" charset="0"/>
                <a:ea typeface="MS Mincho"/>
                <a:cs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pPr>
            <a:r>
              <a:rPr lang="en-US" dirty="0">
                <a:latin typeface="Cambria" panose="02040503050406030204" pitchFamily="18" charset="0"/>
                <a:ea typeface="MS Mincho"/>
                <a:cs typeface="Times New Roman" panose="02020603050405020304" pitchFamily="18" charset="0"/>
              </a:rPr>
              <a:t>Clear description of TDA mapper algorithm</a:t>
            </a:r>
          </a:p>
          <a:p>
            <a:r>
              <a:rPr lang="en-US" dirty="0">
                <a:latin typeface="Cambria" panose="02040503050406030204" pitchFamily="18" charset="0"/>
                <a:ea typeface="MS Mincho"/>
                <a:cs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pPr>
            <a:r>
              <a:rPr lang="en-US" dirty="0">
                <a:latin typeface="Cambria" panose="02040503050406030204" pitchFamily="18" charset="0"/>
                <a:ea typeface="MS Mincho"/>
                <a:cs typeface="Times New Roman" panose="02020603050405020304" pitchFamily="18" charset="0"/>
              </a:rPr>
              <a:t>Good use of figures</a:t>
            </a:r>
          </a:p>
          <a:p>
            <a:r>
              <a:rPr lang="en-US" dirty="0">
                <a:latin typeface="Cambria" panose="02040503050406030204" pitchFamily="18" charset="0"/>
                <a:ea typeface="MS Mincho"/>
                <a:cs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pPr>
            <a:r>
              <a:rPr lang="en-US" dirty="0">
                <a:latin typeface="Cambria" panose="02040503050406030204" pitchFamily="18" charset="0"/>
                <a:ea typeface="MS Mincho"/>
                <a:cs typeface="Times New Roman" panose="02020603050405020304" pitchFamily="18" charset="0"/>
              </a:rPr>
              <a:t>Helpful figure captions</a:t>
            </a:r>
          </a:p>
          <a:p>
            <a:r>
              <a:rPr lang="en-US" dirty="0">
                <a:latin typeface="Cambria" panose="02040503050406030204" pitchFamily="18" charset="0"/>
                <a:ea typeface="MS Mincho"/>
                <a:cs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pPr>
            <a:r>
              <a:rPr lang="en-US" dirty="0">
                <a:latin typeface="Cambria" panose="02040503050406030204" pitchFamily="18" charset="0"/>
                <a:ea typeface="MS Mincho"/>
                <a:cs typeface="Times New Roman" panose="02020603050405020304" pitchFamily="18" charset="0"/>
              </a:rPr>
              <a:t>Discussion of benefits of TDA mapper algorithm</a:t>
            </a:r>
          </a:p>
          <a:p>
            <a:r>
              <a:rPr lang="en-US" dirty="0">
                <a:latin typeface="Cambria" panose="02040503050406030204" pitchFamily="18" charset="0"/>
                <a:ea typeface="MS Mincho"/>
                <a:cs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pPr>
            <a:r>
              <a:rPr lang="en-US" dirty="0">
                <a:latin typeface="Cambria" panose="02040503050406030204" pitchFamily="18" charset="0"/>
                <a:ea typeface="MS Mincho"/>
                <a:cs typeface="Times New Roman" panose="02020603050405020304" pitchFamily="18" charset="0"/>
              </a:rPr>
              <a:t>Discussion of limitations of TDA mapper algorithm</a:t>
            </a:r>
          </a:p>
          <a:p>
            <a:r>
              <a:rPr lang="en-US" dirty="0">
                <a:latin typeface="Cambria" panose="02040503050406030204" pitchFamily="18" charset="0"/>
                <a:ea typeface="MS Mincho"/>
                <a:cs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pPr>
            <a:r>
              <a:rPr lang="en-US" dirty="0" smtClean="0">
                <a:latin typeface="Cambria" panose="02040503050406030204" pitchFamily="18" charset="0"/>
                <a:ea typeface="MS Mincho"/>
                <a:cs typeface="Times New Roman" panose="02020603050405020304" pitchFamily="18" charset="0"/>
              </a:rPr>
              <a:t>Creativity</a:t>
            </a:r>
            <a:endParaRPr lang="en-US" dirty="0">
              <a:latin typeface="Cambria" panose="02040503050406030204" pitchFamily="18" charset="0"/>
              <a:ea typeface="MS Mincho"/>
              <a:cs typeface="Times New Roman" panose="02020603050405020304" pitchFamily="18" charset="0"/>
            </a:endParaRPr>
          </a:p>
        </p:txBody>
      </p:sp>
    </p:spTree>
    <p:extLst>
      <p:ext uri="{BB962C8B-B14F-4D97-AF65-F5344CB8AC3E}">
        <p14:creationId xmlns:p14="http://schemas.microsoft.com/office/powerpoint/2010/main" val="841216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0546" y="823077"/>
            <a:ext cx="7561691" cy="2554545"/>
          </a:xfrm>
          <a:prstGeom prst="rect">
            <a:avLst/>
          </a:prstGeom>
        </p:spPr>
        <p:txBody>
          <a:bodyPr wrap="square">
            <a:spAutoFit/>
          </a:bodyPr>
          <a:lstStyle/>
          <a:p>
            <a:r>
              <a:rPr lang="en-US" sz="3200" dirty="0">
                <a:latin typeface="Times-Roman"/>
              </a:rPr>
              <a:t>We propose a method which can be used to reduce high </a:t>
            </a:r>
            <a:r>
              <a:rPr lang="en-US" sz="3200" dirty="0" smtClean="0">
                <a:latin typeface="Times-Roman"/>
              </a:rPr>
              <a:t>dimensional data </a:t>
            </a:r>
            <a:r>
              <a:rPr lang="en-US" sz="3200" dirty="0">
                <a:latin typeface="Times-Roman"/>
              </a:rPr>
              <a:t>sets into </a:t>
            </a:r>
            <a:r>
              <a:rPr lang="en-US" sz="3200" b="1" dirty="0">
                <a:solidFill>
                  <a:srgbClr val="800000"/>
                </a:solidFill>
                <a:latin typeface="Times-Roman"/>
              </a:rPr>
              <a:t>simplicial complexes </a:t>
            </a:r>
            <a:r>
              <a:rPr lang="en-US" sz="3200" dirty="0">
                <a:latin typeface="Times-Roman"/>
              </a:rPr>
              <a:t>with far </a:t>
            </a:r>
            <a:r>
              <a:rPr lang="en-US" sz="3200" dirty="0" smtClean="0">
                <a:latin typeface="Times-Roman"/>
              </a:rPr>
              <a:t>fewer points </a:t>
            </a:r>
            <a:r>
              <a:rPr lang="en-US" sz="3200" dirty="0">
                <a:latin typeface="Times-Roman"/>
              </a:rPr>
              <a:t>which can </a:t>
            </a:r>
            <a:r>
              <a:rPr lang="en-US" sz="3200" dirty="0">
                <a:solidFill>
                  <a:srgbClr val="C00000"/>
                </a:solidFill>
                <a:latin typeface="Times-Roman"/>
              </a:rPr>
              <a:t>capture topological </a:t>
            </a:r>
            <a:r>
              <a:rPr lang="en-US" sz="3200" dirty="0" smtClean="0">
                <a:solidFill>
                  <a:srgbClr val="C00000"/>
                </a:solidFill>
                <a:latin typeface="Times-Roman"/>
              </a:rPr>
              <a:t>and geometric information at </a:t>
            </a:r>
            <a:r>
              <a:rPr lang="en-US" sz="3200" dirty="0">
                <a:solidFill>
                  <a:srgbClr val="C00000"/>
                </a:solidFill>
                <a:latin typeface="Times-Roman"/>
              </a:rPr>
              <a:t>a specified resolution</a:t>
            </a:r>
            <a:r>
              <a:rPr lang="en-US" sz="3200" dirty="0">
                <a:latin typeface="Times-Roman"/>
              </a:rPr>
              <a:t>.</a:t>
            </a:r>
            <a:endParaRPr lang="en-US" sz="3200" dirty="0"/>
          </a:p>
        </p:txBody>
      </p:sp>
      <p:sp>
        <p:nvSpPr>
          <p:cNvPr id="3" name="Rectangle 2"/>
          <p:cNvSpPr/>
          <p:nvPr/>
        </p:nvSpPr>
        <p:spPr>
          <a:xfrm>
            <a:off x="66336" y="6488668"/>
            <a:ext cx="6185002" cy="369332"/>
          </a:xfrm>
          <a:prstGeom prst="rect">
            <a:avLst/>
          </a:prstGeom>
        </p:spPr>
        <p:txBody>
          <a:bodyPr wrap="square">
            <a:spAutoFit/>
          </a:bodyPr>
          <a:lstStyle/>
          <a:p>
            <a:r>
              <a:rPr lang="en-US" dirty="0">
                <a:hlinkClick r:id="rId2"/>
              </a:rPr>
              <a:t>http://</a:t>
            </a:r>
            <a:r>
              <a:rPr lang="en-US" dirty="0" smtClean="0">
                <a:hlinkClick r:id="rId2"/>
              </a:rPr>
              <a:t>cs233.stanford.edu/ReferencedPapers/mapperPBG.pdf</a:t>
            </a:r>
            <a:r>
              <a:rPr lang="en-US" dirty="0" smtClean="0"/>
              <a:t> </a:t>
            </a:r>
            <a:endParaRPr lang="en-US" dirty="0"/>
          </a:p>
        </p:txBody>
      </p:sp>
    </p:spTree>
    <p:extLst>
      <p:ext uri="{BB962C8B-B14F-4D97-AF65-F5344CB8AC3E}">
        <p14:creationId xmlns:p14="http://schemas.microsoft.com/office/powerpoint/2010/main" val="3716142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584656" y="3173721"/>
          <a:ext cx="4536121" cy="3291840"/>
        </p:xfrm>
        <a:graphic>
          <a:graphicData uri="http://schemas.openxmlformats.org/presentationml/2006/ole">
            <mc:AlternateContent xmlns:mc="http://schemas.openxmlformats.org/markup-compatibility/2006">
              <mc:Choice xmlns:v="urn:schemas-microsoft-com:vml" Requires="v">
                <p:oleObj spid="_x0000_s12364" name="Acrobat Document" r:id="rId3" imgW="3657420" imgH="2653924" progId="Acrobat.Document.2015">
                  <p:embed/>
                </p:oleObj>
              </mc:Choice>
              <mc:Fallback>
                <p:oleObj name="Acrobat Document" r:id="rId3" imgW="3657420" imgH="2653924" progId="Acrobat.Document.2015">
                  <p:embed/>
                  <p:pic>
                    <p:nvPicPr>
                      <p:cNvPr id="0" name=""/>
                      <p:cNvPicPr/>
                      <p:nvPr/>
                    </p:nvPicPr>
                    <p:blipFill>
                      <a:blip r:embed="rId4"/>
                      <a:stretch>
                        <a:fillRect/>
                      </a:stretch>
                    </p:blipFill>
                    <p:spPr>
                      <a:xfrm>
                        <a:off x="584656" y="3173721"/>
                        <a:ext cx="4536121" cy="3291840"/>
                      </a:xfrm>
                      <a:prstGeom prst="rect">
                        <a:avLst/>
                      </a:prstGeom>
                    </p:spPr>
                  </p:pic>
                </p:oleObj>
              </mc:Fallback>
            </mc:AlternateContent>
          </a:graphicData>
        </a:graphic>
      </p:graphicFrame>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5502" r="8803"/>
          <a:stretch/>
        </p:blipFill>
        <p:spPr>
          <a:xfrm>
            <a:off x="4754880" y="285587"/>
            <a:ext cx="3931920" cy="3566160"/>
          </a:xfrm>
          <a:prstGeom prst="rect">
            <a:avLst/>
          </a:prstGeom>
        </p:spPr>
      </p:pic>
      <p:sp>
        <p:nvSpPr>
          <p:cNvPr id="3" name="TextBox 2"/>
          <p:cNvSpPr txBox="1"/>
          <p:nvPr/>
        </p:nvSpPr>
        <p:spPr>
          <a:xfrm>
            <a:off x="459180" y="285587"/>
            <a:ext cx="4174965" cy="1569660"/>
          </a:xfrm>
          <a:prstGeom prst="rect">
            <a:avLst/>
          </a:prstGeom>
          <a:solidFill>
            <a:schemeClr val="accent4">
              <a:lumMod val="20000"/>
              <a:lumOff val="80000"/>
            </a:schemeClr>
          </a:solidFill>
        </p:spPr>
        <p:txBody>
          <a:bodyPr wrap="square" rtlCol="0">
            <a:spAutoFit/>
          </a:bodyPr>
          <a:lstStyle/>
          <a:p>
            <a:r>
              <a:rPr lang="en-US" sz="2400" dirty="0" smtClean="0"/>
              <a:t>Distance Matrix Eigenvector, Mean Centered Distance Matrix</a:t>
            </a:r>
          </a:p>
          <a:p>
            <a:r>
              <a:rPr lang="en-US" sz="2400" dirty="0" smtClean="0"/>
              <a:t>Order of eigenvector:  1</a:t>
            </a:r>
          </a:p>
          <a:p>
            <a:r>
              <a:rPr lang="en-US" sz="2400" dirty="0" smtClean="0"/>
              <a:t>20 intervals, 80% Overlap  </a:t>
            </a:r>
            <a:endParaRPr lang="en-US" sz="2400" dirty="0"/>
          </a:p>
        </p:txBody>
      </p:sp>
    </p:spTree>
    <p:extLst>
      <p:ext uri="{BB962C8B-B14F-4D97-AF65-F5344CB8AC3E}">
        <p14:creationId xmlns:p14="http://schemas.microsoft.com/office/powerpoint/2010/main" val="5165610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Isosceles Triangle 100"/>
          <p:cNvSpPr/>
          <p:nvPr/>
        </p:nvSpPr>
        <p:spPr>
          <a:xfrm rot="10800000">
            <a:off x="1176087" y="5765765"/>
            <a:ext cx="1600200" cy="1385316"/>
          </a:xfrm>
          <a:prstGeom prst="triangl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1" name="Group 10"/>
          <p:cNvGrpSpPr/>
          <p:nvPr/>
        </p:nvGrpSpPr>
        <p:grpSpPr>
          <a:xfrm>
            <a:off x="1195947" y="4141020"/>
            <a:ext cx="2932737" cy="2510394"/>
            <a:chOff x="643130" y="3761860"/>
            <a:chExt cx="2932737" cy="2510394"/>
          </a:xfrm>
        </p:grpSpPr>
        <p:sp>
          <p:nvSpPr>
            <p:cNvPr id="98" name="TextBox 97"/>
            <p:cNvSpPr txBox="1"/>
            <p:nvPr/>
          </p:nvSpPr>
          <p:spPr>
            <a:xfrm>
              <a:off x="1828781" y="3761860"/>
              <a:ext cx="651252" cy="584776"/>
            </a:xfrm>
            <a:prstGeom prst="rect">
              <a:avLst/>
            </a:prstGeom>
            <a:noFill/>
          </p:spPr>
          <p:txBody>
            <a:bodyPr wrap="square" rtlCol="0">
              <a:spAutoFit/>
            </a:bodyPr>
            <a:lstStyle/>
            <a:p>
              <a:r>
                <a:rPr lang="en-US" sz="3200" dirty="0" smtClean="0"/>
                <a:t>v</a:t>
              </a:r>
              <a:r>
                <a:rPr lang="en-US" sz="3200" baseline="-25000" dirty="0"/>
                <a:t>2</a:t>
              </a:r>
            </a:p>
          </p:txBody>
        </p:sp>
        <p:grpSp>
          <p:nvGrpSpPr>
            <p:cNvPr id="10" name="Group 9"/>
            <p:cNvGrpSpPr/>
            <p:nvPr/>
          </p:nvGrpSpPr>
          <p:grpSpPr>
            <a:xfrm>
              <a:off x="643130" y="4321013"/>
              <a:ext cx="2932737" cy="1951241"/>
              <a:chOff x="643130" y="4321013"/>
              <a:chExt cx="2932737" cy="1951241"/>
            </a:xfrm>
          </p:grpSpPr>
          <p:cxnSp>
            <p:nvCxnSpPr>
              <p:cNvPr id="104" name="Straight Connector 103"/>
              <p:cNvCxnSpPr/>
              <p:nvPr/>
            </p:nvCxnSpPr>
            <p:spPr>
              <a:xfrm rot="10800000" flipV="1">
                <a:off x="1353167" y="5825201"/>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sp>
            <p:nvSpPr>
              <p:cNvPr id="105" name="Oval 104"/>
              <p:cNvSpPr/>
              <p:nvPr/>
            </p:nvSpPr>
            <p:spPr>
              <a:xfrm rot="10800000">
                <a:off x="2661987"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6" name="Oval 105"/>
              <p:cNvSpPr/>
              <p:nvPr/>
            </p:nvSpPr>
            <p:spPr>
              <a:xfrm rot="10800000">
                <a:off x="1107507"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7" name="Isosceles Triangle 106"/>
              <p:cNvSpPr/>
              <p:nvPr/>
            </p:nvSpPr>
            <p:spPr>
              <a:xfrm>
                <a:off x="1221807" y="4413869"/>
                <a:ext cx="1600200" cy="1385316"/>
              </a:xfrm>
              <a:prstGeom prst="triangle">
                <a:avLst/>
              </a:prstGeom>
              <a:solidFill>
                <a:schemeClr val="tx2">
                  <a:lumMod val="40000"/>
                  <a:lumOff val="60000"/>
                </a:schemeClr>
              </a:solidFill>
              <a:ln w="762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8" name="Oval 107"/>
              <p:cNvSpPr/>
              <p:nvPr/>
            </p:nvSpPr>
            <p:spPr>
              <a:xfrm>
                <a:off x="1107507" y="5669753"/>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9" name="Oval 108"/>
              <p:cNvSpPr/>
              <p:nvPr/>
            </p:nvSpPr>
            <p:spPr>
              <a:xfrm>
                <a:off x="2661987"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0" name="Oval 109"/>
              <p:cNvSpPr/>
              <p:nvPr/>
            </p:nvSpPr>
            <p:spPr>
              <a:xfrm>
                <a:off x="1888259" y="4321013"/>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1" name="Oval 110"/>
              <p:cNvSpPr/>
              <p:nvPr/>
            </p:nvSpPr>
            <p:spPr>
              <a:xfrm>
                <a:off x="1097896" y="5668352"/>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4" name="Oval 113"/>
              <p:cNvSpPr/>
              <p:nvPr/>
            </p:nvSpPr>
            <p:spPr>
              <a:xfrm>
                <a:off x="1114530"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5" name="TextBox 114"/>
              <p:cNvSpPr txBox="1"/>
              <p:nvPr/>
            </p:nvSpPr>
            <p:spPr>
              <a:xfrm>
                <a:off x="2403933" y="4747702"/>
                <a:ext cx="651252" cy="584776"/>
              </a:xfrm>
              <a:prstGeom prst="rect">
                <a:avLst/>
              </a:prstGeom>
              <a:noFill/>
            </p:spPr>
            <p:txBody>
              <a:bodyPr wrap="square" rtlCol="0">
                <a:spAutoFit/>
              </a:bodyPr>
              <a:lstStyle/>
              <a:p>
                <a:r>
                  <a:rPr lang="en-US" sz="3200" dirty="0" smtClean="0"/>
                  <a:t>e</a:t>
                </a:r>
                <a:r>
                  <a:rPr lang="en-US" sz="3200" baseline="-25000" dirty="0"/>
                  <a:t>2</a:t>
                </a:r>
              </a:p>
            </p:txBody>
          </p:sp>
          <p:sp>
            <p:nvSpPr>
              <p:cNvPr id="116" name="TextBox 115"/>
              <p:cNvSpPr txBox="1"/>
              <p:nvPr/>
            </p:nvSpPr>
            <p:spPr>
              <a:xfrm>
                <a:off x="1081404" y="4747702"/>
                <a:ext cx="651252" cy="584776"/>
              </a:xfrm>
              <a:prstGeom prst="rect">
                <a:avLst/>
              </a:prstGeom>
              <a:noFill/>
            </p:spPr>
            <p:txBody>
              <a:bodyPr wrap="square" rtlCol="0">
                <a:spAutoFit/>
              </a:bodyPr>
              <a:lstStyle/>
              <a:p>
                <a:r>
                  <a:rPr lang="en-US" sz="3200" dirty="0" smtClean="0"/>
                  <a:t>e</a:t>
                </a:r>
                <a:r>
                  <a:rPr lang="en-US" sz="3200" baseline="-25000" dirty="0"/>
                  <a:t>1</a:t>
                </a:r>
              </a:p>
            </p:txBody>
          </p:sp>
          <p:sp>
            <p:nvSpPr>
              <p:cNvPr id="119" name="TextBox 118"/>
              <p:cNvSpPr txBox="1"/>
              <p:nvPr/>
            </p:nvSpPr>
            <p:spPr>
              <a:xfrm>
                <a:off x="1786722" y="5687478"/>
                <a:ext cx="651252" cy="584776"/>
              </a:xfrm>
              <a:prstGeom prst="rect">
                <a:avLst/>
              </a:prstGeom>
              <a:noFill/>
            </p:spPr>
            <p:txBody>
              <a:bodyPr wrap="square" rtlCol="0">
                <a:spAutoFit/>
              </a:bodyPr>
              <a:lstStyle/>
              <a:p>
                <a:r>
                  <a:rPr lang="en-US" sz="3200" dirty="0" smtClean="0"/>
                  <a:t>e</a:t>
                </a:r>
                <a:r>
                  <a:rPr lang="en-US" sz="3200" baseline="-25000" dirty="0"/>
                  <a:t>3</a:t>
                </a:r>
              </a:p>
            </p:txBody>
          </p:sp>
          <p:grpSp>
            <p:nvGrpSpPr>
              <p:cNvPr id="8" name="Group 7"/>
              <p:cNvGrpSpPr/>
              <p:nvPr/>
            </p:nvGrpSpPr>
            <p:grpSpPr>
              <a:xfrm>
                <a:off x="643130" y="5427877"/>
                <a:ext cx="2932737" cy="584776"/>
                <a:chOff x="643130" y="5427877"/>
                <a:chExt cx="2932737" cy="584776"/>
              </a:xfrm>
            </p:grpSpPr>
            <p:sp>
              <p:nvSpPr>
                <p:cNvPr id="97" name="TextBox 96"/>
                <p:cNvSpPr txBox="1"/>
                <p:nvPr/>
              </p:nvSpPr>
              <p:spPr>
                <a:xfrm>
                  <a:off x="643130" y="5427877"/>
                  <a:ext cx="651252" cy="584776"/>
                </a:xfrm>
                <a:prstGeom prst="rect">
                  <a:avLst/>
                </a:prstGeom>
                <a:noFill/>
              </p:spPr>
              <p:txBody>
                <a:bodyPr wrap="square" rtlCol="0">
                  <a:spAutoFit/>
                </a:bodyPr>
                <a:lstStyle/>
                <a:p>
                  <a:r>
                    <a:rPr lang="en-US" sz="3200" dirty="0" smtClean="0"/>
                    <a:t>v</a:t>
                  </a:r>
                  <a:r>
                    <a:rPr lang="en-US" sz="3200" baseline="-25000" dirty="0"/>
                    <a:t>1</a:t>
                  </a:r>
                </a:p>
              </p:txBody>
            </p:sp>
            <p:sp>
              <p:nvSpPr>
                <p:cNvPr id="99" name="TextBox 98"/>
                <p:cNvSpPr txBox="1"/>
                <p:nvPr/>
              </p:nvSpPr>
              <p:spPr>
                <a:xfrm>
                  <a:off x="2924615" y="5427877"/>
                  <a:ext cx="651252" cy="584776"/>
                </a:xfrm>
                <a:prstGeom prst="rect">
                  <a:avLst/>
                </a:prstGeom>
                <a:noFill/>
              </p:spPr>
              <p:txBody>
                <a:bodyPr wrap="square" rtlCol="0">
                  <a:spAutoFit/>
                </a:bodyPr>
                <a:lstStyle/>
                <a:p>
                  <a:r>
                    <a:rPr lang="en-US" sz="3200" dirty="0" smtClean="0"/>
                    <a:t>v</a:t>
                  </a:r>
                  <a:r>
                    <a:rPr lang="en-US" sz="3200" baseline="-25000" dirty="0"/>
                    <a:t>3</a:t>
                  </a:r>
                </a:p>
              </p:txBody>
            </p:sp>
          </p:grpSp>
        </p:grpSp>
      </p:grpSp>
      <p:sp>
        <p:nvSpPr>
          <p:cNvPr id="3" name="TextBox 2"/>
          <p:cNvSpPr txBox="1"/>
          <p:nvPr/>
        </p:nvSpPr>
        <p:spPr>
          <a:xfrm>
            <a:off x="448285" y="3750477"/>
            <a:ext cx="8277364" cy="1077218"/>
          </a:xfrm>
          <a:prstGeom prst="rect">
            <a:avLst/>
          </a:prstGeom>
          <a:noFill/>
        </p:spPr>
        <p:txBody>
          <a:bodyPr wrap="square" rtlCol="0">
            <a:spAutoFit/>
          </a:bodyPr>
          <a:lstStyle/>
          <a:p>
            <a:r>
              <a:rPr lang="en-US" sz="3200" b="1" dirty="0" smtClean="0">
                <a:solidFill>
                  <a:srgbClr val="000000"/>
                </a:solidFill>
              </a:rPr>
              <a:t>2-simplex = triangle </a:t>
            </a:r>
            <a:r>
              <a:rPr lang="en-US" sz="3200" dirty="0">
                <a:solidFill>
                  <a:srgbClr val="000000"/>
                </a:solidFill>
              </a:rPr>
              <a:t>= </a:t>
            </a:r>
            <a:r>
              <a:rPr lang="en-US" sz="3200" dirty="0" smtClean="0">
                <a:solidFill>
                  <a:srgbClr val="000000"/>
                </a:solidFill>
              </a:rPr>
              <a:t>{v</a:t>
            </a:r>
            <a:r>
              <a:rPr lang="en-US" sz="3200" baseline="-25000" dirty="0" smtClean="0">
                <a:solidFill>
                  <a:srgbClr val="000000"/>
                </a:solidFill>
              </a:rPr>
              <a:t>1</a:t>
            </a:r>
            <a:r>
              <a:rPr lang="en-US" sz="3200" dirty="0" smtClean="0">
                <a:solidFill>
                  <a:srgbClr val="000000"/>
                </a:solidFill>
              </a:rPr>
              <a:t>, v</a:t>
            </a:r>
            <a:r>
              <a:rPr lang="en-US" sz="3200" baseline="-25000" dirty="0">
                <a:solidFill>
                  <a:srgbClr val="000000"/>
                </a:solidFill>
              </a:rPr>
              <a:t>2</a:t>
            </a:r>
            <a:r>
              <a:rPr lang="en-US" sz="3200" dirty="0" smtClean="0">
                <a:solidFill>
                  <a:srgbClr val="000000"/>
                </a:solidFill>
              </a:rPr>
              <a:t>, v</a:t>
            </a:r>
            <a:r>
              <a:rPr lang="en-US" sz="3200" baseline="-25000" dirty="0" smtClean="0">
                <a:solidFill>
                  <a:srgbClr val="000000"/>
                </a:solidFill>
              </a:rPr>
              <a:t>3</a:t>
            </a:r>
            <a:r>
              <a:rPr lang="en-US" sz="3200" dirty="0">
                <a:solidFill>
                  <a:srgbClr val="000000"/>
                </a:solidFill>
              </a:rPr>
              <a:t>}</a:t>
            </a:r>
            <a:endParaRPr lang="en-US" sz="3200" baseline="-25000" dirty="0">
              <a:solidFill>
                <a:srgbClr val="000000"/>
              </a:solidFill>
            </a:endParaRPr>
          </a:p>
          <a:p>
            <a:r>
              <a:rPr lang="en-US" sz="3200" dirty="0" smtClean="0"/>
              <a:t> </a:t>
            </a:r>
          </a:p>
        </p:txBody>
      </p:sp>
      <p:sp>
        <p:nvSpPr>
          <p:cNvPr id="6" name="TextBox 5"/>
          <p:cNvSpPr txBox="1"/>
          <p:nvPr/>
        </p:nvSpPr>
        <p:spPr>
          <a:xfrm>
            <a:off x="4375889" y="4392946"/>
            <a:ext cx="4554733" cy="2357568"/>
          </a:xfrm>
          <a:prstGeom prst="rect">
            <a:avLst/>
          </a:prstGeom>
          <a:noFill/>
        </p:spPr>
        <p:txBody>
          <a:bodyPr wrap="square" rtlCol="0">
            <a:spAutoFit/>
          </a:bodyPr>
          <a:lstStyle/>
          <a:p>
            <a:r>
              <a:rPr lang="en-US" sz="3200" dirty="0" smtClean="0"/>
              <a:t>Note that the boundary </a:t>
            </a:r>
          </a:p>
          <a:p>
            <a:r>
              <a:rPr lang="en-US" sz="3200" dirty="0" smtClean="0"/>
              <a:t>of this triangle is the cycle</a:t>
            </a:r>
          </a:p>
          <a:p>
            <a:pPr algn="ctr">
              <a:lnSpc>
                <a:spcPct val="130000"/>
              </a:lnSpc>
            </a:pPr>
            <a:r>
              <a:rPr lang="en-US" sz="3200" dirty="0"/>
              <a:t>e</a:t>
            </a:r>
            <a:r>
              <a:rPr lang="en-US" sz="3200" baseline="-25000" dirty="0"/>
              <a:t>1</a:t>
            </a:r>
            <a:r>
              <a:rPr lang="en-US" sz="3200" dirty="0"/>
              <a:t> + e</a:t>
            </a:r>
            <a:r>
              <a:rPr lang="en-US" sz="3200" baseline="-25000" dirty="0"/>
              <a:t>2</a:t>
            </a:r>
            <a:r>
              <a:rPr lang="en-US" sz="3200" dirty="0"/>
              <a:t> +  e</a:t>
            </a:r>
            <a:r>
              <a:rPr lang="en-US" sz="3200" baseline="-25000" dirty="0"/>
              <a:t>3</a:t>
            </a:r>
            <a:r>
              <a:rPr lang="en-US" sz="3200" dirty="0"/>
              <a:t> </a:t>
            </a:r>
            <a:endParaRPr lang="en-US" sz="3200" dirty="0" smtClean="0"/>
          </a:p>
          <a:p>
            <a:pPr algn="ctr">
              <a:lnSpc>
                <a:spcPct val="130000"/>
              </a:lnSpc>
            </a:pPr>
            <a:r>
              <a:rPr lang="en-US" sz="3200" dirty="0" smtClean="0"/>
              <a:t>= {</a:t>
            </a:r>
            <a:r>
              <a:rPr lang="en-US" sz="3200" dirty="0">
                <a:solidFill>
                  <a:srgbClr val="000000"/>
                </a:solidFill>
              </a:rPr>
              <a:t>v</a:t>
            </a:r>
            <a:r>
              <a:rPr lang="en-US" sz="3200" baseline="-25000" dirty="0">
                <a:solidFill>
                  <a:srgbClr val="000000"/>
                </a:solidFill>
              </a:rPr>
              <a:t>1</a:t>
            </a:r>
            <a:r>
              <a:rPr lang="en-US" sz="3200" dirty="0">
                <a:solidFill>
                  <a:srgbClr val="000000"/>
                </a:solidFill>
              </a:rPr>
              <a:t>, </a:t>
            </a:r>
            <a:r>
              <a:rPr lang="en-US" sz="3200" dirty="0" smtClean="0">
                <a:solidFill>
                  <a:srgbClr val="000000"/>
                </a:solidFill>
              </a:rPr>
              <a:t>v</a:t>
            </a:r>
            <a:r>
              <a:rPr lang="en-US" sz="3200" baseline="-25000" dirty="0" smtClean="0">
                <a:solidFill>
                  <a:srgbClr val="000000"/>
                </a:solidFill>
              </a:rPr>
              <a:t>2</a:t>
            </a:r>
            <a:r>
              <a:rPr lang="en-US" sz="3200" dirty="0" smtClean="0">
                <a:solidFill>
                  <a:srgbClr val="000000"/>
                </a:solidFill>
              </a:rPr>
              <a:t>} + {v</a:t>
            </a:r>
            <a:r>
              <a:rPr lang="en-US" sz="3200" baseline="-25000" dirty="0" smtClean="0">
                <a:solidFill>
                  <a:srgbClr val="000000"/>
                </a:solidFill>
              </a:rPr>
              <a:t>2</a:t>
            </a:r>
            <a:r>
              <a:rPr lang="en-US" sz="3200" dirty="0">
                <a:solidFill>
                  <a:srgbClr val="000000"/>
                </a:solidFill>
              </a:rPr>
              <a:t>, v</a:t>
            </a:r>
            <a:r>
              <a:rPr lang="en-US" sz="3200" baseline="-25000" dirty="0">
                <a:solidFill>
                  <a:srgbClr val="000000"/>
                </a:solidFill>
              </a:rPr>
              <a:t>3</a:t>
            </a:r>
            <a:r>
              <a:rPr lang="en-US" sz="3200" dirty="0" smtClean="0">
                <a:solidFill>
                  <a:srgbClr val="000000"/>
                </a:solidFill>
              </a:rPr>
              <a:t>} +</a:t>
            </a:r>
            <a:r>
              <a:rPr lang="en-US" sz="3200" baseline="-25000" dirty="0" smtClean="0">
                <a:solidFill>
                  <a:srgbClr val="000000"/>
                </a:solidFill>
              </a:rPr>
              <a:t> </a:t>
            </a:r>
            <a:r>
              <a:rPr lang="en-US" sz="3200" dirty="0" smtClean="0"/>
              <a:t>{</a:t>
            </a:r>
            <a:r>
              <a:rPr lang="en-US" sz="3200" dirty="0">
                <a:solidFill>
                  <a:srgbClr val="000000"/>
                </a:solidFill>
              </a:rPr>
              <a:t>v</a:t>
            </a:r>
            <a:r>
              <a:rPr lang="en-US" sz="3200" baseline="-25000" dirty="0">
                <a:solidFill>
                  <a:srgbClr val="000000"/>
                </a:solidFill>
              </a:rPr>
              <a:t>1</a:t>
            </a:r>
            <a:r>
              <a:rPr lang="en-US" sz="3200" dirty="0" smtClean="0">
                <a:solidFill>
                  <a:srgbClr val="000000"/>
                </a:solidFill>
              </a:rPr>
              <a:t>, </a:t>
            </a:r>
            <a:r>
              <a:rPr lang="en-US" sz="3200" dirty="0">
                <a:solidFill>
                  <a:srgbClr val="000000"/>
                </a:solidFill>
              </a:rPr>
              <a:t>v</a:t>
            </a:r>
            <a:r>
              <a:rPr lang="en-US" sz="3200" baseline="-25000" dirty="0">
                <a:solidFill>
                  <a:srgbClr val="000000"/>
                </a:solidFill>
              </a:rPr>
              <a:t>3</a:t>
            </a:r>
            <a:r>
              <a:rPr lang="en-US" sz="3200" dirty="0" smtClean="0">
                <a:solidFill>
                  <a:srgbClr val="000000"/>
                </a:solidFill>
              </a:rPr>
              <a:t>}</a:t>
            </a:r>
            <a:endParaRPr lang="en-US" sz="3200" baseline="-25000" dirty="0">
              <a:solidFill>
                <a:srgbClr val="000000"/>
              </a:solidFill>
            </a:endParaRPr>
          </a:p>
        </p:txBody>
      </p:sp>
      <p:sp>
        <p:nvSpPr>
          <p:cNvPr id="62" name="TextBox 61"/>
          <p:cNvSpPr txBox="1"/>
          <p:nvPr/>
        </p:nvSpPr>
        <p:spPr>
          <a:xfrm>
            <a:off x="448285" y="1813359"/>
            <a:ext cx="8277364" cy="1077218"/>
          </a:xfrm>
          <a:prstGeom prst="rect">
            <a:avLst/>
          </a:prstGeom>
          <a:noFill/>
        </p:spPr>
        <p:txBody>
          <a:bodyPr wrap="square" rtlCol="0">
            <a:spAutoFit/>
          </a:bodyPr>
          <a:lstStyle/>
          <a:p>
            <a:r>
              <a:rPr lang="en-US" sz="3200" b="1" dirty="0">
                <a:solidFill>
                  <a:srgbClr val="000000"/>
                </a:solidFill>
              </a:rPr>
              <a:t>1</a:t>
            </a:r>
            <a:r>
              <a:rPr lang="en-US" sz="3200" b="1" dirty="0" smtClean="0">
                <a:solidFill>
                  <a:srgbClr val="000000"/>
                </a:solidFill>
              </a:rPr>
              <a:t>-simplex = edge </a:t>
            </a:r>
            <a:r>
              <a:rPr lang="en-US" sz="3200" dirty="0">
                <a:solidFill>
                  <a:srgbClr val="000000"/>
                </a:solidFill>
              </a:rPr>
              <a:t>= </a:t>
            </a:r>
            <a:r>
              <a:rPr lang="en-US" sz="3200" dirty="0" smtClean="0">
                <a:solidFill>
                  <a:srgbClr val="000000"/>
                </a:solidFill>
              </a:rPr>
              <a:t>{v</a:t>
            </a:r>
            <a:r>
              <a:rPr lang="en-US" sz="3200" baseline="-25000" dirty="0" smtClean="0">
                <a:solidFill>
                  <a:srgbClr val="000000"/>
                </a:solidFill>
              </a:rPr>
              <a:t>1</a:t>
            </a:r>
            <a:r>
              <a:rPr lang="en-US" sz="3200" dirty="0" smtClean="0">
                <a:solidFill>
                  <a:srgbClr val="000000"/>
                </a:solidFill>
              </a:rPr>
              <a:t>, v</a:t>
            </a:r>
            <a:r>
              <a:rPr lang="en-US" sz="3200" baseline="-25000" dirty="0" smtClean="0">
                <a:solidFill>
                  <a:srgbClr val="000000"/>
                </a:solidFill>
              </a:rPr>
              <a:t>2</a:t>
            </a:r>
            <a:r>
              <a:rPr lang="en-US" sz="3200" dirty="0">
                <a:solidFill>
                  <a:srgbClr val="000000"/>
                </a:solidFill>
              </a:rPr>
              <a:t>}</a:t>
            </a:r>
            <a:endParaRPr lang="en-US" sz="3200" baseline="-25000" dirty="0">
              <a:solidFill>
                <a:srgbClr val="000000"/>
              </a:solidFill>
            </a:endParaRPr>
          </a:p>
          <a:p>
            <a:r>
              <a:rPr lang="en-US" sz="3200" dirty="0" smtClean="0"/>
              <a:t> </a:t>
            </a:r>
          </a:p>
        </p:txBody>
      </p:sp>
      <p:sp>
        <p:nvSpPr>
          <p:cNvPr id="63" name="TextBox 62"/>
          <p:cNvSpPr txBox="1"/>
          <p:nvPr/>
        </p:nvSpPr>
        <p:spPr>
          <a:xfrm>
            <a:off x="4375890" y="2555306"/>
            <a:ext cx="4332942" cy="1077218"/>
          </a:xfrm>
          <a:prstGeom prst="rect">
            <a:avLst/>
          </a:prstGeom>
          <a:noFill/>
        </p:spPr>
        <p:txBody>
          <a:bodyPr wrap="square" rtlCol="0">
            <a:spAutoFit/>
          </a:bodyPr>
          <a:lstStyle/>
          <a:p>
            <a:r>
              <a:rPr lang="en-US" sz="3200" dirty="0" smtClean="0"/>
              <a:t>Note that the boundary of this edge is v</a:t>
            </a:r>
            <a:r>
              <a:rPr lang="en-US" sz="3200" baseline="-25000" dirty="0"/>
              <a:t>2</a:t>
            </a:r>
            <a:r>
              <a:rPr lang="en-US" sz="3200" dirty="0" smtClean="0"/>
              <a:t> </a:t>
            </a:r>
            <a:r>
              <a:rPr lang="en-US" sz="3200" dirty="0"/>
              <a:t>+</a:t>
            </a:r>
            <a:r>
              <a:rPr lang="en-US" sz="3200" dirty="0" smtClean="0"/>
              <a:t>  v</a:t>
            </a:r>
            <a:r>
              <a:rPr lang="en-US" sz="3200" baseline="-25000" dirty="0"/>
              <a:t>1</a:t>
            </a:r>
            <a:r>
              <a:rPr lang="en-US" sz="3200" dirty="0" smtClean="0"/>
              <a:t>  </a:t>
            </a:r>
          </a:p>
        </p:txBody>
      </p:sp>
      <p:grpSp>
        <p:nvGrpSpPr>
          <p:cNvPr id="9" name="Group 8"/>
          <p:cNvGrpSpPr/>
          <p:nvPr/>
        </p:nvGrpSpPr>
        <p:grpSpPr>
          <a:xfrm>
            <a:off x="1195947" y="2727392"/>
            <a:ext cx="2932737" cy="903181"/>
            <a:chOff x="591623" y="2196568"/>
            <a:chExt cx="2932737" cy="903181"/>
          </a:xfrm>
        </p:grpSpPr>
        <p:grpSp>
          <p:nvGrpSpPr>
            <p:cNvPr id="64" name="Group 63"/>
            <p:cNvGrpSpPr/>
            <p:nvPr/>
          </p:nvGrpSpPr>
          <p:grpSpPr>
            <a:xfrm>
              <a:off x="1042252" y="2411276"/>
              <a:ext cx="1838411" cy="688473"/>
              <a:chOff x="5835762" y="906089"/>
              <a:chExt cx="1838411" cy="688473"/>
            </a:xfrm>
          </p:grpSpPr>
          <p:cxnSp>
            <p:nvCxnSpPr>
              <p:cNvPr id="65" name="Straight Connector 64"/>
              <p:cNvCxnSpPr/>
              <p:nvPr/>
            </p:nvCxnSpPr>
            <p:spPr>
              <a:xfrm rot="10800000" flipV="1">
                <a:off x="6091033" y="1066109"/>
                <a:ext cx="1392072" cy="0"/>
              </a:xfrm>
              <a:prstGeom prst="line">
                <a:avLst/>
              </a:prstGeom>
              <a:ln w="88900">
                <a:solidFill>
                  <a:srgbClr val="008000"/>
                </a:solidFill>
              </a:ln>
            </p:spPr>
            <p:style>
              <a:lnRef idx="2">
                <a:schemeClr val="accent1"/>
              </a:lnRef>
              <a:fillRef idx="0">
                <a:schemeClr val="accent1"/>
              </a:fillRef>
              <a:effectRef idx="1">
                <a:schemeClr val="accent1"/>
              </a:effectRef>
              <a:fontRef idx="minor">
                <a:schemeClr val="tx1"/>
              </a:fontRef>
            </p:style>
          </p:cxnSp>
          <p:sp>
            <p:nvSpPr>
              <p:cNvPr id="66" name="Oval 65"/>
              <p:cNvSpPr/>
              <p:nvPr/>
            </p:nvSpPr>
            <p:spPr>
              <a:xfrm rot="10800000">
                <a:off x="7399853"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7" name="Oval 66"/>
              <p:cNvSpPr/>
              <p:nvPr/>
            </p:nvSpPr>
            <p:spPr>
              <a:xfrm rot="10800000">
                <a:off x="5845373"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8" name="Oval 67"/>
              <p:cNvSpPr/>
              <p:nvPr/>
            </p:nvSpPr>
            <p:spPr>
              <a:xfrm>
                <a:off x="5845373" y="91066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9" name="Oval 68"/>
              <p:cNvSpPr/>
              <p:nvPr/>
            </p:nvSpPr>
            <p:spPr>
              <a:xfrm>
                <a:off x="7399853"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0" name="Oval 69"/>
              <p:cNvSpPr/>
              <p:nvPr/>
            </p:nvSpPr>
            <p:spPr>
              <a:xfrm>
                <a:off x="5835762" y="909260"/>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1" name="Oval 70"/>
              <p:cNvSpPr/>
              <p:nvPr/>
            </p:nvSpPr>
            <p:spPr>
              <a:xfrm>
                <a:off x="5852396"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2" name="TextBox 71"/>
              <p:cNvSpPr txBox="1"/>
              <p:nvPr/>
            </p:nvSpPr>
            <p:spPr>
              <a:xfrm>
                <a:off x="6524588" y="1009786"/>
                <a:ext cx="651252" cy="584776"/>
              </a:xfrm>
              <a:prstGeom prst="rect">
                <a:avLst/>
              </a:prstGeom>
              <a:noFill/>
            </p:spPr>
            <p:txBody>
              <a:bodyPr wrap="square" rtlCol="0">
                <a:spAutoFit/>
              </a:bodyPr>
              <a:lstStyle/>
              <a:p>
                <a:r>
                  <a:rPr lang="en-US" sz="3200" dirty="0" smtClean="0"/>
                  <a:t>e</a:t>
                </a:r>
                <a:endParaRPr lang="en-US" sz="3200" baseline="-25000" dirty="0"/>
              </a:p>
            </p:txBody>
          </p:sp>
        </p:grpSp>
        <p:grpSp>
          <p:nvGrpSpPr>
            <p:cNvPr id="75" name="Group 74"/>
            <p:cNvGrpSpPr/>
            <p:nvPr/>
          </p:nvGrpSpPr>
          <p:grpSpPr>
            <a:xfrm>
              <a:off x="591623" y="2196568"/>
              <a:ext cx="2932737" cy="584776"/>
              <a:chOff x="643130" y="5427877"/>
              <a:chExt cx="2932737" cy="584776"/>
            </a:xfrm>
          </p:grpSpPr>
          <p:sp>
            <p:nvSpPr>
              <p:cNvPr id="76" name="TextBox 75"/>
              <p:cNvSpPr txBox="1"/>
              <p:nvPr/>
            </p:nvSpPr>
            <p:spPr>
              <a:xfrm>
                <a:off x="643130" y="5427877"/>
                <a:ext cx="651252" cy="584776"/>
              </a:xfrm>
              <a:prstGeom prst="rect">
                <a:avLst/>
              </a:prstGeom>
              <a:noFill/>
            </p:spPr>
            <p:txBody>
              <a:bodyPr wrap="square" rtlCol="0">
                <a:spAutoFit/>
              </a:bodyPr>
              <a:lstStyle/>
              <a:p>
                <a:r>
                  <a:rPr lang="en-US" sz="3200" dirty="0" smtClean="0"/>
                  <a:t>v</a:t>
                </a:r>
                <a:r>
                  <a:rPr lang="en-US" sz="3200" baseline="-25000" dirty="0"/>
                  <a:t>1</a:t>
                </a:r>
              </a:p>
            </p:txBody>
          </p:sp>
          <p:sp>
            <p:nvSpPr>
              <p:cNvPr id="77" name="TextBox 76"/>
              <p:cNvSpPr txBox="1"/>
              <p:nvPr/>
            </p:nvSpPr>
            <p:spPr>
              <a:xfrm>
                <a:off x="2924615" y="5427877"/>
                <a:ext cx="651252" cy="584776"/>
              </a:xfrm>
              <a:prstGeom prst="rect">
                <a:avLst/>
              </a:prstGeom>
              <a:noFill/>
            </p:spPr>
            <p:txBody>
              <a:bodyPr wrap="square" rtlCol="0">
                <a:spAutoFit/>
              </a:bodyPr>
              <a:lstStyle/>
              <a:p>
                <a:r>
                  <a:rPr lang="en-US" sz="3200" dirty="0" smtClean="0"/>
                  <a:t>v</a:t>
                </a:r>
                <a:r>
                  <a:rPr lang="en-US" sz="3200" baseline="-25000" dirty="0"/>
                  <a:t>2</a:t>
                </a:r>
              </a:p>
            </p:txBody>
          </p:sp>
        </p:grpSp>
      </p:grpSp>
      <p:sp>
        <p:nvSpPr>
          <p:cNvPr id="78" name="TextBox 77"/>
          <p:cNvSpPr txBox="1"/>
          <p:nvPr/>
        </p:nvSpPr>
        <p:spPr>
          <a:xfrm>
            <a:off x="448285" y="1012425"/>
            <a:ext cx="8277364" cy="584776"/>
          </a:xfrm>
          <a:prstGeom prst="rect">
            <a:avLst/>
          </a:prstGeom>
          <a:noFill/>
        </p:spPr>
        <p:txBody>
          <a:bodyPr wrap="square" rtlCol="0">
            <a:spAutoFit/>
          </a:bodyPr>
          <a:lstStyle/>
          <a:p>
            <a:r>
              <a:rPr lang="en-US" sz="3200" b="1" dirty="0" smtClean="0">
                <a:solidFill>
                  <a:srgbClr val="000000"/>
                </a:solidFill>
              </a:rPr>
              <a:t>0-simplex = vertex </a:t>
            </a:r>
            <a:r>
              <a:rPr lang="en-US" sz="3200" dirty="0" smtClean="0">
                <a:solidFill>
                  <a:srgbClr val="000000"/>
                </a:solidFill>
              </a:rPr>
              <a:t>= v</a:t>
            </a:r>
            <a:endParaRPr lang="en-US" sz="3200" baseline="-25000" dirty="0">
              <a:solidFill>
                <a:srgbClr val="000000"/>
              </a:solidFill>
            </a:endParaRPr>
          </a:p>
        </p:txBody>
      </p:sp>
      <p:sp>
        <p:nvSpPr>
          <p:cNvPr id="79" name="Oval 78"/>
          <p:cNvSpPr/>
          <p:nvPr/>
        </p:nvSpPr>
        <p:spPr>
          <a:xfrm>
            <a:off x="4646703" y="1229744"/>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53" name="Group 52"/>
          <p:cNvGrpSpPr/>
          <p:nvPr/>
        </p:nvGrpSpPr>
        <p:grpSpPr>
          <a:xfrm>
            <a:off x="-6963" y="-1"/>
            <a:ext cx="9171780" cy="6860229"/>
            <a:chOff x="-6963" y="-1"/>
            <a:chExt cx="9171780" cy="6860229"/>
          </a:xfrm>
          <a:solidFill>
            <a:srgbClr val="C6D9F1"/>
          </a:solidFill>
        </p:grpSpPr>
        <p:sp>
          <p:nvSpPr>
            <p:cNvPr id="54" name="Rectangle 53"/>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Rectangle 55"/>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Rectangle 56"/>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8" name="Rectangle 57"/>
          <p:cNvSpPr/>
          <p:nvPr/>
        </p:nvSpPr>
        <p:spPr>
          <a:xfrm>
            <a:off x="20817" y="-2535"/>
            <a:ext cx="9144000" cy="1042416"/>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solidFill>
              </a:rPr>
              <a:t>Building blocks for a simplicial complex</a:t>
            </a:r>
            <a:endParaRPr lang="en-US" sz="3200" dirty="0">
              <a:solidFill>
                <a:schemeClr val="tx1"/>
              </a:solidFill>
            </a:endParaRPr>
          </a:p>
        </p:txBody>
      </p:sp>
    </p:spTree>
    <p:extLst>
      <p:ext uri="{BB962C8B-B14F-4D97-AF65-F5344CB8AC3E}">
        <p14:creationId xmlns:p14="http://schemas.microsoft.com/office/powerpoint/2010/main" val="7698238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963" y="-1"/>
            <a:ext cx="9171780" cy="6860229"/>
            <a:chOff x="-6963" y="-1"/>
            <a:chExt cx="9171780" cy="6860229"/>
          </a:xfrm>
          <a:solidFill>
            <a:srgbClr val="C6D9F1"/>
          </a:solid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3" name="Rectangle 22"/>
          <p:cNvSpPr/>
          <p:nvPr/>
        </p:nvSpPr>
        <p:spPr>
          <a:xfrm>
            <a:off x="20817" y="-2535"/>
            <a:ext cx="9144000" cy="1042416"/>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solidFill>
              </a:rPr>
              <a:t>Creating a simplicial complex</a:t>
            </a:r>
            <a:endParaRPr lang="en-US" sz="3200" dirty="0">
              <a:solidFill>
                <a:schemeClr val="tx1"/>
              </a:solidFill>
            </a:endParaRPr>
          </a:p>
        </p:txBody>
      </p:sp>
      <p:sp>
        <p:nvSpPr>
          <p:cNvPr id="2" name="TextBox 1"/>
          <p:cNvSpPr txBox="1"/>
          <p:nvPr/>
        </p:nvSpPr>
        <p:spPr>
          <a:xfrm>
            <a:off x="670159" y="5178904"/>
            <a:ext cx="8500096" cy="1569660"/>
          </a:xfrm>
          <a:prstGeom prst="rect">
            <a:avLst/>
          </a:prstGeom>
          <a:noFill/>
        </p:spPr>
        <p:txBody>
          <a:bodyPr wrap="square" rtlCol="0">
            <a:spAutoFit/>
          </a:bodyPr>
          <a:lstStyle/>
          <a:p>
            <a:r>
              <a:rPr lang="en-US" sz="3200" dirty="0"/>
              <a:t>1</a:t>
            </a:r>
            <a:r>
              <a:rPr lang="en-US" sz="3200" dirty="0" smtClean="0"/>
              <a:t>.)  Next add </a:t>
            </a:r>
            <a:r>
              <a:rPr lang="en-US" sz="3200" dirty="0"/>
              <a:t>1</a:t>
            </a:r>
            <a:r>
              <a:rPr lang="en-US" sz="3200" dirty="0" smtClean="0"/>
              <a:t>-dimensional edges (1-simplices).</a:t>
            </a:r>
          </a:p>
          <a:p>
            <a:r>
              <a:rPr lang="en-US" sz="3200" dirty="0" smtClean="0">
                <a:solidFill>
                  <a:schemeClr val="accent4">
                    <a:lumMod val="75000"/>
                  </a:schemeClr>
                </a:solidFill>
              </a:rPr>
              <a:t>Note:  These edges must connect two vertices.</a:t>
            </a:r>
          </a:p>
          <a:p>
            <a:r>
              <a:rPr lang="en-US" sz="3200" dirty="0" smtClean="0">
                <a:solidFill>
                  <a:srgbClr val="FF0000"/>
                </a:solidFill>
              </a:rPr>
              <a:t>I.e., the boundary of an edge is two vertices</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2550" y="1528762"/>
            <a:ext cx="6438900" cy="3400425"/>
          </a:xfrm>
          <a:prstGeom prst="rect">
            <a:avLst/>
          </a:prstGeom>
        </p:spPr>
      </p:pic>
    </p:spTree>
    <p:extLst>
      <p:ext uri="{BB962C8B-B14F-4D97-AF65-F5344CB8AC3E}">
        <p14:creationId xmlns:p14="http://schemas.microsoft.com/office/powerpoint/2010/main" val="32799567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963" y="-1"/>
            <a:ext cx="9171780" cy="6860229"/>
            <a:chOff x="-6963" y="-1"/>
            <a:chExt cx="9171780" cy="6860229"/>
          </a:xfrm>
          <a:solidFill>
            <a:srgbClr val="C6D9F1"/>
          </a:solid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3" name="Rectangle 22"/>
          <p:cNvSpPr/>
          <p:nvPr/>
        </p:nvSpPr>
        <p:spPr>
          <a:xfrm>
            <a:off x="20817" y="-2535"/>
            <a:ext cx="9144000" cy="1042416"/>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solidFill>
              </a:rPr>
              <a:t>Creating a simplicial complex</a:t>
            </a:r>
            <a:endParaRPr lang="en-US" sz="3200" dirty="0">
              <a:solidFill>
                <a:schemeClr val="tx1"/>
              </a:solidFill>
            </a:endParaRPr>
          </a:p>
        </p:txBody>
      </p:sp>
      <p:sp>
        <p:nvSpPr>
          <p:cNvPr id="2" name="TextBox 1"/>
          <p:cNvSpPr txBox="1"/>
          <p:nvPr/>
        </p:nvSpPr>
        <p:spPr>
          <a:xfrm>
            <a:off x="670159" y="5178904"/>
            <a:ext cx="8500096" cy="1569660"/>
          </a:xfrm>
          <a:prstGeom prst="rect">
            <a:avLst/>
          </a:prstGeom>
          <a:noFill/>
        </p:spPr>
        <p:txBody>
          <a:bodyPr wrap="square" rtlCol="0">
            <a:spAutoFit/>
          </a:bodyPr>
          <a:lstStyle/>
          <a:p>
            <a:r>
              <a:rPr lang="en-US" sz="3200" dirty="0"/>
              <a:t>1</a:t>
            </a:r>
            <a:r>
              <a:rPr lang="en-US" sz="3200" dirty="0" smtClean="0"/>
              <a:t>.)  Next add </a:t>
            </a:r>
            <a:r>
              <a:rPr lang="en-US" sz="3200" dirty="0"/>
              <a:t>1</a:t>
            </a:r>
            <a:r>
              <a:rPr lang="en-US" sz="3200" dirty="0" smtClean="0"/>
              <a:t>-dimensional edges (1-simplices).</a:t>
            </a:r>
          </a:p>
          <a:p>
            <a:r>
              <a:rPr lang="en-US" sz="3200" dirty="0" smtClean="0">
                <a:solidFill>
                  <a:schemeClr val="accent4">
                    <a:lumMod val="75000"/>
                  </a:schemeClr>
                </a:solidFill>
              </a:rPr>
              <a:t>Note:  These edges must connect two vertices.</a:t>
            </a:r>
          </a:p>
          <a:p>
            <a:r>
              <a:rPr lang="en-US" sz="3200" dirty="0" smtClean="0">
                <a:solidFill>
                  <a:srgbClr val="FF0000"/>
                </a:solidFill>
              </a:rPr>
              <a:t>I.e., the boundary of an edge is two vertices</a:t>
            </a:r>
          </a:p>
        </p:txBody>
      </p:sp>
      <p:pic>
        <p:nvPicPr>
          <p:cNvPr id="9" name="Picture 8" descr="1simplex.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501775"/>
            <a:ext cx="6400800" cy="3441700"/>
          </a:xfrm>
          <a:prstGeom prst="rect">
            <a:avLst/>
          </a:prstGeom>
        </p:spPr>
      </p:pic>
    </p:spTree>
    <p:extLst>
      <p:ext uri="{BB962C8B-B14F-4D97-AF65-F5344CB8AC3E}">
        <p14:creationId xmlns:p14="http://schemas.microsoft.com/office/powerpoint/2010/main" val="32950886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963" y="-1"/>
            <a:ext cx="9171780" cy="6860229"/>
            <a:chOff x="-6963" y="-1"/>
            <a:chExt cx="9171780" cy="6860229"/>
          </a:xfrm>
          <a:solidFill>
            <a:srgbClr val="C6D9F1"/>
          </a:solid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9" name="Rectangle 8"/>
          <p:cNvSpPr/>
          <p:nvPr/>
        </p:nvSpPr>
        <p:spPr>
          <a:xfrm>
            <a:off x="20817" y="-2535"/>
            <a:ext cx="9144000" cy="1042416"/>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solidFill>
              </a:rPr>
              <a:t>Creating a simplicial complex</a:t>
            </a:r>
            <a:endParaRPr lang="en-US" sz="3200" dirty="0">
              <a:solidFill>
                <a:schemeClr val="tx1"/>
              </a:solidFill>
            </a:endParaRPr>
          </a:p>
        </p:txBody>
      </p:sp>
      <p:sp>
        <p:nvSpPr>
          <p:cNvPr id="10" name="TextBox 9"/>
          <p:cNvSpPr txBox="1"/>
          <p:nvPr/>
        </p:nvSpPr>
        <p:spPr>
          <a:xfrm>
            <a:off x="176383" y="4811942"/>
            <a:ext cx="9149390" cy="1848711"/>
          </a:xfrm>
          <a:prstGeom prst="rect">
            <a:avLst/>
          </a:prstGeom>
          <a:noFill/>
        </p:spPr>
        <p:txBody>
          <a:bodyPr wrap="square" rtlCol="0">
            <a:spAutoFit/>
          </a:bodyPr>
          <a:lstStyle/>
          <a:p>
            <a:pPr>
              <a:lnSpc>
                <a:spcPct val="120000"/>
              </a:lnSpc>
            </a:pPr>
            <a:r>
              <a:rPr lang="en-US" sz="3200" dirty="0"/>
              <a:t>n</a:t>
            </a:r>
            <a:r>
              <a:rPr lang="en-US" sz="3200" dirty="0" smtClean="0"/>
              <a:t>.) </a:t>
            </a:r>
            <a:r>
              <a:rPr lang="en-US" sz="3200" dirty="0"/>
              <a:t>A</a:t>
            </a:r>
            <a:r>
              <a:rPr lang="en-US" sz="3200" dirty="0" smtClean="0"/>
              <a:t>dd n-dimensional n-simplices, {v</a:t>
            </a:r>
            <a:r>
              <a:rPr lang="en-US" sz="3200" baseline="-25000" dirty="0" smtClean="0"/>
              <a:t>1</a:t>
            </a:r>
            <a:r>
              <a:rPr lang="en-US" sz="3200" dirty="0" smtClean="0"/>
              <a:t>, v</a:t>
            </a:r>
            <a:r>
              <a:rPr lang="en-US" sz="3200" baseline="-25000" dirty="0" smtClean="0"/>
              <a:t>2</a:t>
            </a:r>
            <a:r>
              <a:rPr lang="en-US" sz="3200" dirty="0" smtClean="0"/>
              <a:t>, …, v</a:t>
            </a:r>
            <a:r>
              <a:rPr lang="en-US" sz="3200" baseline="-25000" dirty="0" smtClean="0"/>
              <a:t>n+1</a:t>
            </a:r>
            <a:r>
              <a:rPr lang="en-US" sz="3200" dirty="0" smtClean="0"/>
              <a:t>}.</a:t>
            </a:r>
          </a:p>
          <a:p>
            <a:pPr>
              <a:lnSpc>
                <a:spcPct val="120000"/>
              </a:lnSpc>
            </a:pPr>
            <a:r>
              <a:rPr lang="en-US" sz="3200" dirty="0" smtClean="0">
                <a:solidFill>
                  <a:srgbClr val="FF0000"/>
                </a:solidFill>
              </a:rPr>
              <a:t>Boundary of a n-simplex </a:t>
            </a:r>
          </a:p>
          <a:p>
            <a:pPr>
              <a:lnSpc>
                <a:spcPct val="120000"/>
              </a:lnSpc>
            </a:pPr>
            <a:r>
              <a:rPr lang="en-US" sz="3200" dirty="0" smtClean="0">
                <a:solidFill>
                  <a:srgbClr val="FF0000"/>
                </a:solidFill>
              </a:rPr>
              <a:t>                           = a cycle consisting of (n-1)-simplices.</a:t>
            </a:r>
          </a:p>
        </p:txBody>
      </p:sp>
      <p:pic>
        <p:nvPicPr>
          <p:cNvPr id="16" name="Picture 15" descr="3simplex.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213350"/>
            <a:ext cx="6400800" cy="3441700"/>
          </a:xfrm>
          <a:prstGeom prst="rect">
            <a:avLst/>
          </a:prstGeom>
        </p:spPr>
      </p:pic>
    </p:spTree>
    <p:extLst>
      <p:ext uri="{BB962C8B-B14F-4D97-AF65-F5344CB8AC3E}">
        <p14:creationId xmlns:p14="http://schemas.microsoft.com/office/powerpoint/2010/main" val="37087665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963" y="-1"/>
            <a:ext cx="9171780" cy="6860229"/>
            <a:chOff x="-6963" y="-1"/>
            <a:chExt cx="9171780" cy="6860229"/>
          </a:xfrm>
          <a:solidFill>
            <a:srgbClr val="C6D9F1"/>
          </a:solid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 name="Group 2"/>
          <p:cNvGrpSpPr/>
          <p:nvPr/>
        </p:nvGrpSpPr>
        <p:grpSpPr>
          <a:xfrm>
            <a:off x="382587" y="2227789"/>
            <a:ext cx="3800475" cy="3693327"/>
            <a:chOff x="2489200" y="2275204"/>
            <a:chExt cx="3800475" cy="3693327"/>
          </a:xfrm>
        </p:grpSpPr>
        <p:sp>
          <p:nvSpPr>
            <p:cNvPr id="10" name="Oval 9"/>
            <p:cNvSpPr/>
            <p:nvPr/>
          </p:nvSpPr>
          <p:spPr>
            <a:xfrm>
              <a:off x="2603500" y="2389504"/>
              <a:ext cx="3571875" cy="3579027"/>
            </a:xfrm>
            <a:prstGeom prst="ellipse">
              <a:avLst/>
            </a:prstGeom>
            <a:solidFill>
              <a:srgbClr val="8EB4E3"/>
            </a:solidFill>
            <a:ln w="889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489200" y="4074453"/>
              <a:ext cx="228600" cy="228600"/>
            </a:xfrm>
            <a:prstGeom prst="ellipse">
              <a:avLst/>
            </a:prstGeom>
            <a:solidFill>
              <a:srgbClr val="660066"/>
            </a:solidFill>
            <a:ln>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p:cNvSpPr/>
            <p:nvPr/>
          </p:nvSpPr>
          <p:spPr>
            <a:xfrm>
              <a:off x="6061075" y="4074453"/>
              <a:ext cx="228600" cy="228600"/>
            </a:xfrm>
            <a:prstGeom prst="ellipse">
              <a:avLst/>
            </a:prstGeom>
            <a:solidFill>
              <a:srgbClr val="660066"/>
            </a:solidFill>
            <a:ln>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Oval 15"/>
            <p:cNvSpPr/>
            <p:nvPr/>
          </p:nvSpPr>
          <p:spPr>
            <a:xfrm>
              <a:off x="4213225" y="2275204"/>
              <a:ext cx="228600" cy="228600"/>
            </a:xfrm>
            <a:prstGeom prst="ellipse">
              <a:avLst/>
            </a:prstGeom>
            <a:solidFill>
              <a:srgbClr val="660066"/>
            </a:solidFill>
            <a:ln>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7" name="Rectangle 16"/>
          <p:cNvSpPr/>
          <p:nvPr/>
        </p:nvSpPr>
        <p:spPr>
          <a:xfrm>
            <a:off x="760413" y="1279346"/>
            <a:ext cx="7623175" cy="646331"/>
          </a:xfrm>
          <a:prstGeom prst="rect">
            <a:avLst/>
          </a:prstGeom>
        </p:spPr>
        <p:txBody>
          <a:bodyPr wrap="square">
            <a:spAutoFit/>
          </a:bodyPr>
          <a:lstStyle/>
          <a:p>
            <a:pPr algn="ctr"/>
            <a:r>
              <a:rPr lang="en-US" sz="3600" dirty="0" smtClean="0"/>
              <a:t>disk = { x in R</a:t>
            </a:r>
            <a:r>
              <a:rPr lang="en-US" sz="3600" baseline="30000" dirty="0"/>
              <a:t>2</a:t>
            </a:r>
            <a:r>
              <a:rPr lang="en-US" sz="3600" dirty="0" smtClean="0"/>
              <a:t> :  ||x || ≤ 1 }</a:t>
            </a:r>
          </a:p>
        </p:txBody>
      </p:sp>
      <p:grpSp>
        <p:nvGrpSpPr>
          <p:cNvPr id="20" name="Group 19"/>
          <p:cNvGrpSpPr/>
          <p:nvPr/>
        </p:nvGrpSpPr>
        <p:grpSpPr>
          <a:xfrm>
            <a:off x="5541152" y="2619075"/>
            <a:ext cx="3369242" cy="2962656"/>
            <a:chOff x="1114530" y="4321013"/>
            <a:chExt cx="1684617" cy="1481328"/>
          </a:xfrm>
          <a:effectLst/>
        </p:grpSpPr>
        <p:sp>
          <p:nvSpPr>
            <p:cNvPr id="24" name="Isosceles Triangle 23"/>
            <p:cNvSpPr/>
            <p:nvPr/>
          </p:nvSpPr>
          <p:spPr>
            <a:xfrm>
              <a:off x="1158304" y="4374184"/>
              <a:ext cx="1600200" cy="1385316"/>
            </a:xfrm>
            <a:prstGeom prst="triangle">
              <a:avLst/>
            </a:prstGeom>
            <a:solidFill>
              <a:schemeClr val="tx2">
                <a:lumMod val="40000"/>
                <a:lumOff val="60000"/>
              </a:schemeClr>
            </a:solidFill>
            <a:ln w="762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Oval 25"/>
            <p:cNvSpPr>
              <a:spLocks noChangeAspect="1"/>
            </p:cNvSpPr>
            <p:nvPr/>
          </p:nvSpPr>
          <p:spPr>
            <a:xfrm>
              <a:off x="2661987" y="5665181"/>
              <a:ext cx="137160" cy="137160"/>
            </a:xfrm>
            <a:prstGeom prst="ellipse">
              <a:avLst/>
            </a:prstGeom>
            <a:solidFill>
              <a:srgbClr val="770077"/>
            </a:solid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p:cNvSpPr>
              <a:spLocks noChangeAspect="1"/>
            </p:cNvSpPr>
            <p:nvPr/>
          </p:nvSpPr>
          <p:spPr>
            <a:xfrm>
              <a:off x="1888259" y="4321013"/>
              <a:ext cx="137160" cy="137160"/>
            </a:xfrm>
            <a:prstGeom prst="ellipse">
              <a:avLst/>
            </a:prstGeom>
            <a:solidFill>
              <a:srgbClr val="770077"/>
            </a:solid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Oval 28"/>
            <p:cNvSpPr>
              <a:spLocks noChangeAspect="1"/>
            </p:cNvSpPr>
            <p:nvPr/>
          </p:nvSpPr>
          <p:spPr>
            <a:xfrm>
              <a:off x="1114530" y="5665181"/>
              <a:ext cx="137160" cy="137160"/>
            </a:xfrm>
            <a:prstGeom prst="ellipse">
              <a:avLst/>
            </a:prstGeom>
            <a:solidFill>
              <a:srgbClr val="770077"/>
            </a:solid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9" name="Rectangle 8"/>
          <p:cNvSpPr/>
          <p:nvPr/>
        </p:nvSpPr>
        <p:spPr>
          <a:xfrm>
            <a:off x="4644434" y="3260209"/>
            <a:ext cx="746719" cy="1446550"/>
          </a:xfrm>
          <a:prstGeom prst="rect">
            <a:avLst/>
          </a:prstGeom>
        </p:spPr>
        <p:txBody>
          <a:bodyPr wrap="none">
            <a:spAutoFit/>
          </a:bodyPr>
          <a:lstStyle/>
          <a:p>
            <a:r>
              <a:rPr lang="en-US" sz="8800" dirty="0" smtClean="0"/>
              <a:t>=</a:t>
            </a:r>
            <a:endParaRPr lang="en-US" sz="8800" dirty="0"/>
          </a:p>
        </p:txBody>
      </p:sp>
      <p:sp>
        <p:nvSpPr>
          <p:cNvPr id="21" name="Rectangle 20"/>
          <p:cNvSpPr/>
          <p:nvPr/>
        </p:nvSpPr>
        <p:spPr>
          <a:xfrm>
            <a:off x="20817" y="-2535"/>
            <a:ext cx="9144000" cy="1042416"/>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solidFill>
              </a:rPr>
              <a:t>Example:  Triangulating the disk.</a:t>
            </a:r>
            <a:endParaRPr lang="en-US" sz="3200" dirty="0">
              <a:solidFill>
                <a:schemeClr val="tx1"/>
              </a:solidFill>
            </a:endParaRPr>
          </a:p>
        </p:txBody>
      </p:sp>
    </p:spTree>
    <p:extLst>
      <p:ext uri="{BB962C8B-B14F-4D97-AF65-F5344CB8AC3E}">
        <p14:creationId xmlns:p14="http://schemas.microsoft.com/office/powerpoint/2010/main" val="37802947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963" y="-1"/>
            <a:ext cx="9171780" cy="6860229"/>
            <a:chOff x="-6963" y="-1"/>
            <a:chExt cx="9171780" cy="6860229"/>
          </a:xfrm>
          <a:solidFill>
            <a:srgbClr val="C6D9F1"/>
          </a:solid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0" name="Oval 9"/>
          <p:cNvSpPr/>
          <p:nvPr/>
        </p:nvSpPr>
        <p:spPr>
          <a:xfrm>
            <a:off x="2603500" y="2389504"/>
            <a:ext cx="3571875" cy="3579027"/>
          </a:xfrm>
          <a:prstGeom prst="ellipse">
            <a:avLst/>
          </a:prstGeom>
          <a:solidFill>
            <a:srgbClr val="8EB4E3"/>
          </a:solidFill>
          <a:ln w="889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0817" y="-2535"/>
            <a:ext cx="9144000" cy="1042416"/>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solidFill>
              </a:rPr>
              <a:t>Example:  Triangulating the disk.</a:t>
            </a:r>
            <a:endParaRPr lang="en-US" sz="3200" dirty="0">
              <a:solidFill>
                <a:schemeClr val="tx1"/>
              </a:solidFill>
            </a:endParaRPr>
          </a:p>
        </p:txBody>
      </p:sp>
      <p:sp>
        <p:nvSpPr>
          <p:cNvPr id="14" name="Oval 13"/>
          <p:cNvSpPr/>
          <p:nvPr/>
        </p:nvSpPr>
        <p:spPr>
          <a:xfrm>
            <a:off x="2489200" y="4074453"/>
            <a:ext cx="228600" cy="228600"/>
          </a:xfrm>
          <a:prstGeom prst="ellipse">
            <a:avLst/>
          </a:prstGeom>
          <a:solidFill>
            <a:srgbClr val="660066"/>
          </a:solidFill>
          <a:ln>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p:cNvSpPr/>
          <p:nvPr/>
        </p:nvSpPr>
        <p:spPr>
          <a:xfrm>
            <a:off x="6061075" y="4074453"/>
            <a:ext cx="228600" cy="228600"/>
          </a:xfrm>
          <a:prstGeom prst="ellipse">
            <a:avLst/>
          </a:prstGeom>
          <a:solidFill>
            <a:srgbClr val="660066"/>
          </a:solidFill>
          <a:ln>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Oval 15"/>
          <p:cNvSpPr/>
          <p:nvPr/>
        </p:nvSpPr>
        <p:spPr>
          <a:xfrm>
            <a:off x="4213225" y="2275204"/>
            <a:ext cx="228600" cy="228600"/>
          </a:xfrm>
          <a:prstGeom prst="ellipse">
            <a:avLst/>
          </a:prstGeom>
          <a:solidFill>
            <a:srgbClr val="660066"/>
          </a:solidFill>
          <a:ln>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p:nvSpPr>
        <p:spPr>
          <a:xfrm>
            <a:off x="760413" y="1279346"/>
            <a:ext cx="7623175" cy="646331"/>
          </a:xfrm>
          <a:prstGeom prst="rect">
            <a:avLst/>
          </a:prstGeom>
        </p:spPr>
        <p:txBody>
          <a:bodyPr wrap="square">
            <a:spAutoFit/>
          </a:bodyPr>
          <a:lstStyle/>
          <a:p>
            <a:pPr algn="ctr"/>
            <a:r>
              <a:rPr lang="en-US" sz="3600" dirty="0" smtClean="0"/>
              <a:t>disk = { x in R</a:t>
            </a:r>
            <a:r>
              <a:rPr lang="en-US" sz="3600" baseline="30000" dirty="0"/>
              <a:t>2</a:t>
            </a:r>
            <a:r>
              <a:rPr lang="en-US" sz="3600" dirty="0" smtClean="0"/>
              <a:t> :  ||x || ≤ 1 }</a:t>
            </a:r>
          </a:p>
        </p:txBody>
      </p:sp>
      <p:pic>
        <p:nvPicPr>
          <p:cNvPr id="3" name="Picture 2"/>
          <p:cNvPicPr>
            <a:picLocks noChangeAspect="1"/>
          </p:cNvPicPr>
          <p:nvPr/>
        </p:nvPicPr>
        <p:blipFill>
          <a:blip r:embed="rId3"/>
          <a:stretch>
            <a:fillRect/>
          </a:stretch>
        </p:blipFill>
        <p:spPr>
          <a:xfrm rot="5400000">
            <a:off x="2044700" y="2550453"/>
            <a:ext cx="2247900" cy="3175000"/>
          </a:xfrm>
          <a:prstGeom prst="rect">
            <a:avLst/>
          </a:prstGeom>
        </p:spPr>
      </p:pic>
      <p:sp>
        <p:nvSpPr>
          <p:cNvPr id="9" name="TextBox 8"/>
          <p:cNvSpPr txBox="1"/>
          <p:nvPr/>
        </p:nvSpPr>
        <p:spPr>
          <a:xfrm>
            <a:off x="151130" y="6334125"/>
            <a:ext cx="9223375" cy="400110"/>
          </a:xfrm>
          <a:prstGeom prst="rect">
            <a:avLst/>
          </a:prstGeom>
          <a:noFill/>
        </p:spPr>
        <p:txBody>
          <a:bodyPr wrap="square" rtlCol="0">
            <a:spAutoFit/>
          </a:bodyPr>
          <a:lstStyle/>
          <a:p>
            <a:r>
              <a:rPr lang="en-US" sz="2000" dirty="0" smtClean="0"/>
              <a:t>Fist image from http://</a:t>
            </a:r>
            <a:r>
              <a:rPr lang="en-US" sz="2000" dirty="0" err="1" smtClean="0"/>
              <a:t>openclipart.org</a:t>
            </a:r>
            <a:r>
              <a:rPr lang="en-US" sz="2000" dirty="0" smtClean="0"/>
              <a:t>/detail/1000/a-raised-fist-by-</a:t>
            </a:r>
            <a:r>
              <a:rPr lang="en-US" sz="2000" dirty="0" err="1" smtClean="0"/>
              <a:t>liftarn</a:t>
            </a:r>
            <a:r>
              <a:rPr lang="en-US" sz="2000" dirty="0" smtClean="0"/>
              <a:t> </a:t>
            </a:r>
          </a:p>
        </p:txBody>
      </p:sp>
    </p:spTree>
    <p:extLst>
      <p:ext uri="{BB962C8B-B14F-4D97-AF65-F5344CB8AC3E}">
        <p14:creationId xmlns:p14="http://schemas.microsoft.com/office/powerpoint/2010/main" val="600039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a:grpSpLocks noChangeAspect="1"/>
          </p:cNvGrpSpPr>
          <p:nvPr/>
        </p:nvGrpSpPr>
        <p:grpSpPr>
          <a:xfrm>
            <a:off x="2603500" y="2389504"/>
            <a:ext cx="3571875" cy="3579027"/>
            <a:chOff x="5867400" y="2438400"/>
            <a:chExt cx="1524000" cy="1676400"/>
          </a:xfrm>
          <a:solidFill>
            <a:schemeClr val="tx2">
              <a:lumMod val="40000"/>
              <a:lumOff val="60000"/>
            </a:schemeClr>
          </a:solidFill>
          <a:effectLst/>
        </p:grpSpPr>
        <p:sp>
          <p:nvSpPr>
            <p:cNvPr id="10" name="Oval 9"/>
            <p:cNvSpPr/>
            <p:nvPr/>
          </p:nvSpPr>
          <p:spPr>
            <a:xfrm>
              <a:off x="5867400" y="2438400"/>
              <a:ext cx="1524000" cy="1676400"/>
            </a:xfrm>
            <a:prstGeom prst="ellipse">
              <a:avLst/>
            </a:prstGeom>
            <a:grp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5867400" y="3055436"/>
              <a:ext cx="1524000" cy="457200"/>
            </a:xfrm>
            <a:prstGeom prst="ellipse">
              <a:avLst/>
            </a:prstGeom>
            <a:grpFill/>
            <a:ln>
              <a:solidFill>
                <a:srgbClr val="80DF3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6963" y="-1"/>
            <a:ext cx="9171780" cy="6860229"/>
            <a:chOff x="-6963" y="-1"/>
            <a:chExt cx="9171780" cy="6860229"/>
          </a:xfrm>
          <a:solidFill>
            <a:srgbClr val="C6D9F1"/>
          </a:solid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2" name="Rectangle 11"/>
          <p:cNvSpPr/>
          <p:nvPr/>
        </p:nvSpPr>
        <p:spPr>
          <a:xfrm>
            <a:off x="1028699" y="1279346"/>
            <a:ext cx="7623175" cy="646331"/>
          </a:xfrm>
          <a:prstGeom prst="rect">
            <a:avLst/>
          </a:prstGeom>
        </p:spPr>
        <p:txBody>
          <a:bodyPr wrap="square">
            <a:spAutoFit/>
          </a:bodyPr>
          <a:lstStyle/>
          <a:p>
            <a:r>
              <a:rPr lang="en-US" sz="3600" dirty="0" smtClean="0"/>
              <a:t>sphere = { x in R</a:t>
            </a:r>
            <a:r>
              <a:rPr lang="en-US" sz="3600" baseline="30000" dirty="0" smtClean="0"/>
              <a:t>3</a:t>
            </a:r>
            <a:r>
              <a:rPr lang="en-US" sz="3600" dirty="0" smtClean="0"/>
              <a:t> :  ||x || = 1 }</a:t>
            </a:r>
          </a:p>
        </p:txBody>
      </p:sp>
      <p:sp>
        <p:nvSpPr>
          <p:cNvPr id="13" name="Rectangle 12"/>
          <p:cNvSpPr/>
          <p:nvPr/>
        </p:nvSpPr>
        <p:spPr>
          <a:xfrm>
            <a:off x="20817" y="-2535"/>
            <a:ext cx="9144000" cy="1042416"/>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solidFill>
              </a:rPr>
              <a:t>Example:  Triangulating the sphere.</a:t>
            </a:r>
            <a:endParaRPr lang="en-US" sz="3200" dirty="0">
              <a:solidFill>
                <a:schemeClr val="tx1"/>
              </a:solidFill>
            </a:endParaRPr>
          </a:p>
        </p:txBody>
      </p:sp>
      <p:sp>
        <p:nvSpPr>
          <p:cNvPr id="19" name="Arc 18"/>
          <p:cNvSpPr/>
          <p:nvPr/>
        </p:nvSpPr>
        <p:spPr>
          <a:xfrm>
            <a:off x="2728183" y="2389503"/>
            <a:ext cx="3467101" cy="3579027"/>
          </a:xfrm>
          <a:prstGeom prst="arc">
            <a:avLst>
              <a:gd name="adj1" fmla="val 16051837"/>
              <a:gd name="adj2" fmla="val 0"/>
            </a:avLst>
          </a:prstGeom>
          <a:ln w="76200">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Arc 19"/>
          <p:cNvSpPr/>
          <p:nvPr/>
        </p:nvSpPr>
        <p:spPr>
          <a:xfrm flipH="1">
            <a:off x="3159124" y="2389503"/>
            <a:ext cx="2542985" cy="4287845"/>
          </a:xfrm>
          <a:prstGeom prst="arc">
            <a:avLst>
              <a:gd name="adj1" fmla="val 16051837"/>
              <a:gd name="adj2" fmla="val 0"/>
            </a:avLst>
          </a:prstGeom>
          <a:ln w="76200">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Arc 20"/>
          <p:cNvSpPr/>
          <p:nvPr/>
        </p:nvSpPr>
        <p:spPr>
          <a:xfrm flipH="1">
            <a:off x="3905249" y="2383154"/>
            <a:ext cx="1095376" cy="2649222"/>
          </a:xfrm>
          <a:prstGeom prst="arc">
            <a:avLst>
              <a:gd name="adj1" fmla="val 16051837"/>
              <a:gd name="adj2" fmla="val 0"/>
            </a:avLst>
          </a:prstGeom>
          <a:ln w="76200">
            <a:solidFill>
              <a:srgbClr val="008000">
                <a:alpha val="4500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Oval 13"/>
          <p:cNvSpPr/>
          <p:nvPr/>
        </p:nvSpPr>
        <p:spPr>
          <a:xfrm>
            <a:off x="4274408" y="2269501"/>
            <a:ext cx="228600" cy="228600"/>
          </a:xfrm>
          <a:prstGeom prst="ellipse">
            <a:avLst/>
          </a:prstGeom>
          <a:solidFill>
            <a:srgbClr val="660066"/>
          </a:solidFill>
          <a:ln>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5" name="Group 24"/>
          <p:cNvGrpSpPr/>
          <p:nvPr/>
        </p:nvGrpSpPr>
        <p:grpSpPr>
          <a:xfrm>
            <a:off x="2606040" y="3493008"/>
            <a:ext cx="3584448" cy="1225296"/>
            <a:chOff x="2565609" y="3403447"/>
            <a:chExt cx="3697086" cy="1318915"/>
          </a:xfrm>
          <a:effectLst/>
        </p:grpSpPr>
        <p:sp>
          <p:nvSpPr>
            <p:cNvPr id="23" name="Arc 22"/>
            <p:cNvSpPr/>
            <p:nvPr/>
          </p:nvSpPr>
          <p:spPr>
            <a:xfrm rot="10800000">
              <a:off x="2572161" y="3411384"/>
              <a:ext cx="3601662" cy="1310978"/>
            </a:xfrm>
            <a:prstGeom prst="arc">
              <a:avLst>
                <a:gd name="adj1" fmla="val 16051837"/>
                <a:gd name="adj2" fmla="val 0"/>
              </a:avLst>
            </a:prstGeom>
            <a:ln w="76200">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Arc 23"/>
            <p:cNvSpPr/>
            <p:nvPr/>
          </p:nvSpPr>
          <p:spPr>
            <a:xfrm rot="10800000" flipH="1">
              <a:off x="2565609" y="3403447"/>
              <a:ext cx="3697086" cy="1316506"/>
            </a:xfrm>
            <a:prstGeom prst="arc">
              <a:avLst>
                <a:gd name="adj1" fmla="val 16051837"/>
                <a:gd name="adj2" fmla="val 0"/>
              </a:avLst>
            </a:prstGeom>
            <a:ln w="76200">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6" name="Group 25"/>
          <p:cNvGrpSpPr/>
          <p:nvPr/>
        </p:nvGrpSpPr>
        <p:grpSpPr>
          <a:xfrm flipV="1">
            <a:off x="2599690" y="3685032"/>
            <a:ext cx="3584448" cy="950976"/>
            <a:chOff x="2565609" y="3403447"/>
            <a:chExt cx="3697086" cy="1318915"/>
          </a:xfrm>
          <a:effectLst/>
        </p:grpSpPr>
        <p:sp>
          <p:nvSpPr>
            <p:cNvPr id="27" name="Arc 26"/>
            <p:cNvSpPr/>
            <p:nvPr/>
          </p:nvSpPr>
          <p:spPr>
            <a:xfrm rot="10800000">
              <a:off x="2572161" y="3411384"/>
              <a:ext cx="3601662" cy="1310978"/>
            </a:xfrm>
            <a:prstGeom prst="arc">
              <a:avLst>
                <a:gd name="adj1" fmla="val 16051837"/>
                <a:gd name="adj2" fmla="val 0"/>
              </a:avLst>
            </a:prstGeom>
            <a:ln w="76200">
              <a:solidFill>
                <a:srgbClr val="008000">
                  <a:alpha val="45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Arc 27"/>
            <p:cNvSpPr/>
            <p:nvPr/>
          </p:nvSpPr>
          <p:spPr>
            <a:xfrm rot="10800000" flipH="1">
              <a:off x="2565609" y="3403447"/>
              <a:ext cx="3697086" cy="1316506"/>
            </a:xfrm>
            <a:prstGeom prst="arc">
              <a:avLst>
                <a:gd name="adj1" fmla="val 16051837"/>
                <a:gd name="adj2" fmla="val 0"/>
              </a:avLst>
            </a:prstGeom>
            <a:ln w="76200">
              <a:solidFill>
                <a:srgbClr val="008000">
                  <a:alpha val="45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5" name="Oval 14"/>
          <p:cNvSpPr/>
          <p:nvPr/>
        </p:nvSpPr>
        <p:spPr>
          <a:xfrm>
            <a:off x="3791808" y="3578872"/>
            <a:ext cx="228600" cy="228600"/>
          </a:xfrm>
          <a:prstGeom prst="ellipse">
            <a:avLst/>
          </a:prstGeom>
          <a:solidFill>
            <a:schemeClr val="accent4">
              <a:lumMod val="60000"/>
              <a:lumOff val="40000"/>
            </a:schemeClr>
          </a:solidFill>
          <a:ln>
            <a:solidFill>
              <a:schemeClr val="accent4">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Oval 15"/>
          <p:cNvSpPr/>
          <p:nvPr/>
        </p:nvSpPr>
        <p:spPr>
          <a:xfrm>
            <a:off x="3029808" y="4397839"/>
            <a:ext cx="228600" cy="228600"/>
          </a:xfrm>
          <a:prstGeom prst="ellipse">
            <a:avLst/>
          </a:prstGeom>
          <a:solidFill>
            <a:srgbClr val="660066"/>
          </a:solidFill>
          <a:ln>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p:cNvSpPr/>
          <p:nvPr/>
        </p:nvSpPr>
        <p:spPr>
          <a:xfrm>
            <a:off x="6077808" y="4067822"/>
            <a:ext cx="228600" cy="228600"/>
          </a:xfrm>
          <a:prstGeom prst="ellipse">
            <a:avLst/>
          </a:prstGeom>
          <a:solidFill>
            <a:srgbClr val="660066"/>
          </a:solidFill>
          <a:ln>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058222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09732" y="1706055"/>
            <a:ext cx="4724536" cy="3645916"/>
          </a:xfrm>
          <a:prstGeom prst="rect">
            <a:avLst/>
          </a:prstGeom>
        </p:spPr>
      </p:pic>
      <p:sp>
        <p:nvSpPr>
          <p:cNvPr id="3" name="Rectangle 2"/>
          <p:cNvSpPr/>
          <p:nvPr/>
        </p:nvSpPr>
        <p:spPr>
          <a:xfrm>
            <a:off x="696980" y="6181901"/>
            <a:ext cx="9032875" cy="369332"/>
          </a:xfrm>
          <a:prstGeom prst="rect">
            <a:avLst/>
          </a:prstGeom>
        </p:spPr>
        <p:txBody>
          <a:bodyPr wrap="square">
            <a:spAutoFit/>
          </a:bodyPr>
          <a:lstStyle/>
          <a:p>
            <a:r>
              <a:rPr lang="en-US" dirty="0"/>
              <a:t>http://</a:t>
            </a:r>
            <a:r>
              <a:rPr lang="en-US" dirty="0" err="1"/>
              <a:t>mangrovetds.sourceforge.net</a:t>
            </a:r>
            <a:r>
              <a:rPr lang="en-US" dirty="0"/>
              <a:t>/documentation/html/</a:t>
            </a:r>
            <a:r>
              <a:rPr lang="en-US" dirty="0" err="1"/>
              <a:t>torus_complex.png</a:t>
            </a:r>
            <a:endParaRPr lang="en-US" dirty="0"/>
          </a:p>
        </p:txBody>
      </p:sp>
      <p:sp>
        <p:nvSpPr>
          <p:cNvPr id="4" name="TextBox 3"/>
          <p:cNvSpPr txBox="1"/>
          <p:nvPr/>
        </p:nvSpPr>
        <p:spPr>
          <a:xfrm>
            <a:off x="3190623" y="495672"/>
            <a:ext cx="2617550" cy="954107"/>
          </a:xfrm>
          <a:prstGeom prst="rect">
            <a:avLst/>
          </a:prstGeom>
          <a:solidFill>
            <a:schemeClr val="accent6">
              <a:lumMod val="20000"/>
              <a:lumOff val="80000"/>
            </a:schemeClr>
          </a:solidFill>
        </p:spPr>
        <p:txBody>
          <a:bodyPr wrap="square" rtlCol="0">
            <a:spAutoFit/>
          </a:bodyPr>
          <a:lstStyle/>
          <a:p>
            <a:pPr algn="ctr"/>
            <a:r>
              <a:rPr lang="en-US" sz="2800" dirty="0" smtClean="0">
                <a:solidFill>
                  <a:srgbClr val="000000"/>
                </a:solidFill>
              </a:rPr>
              <a:t>Triangulation of a torus</a:t>
            </a:r>
            <a:endParaRPr lang="en-US" sz="2800" dirty="0">
              <a:solidFill>
                <a:srgbClr val="000000"/>
              </a:solidFill>
            </a:endParaRPr>
          </a:p>
        </p:txBody>
      </p:sp>
    </p:spTree>
    <p:extLst>
      <p:ext uri="{BB962C8B-B14F-4D97-AF65-F5344CB8AC3E}">
        <p14:creationId xmlns:p14="http://schemas.microsoft.com/office/powerpoint/2010/main" val="1726596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8758" y="60587"/>
            <a:ext cx="8787866" cy="7571303"/>
          </a:xfrm>
          <a:prstGeom prst="rect">
            <a:avLst/>
          </a:prstGeom>
        </p:spPr>
        <p:txBody>
          <a:bodyPr wrap="square">
            <a:spAutoFit/>
          </a:bodyPr>
          <a:lstStyle/>
          <a:p>
            <a:pPr marL="285750" indent="-285750">
              <a:buFont typeface="Arial" panose="020B0604020202020204" pitchFamily="34" charset="0"/>
              <a:buChar char="•"/>
            </a:pPr>
            <a:r>
              <a:rPr lang="en-US" dirty="0">
                <a:latin typeface="Cambria" panose="02040503050406030204" pitchFamily="18" charset="0"/>
                <a:ea typeface="MS Mincho"/>
                <a:cs typeface="Times New Roman" panose="02020603050405020304" pitchFamily="18" charset="0"/>
              </a:rPr>
              <a:t> </a:t>
            </a:r>
            <a:r>
              <a:rPr lang="en-US" dirty="0" smtClean="0">
                <a:latin typeface="Cambria" panose="02040503050406030204" pitchFamily="18" charset="0"/>
                <a:ea typeface="MS Mincho"/>
                <a:cs typeface="Times New Roman" panose="02020603050405020304" pitchFamily="18" charset="0"/>
              </a:rPr>
              <a:t>Creativity</a:t>
            </a:r>
            <a:r>
              <a:rPr lang="en-US" dirty="0">
                <a:latin typeface="Cambria" panose="02040503050406030204" pitchFamily="18" charset="0"/>
                <a:ea typeface="MS Mincho"/>
                <a:cs typeface="Times New Roman" panose="02020603050405020304" pitchFamily="18" charset="0"/>
              </a:rPr>
              <a:t> </a:t>
            </a:r>
          </a:p>
          <a:p>
            <a:pPr marL="800100" lvl="1" indent="-342900">
              <a:buFont typeface="Courier New" panose="02070309020205020404" pitchFamily="49" charset="0"/>
              <a:buChar char="o"/>
            </a:pPr>
            <a:r>
              <a:rPr lang="en-US" dirty="0">
                <a:latin typeface="Cambria" panose="02040503050406030204" pitchFamily="18" charset="0"/>
                <a:ea typeface="MS Mincho"/>
                <a:cs typeface="Times New Roman" panose="02020603050405020304" pitchFamily="18" charset="0"/>
              </a:rPr>
              <a:t>Note creativity should make ideas clearer (so be careful of being overly creative and unfocused</a:t>
            </a:r>
            <a:r>
              <a:rPr lang="en-US" dirty="0" smtClean="0">
                <a:latin typeface="Cambria" panose="02040503050406030204" pitchFamily="18" charset="0"/>
                <a:ea typeface="MS Mincho"/>
                <a:cs typeface="Times New Roman" panose="02020603050405020304" pitchFamily="18" charset="0"/>
              </a:rPr>
              <a:t>).</a:t>
            </a:r>
            <a:r>
              <a:rPr lang="en-US" dirty="0">
                <a:latin typeface="Cambria" panose="02040503050406030204" pitchFamily="18" charset="0"/>
                <a:ea typeface="MS Mincho"/>
                <a:cs typeface="Times New Roman" panose="02020603050405020304" pitchFamily="18" charset="0"/>
              </a:rPr>
              <a:t> </a:t>
            </a:r>
          </a:p>
          <a:p>
            <a:pPr marL="800100" lvl="1" indent="-342900">
              <a:buFont typeface="Courier New" panose="02070309020205020404" pitchFamily="49" charset="0"/>
              <a:buChar char="o"/>
            </a:pPr>
            <a:r>
              <a:rPr lang="en-US" dirty="0">
                <a:latin typeface="Cambria" panose="02040503050406030204" pitchFamily="18" charset="0"/>
                <a:ea typeface="MS Mincho"/>
                <a:cs typeface="Times New Roman" panose="02020603050405020304" pitchFamily="18" charset="0"/>
              </a:rPr>
              <a:t>Creativity can include making your own figures to illustrate how TDA mapper works as opposed to using (and citing) other people’s figures</a:t>
            </a:r>
            <a:r>
              <a:rPr lang="en-US" dirty="0" smtClean="0">
                <a:latin typeface="Cambria" panose="02040503050406030204" pitchFamily="18" charset="0"/>
                <a:ea typeface="MS Mincho"/>
                <a:cs typeface="Times New Roman" panose="02020603050405020304" pitchFamily="18" charset="0"/>
              </a:rPr>
              <a:t>.</a:t>
            </a:r>
            <a:endParaRPr lang="en-US" dirty="0">
              <a:latin typeface="Cambria" panose="02040503050406030204" pitchFamily="18" charset="0"/>
              <a:ea typeface="MS Mincho"/>
              <a:cs typeface="Times New Roman" panose="02020603050405020304" pitchFamily="18" charset="0"/>
            </a:endParaRPr>
          </a:p>
          <a:p>
            <a:pPr marL="800100" lvl="1" indent="-342900">
              <a:buFont typeface="Courier New" panose="02070309020205020404" pitchFamily="49" charset="0"/>
              <a:buChar char="o"/>
            </a:pPr>
            <a:r>
              <a:rPr lang="en-US" dirty="0">
                <a:latin typeface="Cambria" panose="02040503050406030204" pitchFamily="18" charset="0"/>
                <a:ea typeface="MS Mincho"/>
                <a:cs typeface="Times New Roman" panose="02020603050405020304" pitchFamily="18" charset="0"/>
              </a:rPr>
              <a:t>Creativity can also include discussing benefits and limitations that we have not covered in class (though what we covered in class can also be included</a:t>
            </a:r>
            <a:r>
              <a:rPr lang="en-US" dirty="0" smtClean="0">
                <a:latin typeface="Cambria" panose="02040503050406030204" pitchFamily="18" charset="0"/>
                <a:ea typeface="MS Mincho"/>
                <a:cs typeface="Times New Roman" panose="02020603050405020304" pitchFamily="18" charset="0"/>
              </a:rPr>
              <a:t>).</a:t>
            </a:r>
            <a:endParaRPr lang="en-US" dirty="0">
              <a:latin typeface="Cambria" panose="02040503050406030204" pitchFamily="18" charset="0"/>
              <a:ea typeface="MS Mincho"/>
              <a:cs typeface="Times New Roman" panose="02020603050405020304" pitchFamily="18" charset="0"/>
            </a:endParaRPr>
          </a:p>
          <a:p>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Acknowledgement	2+ points </a:t>
            </a:r>
            <a:endParaRPr lang="en-US" dirty="0">
              <a:latin typeface="Cambria" panose="02040503050406030204" pitchFamily="18" charset="0"/>
              <a:ea typeface="MS Mincho"/>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points for having this section even if it states  “Acknowledgement: none”</a:t>
            </a:r>
            <a:endParaRPr lang="en-US" dirty="0">
              <a:latin typeface="Cambria" panose="02040503050406030204" pitchFamily="18" charset="0"/>
              <a:ea typeface="MS Mincho"/>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 will however give </a:t>
            </a:r>
            <a:r>
              <a:rPr lang="en-US"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additional </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points if you specify how someone helped you improve your paper/project.  In other words, talk to other students in this class and acknowledge their ideas.</a:t>
            </a:r>
            <a:endParaRPr lang="en-US" dirty="0">
              <a:latin typeface="Cambria" panose="02040503050406030204" pitchFamily="18" charset="0"/>
              <a:ea typeface="MS Mincho"/>
              <a:cs typeface="Times New Roman" panose="02020603050405020304" pitchFamily="18" charset="0"/>
            </a:endParaRPr>
          </a:p>
          <a:p>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Author contribution    3+ points	</a:t>
            </a:r>
            <a:endParaRPr lang="en-US" dirty="0">
              <a:latin typeface="Cambria" panose="02040503050406030204" pitchFamily="18" charset="0"/>
              <a:ea typeface="MS Mincho"/>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Clearly </a:t>
            </a:r>
            <a:r>
              <a:rPr lang="en-US"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state </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each author’s </a:t>
            </a:r>
            <a:r>
              <a:rPr lang="en-US"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contribution.   </a:t>
            </a:r>
            <a:endParaRPr lang="en-US" dirty="0">
              <a:latin typeface="Cambria" panose="02040503050406030204" pitchFamily="18" charset="0"/>
              <a:ea typeface="MS Mincho"/>
              <a:cs typeface="Times New Roman" panose="02020603050405020304" pitchFamily="18" charset="0"/>
            </a:endParaRPr>
          </a:p>
          <a:p>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Funding sources and conflicts of interest	2 points</a:t>
            </a:r>
            <a:endParaRPr lang="en-US" dirty="0">
              <a:latin typeface="Cambria" panose="02040503050406030204" pitchFamily="18" charset="0"/>
              <a:ea typeface="MS Mincho"/>
              <a:cs typeface="Times New Roman" panose="02020603050405020304" pitchFamily="18" charset="0"/>
            </a:endParaRPr>
          </a:p>
          <a:p>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References (5+ points): </a:t>
            </a:r>
            <a:endParaRPr lang="en-US" dirty="0">
              <a:latin typeface="Cambria" panose="02040503050406030204" pitchFamily="18" charset="0"/>
              <a:ea typeface="MS Mincho"/>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Include original references to any ideas, figures, software, etc. that you use.  Also include citations within the text.  </a:t>
            </a:r>
            <a:endParaRPr lang="en-US" dirty="0">
              <a:latin typeface="Cambria" panose="02040503050406030204" pitchFamily="18" charset="0"/>
              <a:ea typeface="MS Mincho"/>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If you are using Microsoft word, consider using Endnote (available for free student use at </a:t>
            </a:r>
            <a:r>
              <a:rPr lang="en-US"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hlinkClick r:id="rId2"/>
              </a:rPr>
              <a:t>http://helpdesk.its.uiowa.edu/software/signin.htm</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Cambria" panose="02040503050406030204" pitchFamily="18" charset="0"/>
              <a:ea typeface="MS Mincho"/>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If you are using latex, you should use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bibtex</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(if you need assistance, please ask) </a:t>
            </a:r>
            <a:endParaRPr lang="en-US" dirty="0">
              <a:latin typeface="Cambria" panose="02040503050406030204" pitchFamily="18" charset="0"/>
              <a:ea typeface="MS Mincho"/>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If you prefer to not use a reference management software, we won’t check formatting closely, but your formatting should look somewhat decent, similar to           </a:t>
            </a:r>
            <a:endParaRPr lang="en-US" dirty="0">
              <a:latin typeface="Cambria" panose="02040503050406030204" pitchFamily="18" charset="0"/>
              <a:ea typeface="MS Mincho"/>
              <a:cs typeface="Times New Roman" panose="02020603050405020304" pitchFamily="18" charset="0"/>
            </a:endParaRPr>
          </a:p>
          <a:p>
            <a:pPr marL="914400" marR="0">
              <a:spcBef>
                <a:spcPts val="0"/>
              </a:spcBef>
              <a:spcAft>
                <a:spcPts val="0"/>
              </a:spcAft>
            </a:pPr>
            <a:r>
              <a:rPr lang="en-US"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hlinkClick r:id="rId3"/>
              </a:rPr>
              <a:t>https://www.wctc.edu/current-students/library/apa-citing.pdf</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Cambria" panose="02040503050406030204" pitchFamily="18" charset="0"/>
              <a:ea typeface="MS Mincho"/>
              <a:cs typeface="Times New Roman" panose="02020603050405020304" pitchFamily="18" charset="0"/>
            </a:endParaRPr>
          </a:p>
          <a:p>
            <a:pPr marL="457200" marR="0">
              <a:spcBef>
                <a:spcPts val="0"/>
              </a:spcBef>
              <a:spcAft>
                <a:spcPts val="0"/>
              </a:spcAft>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Cambria" panose="02040503050406030204" pitchFamily="18" charset="0"/>
              <a:ea typeface="MS Mincho"/>
              <a:cs typeface="Times New Roman" panose="02020603050405020304" pitchFamily="18" charset="0"/>
            </a:endParaRPr>
          </a:p>
          <a:p>
            <a:r>
              <a:rPr lang="en-US" dirty="0">
                <a:latin typeface="Cambria" panose="02040503050406030204" pitchFamily="18" charset="0"/>
                <a:ea typeface="MS Mincho"/>
                <a:cs typeface="Times New Roman" panose="02020603050405020304" pitchFamily="18" charset="0"/>
              </a:rPr>
              <a:t> </a:t>
            </a:r>
            <a:endParaRPr lang="en-US" dirty="0">
              <a:effectLst/>
              <a:latin typeface="Cambria" panose="02040503050406030204" pitchFamily="18" charset="0"/>
              <a:ea typeface="MS Mincho"/>
              <a:cs typeface="Times New Roman" panose="02020603050405020304" pitchFamily="18" charset="0"/>
            </a:endParaRPr>
          </a:p>
        </p:txBody>
      </p:sp>
    </p:spTree>
    <p:extLst>
      <p:ext uri="{BB962C8B-B14F-4D97-AF65-F5344CB8AC3E}">
        <p14:creationId xmlns:p14="http://schemas.microsoft.com/office/powerpoint/2010/main" val="10590876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584656" y="3173721"/>
          <a:ext cx="4536121" cy="3291840"/>
        </p:xfrm>
        <a:graphic>
          <a:graphicData uri="http://schemas.openxmlformats.org/presentationml/2006/ole">
            <mc:AlternateContent xmlns:mc="http://schemas.openxmlformats.org/markup-compatibility/2006">
              <mc:Choice xmlns:v="urn:schemas-microsoft-com:vml" Requires="v">
                <p:oleObj spid="_x0000_s14407" name="Acrobat Document" r:id="rId3" imgW="3657420" imgH="2653924" progId="Acrobat.Document.2015">
                  <p:embed/>
                </p:oleObj>
              </mc:Choice>
              <mc:Fallback>
                <p:oleObj name="Acrobat Document" r:id="rId3" imgW="3657420" imgH="2653924" progId="Acrobat.Document.2015">
                  <p:embed/>
                  <p:pic>
                    <p:nvPicPr>
                      <p:cNvPr id="0" name=""/>
                      <p:cNvPicPr/>
                      <p:nvPr/>
                    </p:nvPicPr>
                    <p:blipFill>
                      <a:blip r:embed="rId4"/>
                      <a:stretch>
                        <a:fillRect/>
                      </a:stretch>
                    </p:blipFill>
                    <p:spPr>
                      <a:xfrm>
                        <a:off x="584656" y="3173721"/>
                        <a:ext cx="4536121" cy="3291840"/>
                      </a:xfrm>
                      <a:prstGeom prst="rect">
                        <a:avLst/>
                      </a:prstGeom>
                    </p:spPr>
                  </p:pic>
                </p:oleObj>
              </mc:Fallback>
            </mc:AlternateContent>
          </a:graphicData>
        </a:graphic>
      </p:graphicFrame>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5502" r="8803"/>
          <a:stretch/>
        </p:blipFill>
        <p:spPr>
          <a:xfrm>
            <a:off x="4754880" y="285587"/>
            <a:ext cx="3931920" cy="3566160"/>
          </a:xfrm>
          <a:prstGeom prst="rect">
            <a:avLst/>
          </a:prstGeom>
        </p:spPr>
      </p:pic>
      <p:sp>
        <p:nvSpPr>
          <p:cNvPr id="3" name="TextBox 2"/>
          <p:cNvSpPr txBox="1"/>
          <p:nvPr/>
        </p:nvSpPr>
        <p:spPr>
          <a:xfrm>
            <a:off x="459180" y="285587"/>
            <a:ext cx="4174965" cy="1569660"/>
          </a:xfrm>
          <a:prstGeom prst="rect">
            <a:avLst/>
          </a:prstGeom>
          <a:solidFill>
            <a:schemeClr val="accent4">
              <a:lumMod val="20000"/>
              <a:lumOff val="80000"/>
            </a:schemeClr>
          </a:solidFill>
        </p:spPr>
        <p:txBody>
          <a:bodyPr wrap="square" rtlCol="0">
            <a:spAutoFit/>
          </a:bodyPr>
          <a:lstStyle/>
          <a:p>
            <a:r>
              <a:rPr lang="en-US" sz="2400" dirty="0" smtClean="0"/>
              <a:t>Distance Matrix Eigenvector, Mean Centered Distance Matrix</a:t>
            </a:r>
          </a:p>
          <a:p>
            <a:r>
              <a:rPr lang="en-US" sz="2400" dirty="0" smtClean="0"/>
              <a:t>Order of eigenvector:  1</a:t>
            </a:r>
          </a:p>
          <a:p>
            <a:r>
              <a:rPr lang="en-US" sz="2400" dirty="0" smtClean="0"/>
              <a:t>20 intervals, 80% Overlap  </a:t>
            </a:r>
            <a:endParaRPr lang="en-US" sz="2400" dirty="0"/>
          </a:p>
        </p:txBody>
      </p:sp>
    </p:spTree>
    <p:extLst>
      <p:ext uri="{BB962C8B-B14F-4D97-AF65-F5344CB8AC3E}">
        <p14:creationId xmlns:p14="http://schemas.microsoft.com/office/powerpoint/2010/main" val="15110536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239" y="6328169"/>
            <a:ext cx="9020014" cy="369332"/>
          </a:xfrm>
          <a:prstGeom prst="rect">
            <a:avLst/>
          </a:prstGeom>
        </p:spPr>
        <p:txBody>
          <a:bodyPr wrap="square">
            <a:spAutoFit/>
          </a:bodyPr>
          <a:lstStyle/>
          <a:p>
            <a:r>
              <a:rPr lang="en-US" dirty="0" smtClean="0">
                <a:hlinkClick r:id="rId2"/>
              </a:rPr>
              <a:t>http</a:t>
            </a:r>
            <a:r>
              <a:rPr lang="en-US" dirty="0">
                <a:hlinkClick r:id="rId2"/>
              </a:rPr>
              <a:t>://</a:t>
            </a:r>
            <a:r>
              <a:rPr lang="en-US" dirty="0" smtClean="0">
                <a:hlinkClick r:id="rId2"/>
              </a:rPr>
              <a:t>www.math.wsu.edu/math/faculty/bkrishna/AbsAlgTopo_PSB2016/Slides_Topology.pdf</a:t>
            </a:r>
            <a:r>
              <a:rPr lang="en-US" dirty="0" smtClean="0"/>
              <a:t> </a:t>
            </a:r>
            <a:endParaRPr lang="en-US" dirty="0"/>
          </a:p>
        </p:txBody>
      </p:sp>
      <p:pic>
        <p:nvPicPr>
          <p:cNvPr id="3" name="Picture 2"/>
          <p:cNvPicPr>
            <a:picLocks noChangeAspect="1"/>
          </p:cNvPicPr>
          <p:nvPr/>
        </p:nvPicPr>
        <p:blipFill>
          <a:blip r:embed="rId3"/>
          <a:stretch>
            <a:fillRect/>
          </a:stretch>
        </p:blipFill>
        <p:spPr>
          <a:xfrm>
            <a:off x="352044" y="189719"/>
            <a:ext cx="8439912" cy="6122952"/>
          </a:xfrm>
          <a:prstGeom prst="rect">
            <a:avLst/>
          </a:prstGeom>
        </p:spPr>
      </p:pic>
    </p:spTree>
    <p:extLst>
      <p:ext uri="{BB962C8B-B14F-4D97-AF65-F5344CB8AC3E}">
        <p14:creationId xmlns:p14="http://schemas.microsoft.com/office/powerpoint/2010/main" val="4065160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862" y="147636"/>
            <a:ext cx="9058275" cy="6105525"/>
          </a:xfrm>
          <a:prstGeom prst="rect">
            <a:avLst/>
          </a:prstGeom>
        </p:spPr>
      </p:pic>
      <p:sp>
        <p:nvSpPr>
          <p:cNvPr id="3" name="Rectangle 2"/>
          <p:cNvSpPr/>
          <p:nvPr/>
        </p:nvSpPr>
        <p:spPr>
          <a:xfrm>
            <a:off x="253093" y="6387878"/>
            <a:ext cx="7111093" cy="369332"/>
          </a:xfrm>
          <a:prstGeom prst="rect">
            <a:avLst/>
          </a:prstGeom>
        </p:spPr>
        <p:txBody>
          <a:bodyPr wrap="square">
            <a:spAutoFit/>
          </a:bodyPr>
          <a:lstStyle/>
          <a:p>
            <a:r>
              <a:rPr lang="en-US" dirty="0">
                <a:hlinkClick r:id="rId3"/>
              </a:rPr>
              <a:t>https://</a:t>
            </a:r>
            <a:r>
              <a:rPr lang="en-US" dirty="0" smtClean="0">
                <a:hlinkClick r:id="rId3"/>
              </a:rPr>
              <a:t>people.maths.ox.ac.uk/tillmann/CAT2016lectures.pdf</a:t>
            </a:r>
            <a:r>
              <a:rPr lang="en-US" dirty="0" smtClean="0"/>
              <a:t> </a:t>
            </a:r>
            <a:endParaRPr lang="en-US" dirty="0"/>
          </a:p>
        </p:txBody>
      </p:sp>
    </p:spTree>
    <p:extLst>
      <p:ext uri="{BB962C8B-B14F-4D97-AF65-F5344CB8AC3E}">
        <p14:creationId xmlns:p14="http://schemas.microsoft.com/office/powerpoint/2010/main" val="2815667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239" y="6328169"/>
            <a:ext cx="9020014" cy="369332"/>
          </a:xfrm>
          <a:prstGeom prst="rect">
            <a:avLst/>
          </a:prstGeom>
        </p:spPr>
        <p:txBody>
          <a:bodyPr wrap="square">
            <a:spAutoFit/>
          </a:bodyPr>
          <a:lstStyle/>
          <a:p>
            <a:r>
              <a:rPr lang="en-US" dirty="0" smtClean="0">
                <a:hlinkClick r:id="rId2"/>
              </a:rPr>
              <a:t>http</a:t>
            </a:r>
            <a:r>
              <a:rPr lang="en-US" dirty="0">
                <a:hlinkClick r:id="rId2"/>
              </a:rPr>
              <a:t>://</a:t>
            </a:r>
            <a:r>
              <a:rPr lang="en-US" dirty="0" smtClean="0">
                <a:hlinkClick r:id="rId2"/>
              </a:rPr>
              <a:t>www.math.wsu.edu/math/faculty/bkrishna/AbsAlgTopo_PSB2016/Slides_Topology.pdf</a:t>
            </a:r>
            <a:r>
              <a:rPr lang="en-US" dirty="0" smtClean="0"/>
              <a:t> </a:t>
            </a:r>
            <a:endParaRPr lang="en-US" dirty="0"/>
          </a:p>
        </p:txBody>
      </p:sp>
      <p:pic>
        <p:nvPicPr>
          <p:cNvPr id="3" name="Picture 2"/>
          <p:cNvPicPr>
            <a:picLocks noChangeAspect="1"/>
          </p:cNvPicPr>
          <p:nvPr/>
        </p:nvPicPr>
        <p:blipFill>
          <a:blip r:embed="rId3"/>
          <a:stretch>
            <a:fillRect/>
          </a:stretch>
        </p:blipFill>
        <p:spPr>
          <a:xfrm>
            <a:off x="352044" y="189719"/>
            <a:ext cx="8439912" cy="6122952"/>
          </a:xfrm>
          <a:prstGeom prst="rect">
            <a:avLst/>
          </a:prstGeom>
        </p:spPr>
      </p:pic>
    </p:spTree>
    <p:extLst>
      <p:ext uri="{BB962C8B-B14F-4D97-AF65-F5344CB8AC3E}">
        <p14:creationId xmlns:p14="http://schemas.microsoft.com/office/powerpoint/2010/main" val="869033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7150" y="277589"/>
            <a:ext cx="9029700" cy="5829300"/>
          </a:xfrm>
          <a:prstGeom prst="rect">
            <a:avLst/>
          </a:prstGeom>
        </p:spPr>
      </p:pic>
      <p:sp>
        <p:nvSpPr>
          <p:cNvPr id="3" name="Rectangle 2"/>
          <p:cNvSpPr/>
          <p:nvPr/>
        </p:nvSpPr>
        <p:spPr>
          <a:xfrm>
            <a:off x="253093" y="6387878"/>
            <a:ext cx="7111093" cy="369332"/>
          </a:xfrm>
          <a:prstGeom prst="rect">
            <a:avLst/>
          </a:prstGeom>
        </p:spPr>
        <p:txBody>
          <a:bodyPr wrap="square">
            <a:spAutoFit/>
          </a:bodyPr>
          <a:lstStyle/>
          <a:p>
            <a:r>
              <a:rPr lang="en-US" dirty="0">
                <a:hlinkClick r:id="rId3"/>
              </a:rPr>
              <a:t>https://</a:t>
            </a:r>
            <a:r>
              <a:rPr lang="en-US" dirty="0" smtClean="0">
                <a:hlinkClick r:id="rId3"/>
              </a:rPr>
              <a:t>people.maths.ox.ac.uk/tillmann/CAT2016lectures.pdf</a:t>
            </a:r>
            <a:r>
              <a:rPr lang="en-US" dirty="0" smtClean="0"/>
              <a:t> </a:t>
            </a:r>
            <a:endParaRPr lang="en-US" dirty="0"/>
          </a:p>
        </p:txBody>
      </p:sp>
    </p:spTree>
    <p:extLst>
      <p:ext uri="{BB962C8B-B14F-4D97-AF65-F5344CB8AC3E}">
        <p14:creationId xmlns:p14="http://schemas.microsoft.com/office/powerpoint/2010/main" val="10568743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963" y="-1"/>
            <a:ext cx="9171780" cy="6860229"/>
            <a:chOff x="-6963" y="-1"/>
            <a:chExt cx="9171780" cy="6860229"/>
          </a:xfrm>
          <a:solidFill>
            <a:srgbClr val="C6D9F1"/>
          </a:solid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3" name="Rectangle 22"/>
          <p:cNvSpPr/>
          <p:nvPr/>
        </p:nvSpPr>
        <p:spPr>
          <a:xfrm>
            <a:off x="20817" y="-2535"/>
            <a:ext cx="9144000" cy="1042416"/>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smtClean="0">
              <a:solidFill>
                <a:schemeClr val="tx1"/>
              </a:solidFill>
            </a:endParaRPr>
          </a:p>
          <a:p>
            <a:pPr algn="ctr"/>
            <a:r>
              <a:rPr lang="en-US" sz="3200" dirty="0" smtClean="0">
                <a:solidFill>
                  <a:schemeClr val="tx1"/>
                </a:solidFill>
              </a:rPr>
              <a:t>Creating </a:t>
            </a:r>
            <a:r>
              <a:rPr lang="en-US" sz="3200" dirty="0">
                <a:solidFill>
                  <a:schemeClr val="tx1"/>
                </a:solidFill>
              </a:rPr>
              <a:t>the </a:t>
            </a:r>
            <a:r>
              <a:rPr lang="en-US" sz="3200" dirty="0" err="1">
                <a:solidFill>
                  <a:schemeClr val="tx1"/>
                </a:solidFill>
              </a:rPr>
              <a:t>Čech</a:t>
            </a:r>
            <a:r>
              <a:rPr lang="en-US" sz="3200" dirty="0">
                <a:solidFill>
                  <a:schemeClr val="tx1"/>
                </a:solidFill>
              </a:rPr>
              <a:t> simplicial complex</a:t>
            </a:r>
          </a:p>
          <a:p>
            <a:pPr algn="ctr"/>
            <a:endParaRPr lang="en-US" sz="3200" dirty="0">
              <a:solidFill>
                <a:schemeClr val="tx1"/>
              </a:solidFill>
            </a:endParaRPr>
          </a:p>
        </p:txBody>
      </p:sp>
      <p:pic>
        <p:nvPicPr>
          <p:cNvPr id="3" name="Picture 2" descr="nsimplexDis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979" y="1222917"/>
            <a:ext cx="6400800" cy="3441700"/>
          </a:xfrm>
          <a:prstGeom prst="rect">
            <a:avLst/>
          </a:prstGeom>
        </p:spPr>
      </p:pic>
      <p:grpSp>
        <p:nvGrpSpPr>
          <p:cNvPr id="30" name="Group 29"/>
          <p:cNvGrpSpPr/>
          <p:nvPr/>
        </p:nvGrpSpPr>
        <p:grpSpPr>
          <a:xfrm>
            <a:off x="943279" y="1574820"/>
            <a:ext cx="1362964" cy="1353167"/>
            <a:chOff x="943279" y="1574820"/>
            <a:chExt cx="1362964" cy="1353167"/>
          </a:xfrm>
        </p:grpSpPr>
        <p:sp>
          <p:nvSpPr>
            <p:cNvPr id="31" name="Isosceles Triangle 30"/>
            <p:cNvSpPr/>
            <p:nvPr/>
          </p:nvSpPr>
          <p:spPr>
            <a:xfrm rot="19709233">
              <a:off x="943279" y="1653562"/>
              <a:ext cx="1072816" cy="932692"/>
            </a:xfrm>
            <a:prstGeom prst="triangle">
              <a:avLst/>
            </a:prstGeom>
            <a:solidFill>
              <a:schemeClr val="bg1"/>
            </a:solidFill>
            <a:ln w="76200" cmpd="sng">
              <a:solidFill>
                <a:srgbClr val="008000"/>
              </a:solidFill>
            </a:ln>
          </p:spPr>
          <p:txBody>
            <a:bodyPr wrap="square" rtlCol="0" anchor="ctr">
              <a:spAutoFit/>
            </a:bodyPr>
            <a:lstStyle/>
            <a:p>
              <a:pPr algn="ctr"/>
              <a:endParaRPr lang="en-US" sz="3200" dirty="0" smtClean="0"/>
            </a:p>
          </p:txBody>
        </p:sp>
        <p:sp>
          <p:nvSpPr>
            <p:cNvPr id="32" name="Oval 31"/>
            <p:cNvSpPr>
              <a:spLocks noChangeAspect="1"/>
            </p:cNvSpPr>
            <p:nvPr/>
          </p:nvSpPr>
          <p:spPr>
            <a:xfrm>
              <a:off x="1108085" y="2653667"/>
              <a:ext cx="274320" cy="274320"/>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a:spLocks noChangeAspect="1"/>
            </p:cNvSpPr>
            <p:nvPr/>
          </p:nvSpPr>
          <p:spPr>
            <a:xfrm>
              <a:off x="1113956" y="1574820"/>
              <a:ext cx="274320" cy="274320"/>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a:spLocks noChangeAspect="1"/>
            </p:cNvSpPr>
            <p:nvPr/>
          </p:nvSpPr>
          <p:spPr>
            <a:xfrm>
              <a:off x="2031923" y="2087736"/>
              <a:ext cx="274320" cy="274320"/>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638079" y="765614"/>
            <a:ext cx="7349814" cy="4329160"/>
            <a:chOff x="638079" y="765614"/>
            <a:chExt cx="7349814" cy="4329160"/>
          </a:xfrm>
        </p:grpSpPr>
        <p:sp>
          <p:nvSpPr>
            <p:cNvPr id="12" name="Oval 11"/>
            <p:cNvSpPr>
              <a:spLocks noChangeAspect="1"/>
            </p:cNvSpPr>
            <p:nvPr/>
          </p:nvSpPr>
          <p:spPr>
            <a:xfrm>
              <a:off x="666506" y="2158774"/>
              <a:ext cx="1188720" cy="1188720"/>
            </a:xfrm>
            <a:prstGeom prst="ellipse">
              <a:avLst/>
            </a:prstGeom>
            <a:solidFill>
              <a:srgbClr val="C0504D">
                <a:alpha val="43000"/>
              </a:srgbClr>
            </a:solidFill>
          </p:spPr>
          <p:txBody>
            <a:bodyPr wrap="square" rtlCol="0" anchor="ctr">
              <a:spAutoFit/>
            </a:bodyPr>
            <a:lstStyle/>
            <a:p>
              <a:pPr algn="ctr"/>
              <a:endParaRPr lang="en-US" sz="3200" dirty="0" smtClean="0"/>
            </a:p>
          </p:txBody>
        </p:sp>
        <p:sp>
          <p:nvSpPr>
            <p:cNvPr id="13" name="Oval 12"/>
            <p:cNvSpPr>
              <a:spLocks noChangeAspect="1"/>
            </p:cNvSpPr>
            <p:nvPr/>
          </p:nvSpPr>
          <p:spPr>
            <a:xfrm>
              <a:off x="1604226" y="1618854"/>
              <a:ext cx="1181314" cy="1181314"/>
            </a:xfrm>
            <a:prstGeom prst="ellipse">
              <a:avLst/>
            </a:prstGeom>
            <a:solidFill>
              <a:srgbClr val="C0504D">
                <a:alpha val="43000"/>
              </a:srgbClr>
            </a:solidFill>
          </p:spPr>
          <p:txBody>
            <a:bodyPr wrap="square" rtlCol="0" anchor="ctr">
              <a:spAutoFit/>
            </a:bodyPr>
            <a:lstStyle/>
            <a:p>
              <a:pPr algn="ctr"/>
              <a:endParaRPr lang="en-US" sz="3200" dirty="0" smtClean="0"/>
            </a:p>
          </p:txBody>
        </p:sp>
        <p:sp>
          <p:nvSpPr>
            <p:cNvPr id="14" name="Oval 13"/>
            <p:cNvSpPr>
              <a:spLocks noChangeAspect="1"/>
            </p:cNvSpPr>
            <p:nvPr/>
          </p:nvSpPr>
          <p:spPr>
            <a:xfrm>
              <a:off x="638079" y="1094278"/>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15" name="Oval 14"/>
            <p:cNvSpPr>
              <a:spLocks noChangeAspect="1"/>
            </p:cNvSpPr>
            <p:nvPr/>
          </p:nvSpPr>
          <p:spPr>
            <a:xfrm>
              <a:off x="6550916" y="851499"/>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16" name="Oval 15"/>
            <p:cNvSpPr>
              <a:spLocks noChangeAspect="1"/>
            </p:cNvSpPr>
            <p:nvPr/>
          </p:nvSpPr>
          <p:spPr>
            <a:xfrm>
              <a:off x="5678887" y="1249133"/>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17" name="Oval 16"/>
            <p:cNvSpPr>
              <a:spLocks noChangeAspect="1"/>
            </p:cNvSpPr>
            <p:nvPr/>
          </p:nvSpPr>
          <p:spPr>
            <a:xfrm>
              <a:off x="4306152" y="765614"/>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18" name="Oval 17"/>
            <p:cNvSpPr>
              <a:spLocks noChangeAspect="1"/>
            </p:cNvSpPr>
            <p:nvPr/>
          </p:nvSpPr>
          <p:spPr>
            <a:xfrm>
              <a:off x="3920224" y="1020267"/>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19" name="Oval 18"/>
            <p:cNvSpPr>
              <a:spLocks noChangeAspect="1"/>
            </p:cNvSpPr>
            <p:nvPr/>
          </p:nvSpPr>
          <p:spPr>
            <a:xfrm>
              <a:off x="3905953" y="1519535"/>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0" name="Oval 19"/>
            <p:cNvSpPr>
              <a:spLocks noChangeAspect="1"/>
            </p:cNvSpPr>
            <p:nvPr/>
          </p:nvSpPr>
          <p:spPr>
            <a:xfrm>
              <a:off x="3445423" y="765614"/>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1" name="Oval 20"/>
            <p:cNvSpPr>
              <a:spLocks noChangeAspect="1"/>
            </p:cNvSpPr>
            <p:nvPr/>
          </p:nvSpPr>
          <p:spPr>
            <a:xfrm>
              <a:off x="3516752" y="3913460"/>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2" name="Oval 21"/>
            <p:cNvSpPr>
              <a:spLocks noChangeAspect="1"/>
            </p:cNvSpPr>
            <p:nvPr/>
          </p:nvSpPr>
          <p:spPr>
            <a:xfrm>
              <a:off x="2860613" y="3462363"/>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4" name="Oval 23"/>
            <p:cNvSpPr>
              <a:spLocks noChangeAspect="1"/>
            </p:cNvSpPr>
            <p:nvPr/>
          </p:nvSpPr>
          <p:spPr>
            <a:xfrm>
              <a:off x="3693629" y="3244781"/>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5" name="Oval 24"/>
            <p:cNvSpPr>
              <a:spLocks noChangeAspect="1"/>
            </p:cNvSpPr>
            <p:nvPr/>
          </p:nvSpPr>
          <p:spPr>
            <a:xfrm>
              <a:off x="6806579" y="3464051"/>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6" name="Oval 25"/>
            <p:cNvSpPr>
              <a:spLocks noChangeAspect="1"/>
            </p:cNvSpPr>
            <p:nvPr/>
          </p:nvSpPr>
          <p:spPr>
            <a:xfrm>
              <a:off x="6100243" y="3427870"/>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7" name="Oval 26"/>
            <p:cNvSpPr>
              <a:spLocks noChangeAspect="1"/>
            </p:cNvSpPr>
            <p:nvPr/>
          </p:nvSpPr>
          <p:spPr>
            <a:xfrm>
              <a:off x="6569859" y="3091428"/>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8" name="Oval 27"/>
            <p:cNvSpPr>
              <a:spLocks noChangeAspect="1"/>
            </p:cNvSpPr>
            <p:nvPr/>
          </p:nvSpPr>
          <p:spPr>
            <a:xfrm>
              <a:off x="6803213" y="2697678"/>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9" name="Oval 28"/>
            <p:cNvSpPr>
              <a:spLocks noChangeAspect="1"/>
            </p:cNvSpPr>
            <p:nvPr/>
          </p:nvSpPr>
          <p:spPr>
            <a:xfrm>
              <a:off x="6064828" y="2717877"/>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grpSp>
      <p:grpSp>
        <p:nvGrpSpPr>
          <p:cNvPr id="36" name="Group 35"/>
          <p:cNvGrpSpPr/>
          <p:nvPr/>
        </p:nvGrpSpPr>
        <p:grpSpPr>
          <a:xfrm>
            <a:off x="282814" y="5366851"/>
            <a:ext cx="8961395" cy="627583"/>
            <a:chOff x="325627" y="5052933"/>
            <a:chExt cx="8961395" cy="627583"/>
          </a:xfrm>
        </p:grpSpPr>
        <p:sp>
          <p:nvSpPr>
            <p:cNvPr id="10" name="TextBox 9"/>
            <p:cNvSpPr txBox="1"/>
            <p:nvPr/>
          </p:nvSpPr>
          <p:spPr>
            <a:xfrm>
              <a:off x="325627" y="5052933"/>
              <a:ext cx="8961395" cy="584776"/>
            </a:xfrm>
            <a:prstGeom prst="rect">
              <a:avLst/>
            </a:prstGeom>
            <a:noFill/>
          </p:spPr>
          <p:txBody>
            <a:bodyPr wrap="square" rtlCol="0">
              <a:spAutoFit/>
            </a:bodyPr>
            <a:lstStyle/>
            <a:p>
              <a:r>
                <a:rPr lang="en-US" sz="3200" dirty="0"/>
                <a:t>1</a:t>
              </a:r>
              <a:r>
                <a:rPr lang="en-US" sz="3200" dirty="0" smtClean="0"/>
                <a:t>.) B</a:t>
              </a:r>
              <a:r>
                <a:rPr lang="en-US" sz="3200" baseline="-25000" dirty="0" smtClean="0"/>
                <a:t>1</a:t>
              </a:r>
              <a:r>
                <a:rPr lang="en-US" sz="3200" dirty="0" smtClean="0"/>
                <a:t>    …    B</a:t>
              </a:r>
              <a:r>
                <a:rPr lang="en-US" sz="3200" baseline="-25000" dirty="0" smtClean="0"/>
                <a:t>k</a:t>
              </a:r>
              <a:r>
                <a:rPr lang="en-US" sz="3200" baseline="-25000" dirty="0"/>
                <a:t>+1</a:t>
              </a:r>
              <a:r>
                <a:rPr lang="en-US" sz="3200" dirty="0" smtClean="0"/>
                <a:t> ≠  ⁄ ,  create k-simplex {v</a:t>
              </a:r>
              <a:r>
                <a:rPr lang="en-US" sz="3200" baseline="-25000" dirty="0" smtClean="0"/>
                <a:t>1</a:t>
              </a:r>
              <a:r>
                <a:rPr lang="en-US" sz="3200" dirty="0" smtClean="0"/>
                <a:t>, ... , v</a:t>
              </a:r>
              <a:r>
                <a:rPr lang="en-US" sz="3200" baseline="-25000" dirty="0" smtClean="0"/>
                <a:t>k+1</a:t>
              </a:r>
              <a:r>
                <a:rPr lang="en-US" sz="3200" dirty="0" smtClean="0"/>
                <a:t>}.</a:t>
              </a:r>
            </a:p>
          </p:txBody>
        </p:sp>
        <p:sp>
          <p:nvSpPr>
            <p:cNvPr id="2" name="TextBox 1"/>
            <p:cNvSpPr txBox="1"/>
            <p:nvPr/>
          </p:nvSpPr>
          <p:spPr>
            <a:xfrm rot="10800000">
              <a:off x="1201737" y="5095740"/>
              <a:ext cx="474946" cy="584776"/>
            </a:xfrm>
            <a:prstGeom prst="rect">
              <a:avLst/>
            </a:prstGeom>
            <a:noFill/>
          </p:spPr>
          <p:txBody>
            <a:bodyPr wrap="square" rtlCol="0">
              <a:spAutoFit/>
            </a:bodyPr>
            <a:lstStyle/>
            <a:p>
              <a:r>
                <a:rPr lang="en-US" sz="3200" dirty="0" smtClean="0"/>
                <a:t>U</a:t>
              </a:r>
            </a:p>
          </p:txBody>
        </p:sp>
        <p:sp>
          <p:nvSpPr>
            <p:cNvPr id="35" name="TextBox 34"/>
            <p:cNvSpPr txBox="1"/>
            <p:nvPr/>
          </p:nvSpPr>
          <p:spPr>
            <a:xfrm rot="10800000">
              <a:off x="1885062" y="5095740"/>
              <a:ext cx="474946" cy="584776"/>
            </a:xfrm>
            <a:prstGeom prst="rect">
              <a:avLst/>
            </a:prstGeom>
            <a:noFill/>
          </p:spPr>
          <p:txBody>
            <a:bodyPr wrap="square" rtlCol="0">
              <a:spAutoFit/>
            </a:bodyPr>
            <a:lstStyle/>
            <a:p>
              <a:r>
                <a:rPr lang="en-US" sz="3200" dirty="0" smtClean="0"/>
                <a:t>U</a:t>
              </a:r>
            </a:p>
          </p:txBody>
        </p:sp>
        <p:sp>
          <p:nvSpPr>
            <p:cNvPr id="9" name="TextBox 8"/>
            <p:cNvSpPr txBox="1"/>
            <p:nvPr/>
          </p:nvSpPr>
          <p:spPr>
            <a:xfrm>
              <a:off x="3293877" y="5052933"/>
              <a:ext cx="540722" cy="584776"/>
            </a:xfrm>
            <a:prstGeom prst="rect">
              <a:avLst/>
            </a:prstGeom>
            <a:noFill/>
          </p:spPr>
          <p:txBody>
            <a:bodyPr wrap="square" rtlCol="0">
              <a:spAutoFit/>
            </a:bodyPr>
            <a:lstStyle/>
            <a:p>
              <a:r>
                <a:rPr lang="en-US" sz="3200" dirty="0" smtClean="0"/>
                <a:t>0</a:t>
              </a:r>
            </a:p>
          </p:txBody>
        </p:sp>
      </p:grpSp>
    </p:spTree>
    <p:extLst>
      <p:ext uri="{BB962C8B-B14F-4D97-AF65-F5344CB8AC3E}">
        <p14:creationId xmlns:p14="http://schemas.microsoft.com/office/powerpoint/2010/main" val="29946498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963" y="-1"/>
            <a:ext cx="9171780" cy="6860229"/>
            <a:chOff x="-6963" y="-1"/>
            <a:chExt cx="9171780" cy="6860229"/>
          </a:xfrm>
          <a:solidFill>
            <a:srgbClr val="C6D9F1"/>
          </a:solid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3" name="Rectangle 22"/>
          <p:cNvSpPr/>
          <p:nvPr/>
        </p:nvSpPr>
        <p:spPr>
          <a:xfrm>
            <a:off x="20817" y="-2535"/>
            <a:ext cx="9144000" cy="1042416"/>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rPr>
              <a:t>Creating the </a:t>
            </a:r>
            <a:r>
              <a:rPr lang="en-US" sz="3200" dirty="0" err="1">
                <a:solidFill>
                  <a:schemeClr val="tx1"/>
                </a:solidFill>
              </a:rPr>
              <a:t>Čech</a:t>
            </a:r>
            <a:r>
              <a:rPr lang="en-US" sz="3200" dirty="0">
                <a:solidFill>
                  <a:schemeClr val="tx1"/>
                </a:solidFill>
              </a:rPr>
              <a:t> simplicial complex</a:t>
            </a:r>
          </a:p>
        </p:txBody>
      </p:sp>
      <p:pic>
        <p:nvPicPr>
          <p:cNvPr id="3" name="Picture 2" descr="nsimplexDis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979" y="1222917"/>
            <a:ext cx="6400800" cy="3441700"/>
          </a:xfrm>
          <a:prstGeom prst="rect">
            <a:avLst/>
          </a:prstGeom>
        </p:spPr>
      </p:pic>
      <p:grpSp>
        <p:nvGrpSpPr>
          <p:cNvPr id="2" name="Group 1"/>
          <p:cNvGrpSpPr/>
          <p:nvPr/>
        </p:nvGrpSpPr>
        <p:grpSpPr>
          <a:xfrm>
            <a:off x="943279" y="1574820"/>
            <a:ext cx="1362964" cy="1353167"/>
            <a:chOff x="943279" y="1574820"/>
            <a:chExt cx="1362964" cy="1353167"/>
          </a:xfrm>
        </p:grpSpPr>
        <p:sp>
          <p:nvSpPr>
            <p:cNvPr id="11" name="Isosceles Triangle 10"/>
            <p:cNvSpPr/>
            <p:nvPr/>
          </p:nvSpPr>
          <p:spPr>
            <a:xfrm rot="19709233">
              <a:off x="943279" y="1653562"/>
              <a:ext cx="1072816" cy="932692"/>
            </a:xfrm>
            <a:prstGeom prst="triangle">
              <a:avLst/>
            </a:prstGeom>
            <a:solidFill>
              <a:schemeClr val="bg1"/>
            </a:solidFill>
            <a:ln w="76200" cmpd="sng">
              <a:solidFill>
                <a:srgbClr val="008000"/>
              </a:solidFill>
            </a:ln>
          </p:spPr>
          <p:txBody>
            <a:bodyPr wrap="square" rtlCol="0" anchor="ctr">
              <a:spAutoFit/>
            </a:bodyPr>
            <a:lstStyle/>
            <a:p>
              <a:pPr algn="ctr"/>
              <a:endParaRPr lang="en-US" sz="3200" dirty="0" smtClean="0"/>
            </a:p>
          </p:txBody>
        </p:sp>
        <p:sp>
          <p:nvSpPr>
            <p:cNvPr id="12" name="Oval 11"/>
            <p:cNvSpPr>
              <a:spLocks noChangeAspect="1"/>
            </p:cNvSpPr>
            <p:nvPr/>
          </p:nvSpPr>
          <p:spPr>
            <a:xfrm>
              <a:off x="1108085" y="2653667"/>
              <a:ext cx="274320" cy="274320"/>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a:spLocks noChangeAspect="1"/>
            </p:cNvSpPr>
            <p:nvPr/>
          </p:nvSpPr>
          <p:spPr>
            <a:xfrm>
              <a:off x="1113956" y="1574820"/>
              <a:ext cx="274320" cy="274320"/>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a:spLocks noChangeAspect="1"/>
            </p:cNvSpPr>
            <p:nvPr/>
          </p:nvSpPr>
          <p:spPr>
            <a:xfrm>
              <a:off x="2031923" y="2087736"/>
              <a:ext cx="274320" cy="274320"/>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282814" y="5366851"/>
            <a:ext cx="8961395" cy="627583"/>
            <a:chOff x="325627" y="5052933"/>
            <a:chExt cx="8961395" cy="627583"/>
          </a:xfrm>
        </p:grpSpPr>
        <p:sp>
          <p:nvSpPr>
            <p:cNvPr id="16" name="TextBox 15"/>
            <p:cNvSpPr txBox="1"/>
            <p:nvPr/>
          </p:nvSpPr>
          <p:spPr>
            <a:xfrm>
              <a:off x="325627" y="5052933"/>
              <a:ext cx="8961395" cy="584776"/>
            </a:xfrm>
            <a:prstGeom prst="rect">
              <a:avLst/>
            </a:prstGeom>
            <a:noFill/>
          </p:spPr>
          <p:txBody>
            <a:bodyPr wrap="square" rtlCol="0">
              <a:spAutoFit/>
            </a:bodyPr>
            <a:lstStyle/>
            <a:p>
              <a:r>
                <a:rPr lang="en-US" sz="3200" dirty="0"/>
                <a:t>1</a:t>
              </a:r>
              <a:r>
                <a:rPr lang="en-US" sz="3200" dirty="0" smtClean="0"/>
                <a:t>.) B</a:t>
              </a:r>
              <a:r>
                <a:rPr lang="en-US" sz="3200" baseline="-25000" dirty="0" smtClean="0"/>
                <a:t>1</a:t>
              </a:r>
              <a:r>
                <a:rPr lang="en-US" sz="3200" dirty="0" smtClean="0"/>
                <a:t>    …    B</a:t>
              </a:r>
              <a:r>
                <a:rPr lang="en-US" sz="3200" baseline="-25000" dirty="0" smtClean="0"/>
                <a:t>k</a:t>
              </a:r>
              <a:r>
                <a:rPr lang="en-US" sz="3200" baseline="-25000" dirty="0"/>
                <a:t>+1</a:t>
              </a:r>
              <a:r>
                <a:rPr lang="en-US" sz="3200" dirty="0" smtClean="0"/>
                <a:t> ≠  ⁄ ,  create k-simplex {v</a:t>
              </a:r>
              <a:r>
                <a:rPr lang="en-US" sz="3200" baseline="-25000" dirty="0" smtClean="0"/>
                <a:t>1</a:t>
              </a:r>
              <a:r>
                <a:rPr lang="en-US" sz="3200" dirty="0" smtClean="0"/>
                <a:t>, ... , v</a:t>
              </a:r>
              <a:r>
                <a:rPr lang="en-US" sz="3200" baseline="-25000" dirty="0" smtClean="0"/>
                <a:t>k+1</a:t>
              </a:r>
              <a:r>
                <a:rPr lang="en-US" sz="3200" dirty="0" smtClean="0"/>
                <a:t>}.</a:t>
              </a:r>
            </a:p>
          </p:txBody>
        </p:sp>
        <p:sp>
          <p:nvSpPr>
            <p:cNvPr id="17" name="TextBox 16"/>
            <p:cNvSpPr txBox="1"/>
            <p:nvPr/>
          </p:nvSpPr>
          <p:spPr>
            <a:xfrm rot="10800000">
              <a:off x="1201737" y="5095740"/>
              <a:ext cx="474946" cy="584776"/>
            </a:xfrm>
            <a:prstGeom prst="rect">
              <a:avLst/>
            </a:prstGeom>
            <a:noFill/>
          </p:spPr>
          <p:txBody>
            <a:bodyPr wrap="square" rtlCol="0">
              <a:spAutoFit/>
            </a:bodyPr>
            <a:lstStyle/>
            <a:p>
              <a:r>
                <a:rPr lang="en-US" sz="3200" dirty="0" smtClean="0"/>
                <a:t>U</a:t>
              </a:r>
            </a:p>
          </p:txBody>
        </p:sp>
        <p:sp>
          <p:nvSpPr>
            <p:cNvPr id="18" name="TextBox 17"/>
            <p:cNvSpPr txBox="1"/>
            <p:nvPr/>
          </p:nvSpPr>
          <p:spPr>
            <a:xfrm rot="10800000">
              <a:off x="1885062" y="5095740"/>
              <a:ext cx="474946" cy="584776"/>
            </a:xfrm>
            <a:prstGeom prst="rect">
              <a:avLst/>
            </a:prstGeom>
            <a:noFill/>
          </p:spPr>
          <p:txBody>
            <a:bodyPr wrap="square" rtlCol="0">
              <a:spAutoFit/>
            </a:bodyPr>
            <a:lstStyle/>
            <a:p>
              <a:r>
                <a:rPr lang="en-US" sz="3200" dirty="0" smtClean="0"/>
                <a:t>U</a:t>
              </a:r>
            </a:p>
          </p:txBody>
        </p:sp>
        <p:sp>
          <p:nvSpPr>
            <p:cNvPr id="19" name="TextBox 18"/>
            <p:cNvSpPr txBox="1"/>
            <p:nvPr/>
          </p:nvSpPr>
          <p:spPr>
            <a:xfrm>
              <a:off x="3293877" y="5052933"/>
              <a:ext cx="540722" cy="584776"/>
            </a:xfrm>
            <a:prstGeom prst="rect">
              <a:avLst/>
            </a:prstGeom>
            <a:noFill/>
          </p:spPr>
          <p:txBody>
            <a:bodyPr wrap="square" rtlCol="0">
              <a:spAutoFit/>
            </a:bodyPr>
            <a:lstStyle/>
            <a:p>
              <a:r>
                <a:rPr lang="en-US" sz="3200" dirty="0" smtClean="0"/>
                <a:t>0</a:t>
              </a:r>
            </a:p>
          </p:txBody>
        </p:sp>
      </p:grpSp>
    </p:spTree>
    <p:extLst>
      <p:ext uri="{BB962C8B-B14F-4D97-AF65-F5344CB8AC3E}">
        <p14:creationId xmlns:p14="http://schemas.microsoft.com/office/powerpoint/2010/main" val="13869223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963" y="-1"/>
            <a:ext cx="9171780" cy="6860229"/>
            <a:chOff x="-6963" y="-1"/>
            <a:chExt cx="9171780" cy="6860229"/>
          </a:xfrm>
          <a:solidFill>
            <a:srgbClr val="C6D9F1"/>
          </a:solid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 name="TextBox 1"/>
          <p:cNvSpPr txBox="1"/>
          <p:nvPr/>
        </p:nvSpPr>
        <p:spPr>
          <a:xfrm>
            <a:off x="325627" y="4835823"/>
            <a:ext cx="8961395" cy="707886"/>
          </a:xfrm>
          <a:prstGeom prst="rect">
            <a:avLst/>
          </a:prstGeom>
          <a:noFill/>
        </p:spPr>
        <p:txBody>
          <a:bodyPr wrap="square" rtlCol="0">
            <a:spAutoFit/>
          </a:bodyPr>
          <a:lstStyle/>
          <a:p>
            <a:r>
              <a:rPr lang="en-US" sz="3200" dirty="0"/>
              <a:t>1</a:t>
            </a:r>
            <a:r>
              <a:rPr lang="en-US" sz="3200" dirty="0" smtClean="0"/>
              <a:t>.)  </a:t>
            </a:r>
            <a:r>
              <a:rPr lang="en-US" sz="3200" dirty="0"/>
              <a:t>A</a:t>
            </a:r>
            <a:r>
              <a:rPr lang="en-US" sz="3200" dirty="0" smtClean="0"/>
              <a:t>dding </a:t>
            </a:r>
            <a:r>
              <a:rPr lang="en-US" sz="3200" dirty="0"/>
              <a:t>1</a:t>
            </a:r>
            <a:r>
              <a:rPr lang="en-US" sz="3200" dirty="0" smtClean="0"/>
              <a:t>-dimensional edges (1-simplices)</a:t>
            </a:r>
            <a:endParaRPr lang="en-US" sz="3200" dirty="0"/>
          </a:p>
          <a:p>
            <a:endParaRPr lang="en-US" sz="800" dirty="0" smtClean="0"/>
          </a:p>
        </p:txBody>
      </p:sp>
      <p:pic>
        <p:nvPicPr>
          <p:cNvPr id="9" name="Picture 8" descr="1simplexDis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979" y="1202096"/>
            <a:ext cx="6400800" cy="3441700"/>
          </a:xfrm>
          <a:prstGeom prst="rect">
            <a:avLst/>
          </a:prstGeom>
        </p:spPr>
      </p:pic>
      <p:sp>
        <p:nvSpPr>
          <p:cNvPr id="10" name="Rectangle 9"/>
          <p:cNvSpPr/>
          <p:nvPr/>
        </p:nvSpPr>
        <p:spPr>
          <a:xfrm>
            <a:off x="20817" y="-2535"/>
            <a:ext cx="9144000" cy="1042416"/>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solidFill>
              </a:rPr>
              <a:t>Creating the </a:t>
            </a:r>
            <a:r>
              <a:rPr lang="en-US" sz="3200" dirty="0" err="1" smtClean="0">
                <a:solidFill>
                  <a:schemeClr val="tx1"/>
                </a:solidFill>
              </a:rPr>
              <a:t>Vietoris</a:t>
            </a:r>
            <a:r>
              <a:rPr lang="en-US" sz="3200" dirty="0" smtClean="0">
                <a:solidFill>
                  <a:schemeClr val="tx1"/>
                </a:solidFill>
              </a:rPr>
              <a:t> Rips simplicial complex</a:t>
            </a:r>
            <a:endParaRPr lang="en-US" sz="3200" dirty="0">
              <a:solidFill>
                <a:schemeClr val="tx1"/>
              </a:solidFill>
            </a:endParaRPr>
          </a:p>
        </p:txBody>
      </p:sp>
    </p:spTree>
    <p:extLst>
      <p:ext uri="{BB962C8B-B14F-4D97-AF65-F5344CB8AC3E}">
        <p14:creationId xmlns:p14="http://schemas.microsoft.com/office/powerpoint/2010/main" val="31660619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963" y="-1"/>
            <a:ext cx="9171780" cy="6860229"/>
            <a:chOff x="-6963" y="-1"/>
            <a:chExt cx="9171780" cy="6860229"/>
          </a:xfrm>
          <a:solidFill>
            <a:srgbClr val="C6D9F1"/>
          </a:solid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3" name="Rectangle 22"/>
          <p:cNvSpPr/>
          <p:nvPr/>
        </p:nvSpPr>
        <p:spPr>
          <a:xfrm>
            <a:off x="20817" y="-2535"/>
            <a:ext cx="9144000" cy="1042416"/>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solidFill>
              </a:rPr>
              <a:t>Creating the </a:t>
            </a:r>
            <a:r>
              <a:rPr lang="en-US" sz="3200" dirty="0" err="1" smtClean="0">
                <a:solidFill>
                  <a:schemeClr val="tx1"/>
                </a:solidFill>
              </a:rPr>
              <a:t>Vietoris</a:t>
            </a:r>
            <a:r>
              <a:rPr lang="en-US" sz="3200" dirty="0" smtClean="0">
                <a:solidFill>
                  <a:schemeClr val="tx1"/>
                </a:solidFill>
              </a:rPr>
              <a:t> Rips simplicial complex</a:t>
            </a:r>
            <a:endParaRPr lang="en-US" sz="3200" dirty="0">
              <a:solidFill>
                <a:schemeClr val="tx1"/>
              </a:solidFill>
            </a:endParaRPr>
          </a:p>
        </p:txBody>
      </p:sp>
      <p:pic>
        <p:nvPicPr>
          <p:cNvPr id="3" name="Picture 2" descr="nsimplexDis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979" y="1222917"/>
            <a:ext cx="6400800" cy="3441700"/>
          </a:xfrm>
          <a:prstGeom prst="rect">
            <a:avLst/>
          </a:prstGeom>
        </p:spPr>
      </p:pic>
      <p:sp>
        <p:nvSpPr>
          <p:cNvPr id="10" name="TextBox 9"/>
          <p:cNvSpPr txBox="1"/>
          <p:nvPr/>
        </p:nvSpPr>
        <p:spPr>
          <a:xfrm>
            <a:off x="325627" y="5023212"/>
            <a:ext cx="8961395" cy="584776"/>
          </a:xfrm>
          <a:prstGeom prst="rect">
            <a:avLst/>
          </a:prstGeom>
          <a:noFill/>
        </p:spPr>
        <p:txBody>
          <a:bodyPr wrap="square" rtlCol="0">
            <a:spAutoFit/>
          </a:bodyPr>
          <a:lstStyle/>
          <a:p>
            <a:r>
              <a:rPr lang="en-US" sz="3200" dirty="0"/>
              <a:t>2</a:t>
            </a:r>
            <a:r>
              <a:rPr lang="en-US" sz="3200" dirty="0" smtClean="0"/>
              <a:t>.)  Add all possible simplices of dimensional &gt; 1.</a:t>
            </a:r>
          </a:p>
        </p:txBody>
      </p:sp>
    </p:spTree>
    <p:extLst>
      <p:ext uri="{BB962C8B-B14F-4D97-AF65-F5344CB8AC3E}">
        <p14:creationId xmlns:p14="http://schemas.microsoft.com/office/powerpoint/2010/main" val="3936384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963" y="-1"/>
            <a:ext cx="9171780" cy="6860229"/>
            <a:chOff x="-6963" y="-1"/>
            <a:chExt cx="9171780" cy="6860229"/>
          </a:xfrm>
          <a:solidFill>
            <a:srgbClr val="C6D9F1"/>
          </a:solid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3" name="Rectangle 22"/>
          <p:cNvSpPr/>
          <p:nvPr/>
        </p:nvSpPr>
        <p:spPr>
          <a:xfrm>
            <a:off x="20817" y="-2535"/>
            <a:ext cx="9144000" cy="1042416"/>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err="1" smtClean="0">
                <a:solidFill>
                  <a:srgbClr val="0000DD"/>
                </a:solidFill>
              </a:rPr>
              <a:t>Vietoris</a:t>
            </a:r>
            <a:r>
              <a:rPr lang="en-US" sz="3200" dirty="0" smtClean="0">
                <a:solidFill>
                  <a:srgbClr val="0000DD"/>
                </a:solidFill>
              </a:rPr>
              <a:t> Rips</a:t>
            </a:r>
            <a:r>
              <a:rPr lang="en-US" sz="3200" dirty="0" smtClean="0">
                <a:solidFill>
                  <a:schemeClr val="tx1"/>
                </a:solidFill>
              </a:rPr>
              <a:t> complex = </a:t>
            </a:r>
            <a:r>
              <a:rPr lang="en-US" sz="3200" dirty="0" smtClean="0">
                <a:solidFill>
                  <a:srgbClr val="0000FF"/>
                </a:solidFill>
              </a:rPr>
              <a:t>flag</a:t>
            </a:r>
            <a:r>
              <a:rPr lang="en-US" sz="3200" dirty="0" smtClean="0">
                <a:solidFill>
                  <a:schemeClr val="tx1"/>
                </a:solidFill>
              </a:rPr>
              <a:t> complex = </a:t>
            </a:r>
            <a:r>
              <a:rPr lang="en-US" sz="3200" dirty="0" smtClean="0">
                <a:solidFill>
                  <a:srgbClr val="0000FF"/>
                </a:solidFill>
              </a:rPr>
              <a:t>clique</a:t>
            </a:r>
            <a:r>
              <a:rPr lang="en-US" sz="3200" dirty="0" smtClean="0">
                <a:solidFill>
                  <a:schemeClr val="tx1"/>
                </a:solidFill>
              </a:rPr>
              <a:t> complex</a:t>
            </a:r>
            <a:endParaRPr lang="en-US" sz="3200" dirty="0">
              <a:solidFill>
                <a:schemeClr val="tx1"/>
              </a:solidFill>
            </a:endParaRPr>
          </a:p>
        </p:txBody>
      </p:sp>
      <p:pic>
        <p:nvPicPr>
          <p:cNvPr id="3" name="Picture 2" descr="nsimplexDis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979" y="1222917"/>
            <a:ext cx="6400800" cy="3441700"/>
          </a:xfrm>
          <a:prstGeom prst="rect">
            <a:avLst/>
          </a:prstGeom>
        </p:spPr>
      </p:pic>
      <p:sp>
        <p:nvSpPr>
          <p:cNvPr id="10" name="TextBox 9"/>
          <p:cNvSpPr txBox="1"/>
          <p:nvPr/>
        </p:nvSpPr>
        <p:spPr>
          <a:xfrm>
            <a:off x="325627" y="5331223"/>
            <a:ext cx="8961395" cy="584776"/>
          </a:xfrm>
          <a:prstGeom prst="rect">
            <a:avLst/>
          </a:prstGeom>
          <a:noFill/>
        </p:spPr>
        <p:txBody>
          <a:bodyPr wrap="square" rtlCol="0">
            <a:spAutoFit/>
          </a:bodyPr>
          <a:lstStyle/>
          <a:p>
            <a:r>
              <a:rPr lang="en-US" sz="3200" dirty="0"/>
              <a:t>2</a:t>
            </a:r>
            <a:r>
              <a:rPr lang="en-US" sz="3200" dirty="0" smtClean="0"/>
              <a:t>.)  Add all possible simplices of dimensional &gt; 1.</a:t>
            </a:r>
          </a:p>
        </p:txBody>
      </p:sp>
    </p:spTree>
    <p:extLst>
      <p:ext uri="{BB962C8B-B14F-4D97-AF65-F5344CB8AC3E}">
        <p14:creationId xmlns:p14="http://schemas.microsoft.com/office/powerpoint/2010/main" val="15896104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4743" y="1771650"/>
            <a:ext cx="5094514" cy="707886"/>
          </a:xfrm>
          <a:prstGeom prst="rect">
            <a:avLst/>
          </a:prstGeom>
          <a:noFill/>
        </p:spPr>
        <p:txBody>
          <a:bodyPr wrap="square" rtlCol="0">
            <a:spAutoFit/>
          </a:bodyPr>
          <a:lstStyle/>
          <a:p>
            <a:pPr algn="ctr"/>
            <a:r>
              <a:rPr lang="en-US" sz="4000" dirty="0" smtClean="0"/>
              <a:t>Topology</a:t>
            </a:r>
            <a:endParaRPr lang="en-US" sz="4000" dirty="0"/>
          </a:p>
        </p:txBody>
      </p:sp>
    </p:spTree>
    <p:extLst>
      <p:ext uri="{BB962C8B-B14F-4D97-AF65-F5344CB8AC3E}">
        <p14:creationId xmlns:p14="http://schemas.microsoft.com/office/powerpoint/2010/main" val="3559998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963" y="-1"/>
            <a:ext cx="9171780" cy="6860229"/>
            <a:chOff x="-6963" y="-1"/>
            <a:chExt cx="9171780" cy="6860229"/>
          </a:xfrm>
          <a:solidFill>
            <a:srgbClr val="C6D9F1"/>
          </a:solid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3" name="Rectangle 22"/>
          <p:cNvSpPr/>
          <p:nvPr/>
        </p:nvSpPr>
        <p:spPr>
          <a:xfrm>
            <a:off x="20817" y="-2535"/>
            <a:ext cx="9144000" cy="1042416"/>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rPr>
              <a:t>Creating the </a:t>
            </a:r>
            <a:r>
              <a:rPr lang="en-US" sz="3200" dirty="0" err="1">
                <a:solidFill>
                  <a:schemeClr val="tx1"/>
                </a:solidFill>
              </a:rPr>
              <a:t>Čech</a:t>
            </a:r>
            <a:r>
              <a:rPr lang="en-US" sz="3200" dirty="0">
                <a:solidFill>
                  <a:schemeClr val="tx1"/>
                </a:solidFill>
              </a:rPr>
              <a:t> simplicial complex</a:t>
            </a:r>
          </a:p>
        </p:txBody>
      </p:sp>
      <p:pic>
        <p:nvPicPr>
          <p:cNvPr id="3" name="Picture 2" descr="nsimplexDis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979" y="1222917"/>
            <a:ext cx="6400800" cy="3441700"/>
          </a:xfrm>
          <a:prstGeom prst="rect">
            <a:avLst/>
          </a:prstGeom>
        </p:spPr>
      </p:pic>
      <p:grpSp>
        <p:nvGrpSpPr>
          <p:cNvPr id="2" name="Group 1"/>
          <p:cNvGrpSpPr/>
          <p:nvPr/>
        </p:nvGrpSpPr>
        <p:grpSpPr>
          <a:xfrm>
            <a:off x="943279" y="1574820"/>
            <a:ext cx="1362964" cy="1353167"/>
            <a:chOff x="943279" y="1574820"/>
            <a:chExt cx="1362964" cy="1353167"/>
          </a:xfrm>
        </p:grpSpPr>
        <p:sp>
          <p:nvSpPr>
            <p:cNvPr id="11" name="Isosceles Triangle 10"/>
            <p:cNvSpPr/>
            <p:nvPr/>
          </p:nvSpPr>
          <p:spPr>
            <a:xfrm rot="19709233">
              <a:off x="943279" y="1653562"/>
              <a:ext cx="1072816" cy="932692"/>
            </a:xfrm>
            <a:prstGeom prst="triangle">
              <a:avLst/>
            </a:prstGeom>
            <a:solidFill>
              <a:schemeClr val="bg1"/>
            </a:solidFill>
            <a:ln w="76200" cmpd="sng">
              <a:solidFill>
                <a:srgbClr val="008000"/>
              </a:solidFill>
            </a:ln>
          </p:spPr>
          <p:txBody>
            <a:bodyPr wrap="square" rtlCol="0" anchor="ctr">
              <a:spAutoFit/>
            </a:bodyPr>
            <a:lstStyle/>
            <a:p>
              <a:pPr algn="ctr"/>
              <a:endParaRPr lang="en-US" sz="3200" dirty="0" smtClean="0"/>
            </a:p>
          </p:txBody>
        </p:sp>
        <p:sp>
          <p:nvSpPr>
            <p:cNvPr id="12" name="Oval 11"/>
            <p:cNvSpPr>
              <a:spLocks noChangeAspect="1"/>
            </p:cNvSpPr>
            <p:nvPr/>
          </p:nvSpPr>
          <p:spPr>
            <a:xfrm>
              <a:off x="1108085" y="2653667"/>
              <a:ext cx="274320" cy="274320"/>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a:spLocks noChangeAspect="1"/>
            </p:cNvSpPr>
            <p:nvPr/>
          </p:nvSpPr>
          <p:spPr>
            <a:xfrm>
              <a:off x="1113956" y="1574820"/>
              <a:ext cx="274320" cy="274320"/>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a:spLocks noChangeAspect="1"/>
            </p:cNvSpPr>
            <p:nvPr/>
          </p:nvSpPr>
          <p:spPr>
            <a:xfrm>
              <a:off x="2031923" y="2087736"/>
              <a:ext cx="274320" cy="274320"/>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292439" y="5347601"/>
            <a:ext cx="8961395" cy="627583"/>
            <a:chOff x="325627" y="5052933"/>
            <a:chExt cx="8961395" cy="627583"/>
          </a:xfrm>
        </p:grpSpPr>
        <p:sp>
          <p:nvSpPr>
            <p:cNvPr id="16" name="TextBox 15"/>
            <p:cNvSpPr txBox="1"/>
            <p:nvPr/>
          </p:nvSpPr>
          <p:spPr>
            <a:xfrm>
              <a:off x="325627" y="5052933"/>
              <a:ext cx="8961395" cy="584776"/>
            </a:xfrm>
            <a:prstGeom prst="rect">
              <a:avLst/>
            </a:prstGeom>
            <a:noFill/>
          </p:spPr>
          <p:txBody>
            <a:bodyPr wrap="square" rtlCol="0">
              <a:spAutoFit/>
            </a:bodyPr>
            <a:lstStyle/>
            <a:p>
              <a:r>
                <a:rPr lang="en-US" sz="3200" dirty="0"/>
                <a:t>1</a:t>
              </a:r>
              <a:r>
                <a:rPr lang="en-US" sz="3200" dirty="0" smtClean="0"/>
                <a:t>.) B</a:t>
              </a:r>
              <a:r>
                <a:rPr lang="en-US" sz="3200" baseline="-25000" dirty="0" smtClean="0"/>
                <a:t>1</a:t>
              </a:r>
              <a:r>
                <a:rPr lang="en-US" sz="3200" dirty="0" smtClean="0"/>
                <a:t>    …    B</a:t>
              </a:r>
              <a:r>
                <a:rPr lang="en-US" sz="3200" baseline="-25000" dirty="0" smtClean="0"/>
                <a:t>k</a:t>
              </a:r>
              <a:r>
                <a:rPr lang="en-US" sz="3200" baseline="-25000" dirty="0"/>
                <a:t>+1</a:t>
              </a:r>
              <a:r>
                <a:rPr lang="en-US" sz="3200" dirty="0" smtClean="0"/>
                <a:t> ≠  ⁄ ,  create k-simplex {v</a:t>
              </a:r>
              <a:r>
                <a:rPr lang="en-US" sz="3200" baseline="-25000" dirty="0" smtClean="0"/>
                <a:t>1</a:t>
              </a:r>
              <a:r>
                <a:rPr lang="en-US" sz="3200" dirty="0" smtClean="0"/>
                <a:t>, ... , v</a:t>
              </a:r>
              <a:r>
                <a:rPr lang="en-US" sz="3200" baseline="-25000" dirty="0" smtClean="0"/>
                <a:t>k+1</a:t>
              </a:r>
              <a:r>
                <a:rPr lang="en-US" sz="3200" dirty="0" smtClean="0"/>
                <a:t>}.</a:t>
              </a:r>
            </a:p>
          </p:txBody>
        </p:sp>
        <p:sp>
          <p:nvSpPr>
            <p:cNvPr id="17" name="TextBox 16"/>
            <p:cNvSpPr txBox="1"/>
            <p:nvPr/>
          </p:nvSpPr>
          <p:spPr>
            <a:xfrm rot="10800000">
              <a:off x="1201737" y="5095740"/>
              <a:ext cx="474946" cy="584776"/>
            </a:xfrm>
            <a:prstGeom prst="rect">
              <a:avLst/>
            </a:prstGeom>
            <a:noFill/>
          </p:spPr>
          <p:txBody>
            <a:bodyPr wrap="square" rtlCol="0">
              <a:spAutoFit/>
            </a:bodyPr>
            <a:lstStyle/>
            <a:p>
              <a:r>
                <a:rPr lang="en-US" sz="3200" dirty="0" smtClean="0"/>
                <a:t>U</a:t>
              </a:r>
            </a:p>
          </p:txBody>
        </p:sp>
        <p:sp>
          <p:nvSpPr>
            <p:cNvPr id="18" name="TextBox 17"/>
            <p:cNvSpPr txBox="1"/>
            <p:nvPr/>
          </p:nvSpPr>
          <p:spPr>
            <a:xfrm rot="10800000">
              <a:off x="1885062" y="5095740"/>
              <a:ext cx="474946" cy="584776"/>
            </a:xfrm>
            <a:prstGeom prst="rect">
              <a:avLst/>
            </a:prstGeom>
            <a:noFill/>
          </p:spPr>
          <p:txBody>
            <a:bodyPr wrap="square" rtlCol="0">
              <a:spAutoFit/>
            </a:bodyPr>
            <a:lstStyle/>
            <a:p>
              <a:r>
                <a:rPr lang="en-US" sz="3200" dirty="0" smtClean="0"/>
                <a:t>U</a:t>
              </a:r>
            </a:p>
          </p:txBody>
        </p:sp>
        <p:sp>
          <p:nvSpPr>
            <p:cNvPr id="19" name="TextBox 18"/>
            <p:cNvSpPr txBox="1"/>
            <p:nvPr/>
          </p:nvSpPr>
          <p:spPr>
            <a:xfrm>
              <a:off x="3293877" y="5052933"/>
              <a:ext cx="540722" cy="584776"/>
            </a:xfrm>
            <a:prstGeom prst="rect">
              <a:avLst/>
            </a:prstGeom>
            <a:noFill/>
          </p:spPr>
          <p:txBody>
            <a:bodyPr wrap="square" rtlCol="0">
              <a:spAutoFit/>
            </a:bodyPr>
            <a:lstStyle/>
            <a:p>
              <a:r>
                <a:rPr lang="en-US" sz="3200" dirty="0" smtClean="0"/>
                <a:t>0</a:t>
              </a:r>
            </a:p>
          </p:txBody>
        </p:sp>
      </p:grpSp>
    </p:spTree>
    <p:extLst>
      <p:ext uri="{BB962C8B-B14F-4D97-AF65-F5344CB8AC3E}">
        <p14:creationId xmlns:p14="http://schemas.microsoft.com/office/powerpoint/2010/main" val="16497917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963" y="-1"/>
            <a:ext cx="9171780" cy="6860229"/>
            <a:chOff x="-6963" y="-1"/>
            <a:chExt cx="9171780" cy="6860229"/>
          </a:xfrm>
          <a:solidFill>
            <a:srgbClr val="C6D9F1"/>
          </a:solid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3" name="Rectangle 22"/>
          <p:cNvSpPr/>
          <p:nvPr/>
        </p:nvSpPr>
        <p:spPr>
          <a:xfrm>
            <a:off x="20817" y="-2535"/>
            <a:ext cx="9144000" cy="1042416"/>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smtClean="0">
              <a:solidFill>
                <a:schemeClr val="tx1"/>
              </a:solidFill>
            </a:endParaRPr>
          </a:p>
          <a:p>
            <a:pPr algn="ctr"/>
            <a:r>
              <a:rPr lang="en-US" sz="3200" dirty="0" smtClean="0">
                <a:solidFill>
                  <a:schemeClr val="tx1"/>
                </a:solidFill>
              </a:rPr>
              <a:t>Creating </a:t>
            </a:r>
            <a:r>
              <a:rPr lang="en-US" sz="3200" dirty="0">
                <a:solidFill>
                  <a:schemeClr val="tx1"/>
                </a:solidFill>
              </a:rPr>
              <a:t>the </a:t>
            </a:r>
            <a:r>
              <a:rPr lang="en-US" sz="3200" dirty="0" err="1">
                <a:solidFill>
                  <a:schemeClr val="tx1"/>
                </a:solidFill>
              </a:rPr>
              <a:t>Čech</a:t>
            </a:r>
            <a:r>
              <a:rPr lang="en-US" sz="3200" dirty="0">
                <a:solidFill>
                  <a:schemeClr val="tx1"/>
                </a:solidFill>
              </a:rPr>
              <a:t> simplicial complex</a:t>
            </a:r>
          </a:p>
          <a:p>
            <a:pPr algn="ctr"/>
            <a:endParaRPr lang="en-US" sz="3200" dirty="0">
              <a:solidFill>
                <a:schemeClr val="tx1"/>
              </a:solidFill>
            </a:endParaRPr>
          </a:p>
        </p:txBody>
      </p:sp>
      <p:pic>
        <p:nvPicPr>
          <p:cNvPr id="3" name="Picture 2" descr="nsimplexDis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979" y="1222917"/>
            <a:ext cx="6400800" cy="3441700"/>
          </a:xfrm>
          <a:prstGeom prst="rect">
            <a:avLst/>
          </a:prstGeom>
        </p:spPr>
      </p:pic>
      <p:grpSp>
        <p:nvGrpSpPr>
          <p:cNvPr id="30" name="Group 29"/>
          <p:cNvGrpSpPr/>
          <p:nvPr/>
        </p:nvGrpSpPr>
        <p:grpSpPr>
          <a:xfrm>
            <a:off x="943279" y="1574820"/>
            <a:ext cx="1362964" cy="1353167"/>
            <a:chOff x="943279" y="1574820"/>
            <a:chExt cx="1362964" cy="1353167"/>
          </a:xfrm>
        </p:grpSpPr>
        <p:sp>
          <p:nvSpPr>
            <p:cNvPr id="31" name="Isosceles Triangle 30"/>
            <p:cNvSpPr/>
            <p:nvPr/>
          </p:nvSpPr>
          <p:spPr>
            <a:xfrm rot="19709233">
              <a:off x="943279" y="1653562"/>
              <a:ext cx="1072816" cy="932692"/>
            </a:xfrm>
            <a:prstGeom prst="triangle">
              <a:avLst/>
            </a:prstGeom>
            <a:solidFill>
              <a:schemeClr val="bg1"/>
            </a:solidFill>
            <a:ln w="76200" cmpd="sng">
              <a:solidFill>
                <a:srgbClr val="008000"/>
              </a:solidFill>
            </a:ln>
          </p:spPr>
          <p:txBody>
            <a:bodyPr wrap="square" rtlCol="0" anchor="ctr">
              <a:spAutoFit/>
            </a:bodyPr>
            <a:lstStyle/>
            <a:p>
              <a:pPr algn="ctr"/>
              <a:endParaRPr lang="en-US" sz="3200" dirty="0" smtClean="0"/>
            </a:p>
          </p:txBody>
        </p:sp>
        <p:sp>
          <p:nvSpPr>
            <p:cNvPr id="32" name="Oval 31"/>
            <p:cNvSpPr>
              <a:spLocks noChangeAspect="1"/>
            </p:cNvSpPr>
            <p:nvPr/>
          </p:nvSpPr>
          <p:spPr>
            <a:xfrm>
              <a:off x="1108085" y="2653667"/>
              <a:ext cx="274320" cy="274320"/>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a:spLocks noChangeAspect="1"/>
            </p:cNvSpPr>
            <p:nvPr/>
          </p:nvSpPr>
          <p:spPr>
            <a:xfrm>
              <a:off x="1113956" y="1574820"/>
              <a:ext cx="274320" cy="274320"/>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a:spLocks noChangeAspect="1"/>
            </p:cNvSpPr>
            <p:nvPr/>
          </p:nvSpPr>
          <p:spPr>
            <a:xfrm>
              <a:off x="2031923" y="2087736"/>
              <a:ext cx="274320" cy="274320"/>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638079" y="765614"/>
            <a:ext cx="7349814" cy="4329160"/>
            <a:chOff x="638079" y="765614"/>
            <a:chExt cx="7349814" cy="4329160"/>
          </a:xfrm>
        </p:grpSpPr>
        <p:sp>
          <p:nvSpPr>
            <p:cNvPr id="12" name="Oval 11"/>
            <p:cNvSpPr>
              <a:spLocks noChangeAspect="1"/>
            </p:cNvSpPr>
            <p:nvPr/>
          </p:nvSpPr>
          <p:spPr>
            <a:xfrm>
              <a:off x="666506" y="2158774"/>
              <a:ext cx="1188720" cy="1188720"/>
            </a:xfrm>
            <a:prstGeom prst="ellipse">
              <a:avLst/>
            </a:prstGeom>
            <a:solidFill>
              <a:srgbClr val="C0504D">
                <a:alpha val="43000"/>
              </a:srgbClr>
            </a:solidFill>
          </p:spPr>
          <p:txBody>
            <a:bodyPr wrap="square" rtlCol="0" anchor="ctr">
              <a:spAutoFit/>
            </a:bodyPr>
            <a:lstStyle/>
            <a:p>
              <a:pPr algn="ctr"/>
              <a:endParaRPr lang="en-US" sz="3200" dirty="0" smtClean="0"/>
            </a:p>
          </p:txBody>
        </p:sp>
        <p:sp>
          <p:nvSpPr>
            <p:cNvPr id="13" name="Oval 12"/>
            <p:cNvSpPr>
              <a:spLocks noChangeAspect="1"/>
            </p:cNvSpPr>
            <p:nvPr/>
          </p:nvSpPr>
          <p:spPr>
            <a:xfrm>
              <a:off x="1604226" y="1618854"/>
              <a:ext cx="1181314" cy="1181314"/>
            </a:xfrm>
            <a:prstGeom prst="ellipse">
              <a:avLst/>
            </a:prstGeom>
            <a:solidFill>
              <a:srgbClr val="C0504D">
                <a:alpha val="43000"/>
              </a:srgbClr>
            </a:solidFill>
          </p:spPr>
          <p:txBody>
            <a:bodyPr wrap="square" rtlCol="0" anchor="ctr">
              <a:spAutoFit/>
            </a:bodyPr>
            <a:lstStyle/>
            <a:p>
              <a:pPr algn="ctr"/>
              <a:endParaRPr lang="en-US" sz="3200" dirty="0" smtClean="0"/>
            </a:p>
          </p:txBody>
        </p:sp>
        <p:sp>
          <p:nvSpPr>
            <p:cNvPr id="14" name="Oval 13"/>
            <p:cNvSpPr>
              <a:spLocks noChangeAspect="1"/>
            </p:cNvSpPr>
            <p:nvPr/>
          </p:nvSpPr>
          <p:spPr>
            <a:xfrm>
              <a:off x="638079" y="1094278"/>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15" name="Oval 14"/>
            <p:cNvSpPr>
              <a:spLocks noChangeAspect="1"/>
            </p:cNvSpPr>
            <p:nvPr/>
          </p:nvSpPr>
          <p:spPr>
            <a:xfrm>
              <a:off x="6550916" y="851499"/>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16" name="Oval 15"/>
            <p:cNvSpPr>
              <a:spLocks noChangeAspect="1"/>
            </p:cNvSpPr>
            <p:nvPr/>
          </p:nvSpPr>
          <p:spPr>
            <a:xfrm>
              <a:off x="5678887" y="1249133"/>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17" name="Oval 16"/>
            <p:cNvSpPr>
              <a:spLocks noChangeAspect="1"/>
            </p:cNvSpPr>
            <p:nvPr/>
          </p:nvSpPr>
          <p:spPr>
            <a:xfrm>
              <a:off x="4306152" y="765614"/>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18" name="Oval 17"/>
            <p:cNvSpPr>
              <a:spLocks noChangeAspect="1"/>
            </p:cNvSpPr>
            <p:nvPr/>
          </p:nvSpPr>
          <p:spPr>
            <a:xfrm>
              <a:off x="3920224" y="1020267"/>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19" name="Oval 18"/>
            <p:cNvSpPr>
              <a:spLocks noChangeAspect="1"/>
            </p:cNvSpPr>
            <p:nvPr/>
          </p:nvSpPr>
          <p:spPr>
            <a:xfrm>
              <a:off x="3905953" y="1519535"/>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0" name="Oval 19"/>
            <p:cNvSpPr>
              <a:spLocks noChangeAspect="1"/>
            </p:cNvSpPr>
            <p:nvPr/>
          </p:nvSpPr>
          <p:spPr>
            <a:xfrm>
              <a:off x="3445423" y="765614"/>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1" name="Oval 20"/>
            <p:cNvSpPr>
              <a:spLocks noChangeAspect="1"/>
            </p:cNvSpPr>
            <p:nvPr/>
          </p:nvSpPr>
          <p:spPr>
            <a:xfrm>
              <a:off x="3516752" y="3913460"/>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2" name="Oval 21"/>
            <p:cNvSpPr>
              <a:spLocks noChangeAspect="1"/>
            </p:cNvSpPr>
            <p:nvPr/>
          </p:nvSpPr>
          <p:spPr>
            <a:xfrm>
              <a:off x="2860613" y="3462363"/>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4" name="Oval 23"/>
            <p:cNvSpPr>
              <a:spLocks noChangeAspect="1"/>
            </p:cNvSpPr>
            <p:nvPr/>
          </p:nvSpPr>
          <p:spPr>
            <a:xfrm>
              <a:off x="3693629" y="3244781"/>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5" name="Oval 24"/>
            <p:cNvSpPr>
              <a:spLocks noChangeAspect="1"/>
            </p:cNvSpPr>
            <p:nvPr/>
          </p:nvSpPr>
          <p:spPr>
            <a:xfrm>
              <a:off x="6806579" y="3464051"/>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6" name="Oval 25"/>
            <p:cNvSpPr>
              <a:spLocks noChangeAspect="1"/>
            </p:cNvSpPr>
            <p:nvPr/>
          </p:nvSpPr>
          <p:spPr>
            <a:xfrm>
              <a:off x="6100243" y="3427870"/>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7" name="Oval 26"/>
            <p:cNvSpPr>
              <a:spLocks noChangeAspect="1"/>
            </p:cNvSpPr>
            <p:nvPr/>
          </p:nvSpPr>
          <p:spPr>
            <a:xfrm>
              <a:off x="6569859" y="3091428"/>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8" name="Oval 27"/>
            <p:cNvSpPr>
              <a:spLocks noChangeAspect="1"/>
            </p:cNvSpPr>
            <p:nvPr/>
          </p:nvSpPr>
          <p:spPr>
            <a:xfrm>
              <a:off x="6803213" y="2697678"/>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sp>
          <p:nvSpPr>
            <p:cNvPr id="29" name="Oval 28"/>
            <p:cNvSpPr>
              <a:spLocks noChangeAspect="1"/>
            </p:cNvSpPr>
            <p:nvPr/>
          </p:nvSpPr>
          <p:spPr>
            <a:xfrm>
              <a:off x="6064828" y="2717877"/>
              <a:ext cx="1181314" cy="1181314"/>
            </a:xfrm>
            <a:prstGeom prst="ellipse">
              <a:avLst/>
            </a:prstGeom>
            <a:solidFill>
              <a:schemeClr val="accent2">
                <a:alpha val="43000"/>
              </a:schemeClr>
            </a:solidFill>
          </p:spPr>
          <p:txBody>
            <a:bodyPr wrap="square" rtlCol="0" anchor="ctr">
              <a:spAutoFit/>
            </a:bodyPr>
            <a:lstStyle/>
            <a:p>
              <a:pPr algn="ctr"/>
              <a:endParaRPr lang="en-US" sz="3200" dirty="0" smtClean="0"/>
            </a:p>
          </p:txBody>
        </p:sp>
      </p:grpSp>
      <p:grpSp>
        <p:nvGrpSpPr>
          <p:cNvPr id="36" name="Group 35"/>
          <p:cNvGrpSpPr/>
          <p:nvPr/>
        </p:nvGrpSpPr>
        <p:grpSpPr>
          <a:xfrm>
            <a:off x="282814" y="5366851"/>
            <a:ext cx="8961395" cy="627583"/>
            <a:chOff x="325627" y="5052933"/>
            <a:chExt cx="8961395" cy="627583"/>
          </a:xfrm>
        </p:grpSpPr>
        <p:sp>
          <p:nvSpPr>
            <p:cNvPr id="10" name="TextBox 9"/>
            <p:cNvSpPr txBox="1"/>
            <p:nvPr/>
          </p:nvSpPr>
          <p:spPr>
            <a:xfrm>
              <a:off x="325627" y="5052933"/>
              <a:ext cx="8961395" cy="584776"/>
            </a:xfrm>
            <a:prstGeom prst="rect">
              <a:avLst/>
            </a:prstGeom>
            <a:noFill/>
          </p:spPr>
          <p:txBody>
            <a:bodyPr wrap="square" rtlCol="0">
              <a:spAutoFit/>
            </a:bodyPr>
            <a:lstStyle/>
            <a:p>
              <a:r>
                <a:rPr lang="en-US" sz="3200" dirty="0"/>
                <a:t>1</a:t>
              </a:r>
              <a:r>
                <a:rPr lang="en-US" sz="3200" dirty="0" smtClean="0"/>
                <a:t>.) B</a:t>
              </a:r>
              <a:r>
                <a:rPr lang="en-US" sz="3200" baseline="-25000" dirty="0" smtClean="0"/>
                <a:t>1</a:t>
              </a:r>
              <a:r>
                <a:rPr lang="en-US" sz="3200" dirty="0" smtClean="0"/>
                <a:t>    …    B</a:t>
              </a:r>
              <a:r>
                <a:rPr lang="en-US" sz="3200" baseline="-25000" dirty="0" smtClean="0"/>
                <a:t>k</a:t>
              </a:r>
              <a:r>
                <a:rPr lang="en-US" sz="3200" baseline="-25000" dirty="0"/>
                <a:t>+1</a:t>
              </a:r>
              <a:r>
                <a:rPr lang="en-US" sz="3200" dirty="0" smtClean="0"/>
                <a:t> ≠  ⁄ ,  create k-simplex {v</a:t>
              </a:r>
              <a:r>
                <a:rPr lang="en-US" sz="3200" baseline="-25000" dirty="0" smtClean="0"/>
                <a:t>1</a:t>
              </a:r>
              <a:r>
                <a:rPr lang="en-US" sz="3200" dirty="0" smtClean="0"/>
                <a:t>, ... , v</a:t>
              </a:r>
              <a:r>
                <a:rPr lang="en-US" sz="3200" baseline="-25000" dirty="0" smtClean="0"/>
                <a:t>k+1</a:t>
              </a:r>
              <a:r>
                <a:rPr lang="en-US" sz="3200" dirty="0" smtClean="0"/>
                <a:t>}.</a:t>
              </a:r>
            </a:p>
          </p:txBody>
        </p:sp>
        <p:sp>
          <p:nvSpPr>
            <p:cNvPr id="2" name="TextBox 1"/>
            <p:cNvSpPr txBox="1"/>
            <p:nvPr/>
          </p:nvSpPr>
          <p:spPr>
            <a:xfrm rot="10800000">
              <a:off x="1201737" y="5095740"/>
              <a:ext cx="474946" cy="584776"/>
            </a:xfrm>
            <a:prstGeom prst="rect">
              <a:avLst/>
            </a:prstGeom>
            <a:noFill/>
          </p:spPr>
          <p:txBody>
            <a:bodyPr wrap="square" rtlCol="0">
              <a:spAutoFit/>
            </a:bodyPr>
            <a:lstStyle/>
            <a:p>
              <a:r>
                <a:rPr lang="en-US" sz="3200" dirty="0" smtClean="0"/>
                <a:t>U</a:t>
              </a:r>
            </a:p>
          </p:txBody>
        </p:sp>
        <p:sp>
          <p:nvSpPr>
            <p:cNvPr id="35" name="TextBox 34"/>
            <p:cNvSpPr txBox="1"/>
            <p:nvPr/>
          </p:nvSpPr>
          <p:spPr>
            <a:xfrm rot="10800000">
              <a:off x="1885062" y="5095740"/>
              <a:ext cx="474946" cy="584776"/>
            </a:xfrm>
            <a:prstGeom prst="rect">
              <a:avLst/>
            </a:prstGeom>
            <a:noFill/>
          </p:spPr>
          <p:txBody>
            <a:bodyPr wrap="square" rtlCol="0">
              <a:spAutoFit/>
            </a:bodyPr>
            <a:lstStyle/>
            <a:p>
              <a:r>
                <a:rPr lang="en-US" sz="3200" dirty="0" smtClean="0"/>
                <a:t>U</a:t>
              </a:r>
            </a:p>
          </p:txBody>
        </p:sp>
        <p:sp>
          <p:nvSpPr>
            <p:cNvPr id="9" name="TextBox 8"/>
            <p:cNvSpPr txBox="1"/>
            <p:nvPr/>
          </p:nvSpPr>
          <p:spPr>
            <a:xfrm>
              <a:off x="3293877" y="5052933"/>
              <a:ext cx="540722" cy="584776"/>
            </a:xfrm>
            <a:prstGeom prst="rect">
              <a:avLst/>
            </a:prstGeom>
            <a:noFill/>
          </p:spPr>
          <p:txBody>
            <a:bodyPr wrap="square" rtlCol="0">
              <a:spAutoFit/>
            </a:bodyPr>
            <a:lstStyle/>
            <a:p>
              <a:r>
                <a:rPr lang="en-US" sz="3200" dirty="0" smtClean="0"/>
                <a:t>0</a:t>
              </a:r>
            </a:p>
          </p:txBody>
        </p:sp>
      </p:grpSp>
    </p:spTree>
    <p:extLst>
      <p:ext uri="{BB962C8B-B14F-4D97-AF65-F5344CB8AC3E}">
        <p14:creationId xmlns:p14="http://schemas.microsoft.com/office/powerpoint/2010/main" val="5884767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2"/>
          <a:srcRect l="17416" t="6710" r="17316" b="74614"/>
          <a:stretch/>
        </p:blipFill>
        <p:spPr>
          <a:xfrm>
            <a:off x="0" y="2164708"/>
            <a:ext cx="4391200" cy="2721558"/>
          </a:xfrm>
          <a:prstGeom prst="rect">
            <a:avLst/>
          </a:prstGeom>
        </p:spPr>
      </p:pic>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pic>
        <p:nvPicPr>
          <p:cNvPr id="6" name="Picture 5"/>
          <p:cNvPicPr>
            <a:picLocks noChangeAspect="1"/>
          </p:cNvPicPr>
          <p:nvPr/>
        </p:nvPicPr>
        <p:blipFill rotWithShape="1">
          <a:blip r:embed="rId3"/>
          <a:srcRect r="60000"/>
          <a:stretch/>
        </p:blipFill>
        <p:spPr>
          <a:xfrm>
            <a:off x="5120691" y="705478"/>
            <a:ext cx="3657600" cy="5791487"/>
          </a:xfrm>
          <a:prstGeom prst="rect">
            <a:avLst/>
          </a:prstGeom>
        </p:spPr>
      </p:pic>
      <p:cxnSp>
        <p:nvCxnSpPr>
          <p:cNvPr id="5" name="Straight Arrow Connector 4"/>
          <p:cNvCxnSpPr/>
          <p:nvPr/>
        </p:nvCxnSpPr>
        <p:spPr>
          <a:xfrm>
            <a:off x="4218564" y="3555860"/>
            <a:ext cx="871887" cy="0"/>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25983" y="228588"/>
            <a:ext cx="7620490" cy="830997"/>
          </a:xfrm>
          <a:prstGeom prst="rect">
            <a:avLst/>
          </a:prstGeom>
          <a:noFill/>
        </p:spPr>
        <p:txBody>
          <a:bodyPr wrap="square" rtlCol="0">
            <a:spAutoFit/>
          </a:bodyPr>
          <a:lstStyle/>
          <a:p>
            <a:r>
              <a:rPr lang="en-US" sz="4800" dirty="0" smtClean="0">
                <a:solidFill>
                  <a:srgbClr val="FF0000"/>
                </a:solidFill>
              </a:rPr>
              <a:t>Create overlapping bins: </a:t>
            </a:r>
          </a:p>
        </p:txBody>
      </p:sp>
    </p:spTree>
    <p:extLst>
      <p:ext uri="{BB962C8B-B14F-4D97-AF65-F5344CB8AC3E}">
        <p14:creationId xmlns:p14="http://schemas.microsoft.com/office/powerpoint/2010/main" val="29004845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2"/>
          <a:srcRect l="17416" t="6710" r="17316" b="74614"/>
          <a:stretch/>
        </p:blipFill>
        <p:spPr>
          <a:xfrm>
            <a:off x="0" y="2087165"/>
            <a:ext cx="4391200" cy="2721558"/>
          </a:xfrm>
          <a:prstGeom prst="rect">
            <a:avLst/>
          </a:prstGeom>
        </p:spPr>
      </p:pic>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cxnSp>
        <p:nvCxnSpPr>
          <p:cNvPr id="5" name="Straight Arrow Connector 4"/>
          <p:cNvCxnSpPr/>
          <p:nvPr/>
        </p:nvCxnSpPr>
        <p:spPr>
          <a:xfrm>
            <a:off x="4218564" y="3478317"/>
            <a:ext cx="871887" cy="0"/>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rotWithShape="1">
          <a:blip r:embed="rId3"/>
          <a:srcRect l="50000"/>
          <a:stretch/>
        </p:blipFill>
        <p:spPr>
          <a:xfrm>
            <a:off x="5067770" y="1167045"/>
            <a:ext cx="3822965" cy="4842662"/>
          </a:xfrm>
          <a:prstGeom prst="rect">
            <a:avLst/>
          </a:prstGeom>
        </p:spPr>
      </p:pic>
      <p:sp>
        <p:nvSpPr>
          <p:cNvPr id="11" name="TextBox 10"/>
          <p:cNvSpPr txBox="1"/>
          <p:nvPr/>
        </p:nvSpPr>
        <p:spPr>
          <a:xfrm>
            <a:off x="525983" y="228588"/>
            <a:ext cx="7620490" cy="830997"/>
          </a:xfrm>
          <a:prstGeom prst="rect">
            <a:avLst/>
          </a:prstGeom>
          <a:noFill/>
        </p:spPr>
        <p:txBody>
          <a:bodyPr wrap="square" rtlCol="0">
            <a:spAutoFit/>
          </a:bodyPr>
          <a:lstStyle/>
          <a:p>
            <a:r>
              <a:rPr lang="en-US" sz="4800" dirty="0" smtClean="0">
                <a:solidFill>
                  <a:srgbClr val="FF0000"/>
                </a:solidFill>
              </a:rPr>
              <a:t>Create overlapping bins: </a:t>
            </a:r>
          </a:p>
        </p:txBody>
      </p:sp>
    </p:spTree>
    <p:extLst>
      <p:ext uri="{BB962C8B-B14F-4D97-AF65-F5344CB8AC3E}">
        <p14:creationId xmlns:p14="http://schemas.microsoft.com/office/powerpoint/2010/main" val="5263438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584656" y="3173721"/>
          <a:ext cx="4536121" cy="3291840"/>
        </p:xfrm>
        <a:graphic>
          <a:graphicData uri="http://schemas.openxmlformats.org/presentationml/2006/ole">
            <mc:AlternateContent xmlns:mc="http://schemas.openxmlformats.org/markup-compatibility/2006">
              <mc:Choice xmlns:v="urn:schemas-microsoft-com:vml" Requires="v">
                <p:oleObj spid="_x0000_s26635" name="Acrobat Document" r:id="rId3" imgW="3657420" imgH="2653924" progId="Acrobat.Document.2015">
                  <p:embed/>
                </p:oleObj>
              </mc:Choice>
              <mc:Fallback>
                <p:oleObj name="Acrobat Document" r:id="rId3" imgW="3657420" imgH="2653924" progId="Acrobat.Document.2015">
                  <p:embed/>
                  <p:pic>
                    <p:nvPicPr>
                      <p:cNvPr id="2" name="Object 1"/>
                      <p:cNvPicPr/>
                      <p:nvPr/>
                    </p:nvPicPr>
                    <p:blipFill>
                      <a:blip r:embed="rId4"/>
                      <a:stretch>
                        <a:fillRect/>
                      </a:stretch>
                    </p:blipFill>
                    <p:spPr>
                      <a:xfrm>
                        <a:off x="584656" y="3173721"/>
                        <a:ext cx="4536121" cy="3291840"/>
                      </a:xfrm>
                      <a:prstGeom prst="rect">
                        <a:avLst/>
                      </a:prstGeom>
                    </p:spPr>
                  </p:pic>
                </p:oleObj>
              </mc:Fallback>
            </mc:AlternateContent>
          </a:graphicData>
        </a:graphic>
      </p:graphicFrame>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5502" r="8803"/>
          <a:stretch/>
        </p:blipFill>
        <p:spPr>
          <a:xfrm>
            <a:off x="4754880" y="285587"/>
            <a:ext cx="3931920" cy="3566160"/>
          </a:xfrm>
          <a:prstGeom prst="rect">
            <a:avLst/>
          </a:prstGeom>
        </p:spPr>
      </p:pic>
      <p:sp>
        <p:nvSpPr>
          <p:cNvPr id="3" name="TextBox 2"/>
          <p:cNvSpPr txBox="1"/>
          <p:nvPr/>
        </p:nvSpPr>
        <p:spPr>
          <a:xfrm>
            <a:off x="459180" y="285587"/>
            <a:ext cx="4174965" cy="1569660"/>
          </a:xfrm>
          <a:prstGeom prst="rect">
            <a:avLst/>
          </a:prstGeom>
          <a:solidFill>
            <a:schemeClr val="accent4">
              <a:lumMod val="20000"/>
              <a:lumOff val="80000"/>
            </a:schemeClr>
          </a:solidFill>
        </p:spPr>
        <p:txBody>
          <a:bodyPr wrap="square" rtlCol="0">
            <a:spAutoFit/>
          </a:bodyPr>
          <a:lstStyle/>
          <a:p>
            <a:r>
              <a:rPr lang="en-US" sz="2400" dirty="0" smtClean="0"/>
              <a:t>Distance Matrix Eigenvector, Mean Centered Distance Matrix</a:t>
            </a:r>
          </a:p>
          <a:p>
            <a:r>
              <a:rPr lang="en-US" sz="2400" dirty="0" smtClean="0"/>
              <a:t>Order of eigenvector:  1</a:t>
            </a:r>
          </a:p>
          <a:p>
            <a:r>
              <a:rPr lang="en-US" sz="2400" dirty="0" smtClean="0"/>
              <a:t>20 intervals, 80% Overlap  </a:t>
            </a:r>
            <a:endParaRPr lang="en-US" sz="2400" dirty="0"/>
          </a:p>
        </p:txBody>
      </p:sp>
      <p:sp>
        <p:nvSpPr>
          <p:cNvPr id="5" name="TextBox 4"/>
          <p:cNvSpPr txBox="1"/>
          <p:nvPr/>
        </p:nvSpPr>
        <p:spPr>
          <a:xfrm>
            <a:off x="5226518" y="4514282"/>
            <a:ext cx="3195587" cy="1384995"/>
          </a:xfrm>
          <a:prstGeom prst="rect">
            <a:avLst/>
          </a:prstGeom>
          <a:solidFill>
            <a:schemeClr val="accent6">
              <a:lumMod val="20000"/>
              <a:lumOff val="80000"/>
            </a:schemeClr>
          </a:solidFill>
        </p:spPr>
        <p:txBody>
          <a:bodyPr wrap="square" rtlCol="0">
            <a:spAutoFit/>
          </a:bodyPr>
          <a:lstStyle/>
          <a:p>
            <a:pPr algn="ctr"/>
            <a:r>
              <a:rPr lang="en-US" sz="2800" dirty="0" smtClean="0">
                <a:solidFill>
                  <a:srgbClr val="7030A0"/>
                </a:solidFill>
              </a:rPr>
              <a:t>More than 50% overlap is usually a bad idea!</a:t>
            </a:r>
            <a:endParaRPr lang="en-US" sz="2800" dirty="0">
              <a:solidFill>
                <a:srgbClr val="7030A0"/>
              </a:solidFill>
            </a:endParaRPr>
          </a:p>
        </p:txBody>
      </p:sp>
    </p:spTree>
    <p:extLst>
      <p:ext uri="{BB962C8B-B14F-4D97-AF65-F5344CB8AC3E}">
        <p14:creationId xmlns:p14="http://schemas.microsoft.com/office/powerpoint/2010/main" val="31246429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4743" y="1771650"/>
            <a:ext cx="5094514" cy="707886"/>
          </a:xfrm>
          <a:prstGeom prst="rect">
            <a:avLst/>
          </a:prstGeom>
          <a:noFill/>
        </p:spPr>
        <p:txBody>
          <a:bodyPr wrap="square" rtlCol="0">
            <a:spAutoFit/>
          </a:bodyPr>
          <a:lstStyle/>
          <a:p>
            <a:pPr algn="ctr"/>
            <a:r>
              <a:rPr lang="en-US" sz="4000" dirty="0" smtClean="0"/>
              <a:t>Coloring</a:t>
            </a:r>
            <a:endParaRPr lang="en-US" sz="4000" dirty="0"/>
          </a:p>
        </p:txBody>
      </p:sp>
    </p:spTree>
    <p:extLst>
      <p:ext uri="{BB962C8B-B14F-4D97-AF65-F5344CB8AC3E}">
        <p14:creationId xmlns:p14="http://schemas.microsoft.com/office/powerpoint/2010/main" val="1499268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5482" y="56751"/>
            <a:ext cx="7610475" cy="4981575"/>
          </a:xfrm>
          <a:prstGeom prst="rect">
            <a:avLst/>
          </a:prstGeom>
        </p:spPr>
      </p:pic>
      <p:pic>
        <p:nvPicPr>
          <p:cNvPr id="5" name="Picture 4"/>
          <p:cNvPicPr>
            <a:picLocks noChangeAspect="1"/>
          </p:cNvPicPr>
          <p:nvPr/>
        </p:nvPicPr>
        <p:blipFill>
          <a:blip r:embed="rId3"/>
          <a:stretch>
            <a:fillRect/>
          </a:stretch>
        </p:blipFill>
        <p:spPr>
          <a:xfrm>
            <a:off x="3524250" y="3279622"/>
            <a:ext cx="2095500" cy="552450"/>
          </a:xfrm>
          <a:prstGeom prst="rect">
            <a:avLst/>
          </a:prstGeom>
        </p:spPr>
      </p:pic>
      <p:pic>
        <p:nvPicPr>
          <p:cNvPr id="6" name="Picture 5"/>
          <p:cNvPicPr>
            <a:picLocks noChangeAspect="1"/>
          </p:cNvPicPr>
          <p:nvPr/>
        </p:nvPicPr>
        <p:blipFill>
          <a:blip r:embed="rId4"/>
          <a:stretch>
            <a:fillRect/>
          </a:stretch>
        </p:blipFill>
        <p:spPr>
          <a:xfrm>
            <a:off x="1766887" y="5126796"/>
            <a:ext cx="5610225" cy="923925"/>
          </a:xfrm>
          <a:prstGeom prst="rect">
            <a:avLst/>
          </a:prstGeom>
        </p:spPr>
      </p:pic>
      <p:sp>
        <p:nvSpPr>
          <p:cNvPr id="7" name="Rectangle 6"/>
          <p:cNvSpPr/>
          <p:nvPr/>
        </p:nvSpPr>
        <p:spPr>
          <a:xfrm>
            <a:off x="407322" y="6078664"/>
            <a:ext cx="8005157" cy="646331"/>
          </a:xfrm>
          <a:prstGeom prst="rect">
            <a:avLst/>
          </a:prstGeom>
        </p:spPr>
        <p:txBody>
          <a:bodyPr wrap="square">
            <a:spAutoFit/>
          </a:bodyPr>
          <a:lstStyle/>
          <a:p>
            <a:r>
              <a:rPr lang="en-US" dirty="0" smtClean="0">
                <a:hlinkClick r:id=""/>
              </a:rPr>
              <a:t>http://www.bigdata.uni-frankfurt.de/wp-content/uploads/2015/10/</a:t>
            </a:r>
          </a:p>
          <a:p>
            <a:r>
              <a:rPr lang="en-US" dirty="0" smtClean="0">
                <a:hlinkClick r:id=""/>
              </a:rPr>
              <a:t>Evaluating-Ayasdi’s-Topological-Data-Analysis-For-Big-Data_HKim2015.pdf</a:t>
            </a:r>
            <a:r>
              <a:rPr lang="en-US" dirty="0" smtClean="0"/>
              <a:t> </a:t>
            </a:r>
            <a:endParaRPr lang="en-US" dirty="0"/>
          </a:p>
        </p:txBody>
      </p:sp>
    </p:spTree>
    <p:extLst>
      <p:ext uri="{BB962C8B-B14F-4D97-AF65-F5344CB8AC3E}">
        <p14:creationId xmlns:p14="http://schemas.microsoft.com/office/powerpoint/2010/main" val="40448240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18809" y="247178"/>
            <a:ext cx="8272880" cy="2468880"/>
            <a:chOff x="65622" y="275098"/>
            <a:chExt cx="12962673" cy="3302767"/>
          </a:xfrm>
        </p:grpSpPr>
        <p:pic>
          <p:nvPicPr>
            <p:cNvPr id="4" name="Picture 3"/>
            <p:cNvPicPr>
              <a:picLocks noChangeAspect="1"/>
            </p:cNvPicPr>
            <p:nvPr/>
          </p:nvPicPr>
          <p:blipFill>
            <a:blip r:embed="rId2"/>
            <a:stretch>
              <a:fillRect/>
            </a:stretch>
          </p:blipFill>
          <p:spPr>
            <a:xfrm>
              <a:off x="65622" y="275098"/>
              <a:ext cx="6096000" cy="1323975"/>
            </a:xfrm>
            <a:prstGeom prst="rect">
              <a:avLst/>
            </a:prstGeom>
          </p:spPr>
        </p:pic>
        <p:pic>
          <p:nvPicPr>
            <p:cNvPr id="5" name="Picture 4"/>
            <p:cNvPicPr>
              <a:picLocks noChangeAspect="1"/>
            </p:cNvPicPr>
            <p:nvPr/>
          </p:nvPicPr>
          <p:blipFill>
            <a:blip r:embed="rId3"/>
            <a:stretch>
              <a:fillRect/>
            </a:stretch>
          </p:blipFill>
          <p:spPr>
            <a:xfrm>
              <a:off x="6817995" y="275098"/>
              <a:ext cx="6210300" cy="1209675"/>
            </a:xfrm>
            <a:prstGeom prst="rect">
              <a:avLst/>
            </a:prstGeom>
          </p:spPr>
        </p:pic>
        <p:pic>
          <p:nvPicPr>
            <p:cNvPr id="6" name="Picture 5"/>
            <p:cNvPicPr>
              <a:picLocks noChangeAspect="1"/>
            </p:cNvPicPr>
            <p:nvPr/>
          </p:nvPicPr>
          <p:blipFill>
            <a:blip r:embed="rId4"/>
            <a:stretch>
              <a:fillRect/>
            </a:stretch>
          </p:blipFill>
          <p:spPr>
            <a:xfrm>
              <a:off x="226519" y="2311040"/>
              <a:ext cx="6124575" cy="1266825"/>
            </a:xfrm>
            <a:prstGeom prst="rect">
              <a:avLst/>
            </a:prstGeom>
          </p:spPr>
        </p:pic>
        <p:pic>
          <p:nvPicPr>
            <p:cNvPr id="7" name="Picture 6"/>
            <p:cNvPicPr>
              <a:picLocks noChangeAspect="1"/>
            </p:cNvPicPr>
            <p:nvPr/>
          </p:nvPicPr>
          <p:blipFill>
            <a:blip r:embed="rId5"/>
            <a:stretch>
              <a:fillRect/>
            </a:stretch>
          </p:blipFill>
          <p:spPr>
            <a:xfrm>
              <a:off x="7263144" y="2339615"/>
              <a:ext cx="2724150" cy="1238250"/>
            </a:xfrm>
            <a:prstGeom prst="rect">
              <a:avLst/>
            </a:prstGeom>
          </p:spPr>
        </p:pic>
      </p:grpSp>
      <p:cxnSp>
        <p:nvCxnSpPr>
          <p:cNvPr id="10" name="Straight Connector 9"/>
          <p:cNvCxnSpPr/>
          <p:nvPr/>
        </p:nvCxnSpPr>
        <p:spPr>
          <a:xfrm>
            <a:off x="314107" y="1472812"/>
            <a:ext cx="854370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385006" y="247178"/>
            <a:ext cx="1" cy="246888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585960" y="238372"/>
            <a:ext cx="1" cy="246888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867308" y="247178"/>
            <a:ext cx="1" cy="246888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6"/>
          <a:stretch>
            <a:fillRect/>
          </a:stretch>
        </p:blipFill>
        <p:spPr>
          <a:xfrm>
            <a:off x="1608439" y="2737516"/>
            <a:ext cx="6807769" cy="3749040"/>
          </a:xfrm>
          <a:prstGeom prst="rect">
            <a:avLst/>
          </a:prstGeom>
        </p:spPr>
      </p:pic>
      <p:grpSp>
        <p:nvGrpSpPr>
          <p:cNvPr id="19" name="Group 18"/>
          <p:cNvGrpSpPr>
            <a:grpSpLocks noChangeAspect="1"/>
          </p:cNvGrpSpPr>
          <p:nvPr/>
        </p:nvGrpSpPr>
        <p:grpSpPr>
          <a:xfrm>
            <a:off x="0" y="6583680"/>
            <a:ext cx="8243316" cy="274320"/>
            <a:chOff x="-2933918" y="3282106"/>
            <a:chExt cx="11449050" cy="381000"/>
          </a:xfrm>
        </p:grpSpPr>
        <p:pic>
          <p:nvPicPr>
            <p:cNvPr id="17" name="Picture 16"/>
            <p:cNvPicPr>
              <a:picLocks noChangeAspect="1"/>
            </p:cNvPicPr>
            <p:nvPr/>
          </p:nvPicPr>
          <p:blipFill>
            <a:blip r:embed="rId7"/>
            <a:stretch>
              <a:fillRect/>
            </a:stretch>
          </p:blipFill>
          <p:spPr>
            <a:xfrm>
              <a:off x="-2933918" y="3282106"/>
              <a:ext cx="10153650" cy="381000"/>
            </a:xfrm>
            <a:prstGeom prst="rect">
              <a:avLst/>
            </a:prstGeom>
          </p:spPr>
        </p:pic>
        <p:pic>
          <p:nvPicPr>
            <p:cNvPr id="18" name="Picture 17"/>
            <p:cNvPicPr>
              <a:picLocks noChangeAspect="1"/>
            </p:cNvPicPr>
            <p:nvPr/>
          </p:nvPicPr>
          <p:blipFill>
            <a:blip r:embed="rId8"/>
            <a:stretch>
              <a:fillRect/>
            </a:stretch>
          </p:blipFill>
          <p:spPr>
            <a:xfrm>
              <a:off x="7219732" y="3296394"/>
              <a:ext cx="1295400" cy="352425"/>
            </a:xfrm>
            <a:prstGeom prst="rect">
              <a:avLst/>
            </a:prstGeom>
          </p:spPr>
        </p:pic>
      </p:grpSp>
      <p:cxnSp>
        <p:nvCxnSpPr>
          <p:cNvPr id="3" name="Straight Connector 2"/>
          <p:cNvCxnSpPr/>
          <p:nvPr/>
        </p:nvCxnSpPr>
        <p:spPr>
          <a:xfrm>
            <a:off x="0" y="0"/>
            <a:ext cx="9144000" cy="6858000"/>
          </a:xfrm>
          <a:prstGeom prst="line">
            <a:avLst/>
          </a:prstGeom>
          <a:ln w="165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2772" y="19403"/>
            <a:ext cx="9144000" cy="6858000"/>
          </a:xfrm>
          <a:prstGeom prst="line">
            <a:avLst/>
          </a:prstGeom>
          <a:ln w="165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017520" y="423949"/>
            <a:ext cx="3217025" cy="1569660"/>
          </a:xfrm>
          <a:prstGeom prst="rect">
            <a:avLst/>
          </a:prstGeom>
          <a:solidFill>
            <a:srgbClr val="FFEFFF"/>
          </a:solidFill>
        </p:spPr>
        <p:txBody>
          <a:bodyPr wrap="square" rtlCol="0">
            <a:spAutoFit/>
          </a:bodyPr>
          <a:lstStyle/>
          <a:p>
            <a:pPr algn="ctr"/>
            <a:r>
              <a:rPr lang="en-US" sz="2400" dirty="0" smtClean="0"/>
              <a:t>We are not (currently) covering persistent homology including barcodes</a:t>
            </a:r>
            <a:endParaRPr lang="en-US" sz="2400" dirty="0"/>
          </a:p>
        </p:txBody>
      </p:sp>
    </p:spTree>
    <p:extLst>
      <p:ext uri="{BB962C8B-B14F-4D97-AF65-F5344CB8AC3E}">
        <p14:creationId xmlns:p14="http://schemas.microsoft.com/office/powerpoint/2010/main" val="28868810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97184" y="235008"/>
            <a:ext cx="4389120" cy="6457587"/>
          </a:xfrm>
          <a:prstGeom prst="rect">
            <a:avLst/>
          </a:prstGeom>
        </p:spPr>
      </p:pic>
      <p:pic>
        <p:nvPicPr>
          <p:cNvPr id="3" name="Picture 2"/>
          <p:cNvPicPr>
            <a:picLocks noChangeAspect="1"/>
          </p:cNvPicPr>
          <p:nvPr/>
        </p:nvPicPr>
        <p:blipFill>
          <a:blip r:embed="rId3"/>
          <a:stretch>
            <a:fillRect/>
          </a:stretch>
        </p:blipFill>
        <p:spPr>
          <a:xfrm>
            <a:off x="258647" y="235008"/>
            <a:ext cx="3474720" cy="500083"/>
          </a:xfrm>
          <a:prstGeom prst="rect">
            <a:avLst/>
          </a:prstGeom>
        </p:spPr>
      </p:pic>
      <p:sp>
        <p:nvSpPr>
          <p:cNvPr id="4" name="Rectangle 3"/>
          <p:cNvSpPr/>
          <p:nvPr/>
        </p:nvSpPr>
        <p:spPr>
          <a:xfrm>
            <a:off x="375023" y="736985"/>
            <a:ext cx="4039033" cy="3785652"/>
          </a:xfrm>
          <a:prstGeom prst="rect">
            <a:avLst/>
          </a:prstGeom>
        </p:spPr>
        <p:txBody>
          <a:bodyPr wrap="square">
            <a:spAutoFit/>
          </a:bodyPr>
          <a:lstStyle/>
          <a:p>
            <a:r>
              <a:rPr lang="en-US" sz="2400" b="0" i="0" u="none" strike="noStrike" baseline="0" dirty="0" smtClean="0">
                <a:solidFill>
                  <a:srgbClr val="000000"/>
                </a:solidFill>
                <a:latin typeface="Times New Roman" panose="02020603050405020304" pitchFamily="18" charset="0"/>
              </a:rPr>
              <a:t>“</a:t>
            </a:r>
            <a:r>
              <a:rPr lang="en-US" sz="2400" dirty="0"/>
              <a:t>The given topological network are extracted from the data set that contains the information of Titanic passengers consists of 891 samples with eight numerical attributes including a label. The label discriminates either the passenger that survived or died</a:t>
            </a:r>
            <a:r>
              <a:rPr lang="en-US" sz="2400" dirty="0" smtClean="0"/>
              <a:t>.</a:t>
            </a:r>
            <a:r>
              <a:rPr lang="en-US" sz="2400" b="0" i="0" u="none" strike="noStrike" baseline="0" dirty="0" smtClean="0">
                <a:solidFill>
                  <a:srgbClr val="000000"/>
                </a:solidFill>
                <a:latin typeface="Times New Roman" panose="02020603050405020304" pitchFamily="18" charset="0"/>
              </a:rPr>
              <a:t>” </a:t>
            </a:r>
            <a:endParaRPr lang="en-US" sz="2400" dirty="0"/>
          </a:p>
        </p:txBody>
      </p:sp>
      <p:sp>
        <p:nvSpPr>
          <p:cNvPr id="5" name="TextBox 4"/>
          <p:cNvSpPr txBox="1"/>
          <p:nvPr/>
        </p:nvSpPr>
        <p:spPr>
          <a:xfrm>
            <a:off x="507078" y="5821823"/>
            <a:ext cx="3276167" cy="584775"/>
          </a:xfrm>
          <a:prstGeom prst="rect">
            <a:avLst/>
          </a:prstGeom>
          <a:solidFill>
            <a:schemeClr val="accent4">
              <a:lumMod val="20000"/>
              <a:lumOff val="80000"/>
            </a:schemeClr>
          </a:solidFill>
        </p:spPr>
        <p:txBody>
          <a:bodyPr wrap="square" rtlCol="0">
            <a:spAutoFit/>
          </a:bodyPr>
          <a:lstStyle/>
          <a:p>
            <a:r>
              <a:rPr lang="en-US" sz="3200" b="1" dirty="0" smtClean="0">
                <a:solidFill>
                  <a:srgbClr val="C00000"/>
                </a:solidFill>
              </a:rPr>
              <a:t>Analyze your data</a:t>
            </a:r>
            <a:endParaRPr lang="en-US" sz="3200" b="1" dirty="0">
              <a:solidFill>
                <a:srgbClr val="C00000"/>
              </a:solidFill>
            </a:endParaRPr>
          </a:p>
        </p:txBody>
      </p:sp>
    </p:spTree>
    <p:extLst>
      <p:ext uri="{BB962C8B-B14F-4D97-AF65-F5344CB8AC3E}">
        <p14:creationId xmlns:p14="http://schemas.microsoft.com/office/powerpoint/2010/main" val="1264441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97184" y="235008"/>
            <a:ext cx="4389120" cy="6457587"/>
          </a:xfrm>
          <a:prstGeom prst="rect">
            <a:avLst/>
          </a:prstGeom>
        </p:spPr>
      </p:pic>
      <p:pic>
        <p:nvPicPr>
          <p:cNvPr id="3" name="Picture 2"/>
          <p:cNvPicPr>
            <a:picLocks noChangeAspect="1"/>
          </p:cNvPicPr>
          <p:nvPr/>
        </p:nvPicPr>
        <p:blipFill>
          <a:blip r:embed="rId3"/>
          <a:stretch>
            <a:fillRect/>
          </a:stretch>
        </p:blipFill>
        <p:spPr>
          <a:xfrm>
            <a:off x="258647" y="235008"/>
            <a:ext cx="3474720" cy="500083"/>
          </a:xfrm>
          <a:prstGeom prst="rect">
            <a:avLst/>
          </a:prstGeom>
        </p:spPr>
      </p:pic>
      <p:sp>
        <p:nvSpPr>
          <p:cNvPr id="4" name="Rectangle 3"/>
          <p:cNvSpPr/>
          <p:nvPr/>
        </p:nvSpPr>
        <p:spPr>
          <a:xfrm>
            <a:off x="375023" y="736985"/>
            <a:ext cx="4039033" cy="4893647"/>
          </a:xfrm>
          <a:prstGeom prst="rect">
            <a:avLst/>
          </a:prstGeom>
        </p:spPr>
        <p:txBody>
          <a:bodyPr wrap="square">
            <a:spAutoFit/>
          </a:bodyPr>
          <a:lstStyle/>
          <a:p>
            <a:r>
              <a:rPr lang="en-US" sz="2400" b="0" i="0" u="none" strike="noStrike" baseline="0" dirty="0" smtClean="0">
                <a:solidFill>
                  <a:srgbClr val="000000"/>
                </a:solidFill>
                <a:latin typeface="Times New Roman" panose="02020603050405020304" pitchFamily="18" charset="0"/>
              </a:rPr>
              <a:t>“Color ranges over red to blue and it has different meanings, depending on the type of attributes. For the continuous values, color represents an average of value. A red node contains data samples that have higher average values. In contrast, a blue node contains lower average values. In contrast, for the categorical values, color represents a value concentration.” </a:t>
            </a:r>
            <a:endParaRPr lang="en-US" sz="2400" dirty="0"/>
          </a:p>
        </p:txBody>
      </p:sp>
      <p:sp>
        <p:nvSpPr>
          <p:cNvPr id="5" name="TextBox 4"/>
          <p:cNvSpPr txBox="1"/>
          <p:nvPr/>
        </p:nvSpPr>
        <p:spPr>
          <a:xfrm>
            <a:off x="507078" y="5821823"/>
            <a:ext cx="3276167" cy="584775"/>
          </a:xfrm>
          <a:prstGeom prst="rect">
            <a:avLst/>
          </a:prstGeom>
          <a:solidFill>
            <a:schemeClr val="accent4">
              <a:lumMod val="20000"/>
              <a:lumOff val="80000"/>
            </a:schemeClr>
          </a:solidFill>
        </p:spPr>
        <p:txBody>
          <a:bodyPr wrap="square" rtlCol="0">
            <a:spAutoFit/>
          </a:bodyPr>
          <a:lstStyle/>
          <a:p>
            <a:r>
              <a:rPr lang="en-US" sz="3200" b="1" dirty="0" smtClean="0">
                <a:solidFill>
                  <a:srgbClr val="C00000"/>
                </a:solidFill>
              </a:rPr>
              <a:t>Analyze your data</a:t>
            </a:r>
            <a:endParaRPr lang="en-US" sz="3200" b="1" dirty="0">
              <a:solidFill>
                <a:srgbClr val="C00000"/>
              </a:solidFill>
            </a:endParaRPr>
          </a:p>
        </p:txBody>
      </p:sp>
    </p:spTree>
    <p:extLst>
      <p:ext uri="{BB962C8B-B14F-4D97-AF65-F5344CB8AC3E}">
        <p14:creationId xmlns:p14="http://schemas.microsoft.com/office/powerpoint/2010/main" val="12671906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0790" y="287518"/>
            <a:ext cx="8162419" cy="1815882"/>
          </a:xfrm>
          <a:prstGeom prst="rect">
            <a:avLst/>
          </a:prstGeom>
          <a:solidFill>
            <a:schemeClr val="accent6">
              <a:lumMod val="20000"/>
              <a:lumOff val="80000"/>
            </a:schemeClr>
          </a:solidFill>
        </p:spPr>
        <p:txBody>
          <a:bodyPr wrap="square">
            <a:spAutoFit/>
          </a:bodyPr>
          <a:lstStyle/>
          <a:p>
            <a:r>
              <a:rPr lang="en-US" sz="2800" dirty="0"/>
              <a:t>The idea is to provide </a:t>
            </a:r>
            <a:r>
              <a:rPr lang="en-US" sz="2800" dirty="0" smtClean="0"/>
              <a:t>another tool </a:t>
            </a:r>
            <a:r>
              <a:rPr lang="en-US" sz="2800" dirty="0"/>
              <a:t>for a generalized notion of </a:t>
            </a:r>
            <a:r>
              <a:rPr lang="en-US" sz="2800" dirty="0" err="1"/>
              <a:t>coordinatization</a:t>
            </a:r>
            <a:r>
              <a:rPr lang="en-US" sz="2800" dirty="0"/>
              <a:t> </a:t>
            </a:r>
            <a:r>
              <a:rPr lang="en-US" sz="2800" dirty="0" smtClean="0"/>
              <a:t>for high </a:t>
            </a:r>
            <a:r>
              <a:rPr lang="en-US" sz="2800" dirty="0"/>
              <a:t>dimensional data sets. </a:t>
            </a:r>
            <a:r>
              <a:rPr lang="en-US" sz="2800" b="1" dirty="0" err="1">
                <a:solidFill>
                  <a:srgbClr val="800000"/>
                </a:solidFill>
              </a:rPr>
              <a:t>Coordinatization</a:t>
            </a:r>
            <a:r>
              <a:rPr lang="en-US" sz="2800" b="1" dirty="0">
                <a:solidFill>
                  <a:srgbClr val="800000"/>
                </a:solidFill>
              </a:rPr>
              <a:t> can of </a:t>
            </a:r>
            <a:r>
              <a:rPr lang="en-US" sz="2800" b="1" dirty="0" smtClean="0">
                <a:solidFill>
                  <a:srgbClr val="800000"/>
                </a:solidFill>
              </a:rPr>
              <a:t>course refer </a:t>
            </a:r>
            <a:r>
              <a:rPr lang="en-US" sz="2800" b="1" dirty="0">
                <a:solidFill>
                  <a:srgbClr val="800000"/>
                </a:solidFill>
              </a:rPr>
              <a:t>to a choice of real valued coordinate functions on a </a:t>
            </a:r>
            <a:r>
              <a:rPr lang="en-US" sz="2800" b="1" dirty="0" smtClean="0">
                <a:solidFill>
                  <a:srgbClr val="800000"/>
                </a:solidFill>
              </a:rPr>
              <a:t>data set</a:t>
            </a:r>
            <a:r>
              <a:rPr lang="en-US" sz="2800" dirty="0" smtClean="0"/>
              <a:t>, </a:t>
            </a:r>
            <a:endParaRPr lang="en-US" sz="2800" b="1" dirty="0">
              <a:solidFill>
                <a:srgbClr val="800000"/>
              </a:solidFill>
            </a:endParaRPr>
          </a:p>
        </p:txBody>
      </p:sp>
      <p:sp>
        <p:nvSpPr>
          <p:cNvPr id="3" name="TextBox 2"/>
          <p:cNvSpPr txBox="1"/>
          <p:nvPr/>
        </p:nvSpPr>
        <p:spPr>
          <a:xfrm>
            <a:off x="415211" y="2256814"/>
            <a:ext cx="8313575" cy="954107"/>
          </a:xfrm>
          <a:prstGeom prst="rect">
            <a:avLst/>
          </a:prstGeom>
          <a:solidFill>
            <a:schemeClr val="bg2"/>
          </a:solidFill>
        </p:spPr>
        <p:txBody>
          <a:bodyPr wrap="square" rtlCol="0">
            <a:spAutoFit/>
          </a:bodyPr>
          <a:lstStyle/>
          <a:p>
            <a:pPr algn="ctr"/>
            <a:r>
              <a:rPr lang="en-US" sz="2800" dirty="0" smtClean="0">
                <a:solidFill>
                  <a:srgbClr val="7030A0"/>
                </a:solidFill>
              </a:rPr>
              <a:t>The graph/simplicial complex created by Mapper can be thought of as a partial </a:t>
            </a:r>
            <a:r>
              <a:rPr lang="en-US" sz="2800" dirty="0" err="1" smtClean="0">
                <a:solidFill>
                  <a:srgbClr val="7030A0"/>
                </a:solidFill>
              </a:rPr>
              <a:t>coordinization</a:t>
            </a:r>
            <a:r>
              <a:rPr lang="en-US" sz="2800" dirty="0" smtClean="0">
                <a:solidFill>
                  <a:srgbClr val="7030A0"/>
                </a:solidFill>
              </a:rPr>
              <a:t> of the data set.</a:t>
            </a:r>
            <a:endParaRPr lang="en-US" sz="2800" dirty="0">
              <a:solidFill>
                <a:srgbClr val="7030A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500" y="3364335"/>
            <a:ext cx="2589838" cy="3017520"/>
          </a:xfrm>
          <a:prstGeom prst="rect">
            <a:avLst/>
          </a:prstGeom>
        </p:spPr>
      </p:pic>
      <p:graphicFrame>
        <p:nvGraphicFramePr>
          <p:cNvPr id="5" name="Object 4"/>
          <p:cNvGraphicFramePr>
            <a:graphicFrameLocks noChangeAspect="1"/>
          </p:cNvGraphicFramePr>
          <p:nvPr>
            <p:extLst/>
          </p:nvPr>
        </p:nvGraphicFramePr>
        <p:xfrm>
          <a:off x="5511253" y="3210921"/>
          <a:ext cx="3088039" cy="3017520"/>
        </p:xfrm>
        <a:graphic>
          <a:graphicData uri="http://schemas.openxmlformats.org/presentationml/2006/ole">
            <mc:AlternateContent xmlns:mc="http://schemas.openxmlformats.org/markup-compatibility/2006">
              <mc:Choice xmlns:v="urn:schemas-microsoft-com:vml" Requires="v">
                <p:oleObj spid="_x0000_s20500" name="Acrobat Document" r:id="rId4" imgW="4389120" imgH="4289898" progId="Acrobat.Document.2015">
                  <p:embed/>
                </p:oleObj>
              </mc:Choice>
              <mc:Fallback>
                <p:oleObj name="Acrobat Document" r:id="rId4" imgW="4389120" imgH="4289898" progId="Acrobat.Document.2015">
                  <p:embed/>
                  <p:pic>
                    <p:nvPicPr>
                      <p:cNvPr id="5" name="Object 4"/>
                      <p:cNvPicPr/>
                      <p:nvPr/>
                    </p:nvPicPr>
                    <p:blipFill>
                      <a:blip r:embed="rId5"/>
                      <a:stretch>
                        <a:fillRect/>
                      </a:stretch>
                    </p:blipFill>
                    <p:spPr>
                      <a:xfrm>
                        <a:off x="5511253" y="3210921"/>
                        <a:ext cx="3088039" cy="3017520"/>
                      </a:xfrm>
                      <a:prstGeom prst="rect">
                        <a:avLst/>
                      </a:prstGeom>
                    </p:spPr>
                  </p:pic>
                </p:oleObj>
              </mc:Fallback>
            </mc:AlternateContent>
          </a:graphicData>
        </a:graphic>
      </p:graphicFrame>
      <p:cxnSp>
        <p:nvCxnSpPr>
          <p:cNvPr id="6" name="Straight Arrow Connector 5"/>
          <p:cNvCxnSpPr/>
          <p:nvPr/>
        </p:nvCxnSpPr>
        <p:spPr>
          <a:xfrm flipH="1">
            <a:off x="3566159" y="4162717"/>
            <a:ext cx="1593668" cy="0"/>
          </a:xfrm>
          <a:prstGeom prst="straightConnector1">
            <a:avLst/>
          </a:prstGeom>
          <a:ln w="76200">
            <a:solidFill>
              <a:srgbClr val="7030A0"/>
            </a:solidFill>
            <a:headEnd w="lg" len="lg"/>
            <a:tailEnd type="triangle" w="lg" len="lg"/>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865429" y="4539939"/>
            <a:ext cx="2807581" cy="2246769"/>
          </a:xfrm>
          <a:prstGeom prst="rect">
            <a:avLst/>
          </a:prstGeom>
          <a:solidFill>
            <a:srgbClr val="FFFFCC"/>
          </a:solidFill>
        </p:spPr>
        <p:txBody>
          <a:bodyPr wrap="square" rtlCol="0">
            <a:spAutoFit/>
          </a:bodyPr>
          <a:lstStyle/>
          <a:p>
            <a:pPr algn="ctr"/>
            <a:r>
              <a:rPr lang="en-US" sz="2800" b="1" dirty="0" smtClean="0"/>
              <a:t>BUT keep in mind that the output is </a:t>
            </a:r>
            <a:r>
              <a:rPr lang="en-US" sz="2800" b="1" dirty="0"/>
              <a:t>an abstract graph/simplicial complex </a:t>
            </a:r>
          </a:p>
        </p:txBody>
      </p:sp>
    </p:spTree>
    <p:extLst>
      <p:ext uri="{BB962C8B-B14F-4D97-AF65-F5344CB8AC3E}">
        <p14:creationId xmlns:p14="http://schemas.microsoft.com/office/powerpoint/2010/main" val="5905489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4737" y="51953"/>
            <a:ext cx="7468324" cy="6583680"/>
          </a:xfrm>
          <a:prstGeom prst="rect">
            <a:avLst/>
          </a:prstGeom>
        </p:spPr>
      </p:pic>
    </p:spTree>
    <p:extLst>
      <p:ext uri="{BB962C8B-B14F-4D97-AF65-F5344CB8AC3E}">
        <p14:creationId xmlns:p14="http://schemas.microsoft.com/office/powerpoint/2010/main" val="2339640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93069"/>
            <a:ext cx="9144000" cy="4352027"/>
          </a:xfrm>
          <a:prstGeom prst="rect">
            <a:avLst/>
          </a:prstGeom>
        </p:spPr>
      </p:pic>
      <p:sp>
        <p:nvSpPr>
          <p:cNvPr id="3" name="Rectangle 2"/>
          <p:cNvSpPr/>
          <p:nvPr/>
        </p:nvSpPr>
        <p:spPr>
          <a:xfrm>
            <a:off x="2132486" y="5545390"/>
            <a:ext cx="4879028" cy="461665"/>
          </a:xfrm>
          <a:prstGeom prst="rect">
            <a:avLst/>
          </a:prstGeom>
        </p:spPr>
        <p:txBody>
          <a:bodyPr wrap="none">
            <a:spAutoFit/>
          </a:bodyPr>
          <a:lstStyle/>
          <a:p>
            <a:r>
              <a:rPr lang="en-US" sz="2400" dirty="0" smtClean="0"/>
              <a:t>Default coloring is average filter value</a:t>
            </a:r>
            <a:endParaRPr lang="en-US" sz="2400" dirty="0"/>
          </a:p>
        </p:txBody>
      </p:sp>
    </p:spTree>
    <p:extLst>
      <p:ext uri="{BB962C8B-B14F-4D97-AF65-F5344CB8AC3E}">
        <p14:creationId xmlns:p14="http://schemas.microsoft.com/office/powerpoint/2010/main" val="1714687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19538"/>
            <a:ext cx="9144000" cy="4162664"/>
          </a:xfrm>
          <a:prstGeom prst="rect">
            <a:avLst/>
          </a:prstGeom>
        </p:spPr>
      </p:pic>
      <p:sp>
        <p:nvSpPr>
          <p:cNvPr id="3" name="Rectangle 2"/>
          <p:cNvSpPr/>
          <p:nvPr/>
        </p:nvSpPr>
        <p:spPr>
          <a:xfrm>
            <a:off x="1852088" y="5525521"/>
            <a:ext cx="5439823" cy="830997"/>
          </a:xfrm>
          <a:prstGeom prst="rect">
            <a:avLst/>
          </a:prstGeom>
        </p:spPr>
        <p:txBody>
          <a:bodyPr wrap="none">
            <a:spAutoFit/>
          </a:bodyPr>
          <a:lstStyle/>
          <a:p>
            <a:pPr algn="ctr"/>
            <a:r>
              <a:rPr lang="en-US" sz="2400" dirty="0" smtClean="0"/>
              <a:t>Can also specify color by filter function via</a:t>
            </a:r>
          </a:p>
          <a:p>
            <a:pPr algn="ctr"/>
            <a:r>
              <a:rPr lang="en-US" sz="2400" dirty="0" err="1" smtClean="0"/>
              <a:t>point_color</a:t>
            </a:r>
            <a:r>
              <a:rPr lang="en-US" sz="2400" dirty="0" smtClean="0"/>
              <a:t> </a:t>
            </a:r>
            <a:r>
              <a:rPr lang="en-US" sz="2400" dirty="0"/>
              <a:t>= </a:t>
            </a:r>
            <a:r>
              <a:rPr lang="en-US" sz="2400" dirty="0" smtClean="0"/>
              <a:t>f</a:t>
            </a:r>
            <a:endParaRPr lang="en-US" sz="2400" dirty="0"/>
          </a:p>
        </p:txBody>
      </p:sp>
    </p:spTree>
    <p:extLst>
      <p:ext uri="{BB962C8B-B14F-4D97-AF65-F5344CB8AC3E}">
        <p14:creationId xmlns:p14="http://schemas.microsoft.com/office/powerpoint/2010/main" val="37505143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625" y="649907"/>
            <a:ext cx="9144000" cy="4393983"/>
          </a:xfrm>
          <a:prstGeom prst="rect">
            <a:avLst/>
          </a:prstGeom>
        </p:spPr>
      </p:pic>
      <p:sp>
        <p:nvSpPr>
          <p:cNvPr id="3" name="Rectangle 2"/>
          <p:cNvSpPr/>
          <p:nvPr/>
        </p:nvSpPr>
        <p:spPr>
          <a:xfrm>
            <a:off x="3086304" y="5650649"/>
            <a:ext cx="2971391" cy="461665"/>
          </a:xfrm>
          <a:prstGeom prst="rect">
            <a:avLst/>
          </a:prstGeom>
        </p:spPr>
        <p:txBody>
          <a:bodyPr wrap="none">
            <a:spAutoFit/>
          </a:bodyPr>
          <a:lstStyle/>
          <a:p>
            <a:r>
              <a:rPr lang="en-US" sz="2400" dirty="0" err="1" smtClean="0"/>
              <a:t>point_color</a:t>
            </a:r>
            <a:r>
              <a:rPr lang="en-US" sz="2400" dirty="0" smtClean="0"/>
              <a:t> </a:t>
            </a:r>
            <a:r>
              <a:rPr lang="en-US" sz="2400" dirty="0"/>
              <a:t>= data</a:t>
            </a:r>
            <a:r>
              <a:rPr lang="en-US" sz="2400" dirty="0" smtClean="0"/>
              <a:t>[:,0]</a:t>
            </a:r>
            <a:endParaRPr lang="en-US" sz="2400" dirty="0"/>
          </a:p>
        </p:txBody>
      </p:sp>
    </p:spTree>
    <p:extLst>
      <p:ext uri="{BB962C8B-B14F-4D97-AF65-F5344CB8AC3E}">
        <p14:creationId xmlns:p14="http://schemas.microsoft.com/office/powerpoint/2010/main" val="39938576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90362"/>
            <a:ext cx="9144000" cy="4130804"/>
          </a:xfrm>
          <a:prstGeom prst="rect">
            <a:avLst/>
          </a:prstGeom>
        </p:spPr>
      </p:pic>
      <p:sp>
        <p:nvSpPr>
          <p:cNvPr id="3" name="Rectangle 2"/>
          <p:cNvSpPr/>
          <p:nvPr/>
        </p:nvSpPr>
        <p:spPr>
          <a:xfrm>
            <a:off x="1508276" y="5525521"/>
            <a:ext cx="6127447" cy="461665"/>
          </a:xfrm>
          <a:prstGeom prst="rect">
            <a:avLst/>
          </a:prstGeom>
        </p:spPr>
        <p:txBody>
          <a:bodyPr wrap="none">
            <a:spAutoFit/>
          </a:bodyPr>
          <a:lstStyle/>
          <a:p>
            <a:r>
              <a:rPr lang="en-US" sz="2400" dirty="0" err="1" smtClean="0"/>
              <a:t>point_color</a:t>
            </a:r>
            <a:r>
              <a:rPr lang="en-US" sz="2400" dirty="0" smtClean="0"/>
              <a:t> </a:t>
            </a:r>
            <a:r>
              <a:rPr lang="en-US" sz="2400" dirty="0"/>
              <a:t>= </a:t>
            </a:r>
            <a:r>
              <a:rPr lang="en-US" sz="2400" dirty="0" smtClean="0"/>
              <a:t>(data[:,0]**2 + data[:,1]**2)**0.5</a:t>
            </a:r>
            <a:endParaRPr lang="en-US" sz="2400" dirty="0"/>
          </a:p>
        </p:txBody>
      </p:sp>
    </p:spTree>
    <p:extLst>
      <p:ext uri="{BB962C8B-B14F-4D97-AF65-F5344CB8AC3E}">
        <p14:creationId xmlns:p14="http://schemas.microsoft.com/office/powerpoint/2010/main" val="40523616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687" y="683543"/>
            <a:ext cx="9144000" cy="4366832"/>
          </a:xfrm>
          <a:prstGeom prst="rect">
            <a:avLst/>
          </a:prstGeom>
        </p:spPr>
      </p:pic>
      <p:sp>
        <p:nvSpPr>
          <p:cNvPr id="3" name="Rectangle 2"/>
          <p:cNvSpPr/>
          <p:nvPr/>
        </p:nvSpPr>
        <p:spPr>
          <a:xfrm>
            <a:off x="1508276" y="5525521"/>
            <a:ext cx="6127447" cy="830997"/>
          </a:xfrm>
          <a:prstGeom prst="rect">
            <a:avLst/>
          </a:prstGeom>
        </p:spPr>
        <p:txBody>
          <a:bodyPr wrap="none">
            <a:spAutoFit/>
          </a:bodyPr>
          <a:lstStyle/>
          <a:p>
            <a:pPr algn="ctr"/>
            <a:r>
              <a:rPr lang="en-US" sz="2400" dirty="0" smtClean="0"/>
              <a:t>name = ‘length’;</a:t>
            </a:r>
          </a:p>
          <a:p>
            <a:r>
              <a:rPr lang="en-US" sz="2400" dirty="0" err="1" smtClean="0"/>
              <a:t>point_color</a:t>
            </a:r>
            <a:r>
              <a:rPr lang="en-US" sz="2400" dirty="0" smtClean="0"/>
              <a:t> </a:t>
            </a:r>
            <a:r>
              <a:rPr lang="en-US" sz="2400" dirty="0"/>
              <a:t>= </a:t>
            </a:r>
            <a:r>
              <a:rPr lang="en-US" sz="2400" dirty="0" smtClean="0"/>
              <a:t>(data[:,0]**2 + data[:,1]**2)**0.5</a:t>
            </a:r>
            <a:endParaRPr lang="en-US" sz="2400" dirty="0"/>
          </a:p>
        </p:txBody>
      </p:sp>
    </p:spTree>
    <p:extLst>
      <p:ext uri="{BB962C8B-B14F-4D97-AF65-F5344CB8AC3E}">
        <p14:creationId xmlns:p14="http://schemas.microsoft.com/office/powerpoint/2010/main" val="37611312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625" y="684145"/>
            <a:ext cx="9144000" cy="4420752"/>
          </a:xfrm>
          <a:prstGeom prst="rect">
            <a:avLst/>
          </a:prstGeom>
        </p:spPr>
      </p:pic>
      <p:sp>
        <p:nvSpPr>
          <p:cNvPr id="3" name="Rectangle 2"/>
          <p:cNvSpPr/>
          <p:nvPr/>
        </p:nvSpPr>
        <p:spPr>
          <a:xfrm>
            <a:off x="2231231" y="5179014"/>
            <a:ext cx="4681538" cy="830997"/>
          </a:xfrm>
          <a:prstGeom prst="rect">
            <a:avLst/>
          </a:prstGeom>
        </p:spPr>
        <p:txBody>
          <a:bodyPr wrap="none">
            <a:spAutoFit/>
          </a:bodyPr>
          <a:lstStyle/>
          <a:p>
            <a:pPr algn="ctr"/>
            <a:r>
              <a:rPr lang="en-US" sz="2400" dirty="0" smtClean="0"/>
              <a:t>Alternatively, can specify node color</a:t>
            </a:r>
          </a:p>
          <a:p>
            <a:pPr algn="ctr"/>
            <a:r>
              <a:rPr lang="en-US" sz="2400" dirty="0" err="1" smtClean="0"/>
              <a:t>node_color</a:t>
            </a:r>
            <a:r>
              <a:rPr lang="en-US" sz="2400" dirty="0" smtClean="0"/>
              <a:t> </a:t>
            </a:r>
            <a:r>
              <a:rPr lang="en-US" sz="2400" dirty="0"/>
              <a:t>= </a:t>
            </a:r>
            <a:r>
              <a:rPr lang="en-US" sz="2400" dirty="0" smtClean="0"/>
              <a:t>[1, 2, 3, 4, 5, 6, 7, 8]</a:t>
            </a:r>
            <a:endParaRPr lang="en-US" sz="2400" dirty="0"/>
          </a:p>
        </p:txBody>
      </p:sp>
      <p:pic>
        <p:nvPicPr>
          <p:cNvPr id="4" name="Picture 3"/>
          <p:cNvPicPr>
            <a:picLocks noChangeAspect="1"/>
          </p:cNvPicPr>
          <p:nvPr/>
        </p:nvPicPr>
        <p:blipFill>
          <a:blip r:embed="rId3"/>
          <a:stretch>
            <a:fillRect/>
          </a:stretch>
        </p:blipFill>
        <p:spPr>
          <a:xfrm>
            <a:off x="46724" y="6023510"/>
            <a:ext cx="9144000" cy="862335"/>
          </a:xfrm>
          <a:prstGeom prst="rect">
            <a:avLst/>
          </a:prstGeom>
        </p:spPr>
      </p:pic>
    </p:spTree>
    <p:extLst>
      <p:ext uri="{BB962C8B-B14F-4D97-AF65-F5344CB8AC3E}">
        <p14:creationId xmlns:p14="http://schemas.microsoft.com/office/powerpoint/2010/main" val="7961770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951"/>
          <a:stretch/>
        </p:blipFill>
        <p:spPr>
          <a:xfrm>
            <a:off x="30480" y="2372959"/>
            <a:ext cx="8991600" cy="1954996"/>
          </a:xfrm>
          <a:prstGeom prst="rect">
            <a:avLst/>
          </a:prstGeom>
        </p:spPr>
      </p:pic>
      <p:sp>
        <p:nvSpPr>
          <p:cNvPr id="3" name="TextBox 2"/>
          <p:cNvSpPr txBox="1"/>
          <p:nvPr/>
        </p:nvSpPr>
        <p:spPr>
          <a:xfrm flipH="1">
            <a:off x="207009" y="190692"/>
            <a:ext cx="3314701" cy="2123658"/>
          </a:xfrm>
          <a:prstGeom prst="rect">
            <a:avLst/>
          </a:prstGeom>
          <a:solidFill>
            <a:schemeClr val="accent6">
              <a:lumMod val="20000"/>
              <a:lumOff val="80000"/>
            </a:schemeClr>
          </a:solidFill>
        </p:spPr>
        <p:txBody>
          <a:bodyPr wrap="square" rtlCol="0">
            <a:spAutoFit/>
          </a:bodyPr>
          <a:lstStyle/>
          <a:p>
            <a:pPr algn="ctr"/>
            <a:r>
              <a:rPr lang="en-US" sz="2800" dirty="0" smtClean="0">
                <a:solidFill>
                  <a:srgbClr val="7030A0"/>
                </a:solidFill>
              </a:rPr>
              <a:t>In </a:t>
            </a:r>
            <a:r>
              <a:rPr lang="en-US" sz="2800" dirty="0" err="1" smtClean="0">
                <a:solidFill>
                  <a:srgbClr val="7030A0"/>
                </a:solidFill>
              </a:rPr>
              <a:t>Jupyter</a:t>
            </a:r>
            <a:r>
              <a:rPr lang="en-US" sz="2800" dirty="0" smtClean="0">
                <a:solidFill>
                  <a:srgbClr val="7030A0"/>
                </a:solidFill>
              </a:rPr>
              <a:t> notebook</a:t>
            </a:r>
          </a:p>
          <a:p>
            <a:pPr algn="ctr"/>
            <a:endParaRPr lang="en-US" sz="1600" dirty="0" smtClean="0">
              <a:solidFill>
                <a:srgbClr val="7030A0"/>
              </a:solidFill>
            </a:endParaRPr>
          </a:p>
          <a:p>
            <a:pPr algn="ctr"/>
            <a:r>
              <a:rPr lang="en-US" sz="2800" dirty="0" smtClean="0">
                <a:solidFill>
                  <a:srgbClr val="7030A0"/>
                </a:solidFill>
              </a:rPr>
              <a:t>Choose how to color vertices in TDA mapper graph</a:t>
            </a:r>
            <a:endParaRPr lang="en-US" sz="2800" dirty="0">
              <a:solidFill>
                <a:srgbClr val="7030A0"/>
              </a:solidFill>
            </a:endParaRPr>
          </a:p>
        </p:txBody>
      </p:sp>
      <p:pic>
        <p:nvPicPr>
          <p:cNvPr id="5" name="Picture 4"/>
          <p:cNvPicPr>
            <a:picLocks noChangeAspect="1"/>
          </p:cNvPicPr>
          <p:nvPr/>
        </p:nvPicPr>
        <p:blipFill>
          <a:blip r:embed="rId3"/>
          <a:stretch>
            <a:fillRect/>
          </a:stretch>
        </p:blipFill>
        <p:spPr>
          <a:xfrm>
            <a:off x="0" y="5107664"/>
            <a:ext cx="9052560" cy="1395805"/>
          </a:xfrm>
          <a:prstGeom prst="rect">
            <a:avLst/>
          </a:prstGeom>
        </p:spPr>
      </p:pic>
      <p:pic>
        <p:nvPicPr>
          <p:cNvPr id="6" name="Picture 5"/>
          <p:cNvPicPr>
            <a:picLocks noChangeAspect="1"/>
          </p:cNvPicPr>
          <p:nvPr/>
        </p:nvPicPr>
        <p:blipFill>
          <a:blip r:embed="rId4"/>
          <a:stretch>
            <a:fillRect/>
          </a:stretch>
        </p:blipFill>
        <p:spPr>
          <a:xfrm>
            <a:off x="5340417" y="-78399"/>
            <a:ext cx="3472207" cy="2834640"/>
          </a:xfrm>
          <a:prstGeom prst="rect">
            <a:avLst/>
          </a:prstGeom>
        </p:spPr>
      </p:pic>
      <p:sp>
        <p:nvSpPr>
          <p:cNvPr id="7" name="TextBox 6"/>
          <p:cNvSpPr txBox="1"/>
          <p:nvPr/>
        </p:nvSpPr>
        <p:spPr>
          <a:xfrm>
            <a:off x="30480" y="4631479"/>
            <a:ext cx="9022080" cy="523220"/>
          </a:xfrm>
          <a:prstGeom prst="rect">
            <a:avLst/>
          </a:prstGeom>
          <a:solidFill>
            <a:schemeClr val="accent6">
              <a:lumMod val="20000"/>
              <a:lumOff val="80000"/>
            </a:schemeClr>
          </a:solidFill>
        </p:spPr>
        <p:txBody>
          <a:bodyPr wrap="square" rtlCol="0">
            <a:spAutoFit/>
          </a:bodyPr>
          <a:lstStyle/>
          <a:p>
            <a:pPr algn="ctr"/>
            <a:r>
              <a:rPr lang="en-US" sz="2800" dirty="0" smtClean="0">
                <a:solidFill>
                  <a:srgbClr val="7030A0"/>
                </a:solidFill>
              </a:rPr>
              <a:t>Output the color code for each node in TDA mapper graph</a:t>
            </a:r>
            <a:endParaRPr lang="en-US" sz="2800" dirty="0">
              <a:solidFill>
                <a:srgbClr val="7030A0"/>
              </a:solidFill>
            </a:endParaRPr>
          </a:p>
        </p:txBody>
      </p:sp>
    </p:spTree>
    <p:extLst>
      <p:ext uri="{BB962C8B-B14F-4D97-AF65-F5344CB8AC3E}">
        <p14:creationId xmlns:p14="http://schemas.microsoft.com/office/powerpoint/2010/main" val="310564143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207009" y="190692"/>
            <a:ext cx="3314701" cy="2123658"/>
          </a:xfrm>
          <a:prstGeom prst="rect">
            <a:avLst/>
          </a:prstGeom>
          <a:solidFill>
            <a:schemeClr val="accent6">
              <a:lumMod val="20000"/>
              <a:lumOff val="80000"/>
            </a:schemeClr>
          </a:solidFill>
        </p:spPr>
        <p:txBody>
          <a:bodyPr wrap="square" rtlCol="0">
            <a:spAutoFit/>
          </a:bodyPr>
          <a:lstStyle/>
          <a:p>
            <a:pPr algn="ctr"/>
            <a:r>
              <a:rPr lang="en-US" sz="2800" dirty="0" smtClean="0">
                <a:solidFill>
                  <a:srgbClr val="7030A0"/>
                </a:solidFill>
              </a:rPr>
              <a:t>In </a:t>
            </a:r>
            <a:r>
              <a:rPr lang="en-US" sz="2800" dirty="0" err="1" smtClean="0">
                <a:solidFill>
                  <a:srgbClr val="7030A0"/>
                </a:solidFill>
              </a:rPr>
              <a:t>Jupyter</a:t>
            </a:r>
            <a:r>
              <a:rPr lang="en-US" sz="2800" dirty="0" smtClean="0">
                <a:solidFill>
                  <a:srgbClr val="7030A0"/>
                </a:solidFill>
              </a:rPr>
              <a:t> notebook</a:t>
            </a:r>
          </a:p>
          <a:p>
            <a:pPr algn="ctr"/>
            <a:endParaRPr lang="en-US" sz="1600" dirty="0" smtClean="0">
              <a:solidFill>
                <a:srgbClr val="7030A0"/>
              </a:solidFill>
            </a:endParaRPr>
          </a:p>
          <a:p>
            <a:pPr algn="ctr"/>
            <a:r>
              <a:rPr lang="en-US" sz="2800" dirty="0" smtClean="0">
                <a:solidFill>
                  <a:srgbClr val="7030A0"/>
                </a:solidFill>
              </a:rPr>
              <a:t>Choose how to color vertices in TDA mapper graph</a:t>
            </a:r>
            <a:endParaRPr lang="en-US" sz="2800" dirty="0">
              <a:solidFill>
                <a:srgbClr val="7030A0"/>
              </a:solidFill>
            </a:endParaRPr>
          </a:p>
        </p:txBody>
      </p:sp>
      <p:sp>
        <p:nvSpPr>
          <p:cNvPr id="7" name="TextBox 6"/>
          <p:cNvSpPr txBox="1"/>
          <p:nvPr/>
        </p:nvSpPr>
        <p:spPr>
          <a:xfrm>
            <a:off x="30480" y="4631479"/>
            <a:ext cx="9022080" cy="523220"/>
          </a:xfrm>
          <a:prstGeom prst="rect">
            <a:avLst/>
          </a:prstGeom>
          <a:solidFill>
            <a:schemeClr val="accent6">
              <a:lumMod val="20000"/>
              <a:lumOff val="80000"/>
            </a:schemeClr>
          </a:solidFill>
        </p:spPr>
        <p:txBody>
          <a:bodyPr wrap="square" rtlCol="0">
            <a:spAutoFit/>
          </a:bodyPr>
          <a:lstStyle/>
          <a:p>
            <a:pPr algn="ctr"/>
            <a:r>
              <a:rPr lang="en-US" sz="2800" dirty="0" smtClean="0">
                <a:solidFill>
                  <a:srgbClr val="7030A0"/>
                </a:solidFill>
              </a:rPr>
              <a:t>Output the color code for each node in TDA mapper graph</a:t>
            </a:r>
            <a:endParaRPr lang="en-US" sz="2800" dirty="0">
              <a:solidFill>
                <a:srgbClr val="7030A0"/>
              </a:solidFill>
            </a:endParaRPr>
          </a:p>
        </p:txBody>
      </p:sp>
      <p:pic>
        <p:nvPicPr>
          <p:cNvPr id="4" name="Picture 3"/>
          <p:cNvPicPr>
            <a:picLocks noChangeAspect="1"/>
          </p:cNvPicPr>
          <p:nvPr/>
        </p:nvPicPr>
        <p:blipFill>
          <a:blip r:embed="rId2"/>
          <a:stretch>
            <a:fillRect/>
          </a:stretch>
        </p:blipFill>
        <p:spPr>
          <a:xfrm>
            <a:off x="0" y="5154699"/>
            <a:ext cx="7191375" cy="1171575"/>
          </a:xfrm>
          <a:prstGeom prst="rect">
            <a:avLst/>
          </a:prstGeom>
        </p:spPr>
      </p:pic>
      <p:pic>
        <p:nvPicPr>
          <p:cNvPr id="8" name="Picture 7"/>
          <p:cNvPicPr>
            <a:picLocks noChangeAspect="1"/>
          </p:cNvPicPr>
          <p:nvPr/>
        </p:nvPicPr>
        <p:blipFill>
          <a:blip r:embed="rId3"/>
          <a:stretch>
            <a:fillRect/>
          </a:stretch>
        </p:blipFill>
        <p:spPr>
          <a:xfrm>
            <a:off x="30480" y="2510964"/>
            <a:ext cx="9144000" cy="1956577"/>
          </a:xfrm>
          <a:prstGeom prst="rect">
            <a:avLst/>
          </a:prstGeom>
        </p:spPr>
      </p:pic>
      <p:pic>
        <p:nvPicPr>
          <p:cNvPr id="9" name="Picture 8"/>
          <p:cNvPicPr>
            <a:picLocks noChangeAspect="1"/>
          </p:cNvPicPr>
          <p:nvPr/>
        </p:nvPicPr>
        <p:blipFill>
          <a:blip r:embed="rId4"/>
          <a:stretch>
            <a:fillRect/>
          </a:stretch>
        </p:blipFill>
        <p:spPr>
          <a:xfrm>
            <a:off x="5280710" y="13509"/>
            <a:ext cx="3687049" cy="2743200"/>
          </a:xfrm>
          <a:prstGeom prst="rect">
            <a:avLst/>
          </a:prstGeom>
        </p:spPr>
      </p:pic>
    </p:spTree>
    <p:extLst>
      <p:ext uri="{BB962C8B-B14F-4D97-AF65-F5344CB8AC3E}">
        <p14:creationId xmlns:p14="http://schemas.microsoft.com/office/powerpoint/2010/main" val="158501902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761331"/>
            <a:ext cx="9299448" cy="3563937"/>
          </a:xfrm>
          <a:prstGeom prst="rect">
            <a:avLst/>
          </a:prstGeom>
        </p:spPr>
      </p:pic>
    </p:spTree>
    <p:extLst>
      <p:ext uri="{BB962C8B-B14F-4D97-AF65-F5344CB8AC3E}">
        <p14:creationId xmlns:p14="http://schemas.microsoft.com/office/powerpoint/2010/main" val="7584600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2976" y="204845"/>
            <a:ext cx="8537038" cy="3539408"/>
          </a:xfrm>
          <a:prstGeom prst="rect">
            <a:avLst/>
          </a:prstGeom>
        </p:spPr>
        <p:txBody>
          <a:bodyPr wrap="square" lIns="91419" tIns="45709" rIns="91419" bIns="45709">
            <a:spAutoFit/>
          </a:bodyPr>
          <a:lstStyle/>
          <a:p>
            <a:r>
              <a:rPr lang="en-US" sz="3200" dirty="0" smtClean="0"/>
              <a:t>Topological Data Analysis (TDA): Three key ideas of topology that make extracting of patterns via shape possible. </a:t>
            </a:r>
          </a:p>
          <a:p>
            <a:r>
              <a:rPr lang="en-US" sz="3200" dirty="0" smtClean="0"/>
              <a:t> </a:t>
            </a:r>
            <a:endParaRPr lang="en-US" sz="3200" dirty="0"/>
          </a:p>
          <a:p>
            <a:r>
              <a:rPr lang="en-US" sz="3200" i="1" dirty="0" smtClean="0"/>
              <a:t>2.) invariant under “small” deformations</a:t>
            </a:r>
            <a:r>
              <a:rPr lang="en-US" sz="3200" dirty="0" smtClean="0"/>
              <a:t>. </a:t>
            </a:r>
          </a:p>
          <a:p>
            <a:endParaRPr lang="en-US" sz="3200" dirty="0"/>
          </a:p>
          <a:p>
            <a:pPr marL="285683" indent="-285683">
              <a:buFont typeface="Arial"/>
              <a:buChar char="•"/>
            </a:pPr>
            <a:r>
              <a:rPr lang="en-US" sz="3200" dirty="0" smtClean="0"/>
              <a:t> less sensitive to noise</a:t>
            </a:r>
          </a:p>
        </p:txBody>
      </p:sp>
      <p:sp>
        <p:nvSpPr>
          <p:cNvPr id="4" name="Rectangle 3"/>
          <p:cNvSpPr/>
          <p:nvPr/>
        </p:nvSpPr>
        <p:spPr>
          <a:xfrm>
            <a:off x="75131" y="6486513"/>
            <a:ext cx="9068869" cy="338554"/>
          </a:xfrm>
          <a:prstGeom prst="rect">
            <a:avLst/>
          </a:prstGeom>
        </p:spPr>
        <p:txBody>
          <a:bodyPr wrap="square">
            <a:spAutoFit/>
          </a:bodyPr>
          <a:lstStyle/>
          <a:p>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pic>
        <p:nvPicPr>
          <p:cNvPr id="5" name="Picture 4"/>
          <p:cNvPicPr>
            <a:picLocks noChangeAspect="1"/>
          </p:cNvPicPr>
          <p:nvPr/>
        </p:nvPicPr>
        <p:blipFill rotWithShape="1">
          <a:blip r:embed="rId2"/>
          <a:srcRect t="1" b="72495"/>
          <a:stretch/>
        </p:blipFill>
        <p:spPr>
          <a:xfrm>
            <a:off x="0" y="4107926"/>
            <a:ext cx="9144000" cy="1828800"/>
          </a:xfrm>
          <a:prstGeom prst="rect">
            <a:avLst/>
          </a:prstGeom>
        </p:spPr>
      </p:pic>
      <p:sp>
        <p:nvSpPr>
          <p:cNvPr id="6" name="Rectangle 5"/>
          <p:cNvSpPr/>
          <p:nvPr/>
        </p:nvSpPr>
        <p:spPr>
          <a:xfrm>
            <a:off x="60480" y="6148777"/>
            <a:ext cx="8542968" cy="369332"/>
          </a:xfrm>
          <a:prstGeom prst="rect">
            <a:avLst/>
          </a:prstGeom>
        </p:spPr>
        <p:txBody>
          <a:bodyPr wrap="square">
            <a:spAutoFit/>
          </a:bodyPr>
          <a:lstStyle/>
          <a:p>
            <a:r>
              <a:rPr lang="en-US" dirty="0" smtClean="0"/>
              <a:t>Figure from http://</a:t>
            </a:r>
            <a:r>
              <a:rPr lang="en-US" dirty="0" err="1" smtClean="0"/>
              <a:t>comptop.stanford.edu</a:t>
            </a:r>
            <a:r>
              <a:rPr lang="en-US" dirty="0" smtClean="0"/>
              <a:t>/u/preprints/</a:t>
            </a:r>
            <a:r>
              <a:rPr lang="en-US" dirty="0" err="1" smtClean="0"/>
              <a:t>mapperPBG.pdf</a:t>
            </a:r>
            <a:endParaRPr lang="en-US" dirty="0"/>
          </a:p>
        </p:txBody>
      </p:sp>
      <p:sp>
        <p:nvSpPr>
          <p:cNvPr id="7" name="Rectangle 6"/>
          <p:cNvSpPr/>
          <p:nvPr/>
        </p:nvSpPr>
        <p:spPr>
          <a:xfrm>
            <a:off x="6858239" y="6070443"/>
            <a:ext cx="2315538" cy="769441"/>
          </a:xfrm>
          <a:prstGeom prst="rect">
            <a:avLst/>
          </a:prstGeom>
        </p:spPr>
        <p:txBody>
          <a:bodyPr wrap="square">
            <a:spAutoFit/>
          </a:bodyPr>
          <a:lstStyle/>
          <a:p>
            <a:r>
              <a:rPr lang="en-US" sz="1100" dirty="0" smtClean="0">
                <a:solidFill>
                  <a:schemeClr val="bg1">
                    <a:lumMod val="50000"/>
                  </a:schemeClr>
                </a:solidFill>
              </a:rPr>
              <a:t>Topological </a:t>
            </a:r>
            <a:r>
              <a:rPr lang="en-US" sz="1100" dirty="0">
                <a:solidFill>
                  <a:schemeClr val="bg1">
                    <a:lumMod val="50000"/>
                  </a:schemeClr>
                </a:solidFill>
              </a:rPr>
              <a:t>Methods for the Analysis of High Dimensional</a:t>
            </a:r>
          </a:p>
          <a:p>
            <a:r>
              <a:rPr lang="en-US" sz="1100" dirty="0">
                <a:solidFill>
                  <a:schemeClr val="bg1">
                    <a:lumMod val="50000"/>
                  </a:schemeClr>
                </a:solidFill>
              </a:rPr>
              <a:t>Data Sets and 3D Object </a:t>
            </a:r>
            <a:r>
              <a:rPr lang="en-US" sz="1100" dirty="0" smtClean="0">
                <a:solidFill>
                  <a:schemeClr val="bg1">
                    <a:lumMod val="50000"/>
                  </a:schemeClr>
                </a:solidFill>
              </a:rPr>
              <a:t>Recognition, Singh, </a:t>
            </a:r>
            <a:r>
              <a:rPr lang="en-US" sz="1100" dirty="0" err="1" smtClean="0">
                <a:solidFill>
                  <a:schemeClr val="bg1">
                    <a:lumMod val="50000"/>
                  </a:schemeClr>
                </a:solidFill>
              </a:rPr>
              <a:t>Mémoli</a:t>
            </a:r>
            <a:r>
              <a:rPr lang="en-US" sz="1100" dirty="0" smtClean="0">
                <a:solidFill>
                  <a:schemeClr val="bg1">
                    <a:lumMod val="50000"/>
                  </a:schemeClr>
                </a:solidFill>
              </a:rPr>
              <a:t>, </a:t>
            </a:r>
            <a:r>
              <a:rPr lang="en-US" sz="1100" dirty="0" err="1" smtClean="0">
                <a:solidFill>
                  <a:schemeClr val="bg1">
                    <a:lumMod val="50000"/>
                  </a:schemeClr>
                </a:solidFill>
              </a:rPr>
              <a:t>Carlsson</a:t>
            </a:r>
            <a:endParaRPr lang="en-US" sz="1100" dirty="0">
              <a:solidFill>
                <a:schemeClr val="bg1">
                  <a:lumMod val="50000"/>
                </a:schemeClr>
              </a:solidFill>
            </a:endParaRPr>
          </a:p>
        </p:txBody>
      </p:sp>
    </p:spTree>
    <p:extLst>
      <p:ext uri="{BB962C8B-B14F-4D97-AF65-F5344CB8AC3E}">
        <p14:creationId xmlns:p14="http://schemas.microsoft.com/office/powerpoint/2010/main" val="2174026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45744"/>
            <a:ext cx="9144000" cy="3681724"/>
          </a:xfrm>
          <a:prstGeom prst="rect">
            <a:avLst/>
          </a:prstGeom>
        </p:spPr>
      </p:pic>
      <p:pic>
        <p:nvPicPr>
          <p:cNvPr id="3" name="Picture 2"/>
          <p:cNvPicPr>
            <a:picLocks noChangeAspect="1"/>
          </p:cNvPicPr>
          <p:nvPr/>
        </p:nvPicPr>
        <p:blipFill>
          <a:blip r:embed="rId3"/>
          <a:stretch>
            <a:fillRect/>
          </a:stretch>
        </p:blipFill>
        <p:spPr>
          <a:xfrm>
            <a:off x="0" y="5107664"/>
            <a:ext cx="9052560" cy="1395805"/>
          </a:xfrm>
          <a:prstGeom prst="rect">
            <a:avLst/>
          </a:prstGeom>
        </p:spPr>
      </p:pic>
    </p:spTree>
    <p:extLst>
      <p:ext uri="{BB962C8B-B14F-4D97-AF65-F5344CB8AC3E}">
        <p14:creationId xmlns:p14="http://schemas.microsoft.com/office/powerpoint/2010/main" val="25710675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Kolmogorov-Smirnov Test</a:t>
            </a:r>
            <a:br>
              <a:rPr lang="en-US" b="1" dirty="0" smtClean="0"/>
            </a:br>
            <a:endParaRPr lang="en-US" dirty="0"/>
          </a:p>
        </p:txBody>
      </p:sp>
    </p:spTree>
    <p:extLst>
      <p:ext uri="{BB962C8B-B14F-4D97-AF65-F5344CB8AC3E}">
        <p14:creationId xmlns:p14="http://schemas.microsoft.com/office/powerpoint/2010/main" val="161449530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3500" y="342478"/>
            <a:ext cx="6464300" cy="5473700"/>
          </a:xfrm>
          <a:prstGeom prst="rect">
            <a:avLst/>
          </a:prstGeom>
        </p:spPr>
      </p:pic>
      <p:sp>
        <p:nvSpPr>
          <p:cNvPr id="3" name="Rectangle 2"/>
          <p:cNvSpPr/>
          <p:nvPr/>
        </p:nvSpPr>
        <p:spPr>
          <a:xfrm>
            <a:off x="423376" y="5836334"/>
            <a:ext cx="8559558" cy="830997"/>
          </a:xfrm>
          <a:prstGeom prst="rect">
            <a:avLst/>
          </a:prstGeom>
        </p:spPr>
        <p:txBody>
          <a:bodyPr wrap="square">
            <a:spAutoFit/>
          </a:bodyPr>
          <a:lstStyle/>
          <a:p>
            <a:r>
              <a:rPr lang="en-US" sz="2400" dirty="0" smtClean="0"/>
              <a:t>Sorted </a:t>
            </a:r>
            <a:r>
              <a:rPr lang="en-US" sz="2400" dirty="0" err="1" smtClean="0"/>
              <a:t>controlB</a:t>
            </a:r>
            <a:r>
              <a:rPr lang="en-US" sz="2400" dirty="0" smtClean="0"/>
              <a:t>={0.08, 0.10, 0.15, 0.17, 0.24, 0.34, 0.38, 0.42, 0.49, 0.50, 0.70, 0.94, 0.95, 1.26, 1.37, 1.55, 1.75, 3.20, 6.98, 50.57} </a:t>
            </a:r>
            <a:endParaRPr lang="en-US" sz="2400" dirty="0"/>
          </a:p>
        </p:txBody>
      </p:sp>
      <p:sp>
        <p:nvSpPr>
          <p:cNvPr id="4" name="Rectangle 3"/>
          <p:cNvSpPr/>
          <p:nvPr/>
        </p:nvSpPr>
        <p:spPr>
          <a:xfrm>
            <a:off x="145983" y="39991"/>
            <a:ext cx="5982103" cy="369332"/>
          </a:xfrm>
          <a:prstGeom prst="rect">
            <a:avLst/>
          </a:prstGeom>
        </p:spPr>
        <p:txBody>
          <a:bodyPr wrap="square">
            <a:spAutoFit/>
          </a:bodyPr>
          <a:lstStyle/>
          <a:p>
            <a:r>
              <a:rPr lang="en-US" dirty="0" smtClean="0">
                <a:hlinkClick r:id="rId3"/>
              </a:rPr>
              <a:t>http://www.physics.csbsju.edu/stats/KS-test.html</a:t>
            </a:r>
            <a:r>
              <a:rPr lang="en-US" dirty="0" smtClean="0"/>
              <a:t> </a:t>
            </a:r>
            <a:endParaRPr lang="en-US" dirty="0"/>
          </a:p>
        </p:txBody>
      </p:sp>
    </p:spTree>
    <p:extLst>
      <p:ext uri="{BB962C8B-B14F-4D97-AF65-F5344CB8AC3E}">
        <p14:creationId xmlns:p14="http://schemas.microsoft.com/office/powerpoint/2010/main" val="300294896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3376" y="5836334"/>
            <a:ext cx="8559558" cy="830997"/>
          </a:xfrm>
          <a:prstGeom prst="rect">
            <a:avLst/>
          </a:prstGeom>
        </p:spPr>
        <p:txBody>
          <a:bodyPr wrap="square">
            <a:spAutoFit/>
          </a:bodyPr>
          <a:lstStyle/>
          <a:p>
            <a:r>
              <a:rPr lang="en-US" sz="2400" dirty="0" smtClean="0"/>
              <a:t>Sorted </a:t>
            </a:r>
            <a:r>
              <a:rPr lang="en-US" sz="2400" dirty="0" err="1" smtClean="0"/>
              <a:t>controlB</a:t>
            </a:r>
            <a:r>
              <a:rPr lang="en-US" sz="2400" dirty="0" smtClean="0"/>
              <a:t>={0.08, 0.10, 0.15, 0.17, 0.24, 0.34, 0.38, 0.42, 0.49, 0.50, 0.70, 0.94, 0.95, 1.26, 1.37, 1.55, 1.75, 3.20, 6.98, 50.57} </a:t>
            </a:r>
            <a:endParaRPr lang="en-US" sz="2400" dirty="0"/>
          </a:p>
        </p:txBody>
      </p:sp>
      <p:pic>
        <p:nvPicPr>
          <p:cNvPr id="4" name="Picture 3"/>
          <p:cNvPicPr>
            <a:picLocks noChangeAspect="1"/>
          </p:cNvPicPr>
          <p:nvPr/>
        </p:nvPicPr>
        <p:blipFill>
          <a:blip r:embed="rId2"/>
          <a:stretch>
            <a:fillRect/>
          </a:stretch>
        </p:blipFill>
        <p:spPr>
          <a:xfrm>
            <a:off x="1333500" y="362634"/>
            <a:ext cx="6464300" cy="5473700"/>
          </a:xfrm>
          <a:prstGeom prst="rect">
            <a:avLst/>
          </a:prstGeom>
        </p:spPr>
      </p:pic>
      <p:sp>
        <p:nvSpPr>
          <p:cNvPr id="5" name="Rectangle 4"/>
          <p:cNvSpPr/>
          <p:nvPr/>
        </p:nvSpPr>
        <p:spPr>
          <a:xfrm>
            <a:off x="145983" y="39991"/>
            <a:ext cx="5982103" cy="369332"/>
          </a:xfrm>
          <a:prstGeom prst="rect">
            <a:avLst/>
          </a:prstGeom>
        </p:spPr>
        <p:txBody>
          <a:bodyPr wrap="square">
            <a:spAutoFit/>
          </a:bodyPr>
          <a:lstStyle/>
          <a:p>
            <a:r>
              <a:rPr lang="en-US" dirty="0" smtClean="0">
                <a:hlinkClick r:id="rId3"/>
              </a:rPr>
              <a:t>http://www.physics.csbsju.edu/stats/KS-test.html</a:t>
            </a:r>
            <a:r>
              <a:rPr lang="en-US" dirty="0" smtClean="0"/>
              <a:t> </a:t>
            </a:r>
            <a:endParaRPr lang="en-US" dirty="0"/>
          </a:p>
        </p:txBody>
      </p:sp>
    </p:spTree>
    <p:extLst>
      <p:ext uri="{BB962C8B-B14F-4D97-AF65-F5344CB8AC3E}">
        <p14:creationId xmlns:p14="http://schemas.microsoft.com/office/powerpoint/2010/main" val="88270720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9850" y="364617"/>
            <a:ext cx="6464300" cy="5473700"/>
          </a:xfrm>
          <a:prstGeom prst="rect">
            <a:avLst/>
          </a:prstGeom>
        </p:spPr>
      </p:pic>
      <p:sp>
        <p:nvSpPr>
          <p:cNvPr id="4" name="Rectangle 3"/>
          <p:cNvSpPr/>
          <p:nvPr/>
        </p:nvSpPr>
        <p:spPr>
          <a:xfrm>
            <a:off x="250908" y="5974781"/>
            <a:ext cx="8642184" cy="830997"/>
          </a:xfrm>
          <a:prstGeom prst="rect">
            <a:avLst/>
          </a:prstGeom>
        </p:spPr>
        <p:txBody>
          <a:bodyPr wrap="square">
            <a:spAutoFit/>
          </a:bodyPr>
          <a:lstStyle/>
          <a:p>
            <a:r>
              <a:rPr lang="en-US" sz="2400" dirty="0" err="1" smtClean="0"/>
              <a:t>treatmentB</a:t>
            </a:r>
            <a:r>
              <a:rPr lang="en-US" sz="2400" dirty="0" smtClean="0"/>
              <a:t>= {2.37, 2.16, 14.82, 1.73, 41.04, 0.23, 1.32, 2.91, 39.41, 0.11, 27.44, 4.51, 0.51, 4.50, 0.18, 14.68, 4.66, 1.30, 2.06, 1.19} </a:t>
            </a:r>
            <a:endParaRPr lang="en-US" sz="2400" dirty="0"/>
          </a:p>
        </p:txBody>
      </p:sp>
      <p:sp>
        <p:nvSpPr>
          <p:cNvPr id="5" name="Rectangle 4"/>
          <p:cNvSpPr/>
          <p:nvPr/>
        </p:nvSpPr>
        <p:spPr>
          <a:xfrm>
            <a:off x="145983" y="39991"/>
            <a:ext cx="5982103" cy="369332"/>
          </a:xfrm>
          <a:prstGeom prst="rect">
            <a:avLst/>
          </a:prstGeom>
        </p:spPr>
        <p:txBody>
          <a:bodyPr wrap="square">
            <a:spAutoFit/>
          </a:bodyPr>
          <a:lstStyle/>
          <a:p>
            <a:r>
              <a:rPr lang="en-US" dirty="0" smtClean="0">
                <a:hlinkClick r:id="rId3"/>
              </a:rPr>
              <a:t>http://www.physics.csbsju.edu/stats/KS-test.html</a:t>
            </a:r>
            <a:r>
              <a:rPr lang="en-US" dirty="0" smtClean="0"/>
              <a:t> </a:t>
            </a:r>
            <a:endParaRPr lang="en-US" dirty="0"/>
          </a:p>
        </p:txBody>
      </p:sp>
    </p:spTree>
    <p:extLst>
      <p:ext uri="{BB962C8B-B14F-4D97-AF65-F5344CB8AC3E}">
        <p14:creationId xmlns:p14="http://schemas.microsoft.com/office/powerpoint/2010/main" val="40005764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9850" y="364617"/>
            <a:ext cx="6464300" cy="5473700"/>
          </a:xfrm>
          <a:prstGeom prst="rect">
            <a:avLst/>
          </a:prstGeom>
        </p:spPr>
      </p:pic>
      <p:sp>
        <p:nvSpPr>
          <p:cNvPr id="4" name="Rectangle 3"/>
          <p:cNvSpPr/>
          <p:nvPr/>
        </p:nvSpPr>
        <p:spPr>
          <a:xfrm>
            <a:off x="250908" y="5974781"/>
            <a:ext cx="8642184" cy="830997"/>
          </a:xfrm>
          <a:prstGeom prst="rect">
            <a:avLst/>
          </a:prstGeom>
        </p:spPr>
        <p:txBody>
          <a:bodyPr wrap="square">
            <a:spAutoFit/>
          </a:bodyPr>
          <a:lstStyle/>
          <a:p>
            <a:r>
              <a:rPr lang="en-US" sz="2400" dirty="0" err="1" smtClean="0"/>
              <a:t>treatmentB</a:t>
            </a:r>
            <a:r>
              <a:rPr lang="en-US" sz="2400" dirty="0" smtClean="0"/>
              <a:t>= {0.11, 0.18, 0.23, 0.51, 1.19, 1.30, 1.32, 1.73, 2.06, 2.16, 2.37, 2.91, 4.50, 4.51, 4.66, 14.68, 14.82, 27.44, 39.41, 41.04} </a:t>
            </a:r>
            <a:endParaRPr lang="en-US" sz="2400" dirty="0"/>
          </a:p>
        </p:txBody>
      </p:sp>
      <p:sp>
        <p:nvSpPr>
          <p:cNvPr id="5" name="Rectangle 4"/>
          <p:cNvSpPr/>
          <p:nvPr/>
        </p:nvSpPr>
        <p:spPr>
          <a:xfrm>
            <a:off x="145983" y="39991"/>
            <a:ext cx="5982103" cy="369332"/>
          </a:xfrm>
          <a:prstGeom prst="rect">
            <a:avLst/>
          </a:prstGeom>
        </p:spPr>
        <p:txBody>
          <a:bodyPr wrap="square">
            <a:spAutoFit/>
          </a:bodyPr>
          <a:lstStyle/>
          <a:p>
            <a:r>
              <a:rPr lang="en-US" dirty="0" smtClean="0">
                <a:hlinkClick r:id="rId3"/>
              </a:rPr>
              <a:t>http://www.physics.csbsju.edu/stats/KS-test.html</a:t>
            </a:r>
            <a:r>
              <a:rPr lang="en-US" dirty="0" smtClean="0"/>
              <a:t> </a:t>
            </a:r>
            <a:endParaRPr lang="en-US" dirty="0"/>
          </a:p>
        </p:txBody>
      </p:sp>
    </p:spTree>
    <p:extLst>
      <p:ext uri="{BB962C8B-B14F-4D97-AF65-F5344CB8AC3E}">
        <p14:creationId xmlns:p14="http://schemas.microsoft.com/office/powerpoint/2010/main" val="42068138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3496" y="28840"/>
            <a:ext cx="6464300" cy="5473700"/>
          </a:xfrm>
          <a:prstGeom prst="rect">
            <a:avLst/>
          </a:prstGeom>
        </p:spPr>
      </p:pic>
      <p:sp>
        <p:nvSpPr>
          <p:cNvPr id="3" name="Rectangle 2"/>
          <p:cNvSpPr/>
          <p:nvPr/>
        </p:nvSpPr>
        <p:spPr>
          <a:xfrm>
            <a:off x="291961" y="5158387"/>
            <a:ext cx="8598389" cy="1631216"/>
          </a:xfrm>
          <a:prstGeom prst="rect">
            <a:avLst/>
          </a:prstGeom>
          <a:solidFill>
            <a:schemeClr val="bg1"/>
          </a:solidFill>
        </p:spPr>
        <p:txBody>
          <a:bodyPr wrap="square">
            <a:spAutoFit/>
          </a:bodyPr>
          <a:lstStyle/>
          <a:p>
            <a:r>
              <a:rPr lang="en-US" sz="2000" dirty="0" smtClean="0"/>
              <a:t>The KS-test uses the maximum vertical deviation between the two curves as the statistic D. In this case the maximum deviation occurs near x=1 and has D=.45. (The fraction of the treatment group that is less then one is 0.2 (4 out of the 20 values); the fraction of the control group that is less than one is 0.65 (13 out of the 20 values). Thus the maximum difference in cumulative fraction is D=.45.) </a:t>
            </a:r>
            <a:endParaRPr lang="en-US" sz="2000" dirty="0"/>
          </a:p>
        </p:txBody>
      </p:sp>
      <p:sp>
        <p:nvSpPr>
          <p:cNvPr id="4" name="Rectangle 3"/>
          <p:cNvSpPr/>
          <p:nvPr/>
        </p:nvSpPr>
        <p:spPr>
          <a:xfrm>
            <a:off x="2738547" y="4328364"/>
            <a:ext cx="5982103" cy="369332"/>
          </a:xfrm>
          <a:prstGeom prst="rect">
            <a:avLst/>
          </a:prstGeom>
        </p:spPr>
        <p:txBody>
          <a:bodyPr wrap="square">
            <a:spAutoFit/>
          </a:bodyPr>
          <a:lstStyle/>
          <a:p>
            <a:r>
              <a:rPr lang="en-US" dirty="0" smtClean="0">
                <a:hlinkClick r:id="rId3"/>
              </a:rPr>
              <a:t>http://www.physics.csbsju.edu/stats/KS-test.html</a:t>
            </a:r>
            <a:r>
              <a:rPr lang="en-US" dirty="0" smtClean="0"/>
              <a:t> </a:t>
            </a:r>
            <a:endParaRPr lang="en-US" dirty="0"/>
          </a:p>
        </p:txBody>
      </p:sp>
    </p:spTree>
    <p:extLst>
      <p:ext uri="{BB962C8B-B14F-4D97-AF65-F5344CB8AC3E}">
        <p14:creationId xmlns:p14="http://schemas.microsoft.com/office/powerpoint/2010/main" val="21916706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1818" y="0"/>
            <a:ext cx="3972479" cy="321989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1819" y="3638101"/>
            <a:ext cx="3972479" cy="3219899"/>
          </a:xfrm>
          <a:prstGeom prst="rect">
            <a:avLst/>
          </a:prstGeom>
        </p:spPr>
      </p:pic>
      <p:sp>
        <p:nvSpPr>
          <p:cNvPr id="4" name="Rectangle 3"/>
          <p:cNvSpPr/>
          <p:nvPr/>
        </p:nvSpPr>
        <p:spPr>
          <a:xfrm>
            <a:off x="322445" y="319712"/>
            <a:ext cx="8648299" cy="6370975"/>
          </a:xfrm>
          <a:prstGeom prst="rect">
            <a:avLst/>
          </a:prstGeom>
        </p:spPr>
        <p:txBody>
          <a:bodyPr wrap="square">
            <a:spAutoFit/>
          </a:bodyPr>
          <a:lstStyle/>
          <a:p>
            <a:r>
              <a:rPr lang="en-US" sz="2400" dirty="0"/>
              <a:t>a &lt;- sort(</a:t>
            </a:r>
            <a:r>
              <a:rPr lang="en-US" sz="2400" dirty="0" err="1"/>
              <a:t>runif</a:t>
            </a:r>
            <a:r>
              <a:rPr lang="en-US" sz="2400" dirty="0"/>
              <a:t>(30, 0,3))</a:t>
            </a:r>
          </a:p>
          <a:p>
            <a:r>
              <a:rPr lang="en-US" sz="2400" dirty="0" err="1"/>
              <a:t>sa</a:t>
            </a:r>
            <a:r>
              <a:rPr lang="en-US" sz="2400" dirty="0"/>
              <a:t> &lt;-sin(a)</a:t>
            </a:r>
          </a:p>
          <a:p>
            <a:r>
              <a:rPr lang="en-US" sz="2400" dirty="0"/>
              <a:t>b &lt;- sort(</a:t>
            </a:r>
            <a:r>
              <a:rPr lang="en-US" sz="2400" dirty="0" err="1"/>
              <a:t>runif</a:t>
            </a:r>
            <a:r>
              <a:rPr lang="en-US" sz="2400" dirty="0"/>
              <a:t>(25, 0,3))</a:t>
            </a:r>
          </a:p>
          <a:p>
            <a:r>
              <a:rPr lang="en-US" sz="2400" dirty="0" err="1"/>
              <a:t>sb</a:t>
            </a:r>
            <a:r>
              <a:rPr lang="en-US" sz="2400" dirty="0"/>
              <a:t> &lt;-sin(b)</a:t>
            </a:r>
          </a:p>
          <a:p>
            <a:r>
              <a:rPr lang="en-US" sz="2400" dirty="0"/>
              <a:t>c &lt;- sort(</a:t>
            </a:r>
            <a:r>
              <a:rPr lang="en-US" sz="2400" dirty="0" err="1"/>
              <a:t>runif</a:t>
            </a:r>
            <a:r>
              <a:rPr lang="en-US" sz="2400" dirty="0"/>
              <a:t>(30, 0,3))</a:t>
            </a:r>
          </a:p>
          <a:p>
            <a:r>
              <a:rPr lang="en-US" sz="2400" dirty="0" err="1"/>
              <a:t>sc</a:t>
            </a:r>
            <a:r>
              <a:rPr lang="en-US" sz="2400" dirty="0"/>
              <a:t> &lt;- c^2</a:t>
            </a:r>
          </a:p>
          <a:p>
            <a:endParaRPr lang="en-US" sz="2400" dirty="0"/>
          </a:p>
          <a:p>
            <a:r>
              <a:rPr lang="en-US" sz="2400" dirty="0"/>
              <a:t>plot(</a:t>
            </a:r>
            <a:r>
              <a:rPr lang="en-US" sz="2400" dirty="0" err="1"/>
              <a:t>sa</a:t>
            </a:r>
            <a:r>
              <a:rPr lang="en-US" sz="2400" dirty="0"/>
              <a:t>, main = "data", col="blue", </a:t>
            </a:r>
            <a:r>
              <a:rPr lang="en-US" sz="2400" dirty="0" err="1"/>
              <a:t>pch</a:t>
            </a:r>
            <a:r>
              <a:rPr lang="en-US" sz="2400" dirty="0"/>
              <a:t> = 17, </a:t>
            </a:r>
          </a:p>
          <a:p>
            <a:r>
              <a:rPr lang="en-US" sz="2400" dirty="0"/>
              <a:t>     </a:t>
            </a:r>
            <a:r>
              <a:rPr lang="en-US" sz="2400" dirty="0" err="1"/>
              <a:t>cex.main</a:t>
            </a:r>
            <a:r>
              <a:rPr lang="en-US" sz="2400" dirty="0"/>
              <a:t> = 1.5, </a:t>
            </a:r>
            <a:r>
              <a:rPr lang="en-US" sz="2400" dirty="0" err="1"/>
              <a:t>cex.lab</a:t>
            </a:r>
            <a:r>
              <a:rPr lang="en-US" sz="2400" dirty="0"/>
              <a:t> = 1.7, </a:t>
            </a:r>
            <a:r>
              <a:rPr lang="en-US" sz="2400" dirty="0" err="1"/>
              <a:t>cex.axis</a:t>
            </a:r>
            <a:r>
              <a:rPr lang="en-US" sz="2400" dirty="0"/>
              <a:t> = 2)</a:t>
            </a:r>
          </a:p>
          <a:p>
            <a:r>
              <a:rPr lang="en-US" sz="2400" dirty="0"/>
              <a:t>points(</a:t>
            </a:r>
            <a:r>
              <a:rPr lang="en-US" sz="2400" dirty="0" err="1"/>
              <a:t>sb</a:t>
            </a:r>
            <a:r>
              <a:rPr lang="en-US" sz="2400" dirty="0"/>
              <a:t>, col="red", </a:t>
            </a:r>
            <a:r>
              <a:rPr lang="en-US" sz="2400" dirty="0" err="1"/>
              <a:t>pch</a:t>
            </a:r>
            <a:r>
              <a:rPr lang="en-US" sz="2400" dirty="0"/>
              <a:t> = 19</a:t>
            </a:r>
            <a:r>
              <a:rPr lang="en-US" sz="2400" dirty="0" smtClean="0"/>
              <a:t>)</a:t>
            </a:r>
            <a:endParaRPr lang="en-US" sz="2400" dirty="0"/>
          </a:p>
          <a:p>
            <a:r>
              <a:rPr lang="en-US" sz="2400" dirty="0"/>
              <a:t>points(</a:t>
            </a:r>
            <a:r>
              <a:rPr lang="en-US" sz="2400" dirty="0" err="1"/>
              <a:t>sc</a:t>
            </a:r>
            <a:r>
              <a:rPr lang="en-US" sz="2400" dirty="0"/>
              <a:t>,  </a:t>
            </a:r>
            <a:r>
              <a:rPr lang="en-US" sz="2400" dirty="0" err="1"/>
              <a:t>pch</a:t>
            </a:r>
            <a:r>
              <a:rPr lang="en-US" sz="2400" dirty="0"/>
              <a:t> = 10, </a:t>
            </a:r>
            <a:r>
              <a:rPr lang="en-US" sz="2400" dirty="0" err="1" smtClean="0"/>
              <a:t>cex</a:t>
            </a:r>
            <a:r>
              <a:rPr lang="en-US" sz="2400" dirty="0" smtClean="0"/>
              <a:t>=2)</a:t>
            </a:r>
            <a:endParaRPr lang="en-US" sz="2400" dirty="0"/>
          </a:p>
          <a:p>
            <a:endParaRPr lang="en-US" sz="2400" dirty="0"/>
          </a:p>
          <a:p>
            <a:r>
              <a:rPr lang="en-US" sz="2400" dirty="0"/>
              <a:t>plot(</a:t>
            </a:r>
            <a:r>
              <a:rPr lang="en-US" sz="2400" dirty="0" err="1"/>
              <a:t>sc</a:t>
            </a:r>
            <a:r>
              <a:rPr lang="en-US" sz="2400" dirty="0"/>
              <a:t>, main = "data",  </a:t>
            </a:r>
            <a:r>
              <a:rPr lang="en-US" sz="2400" dirty="0" err="1"/>
              <a:t>pch</a:t>
            </a:r>
            <a:r>
              <a:rPr lang="en-US" sz="2400" dirty="0"/>
              <a:t> = 10,  </a:t>
            </a:r>
            <a:endParaRPr lang="en-US" sz="2400" dirty="0" smtClean="0"/>
          </a:p>
          <a:p>
            <a:r>
              <a:rPr lang="en-US" sz="2400" dirty="0" err="1" smtClean="0"/>
              <a:t>cex</a:t>
            </a:r>
            <a:r>
              <a:rPr lang="en-US" sz="2400" dirty="0" smtClean="0"/>
              <a:t>=2</a:t>
            </a:r>
            <a:r>
              <a:rPr lang="en-US" sz="2400" dirty="0"/>
              <a:t>, </a:t>
            </a:r>
            <a:r>
              <a:rPr lang="en-US" sz="2400" dirty="0" err="1"/>
              <a:t>cex.main</a:t>
            </a:r>
            <a:r>
              <a:rPr lang="en-US" sz="2400" dirty="0"/>
              <a:t> = 1.5, </a:t>
            </a:r>
            <a:endParaRPr lang="en-US" sz="2400" dirty="0" smtClean="0"/>
          </a:p>
          <a:p>
            <a:r>
              <a:rPr lang="en-US" sz="2400" dirty="0" err="1" smtClean="0"/>
              <a:t>cex.lab</a:t>
            </a:r>
            <a:r>
              <a:rPr lang="en-US" sz="2400" dirty="0" smtClean="0"/>
              <a:t> </a:t>
            </a:r>
            <a:r>
              <a:rPr lang="en-US" sz="2400" dirty="0"/>
              <a:t>= 1.7, </a:t>
            </a:r>
            <a:r>
              <a:rPr lang="en-US" sz="2400" dirty="0" err="1"/>
              <a:t>cex.axis</a:t>
            </a:r>
            <a:r>
              <a:rPr lang="en-US" sz="2400" dirty="0"/>
              <a:t> = 2)</a:t>
            </a:r>
          </a:p>
          <a:p>
            <a:r>
              <a:rPr lang="en-US" sz="2400" dirty="0"/>
              <a:t>points(</a:t>
            </a:r>
            <a:r>
              <a:rPr lang="en-US" sz="2400" dirty="0" err="1"/>
              <a:t>sb</a:t>
            </a:r>
            <a:r>
              <a:rPr lang="en-US" sz="2400" dirty="0"/>
              <a:t>, col="red", </a:t>
            </a:r>
            <a:r>
              <a:rPr lang="en-US" sz="2400" dirty="0" err="1"/>
              <a:t>pch</a:t>
            </a:r>
            <a:r>
              <a:rPr lang="en-US" sz="2400" dirty="0"/>
              <a:t> = 19)</a:t>
            </a:r>
          </a:p>
          <a:p>
            <a:r>
              <a:rPr lang="en-US" sz="2400" dirty="0"/>
              <a:t>points(</a:t>
            </a:r>
            <a:r>
              <a:rPr lang="en-US" sz="2400" dirty="0" err="1"/>
              <a:t>sa</a:t>
            </a:r>
            <a:r>
              <a:rPr lang="en-US" sz="2400" dirty="0"/>
              <a:t>, col="blue", </a:t>
            </a:r>
            <a:r>
              <a:rPr lang="en-US" sz="2400" dirty="0" err="1"/>
              <a:t>pch</a:t>
            </a:r>
            <a:r>
              <a:rPr lang="en-US" sz="2400" dirty="0"/>
              <a:t> = 17)</a:t>
            </a:r>
          </a:p>
        </p:txBody>
      </p:sp>
    </p:spTree>
    <p:extLst>
      <p:ext uri="{BB962C8B-B14F-4D97-AF65-F5344CB8AC3E}">
        <p14:creationId xmlns:p14="http://schemas.microsoft.com/office/powerpoint/2010/main" val="179230405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2190" y="526149"/>
            <a:ext cx="9052560" cy="6054352"/>
          </a:xfrm>
          <a:prstGeom prst="rect">
            <a:avLst/>
          </a:prstGeom>
        </p:spPr>
      </p:pic>
      <p:sp>
        <p:nvSpPr>
          <p:cNvPr id="3" name="TextBox 2"/>
          <p:cNvSpPr txBox="1"/>
          <p:nvPr/>
        </p:nvSpPr>
        <p:spPr>
          <a:xfrm>
            <a:off x="4100362" y="149039"/>
            <a:ext cx="962526" cy="523220"/>
          </a:xfrm>
          <a:prstGeom prst="rect">
            <a:avLst/>
          </a:prstGeom>
          <a:solidFill>
            <a:schemeClr val="accent6">
              <a:lumMod val="20000"/>
              <a:lumOff val="80000"/>
            </a:schemeClr>
          </a:solidFill>
        </p:spPr>
        <p:txBody>
          <a:bodyPr wrap="square" rtlCol="0">
            <a:spAutoFit/>
          </a:bodyPr>
          <a:lstStyle/>
          <a:p>
            <a:pPr algn="ctr"/>
            <a:r>
              <a:rPr lang="en-US" sz="2800" dirty="0" err="1">
                <a:solidFill>
                  <a:srgbClr val="7030A0"/>
                </a:solidFill>
              </a:rPr>
              <a:t>k</a:t>
            </a:r>
            <a:r>
              <a:rPr lang="en-US" sz="2800" dirty="0" err="1" smtClean="0">
                <a:solidFill>
                  <a:srgbClr val="7030A0"/>
                </a:solidFill>
              </a:rPr>
              <a:t>s.r</a:t>
            </a:r>
            <a:endParaRPr lang="en-US" sz="2800" dirty="0">
              <a:solidFill>
                <a:srgbClr val="7030A0"/>
              </a:solidFill>
            </a:endParaRPr>
          </a:p>
        </p:txBody>
      </p:sp>
    </p:spTree>
    <p:extLst>
      <p:ext uri="{BB962C8B-B14F-4D97-AF65-F5344CB8AC3E}">
        <p14:creationId xmlns:p14="http://schemas.microsoft.com/office/powerpoint/2010/main" val="292162172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3688" y="1146710"/>
            <a:ext cx="9582150" cy="5276850"/>
          </a:xfrm>
          <a:prstGeom prst="rect">
            <a:avLst/>
          </a:prstGeom>
        </p:spPr>
      </p:pic>
      <p:sp>
        <p:nvSpPr>
          <p:cNvPr id="3" name="TextBox 2"/>
          <p:cNvSpPr txBox="1"/>
          <p:nvPr/>
        </p:nvSpPr>
        <p:spPr>
          <a:xfrm>
            <a:off x="3647980" y="303044"/>
            <a:ext cx="1876926" cy="523220"/>
          </a:xfrm>
          <a:prstGeom prst="rect">
            <a:avLst/>
          </a:prstGeom>
          <a:solidFill>
            <a:schemeClr val="accent6">
              <a:lumMod val="20000"/>
              <a:lumOff val="80000"/>
            </a:schemeClr>
          </a:solidFill>
        </p:spPr>
        <p:txBody>
          <a:bodyPr wrap="square" rtlCol="0">
            <a:spAutoFit/>
          </a:bodyPr>
          <a:lstStyle/>
          <a:p>
            <a:pPr algn="ctr"/>
            <a:r>
              <a:rPr lang="en-US" sz="2800" dirty="0" err="1" smtClean="0">
                <a:solidFill>
                  <a:srgbClr val="7030A0"/>
                </a:solidFill>
              </a:rPr>
              <a:t>ks.r</a:t>
            </a:r>
            <a:r>
              <a:rPr lang="en-US" sz="2800" dirty="0" smtClean="0">
                <a:solidFill>
                  <a:srgbClr val="7030A0"/>
                </a:solidFill>
              </a:rPr>
              <a:t> (cont.)</a:t>
            </a:r>
            <a:endParaRPr lang="en-US" sz="2800" dirty="0">
              <a:solidFill>
                <a:srgbClr val="7030A0"/>
              </a:solidFill>
            </a:endParaRPr>
          </a:p>
        </p:txBody>
      </p:sp>
    </p:spTree>
    <p:extLst>
      <p:ext uri="{BB962C8B-B14F-4D97-AF65-F5344CB8AC3E}">
        <p14:creationId xmlns:p14="http://schemas.microsoft.com/office/powerpoint/2010/main" val="24336154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WordArt 2"/>
          <p:cNvSpPr>
            <a:spLocks noChangeArrowheads="1" noChangeShapeType="1" noTextEdit="1"/>
          </p:cNvSpPr>
          <p:nvPr/>
        </p:nvSpPr>
        <p:spPr bwMode="auto">
          <a:xfrm>
            <a:off x="2209800" y="381000"/>
            <a:ext cx="4800600" cy="1549400"/>
          </a:xfrm>
          <a:prstGeom prst="rect">
            <a:avLst/>
          </a:prstGeom>
        </p:spPr>
        <p:txBody>
          <a:bodyPr wrap="none" fromWordArt="1">
            <a:prstTxWarp prst="textPlain">
              <a:avLst>
                <a:gd name="adj" fmla="val 50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a:ea typeface="Arial Black"/>
                <a:cs typeface="Arial Black"/>
              </a:rPr>
              <a:t>Geometry</a:t>
            </a:r>
          </a:p>
        </p:txBody>
      </p:sp>
      <p:sp>
        <p:nvSpPr>
          <p:cNvPr id="16388" name="Rectangle 4"/>
          <p:cNvSpPr>
            <a:spLocks noChangeArrowheads="1"/>
          </p:cNvSpPr>
          <p:nvPr/>
        </p:nvSpPr>
        <p:spPr bwMode="auto">
          <a:xfrm>
            <a:off x="304800" y="3048000"/>
            <a:ext cx="1828800" cy="1828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389" name="Oval 5"/>
          <p:cNvSpPr>
            <a:spLocks noChangeArrowheads="1"/>
          </p:cNvSpPr>
          <p:nvPr/>
        </p:nvSpPr>
        <p:spPr bwMode="auto">
          <a:xfrm>
            <a:off x="3810000" y="2895600"/>
            <a:ext cx="1905000" cy="1981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390" name="Freeform 6"/>
          <p:cNvSpPr>
            <a:spLocks/>
          </p:cNvSpPr>
          <p:nvPr/>
        </p:nvSpPr>
        <p:spPr bwMode="auto">
          <a:xfrm>
            <a:off x="7010400" y="2819400"/>
            <a:ext cx="1905000" cy="2057400"/>
          </a:xfrm>
          <a:custGeom>
            <a:avLst/>
            <a:gdLst>
              <a:gd name="T0" fmla="*/ 0 w 1200"/>
              <a:gd name="T1" fmla="*/ 1296 h 1296"/>
              <a:gd name="T2" fmla="*/ 576 w 1200"/>
              <a:gd name="T3" fmla="*/ 0 h 1296"/>
              <a:gd name="T4" fmla="*/ 1200 w 1200"/>
              <a:gd name="T5" fmla="*/ 1296 h 1296"/>
              <a:gd name="T6" fmla="*/ 0 w 1200"/>
              <a:gd name="T7" fmla="*/ 1296 h 1296"/>
            </a:gdLst>
            <a:ahLst/>
            <a:cxnLst>
              <a:cxn ang="0">
                <a:pos x="T0" y="T1"/>
              </a:cxn>
              <a:cxn ang="0">
                <a:pos x="T2" y="T3"/>
              </a:cxn>
              <a:cxn ang="0">
                <a:pos x="T4" y="T5"/>
              </a:cxn>
              <a:cxn ang="0">
                <a:pos x="T6" y="T7"/>
              </a:cxn>
            </a:cxnLst>
            <a:rect l="0" t="0" r="r" b="b"/>
            <a:pathLst>
              <a:path w="1200" h="1296">
                <a:moveTo>
                  <a:pt x="0" y="1296"/>
                </a:moveTo>
                <a:lnTo>
                  <a:pt x="576" y="0"/>
                </a:lnTo>
                <a:lnTo>
                  <a:pt x="1200" y="1296"/>
                </a:lnTo>
                <a:lnTo>
                  <a:pt x="0" y="1296"/>
                </a:ln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391" name="Text Box 7"/>
          <p:cNvSpPr txBox="1">
            <a:spLocks noChangeArrowheads="1"/>
          </p:cNvSpPr>
          <p:nvPr/>
        </p:nvSpPr>
        <p:spPr bwMode="auto">
          <a:xfrm>
            <a:off x="2514600" y="3124200"/>
            <a:ext cx="9144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9600" dirty="0">
                <a:solidFill>
                  <a:srgbClr val="660066"/>
                </a:solidFill>
              </a:rPr>
              <a:t>=</a:t>
            </a:r>
          </a:p>
        </p:txBody>
      </p:sp>
      <p:sp>
        <p:nvSpPr>
          <p:cNvPr id="16392" name="Text Box 8"/>
          <p:cNvSpPr txBox="1">
            <a:spLocks noChangeArrowheads="1"/>
          </p:cNvSpPr>
          <p:nvPr/>
        </p:nvSpPr>
        <p:spPr bwMode="auto">
          <a:xfrm>
            <a:off x="6096000" y="3124200"/>
            <a:ext cx="9144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9600" dirty="0">
                <a:solidFill>
                  <a:srgbClr val="660066"/>
                </a:solidFill>
              </a:rPr>
              <a:t>=</a:t>
            </a:r>
          </a:p>
        </p:txBody>
      </p:sp>
      <p:sp>
        <p:nvSpPr>
          <p:cNvPr id="16393" name="Line 9"/>
          <p:cNvSpPr>
            <a:spLocks noChangeShapeType="1"/>
          </p:cNvSpPr>
          <p:nvPr/>
        </p:nvSpPr>
        <p:spPr bwMode="auto">
          <a:xfrm flipH="1">
            <a:off x="2735179" y="3653590"/>
            <a:ext cx="381000" cy="609600"/>
          </a:xfrm>
          <a:prstGeom prst="line">
            <a:avLst/>
          </a:prstGeom>
          <a:noFill/>
          <a:ln w="76200">
            <a:solidFill>
              <a:srgbClr val="66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394" name="Line 10"/>
          <p:cNvSpPr>
            <a:spLocks noChangeShapeType="1"/>
          </p:cNvSpPr>
          <p:nvPr/>
        </p:nvSpPr>
        <p:spPr bwMode="auto">
          <a:xfrm flipH="1">
            <a:off x="6308558" y="3677653"/>
            <a:ext cx="381000" cy="609600"/>
          </a:xfrm>
          <a:prstGeom prst="line">
            <a:avLst/>
          </a:prstGeom>
          <a:noFill/>
          <a:ln w="76200">
            <a:solidFill>
              <a:srgbClr val="66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34985841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9695" y="-133066"/>
            <a:ext cx="5048955" cy="371526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9695" y="3219734"/>
            <a:ext cx="5048955" cy="3715268"/>
          </a:xfrm>
          <a:prstGeom prst="rect">
            <a:avLst/>
          </a:prstGeom>
        </p:spPr>
      </p:pic>
      <p:sp>
        <p:nvSpPr>
          <p:cNvPr id="5" name="Rectangle 4"/>
          <p:cNvSpPr/>
          <p:nvPr/>
        </p:nvSpPr>
        <p:spPr>
          <a:xfrm>
            <a:off x="495701" y="204317"/>
            <a:ext cx="4572000" cy="6001643"/>
          </a:xfrm>
          <a:prstGeom prst="rect">
            <a:avLst/>
          </a:prstGeom>
        </p:spPr>
        <p:txBody>
          <a:bodyPr wrap="square">
            <a:spAutoFit/>
          </a:bodyPr>
          <a:lstStyle/>
          <a:p>
            <a:r>
              <a:rPr lang="en-US" sz="2400" dirty="0">
                <a:solidFill>
                  <a:schemeClr val="accent3">
                    <a:lumMod val="50000"/>
                  </a:schemeClr>
                </a:solidFill>
              </a:rPr>
              <a:t># Plot empirical </a:t>
            </a:r>
            <a:r>
              <a:rPr lang="en-US" sz="2400" dirty="0" smtClean="0">
                <a:solidFill>
                  <a:schemeClr val="accent3">
                    <a:lumMod val="50000"/>
                  </a:schemeClr>
                </a:solidFill>
              </a:rPr>
              <a:t>cumulative</a:t>
            </a:r>
          </a:p>
          <a:p>
            <a:r>
              <a:rPr lang="en-US" sz="2400" dirty="0" smtClean="0">
                <a:solidFill>
                  <a:schemeClr val="accent3">
                    <a:lumMod val="50000"/>
                  </a:schemeClr>
                </a:solidFill>
              </a:rPr>
              <a:t>## distribution </a:t>
            </a:r>
            <a:r>
              <a:rPr lang="en-US" sz="2400" dirty="0">
                <a:solidFill>
                  <a:schemeClr val="accent3">
                    <a:lumMod val="50000"/>
                  </a:schemeClr>
                </a:solidFill>
              </a:rPr>
              <a:t>function</a:t>
            </a:r>
          </a:p>
          <a:p>
            <a:r>
              <a:rPr lang="en-US" sz="2400" dirty="0">
                <a:solidFill>
                  <a:schemeClr val="accent3">
                    <a:lumMod val="50000"/>
                  </a:schemeClr>
                </a:solidFill>
              </a:rPr>
              <a:t>## for these 3 data sets</a:t>
            </a:r>
          </a:p>
          <a:p>
            <a:r>
              <a:rPr lang="en-US" sz="2400" dirty="0"/>
              <a:t>plot(</a:t>
            </a:r>
            <a:r>
              <a:rPr lang="en-US" sz="2400" dirty="0" err="1"/>
              <a:t>ecdf</a:t>
            </a:r>
            <a:r>
              <a:rPr lang="en-US" sz="2400" dirty="0"/>
              <a:t>(</a:t>
            </a:r>
            <a:r>
              <a:rPr lang="en-US" sz="2400" dirty="0" err="1"/>
              <a:t>sa</a:t>
            </a:r>
            <a:r>
              <a:rPr lang="en-US" sz="2400" dirty="0"/>
              <a:t>))</a:t>
            </a:r>
          </a:p>
          <a:p>
            <a:r>
              <a:rPr lang="en-US" sz="2400" dirty="0"/>
              <a:t>plot(</a:t>
            </a:r>
            <a:r>
              <a:rPr lang="en-US" sz="2400" dirty="0" err="1"/>
              <a:t>ecdf</a:t>
            </a:r>
            <a:r>
              <a:rPr lang="en-US" sz="2400" dirty="0"/>
              <a:t>(</a:t>
            </a:r>
            <a:r>
              <a:rPr lang="en-US" sz="2400" dirty="0" err="1"/>
              <a:t>sb</a:t>
            </a:r>
            <a:r>
              <a:rPr lang="en-US" sz="2400" dirty="0"/>
              <a:t>), add=TRUE, </a:t>
            </a:r>
            <a:endParaRPr lang="en-US" sz="2400" dirty="0" smtClean="0"/>
          </a:p>
          <a:p>
            <a:r>
              <a:rPr lang="en-US" sz="2400" dirty="0"/>
              <a:t> </a:t>
            </a:r>
            <a:r>
              <a:rPr lang="en-US" sz="2400" dirty="0" smtClean="0"/>
              <a:t>                             col</a:t>
            </a:r>
            <a:r>
              <a:rPr lang="en-US" sz="2400" dirty="0"/>
              <a:t>="red")</a:t>
            </a:r>
          </a:p>
          <a:p>
            <a:r>
              <a:rPr lang="en-US" sz="2400" dirty="0"/>
              <a:t>plot(</a:t>
            </a:r>
            <a:r>
              <a:rPr lang="en-US" sz="2400" dirty="0" err="1"/>
              <a:t>ecdf</a:t>
            </a:r>
            <a:r>
              <a:rPr lang="en-US" sz="2400" dirty="0"/>
              <a:t>(</a:t>
            </a:r>
            <a:r>
              <a:rPr lang="en-US" sz="2400" dirty="0" err="1"/>
              <a:t>sc</a:t>
            </a:r>
            <a:r>
              <a:rPr lang="en-US" sz="2400" dirty="0"/>
              <a:t>), add=TRUE, </a:t>
            </a:r>
            <a:endParaRPr lang="en-US" sz="2400" dirty="0" smtClean="0"/>
          </a:p>
          <a:p>
            <a:r>
              <a:rPr lang="en-US" sz="2400" dirty="0"/>
              <a:t> </a:t>
            </a:r>
            <a:r>
              <a:rPr lang="en-US" sz="2400" dirty="0" smtClean="0"/>
              <a:t>                             col</a:t>
            </a:r>
            <a:r>
              <a:rPr lang="en-US" sz="2400" dirty="0"/>
              <a:t>="blue")</a:t>
            </a:r>
          </a:p>
          <a:p>
            <a:endParaRPr lang="en-US" sz="2400" dirty="0" smtClean="0"/>
          </a:p>
          <a:p>
            <a:endParaRPr lang="en-US" sz="2400" dirty="0" smtClean="0"/>
          </a:p>
          <a:p>
            <a:endParaRPr lang="en-US" sz="2400" dirty="0"/>
          </a:p>
          <a:p>
            <a:r>
              <a:rPr lang="en-US" sz="2400" dirty="0"/>
              <a:t>plot(</a:t>
            </a:r>
            <a:r>
              <a:rPr lang="en-US" sz="2400" dirty="0" err="1"/>
              <a:t>ecdf</a:t>
            </a:r>
            <a:r>
              <a:rPr lang="en-US" sz="2400" dirty="0"/>
              <a:t>(</a:t>
            </a:r>
            <a:r>
              <a:rPr lang="en-US" sz="2400" dirty="0" err="1"/>
              <a:t>sc</a:t>
            </a:r>
            <a:r>
              <a:rPr lang="en-US" sz="2400" dirty="0"/>
              <a:t>), , col="blue")</a:t>
            </a:r>
          </a:p>
          <a:p>
            <a:r>
              <a:rPr lang="en-US" sz="2400" dirty="0"/>
              <a:t>plot(</a:t>
            </a:r>
            <a:r>
              <a:rPr lang="en-US" sz="2400" dirty="0" err="1"/>
              <a:t>ecdf</a:t>
            </a:r>
            <a:r>
              <a:rPr lang="en-US" sz="2400" dirty="0"/>
              <a:t>(</a:t>
            </a:r>
            <a:r>
              <a:rPr lang="en-US" sz="2400" dirty="0" err="1"/>
              <a:t>sb</a:t>
            </a:r>
            <a:r>
              <a:rPr lang="en-US" sz="2400" dirty="0"/>
              <a:t>), add=TRUE, </a:t>
            </a:r>
            <a:r>
              <a:rPr lang="en-US" sz="2400" dirty="0" smtClean="0"/>
              <a:t>                   </a:t>
            </a:r>
          </a:p>
          <a:p>
            <a:r>
              <a:rPr lang="en-US" sz="2400" dirty="0"/>
              <a:t> </a:t>
            </a:r>
            <a:r>
              <a:rPr lang="en-US" sz="2400" dirty="0" smtClean="0"/>
              <a:t>                             col</a:t>
            </a:r>
            <a:r>
              <a:rPr lang="en-US" sz="2400" dirty="0"/>
              <a:t>="red")</a:t>
            </a:r>
          </a:p>
          <a:p>
            <a:r>
              <a:rPr lang="en-US" sz="2400" dirty="0"/>
              <a:t>plot(</a:t>
            </a:r>
            <a:r>
              <a:rPr lang="en-US" sz="2400" dirty="0" err="1"/>
              <a:t>ecdf</a:t>
            </a:r>
            <a:r>
              <a:rPr lang="en-US" sz="2400" dirty="0"/>
              <a:t>(</a:t>
            </a:r>
            <a:r>
              <a:rPr lang="en-US" sz="2400" dirty="0" err="1"/>
              <a:t>sa</a:t>
            </a:r>
            <a:r>
              <a:rPr lang="en-US" sz="2400" dirty="0"/>
              <a:t>), add=TRUE)</a:t>
            </a:r>
          </a:p>
          <a:p>
            <a:endParaRPr lang="en-US" sz="2400" dirty="0"/>
          </a:p>
        </p:txBody>
      </p:sp>
    </p:spTree>
    <p:extLst>
      <p:ext uri="{BB962C8B-B14F-4D97-AF65-F5344CB8AC3E}">
        <p14:creationId xmlns:p14="http://schemas.microsoft.com/office/powerpoint/2010/main" val="310281001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78282" y="75881"/>
            <a:ext cx="7842778" cy="6647688"/>
          </a:xfrm>
          <a:prstGeom prst="rect">
            <a:avLst/>
          </a:prstGeom>
        </p:spPr>
      </p:pic>
    </p:spTree>
    <p:extLst>
      <p:ext uri="{BB962C8B-B14F-4D97-AF65-F5344CB8AC3E}">
        <p14:creationId xmlns:p14="http://schemas.microsoft.com/office/powerpoint/2010/main" val="214850987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0328" y="-86627"/>
            <a:ext cx="4429743" cy="3219899"/>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138" y="-86627"/>
            <a:ext cx="4429743" cy="3219899"/>
          </a:xfrm>
          <a:prstGeom prst="rect">
            <a:avLst/>
          </a:prstGeom>
        </p:spPr>
      </p:pic>
      <p:pic>
        <p:nvPicPr>
          <p:cNvPr id="23" name="Picture 22"/>
          <p:cNvPicPr>
            <a:picLocks noChangeAspect="1"/>
          </p:cNvPicPr>
          <p:nvPr/>
        </p:nvPicPr>
        <p:blipFill>
          <a:blip r:embed="rId4"/>
          <a:stretch>
            <a:fillRect/>
          </a:stretch>
        </p:blipFill>
        <p:spPr>
          <a:xfrm>
            <a:off x="2021309" y="3500692"/>
            <a:ext cx="5486400" cy="2647950"/>
          </a:xfrm>
          <a:prstGeom prst="rect">
            <a:avLst/>
          </a:prstGeom>
        </p:spPr>
      </p:pic>
    </p:spTree>
    <p:extLst>
      <p:ext uri="{BB962C8B-B14F-4D97-AF65-F5344CB8AC3E}">
        <p14:creationId xmlns:p14="http://schemas.microsoft.com/office/powerpoint/2010/main" val="161257022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92" y="3466698"/>
            <a:ext cx="4562635" cy="331649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3882" y="3466698"/>
            <a:ext cx="4562635" cy="3316496"/>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0328" y="-86627"/>
            <a:ext cx="4429743" cy="3219899"/>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138" y="-86627"/>
            <a:ext cx="4429743" cy="3219899"/>
          </a:xfrm>
          <a:prstGeom prst="rect">
            <a:avLst/>
          </a:prstGeom>
        </p:spPr>
      </p:pic>
    </p:spTree>
    <p:extLst>
      <p:ext uri="{BB962C8B-B14F-4D97-AF65-F5344CB8AC3E}">
        <p14:creationId xmlns:p14="http://schemas.microsoft.com/office/powerpoint/2010/main" val="152975937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25880" y="165788"/>
            <a:ext cx="6492240" cy="6686854"/>
          </a:xfrm>
          <a:prstGeom prst="rect">
            <a:avLst/>
          </a:prstGeom>
        </p:spPr>
      </p:pic>
      <p:sp>
        <p:nvSpPr>
          <p:cNvPr id="3" name="TextBox 2"/>
          <p:cNvSpPr txBox="1"/>
          <p:nvPr/>
        </p:nvSpPr>
        <p:spPr>
          <a:xfrm>
            <a:off x="6583680" y="1328286"/>
            <a:ext cx="2136808" cy="954107"/>
          </a:xfrm>
          <a:prstGeom prst="rect">
            <a:avLst/>
          </a:prstGeom>
          <a:solidFill>
            <a:schemeClr val="accent6">
              <a:lumMod val="20000"/>
              <a:lumOff val="80000"/>
            </a:schemeClr>
          </a:solidFill>
        </p:spPr>
        <p:txBody>
          <a:bodyPr wrap="square" rtlCol="0">
            <a:spAutoFit/>
          </a:bodyPr>
          <a:lstStyle/>
          <a:p>
            <a:pPr algn="ctr"/>
            <a:r>
              <a:rPr lang="en-US" sz="2800" dirty="0" smtClean="0">
                <a:solidFill>
                  <a:srgbClr val="7030A0"/>
                </a:solidFill>
              </a:rPr>
              <a:t>For large dataset</a:t>
            </a:r>
            <a:endParaRPr lang="en-US" sz="2800" dirty="0">
              <a:solidFill>
                <a:srgbClr val="7030A0"/>
              </a:solidFill>
            </a:endParaRPr>
          </a:p>
        </p:txBody>
      </p:sp>
    </p:spTree>
    <p:extLst>
      <p:ext uri="{BB962C8B-B14F-4D97-AF65-F5344CB8AC3E}">
        <p14:creationId xmlns:p14="http://schemas.microsoft.com/office/powerpoint/2010/main" val="34575682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78282" y="75881"/>
            <a:ext cx="7842778" cy="6647688"/>
          </a:xfrm>
          <a:prstGeom prst="rect">
            <a:avLst/>
          </a:prstGeom>
        </p:spPr>
      </p:pic>
      <p:sp>
        <p:nvSpPr>
          <p:cNvPr id="2" name="TextBox 1"/>
          <p:cNvSpPr txBox="1"/>
          <p:nvPr/>
        </p:nvSpPr>
        <p:spPr>
          <a:xfrm>
            <a:off x="6583680" y="1328286"/>
            <a:ext cx="2136808" cy="954107"/>
          </a:xfrm>
          <a:prstGeom prst="rect">
            <a:avLst/>
          </a:prstGeom>
          <a:solidFill>
            <a:schemeClr val="accent6">
              <a:lumMod val="20000"/>
              <a:lumOff val="80000"/>
            </a:schemeClr>
          </a:solidFill>
        </p:spPr>
        <p:txBody>
          <a:bodyPr wrap="square" rtlCol="0">
            <a:spAutoFit/>
          </a:bodyPr>
          <a:lstStyle/>
          <a:p>
            <a:pPr algn="ctr"/>
            <a:r>
              <a:rPr lang="en-US" sz="2800" dirty="0" smtClean="0">
                <a:solidFill>
                  <a:srgbClr val="7030A0"/>
                </a:solidFill>
              </a:rPr>
              <a:t>For smaller dataset</a:t>
            </a:r>
            <a:endParaRPr lang="en-US" sz="2800" dirty="0">
              <a:solidFill>
                <a:srgbClr val="7030A0"/>
              </a:solidFill>
            </a:endParaRPr>
          </a:p>
        </p:txBody>
      </p:sp>
    </p:spTree>
    <p:extLst>
      <p:ext uri="{BB962C8B-B14F-4D97-AF65-F5344CB8AC3E}">
        <p14:creationId xmlns:p14="http://schemas.microsoft.com/office/powerpoint/2010/main" val="301687759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16811"/>
          <a:stretch/>
        </p:blipFill>
        <p:spPr>
          <a:xfrm>
            <a:off x="652464" y="848977"/>
            <a:ext cx="7839075" cy="5253441"/>
          </a:xfrm>
          <a:prstGeom prst="rect">
            <a:avLst/>
          </a:prstGeom>
        </p:spPr>
      </p:pic>
    </p:spTree>
    <p:extLst>
      <p:ext uri="{BB962C8B-B14F-4D97-AF65-F5344CB8AC3E}">
        <p14:creationId xmlns:p14="http://schemas.microsoft.com/office/powerpoint/2010/main" val="125284573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6750" y="800100"/>
            <a:ext cx="7810500" cy="5257800"/>
          </a:xfrm>
          <a:prstGeom prst="rect">
            <a:avLst/>
          </a:prstGeom>
        </p:spPr>
      </p:pic>
    </p:spTree>
    <p:extLst>
      <p:ext uri="{BB962C8B-B14F-4D97-AF65-F5344CB8AC3E}">
        <p14:creationId xmlns:p14="http://schemas.microsoft.com/office/powerpoint/2010/main" val="28096262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2937" y="728662"/>
            <a:ext cx="7858125" cy="5400675"/>
          </a:xfrm>
          <a:prstGeom prst="rect">
            <a:avLst/>
          </a:prstGeom>
        </p:spPr>
      </p:pic>
    </p:spTree>
    <p:extLst>
      <p:ext uri="{BB962C8B-B14F-4D97-AF65-F5344CB8AC3E}">
        <p14:creationId xmlns:p14="http://schemas.microsoft.com/office/powerpoint/2010/main" val="153606613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5800" y="771525"/>
            <a:ext cx="7772400" cy="5314950"/>
          </a:xfrm>
          <a:prstGeom prst="rect">
            <a:avLst/>
          </a:prstGeom>
        </p:spPr>
      </p:pic>
    </p:spTree>
    <p:extLst>
      <p:ext uri="{BB962C8B-B14F-4D97-AF65-F5344CB8AC3E}">
        <p14:creationId xmlns:p14="http://schemas.microsoft.com/office/powerpoint/2010/main" val="25841298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WordArt 1026"/>
          <p:cNvSpPr>
            <a:spLocks noChangeArrowheads="1" noChangeShapeType="1" noTextEdit="1"/>
          </p:cNvSpPr>
          <p:nvPr/>
        </p:nvSpPr>
        <p:spPr bwMode="auto">
          <a:xfrm>
            <a:off x="2209800" y="381000"/>
            <a:ext cx="4800600" cy="1549400"/>
          </a:xfrm>
          <a:prstGeom prst="rect">
            <a:avLst/>
          </a:prstGeom>
        </p:spPr>
        <p:txBody>
          <a:bodyPr wrap="none" fromWordArt="1">
            <a:prstTxWarp prst="textPlain">
              <a:avLst>
                <a:gd name="adj" fmla="val 50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a:ea typeface="Arial Black"/>
                <a:cs typeface="Arial Black"/>
              </a:rPr>
              <a:t>Topology</a:t>
            </a:r>
          </a:p>
        </p:txBody>
      </p:sp>
      <p:grpSp>
        <p:nvGrpSpPr>
          <p:cNvPr id="17411" name="Group 1027"/>
          <p:cNvGrpSpPr>
            <a:grpSpLocks/>
          </p:cNvGrpSpPr>
          <p:nvPr/>
        </p:nvGrpSpPr>
        <p:grpSpPr bwMode="auto">
          <a:xfrm>
            <a:off x="304800" y="2895600"/>
            <a:ext cx="8610600" cy="2057400"/>
            <a:chOff x="192" y="1584"/>
            <a:chExt cx="5424" cy="1296"/>
          </a:xfrm>
        </p:grpSpPr>
        <p:sp>
          <p:nvSpPr>
            <p:cNvPr id="17412" name="Rectangle 1028"/>
            <p:cNvSpPr>
              <a:spLocks noChangeArrowheads="1"/>
            </p:cNvSpPr>
            <p:nvPr/>
          </p:nvSpPr>
          <p:spPr bwMode="auto">
            <a:xfrm>
              <a:off x="192" y="1728"/>
              <a:ext cx="1152" cy="115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413" name="Oval 1029"/>
            <p:cNvSpPr>
              <a:spLocks noChangeArrowheads="1"/>
            </p:cNvSpPr>
            <p:nvPr/>
          </p:nvSpPr>
          <p:spPr bwMode="auto">
            <a:xfrm>
              <a:off x="2400" y="1632"/>
              <a:ext cx="1200" cy="12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414" name="Freeform 1030"/>
            <p:cNvSpPr>
              <a:spLocks/>
            </p:cNvSpPr>
            <p:nvPr/>
          </p:nvSpPr>
          <p:spPr bwMode="auto">
            <a:xfrm>
              <a:off x="4416" y="1584"/>
              <a:ext cx="1200" cy="1296"/>
            </a:xfrm>
            <a:custGeom>
              <a:avLst/>
              <a:gdLst>
                <a:gd name="T0" fmla="*/ 0 w 1200"/>
                <a:gd name="T1" fmla="*/ 1296 h 1296"/>
                <a:gd name="T2" fmla="*/ 576 w 1200"/>
                <a:gd name="T3" fmla="*/ 0 h 1296"/>
                <a:gd name="T4" fmla="*/ 1200 w 1200"/>
                <a:gd name="T5" fmla="*/ 1296 h 1296"/>
                <a:gd name="T6" fmla="*/ 0 w 1200"/>
                <a:gd name="T7" fmla="*/ 1296 h 1296"/>
              </a:gdLst>
              <a:ahLst/>
              <a:cxnLst>
                <a:cxn ang="0">
                  <a:pos x="T0" y="T1"/>
                </a:cxn>
                <a:cxn ang="0">
                  <a:pos x="T2" y="T3"/>
                </a:cxn>
                <a:cxn ang="0">
                  <a:pos x="T4" y="T5"/>
                </a:cxn>
                <a:cxn ang="0">
                  <a:pos x="T6" y="T7"/>
                </a:cxn>
              </a:cxnLst>
              <a:rect l="0" t="0" r="r" b="b"/>
              <a:pathLst>
                <a:path w="1200" h="1296">
                  <a:moveTo>
                    <a:pt x="0" y="1296"/>
                  </a:moveTo>
                  <a:lnTo>
                    <a:pt x="576" y="0"/>
                  </a:lnTo>
                  <a:lnTo>
                    <a:pt x="1200" y="1296"/>
                  </a:lnTo>
                  <a:lnTo>
                    <a:pt x="0" y="1296"/>
                  </a:ln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415" name="Text Box 1031"/>
            <p:cNvSpPr txBox="1">
              <a:spLocks noChangeArrowheads="1"/>
            </p:cNvSpPr>
            <p:nvPr/>
          </p:nvSpPr>
          <p:spPr bwMode="auto">
            <a:xfrm>
              <a:off x="1584" y="1776"/>
              <a:ext cx="576" cy="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9600" dirty="0">
                  <a:solidFill>
                    <a:srgbClr val="660066"/>
                  </a:solidFill>
                </a:rPr>
                <a:t>=</a:t>
              </a:r>
            </a:p>
          </p:txBody>
        </p:sp>
        <p:sp>
          <p:nvSpPr>
            <p:cNvPr id="17416" name="Text Box 1032"/>
            <p:cNvSpPr txBox="1">
              <a:spLocks noChangeArrowheads="1"/>
            </p:cNvSpPr>
            <p:nvPr/>
          </p:nvSpPr>
          <p:spPr bwMode="auto">
            <a:xfrm>
              <a:off x="3840" y="1776"/>
              <a:ext cx="576" cy="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9600" dirty="0">
                  <a:solidFill>
                    <a:srgbClr val="660066"/>
                  </a:solidFill>
                </a:rPr>
                <a:t>=</a:t>
              </a:r>
            </a:p>
          </p:txBody>
        </p:sp>
      </p:grpSp>
    </p:spTree>
    <p:extLst>
      <p:ext uri="{BB962C8B-B14F-4D97-AF65-F5344CB8AC3E}">
        <p14:creationId xmlns:p14="http://schemas.microsoft.com/office/powerpoint/2010/main" val="309286553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5325" y="785812"/>
            <a:ext cx="7753350" cy="5286375"/>
          </a:xfrm>
          <a:prstGeom prst="rect">
            <a:avLst/>
          </a:prstGeom>
        </p:spPr>
      </p:pic>
    </p:spTree>
    <p:extLst>
      <p:ext uri="{BB962C8B-B14F-4D97-AF65-F5344CB8AC3E}">
        <p14:creationId xmlns:p14="http://schemas.microsoft.com/office/powerpoint/2010/main" val="362105075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2462" y="742950"/>
            <a:ext cx="7839075" cy="5372100"/>
          </a:xfrm>
          <a:prstGeom prst="rect">
            <a:avLst/>
          </a:prstGeom>
        </p:spPr>
      </p:pic>
    </p:spTree>
    <p:extLst>
      <p:ext uri="{BB962C8B-B14F-4D97-AF65-F5344CB8AC3E}">
        <p14:creationId xmlns:p14="http://schemas.microsoft.com/office/powerpoint/2010/main" val="183309922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78282" y="75881"/>
            <a:ext cx="7842778" cy="6647688"/>
          </a:xfrm>
          <a:prstGeom prst="rect">
            <a:avLst/>
          </a:prstGeom>
        </p:spPr>
      </p:pic>
      <p:sp>
        <p:nvSpPr>
          <p:cNvPr id="2" name="TextBox 1"/>
          <p:cNvSpPr txBox="1"/>
          <p:nvPr/>
        </p:nvSpPr>
        <p:spPr>
          <a:xfrm>
            <a:off x="6583680" y="1328286"/>
            <a:ext cx="2136808" cy="954107"/>
          </a:xfrm>
          <a:prstGeom prst="rect">
            <a:avLst/>
          </a:prstGeom>
          <a:solidFill>
            <a:schemeClr val="accent6">
              <a:lumMod val="20000"/>
              <a:lumOff val="80000"/>
            </a:schemeClr>
          </a:solidFill>
        </p:spPr>
        <p:txBody>
          <a:bodyPr wrap="square" rtlCol="0">
            <a:spAutoFit/>
          </a:bodyPr>
          <a:lstStyle/>
          <a:p>
            <a:pPr algn="ctr"/>
            <a:r>
              <a:rPr lang="en-US" sz="2800" dirty="0" smtClean="0">
                <a:solidFill>
                  <a:srgbClr val="7030A0"/>
                </a:solidFill>
              </a:rPr>
              <a:t>For smaller dataset</a:t>
            </a:r>
            <a:endParaRPr lang="en-US" sz="2800" dirty="0">
              <a:solidFill>
                <a:srgbClr val="7030A0"/>
              </a:solidFill>
            </a:endParaRPr>
          </a:p>
        </p:txBody>
      </p:sp>
    </p:spTree>
    <p:extLst>
      <p:ext uri="{BB962C8B-B14F-4D97-AF65-F5344CB8AC3E}">
        <p14:creationId xmlns:p14="http://schemas.microsoft.com/office/powerpoint/2010/main" val="285517919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5482" y="56751"/>
            <a:ext cx="7610475" cy="4981575"/>
          </a:xfrm>
          <a:prstGeom prst="rect">
            <a:avLst/>
          </a:prstGeom>
        </p:spPr>
      </p:pic>
      <p:pic>
        <p:nvPicPr>
          <p:cNvPr id="5" name="Picture 4"/>
          <p:cNvPicPr>
            <a:picLocks noChangeAspect="1"/>
          </p:cNvPicPr>
          <p:nvPr/>
        </p:nvPicPr>
        <p:blipFill>
          <a:blip r:embed="rId3"/>
          <a:stretch>
            <a:fillRect/>
          </a:stretch>
        </p:blipFill>
        <p:spPr>
          <a:xfrm>
            <a:off x="3524250" y="3279622"/>
            <a:ext cx="2095500" cy="552450"/>
          </a:xfrm>
          <a:prstGeom prst="rect">
            <a:avLst/>
          </a:prstGeom>
        </p:spPr>
      </p:pic>
      <p:pic>
        <p:nvPicPr>
          <p:cNvPr id="6" name="Picture 5"/>
          <p:cNvPicPr>
            <a:picLocks noChangeAspect="1"/>
          </p:cNvPicPr>
          <p:nvPr/>
        </p:nvPicPr>
        <p:blipFill>
          <a:blip r:embed="rId4"/>
          <a:stretch>
            <a:fillRect/>
          </a:stretch>
        </p:blipFill>
        <p:spPr>
          <a:xfrm>
            <a:off x="1766887" y="5126796"/>
            <a:ext cx="5610225" cy="923925"/>
          </a:xfrm>
          <a:prstGeom prst="rect">
            <a:avLst/>
          </a:prstGeom>
        </p:spPr>
      </p:pic>
      <p:sp>
        <p:nvSpPr>
          <p:cNvPr id="7" name="Rectangle 6"/>
          <p:cNvSpPr/>
          <p:nvPr/>
        </p:nvSpPr>
        <p:spPr>
          <a:xfrm>
            <a:off x="407322" y="6078664"/>
            <a:ext cx="8005157" cy="646331"/>
          </a:xfrm>
          <a:prstGeom prst="rect">
            <a:avLst/>
          </a:prstGeom>
        </p:spPr>
        <p:txBody>
          <a:bodyPr wrap="square">
            <a:spAutoFit/>
          </a:bodyPr>
          <a:lstStyle/>
          <a:p>
            <a:r>
              <a:rPr lang="en-US" dirty="0" smtClean="0">
                <a:hlinkClick r:id=""/>
              </a:rPr>
              <a:t>http://www.bigdata.uni-frankfurt.de/wp-content/uploads/2015/10/</a:t>
            </a:r>
          </a:p>
          <a:p>
            <a:r>
              <a:rPr lang="en-US" dirty="0" smtClean="0">
                <a:hlinkClick r:id=""/>
              </a:rPr>
              <a:t>Evaluating-Ayasdi’s-Topological-Data-Analysis-For-Big-Data_HKim2015.pdf</a:t>
            </a:r>
            <a:r>
              <a:rPr lang="en-US" dirty="0" smtClean="0"/>
              <a:t> </a:t>
            </a:r>
            <a:endParaRPr lang="en-US" dirty="0"/>
          </a:p>
        </p:txBody>
      </p:sp>
    </p:spTree>
    <p:extLst>
      <p:ext uri="{BB962C8B-B14F-4D97-AF65-F5344CB8AC3E}">
        <p14:creationId xmlns:p14="http://schemas.microsoft.com/office/powerpoint/2010/main" val="270074047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97184" y="235008"/>
            <a:ext cx="4389120" cy="6457587"/>
          </a:xfrm>
          <a:prstGeom prst="rect">
            <a:avLst/>
          </a:prstGeom>
        </p:spPr>
      </p:pic>
      <p:pic>
        <p:nvPicPr>
          <p:cNvPr id="3" name="Picture 2"/>
          <p:cNvPicPr>
            <a:picLocks noChangeAspect="1"/>
          </p:cNvPicPr>
          <p:nvPr/>
        </p:nvPicPr>
        <p:blipFill>
          <a:blip r:embed="rId3"/>
          <a:stretch>
            <a:fillRect/>
          </a:stretch>
        </p:blipFill>
        <p:spPr>
          <a:xfrm>
            <a:off x="258647" y="235008"/>
            <a:ext cx="3474720" cy="500083"/>
          </a:xfrm>
          <a:prstGeom prst="rect">
            <a:avLst/>
          </a:prstGeom>
        </p:spPr>
      </p:pic>
      <p:sp>
        <p:nvSpPr>
          <p:cNvPr id="4" name="Rectangle 3"/>
          <p:cNvSpPr/>
          <p:nvPr/>
        </p:nvSpPr>
        <p:spPr>
          <a:xfrm>
            <a:off x="375023" y="736985"/>
            <a:ext cx="4039033" cy="4893647"/>
          </a:xfrm>
          <a:prstGeom prst="rect">
            <a:avLst/>
          </a:prstGeom>
        </p:spPr>
        <p:txBody>
          <a:bodyPr wrap="square">
            <a:spAutoFit/>
          </a:bodyPr>
          <a:lstStyle/>
          <a:p>
            <a:r>
              <a:rPr lang="en-US" sz="2400" b="0" i="0" u="none" strike="noStrike" baseline="0" dirty="0" smtClean="0">
                <a:solidFill>
                  <a:srgbClr val="000000"/>
                </a:solidFill>
                <a:latin typeface="Times New Roman" panose="02020603050405020304" pitchFamily="18" charset="0"/>
              </a:rPr>
              <a:t>“Color ranges over red to blue and it has different meanings, depending on the type of attributes. For the continuous values, color represents an average of value. A red node contains data samples that have higher average values. In contrast, a blue node contains lower average values. In contrast, for the categorical values, color represents a value concentration.” </a:t>
            </a:r>
            <a:endParaRPr lang="en-US" sz="2400" dirty="0"/>
          </a:p>
        </p:txBody>
      </p:sp>
      <p:sp>
        <p:nvSpPr>
          <p:cNvPr id="5" name="TextBox 4"/>
          <p:cNvSpPr txBox="1"/>
          <p:nvPr/>
        </p:nvSpPr>
        <p:spPr>
          <a:xfrm>
            <a:off x="507078" y="5821823"/>
            <a:ext cx="3276167" cy="584775"/>
          </a:xfrm>
          <a:prstGeom prst="rect">
            <a:avLst/>
          </a:prstGeom>
          <a:solidFill>
            <a:schemeClr val="accent4">
              <a:lumMod val="20000"/>
              <a:lumOff val="80000"/>
            </a:schemeClr>
          </a:solidFill>
        </p:spPr>
        <p:txBody>
          <a:bodyPr wrap="square" rtlCol="0">
            <a:spAutoFit/>
          </a:bodyPr>
          <a:lstStyle/>
          <a:p>
            <a:r>
              <a:rPr lang="en-US" sz="3200" b="1" dirty="0" smtClean="0">
                <a:solidFill>
                  <a:srgbClr val="C00000"/>
                </a:solidFill>
              </a:rPr>
              <a:t>Analyze your data</a:t>
            </a:r>
            <a:endParaRPr lang="en-US" sz="3200" b="1" dirty="0">
              <a:solidFill>
                <a:srgbClr val="C00000"/>
              </a:solidFill>
            </a:endParaRPr>
          </a:p>
        </p:txBody>
      </p:sp>
    </p:spTree>
    <p:extLst>
      <p:ext uri="{BB962C8B-B14F-4D97-AF65-F5344CB8AC3E}">
        <p14:creationId xmlns:p14="http://schemas.microsoft.com/office/powerpoint/2010/main" val="410041033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8625" y="-77750"/>
            <a:ext cx="8668512" cy="2386298"/>
          </a:xfrm>
          <a:prstGeom prst="rect">
            <a:avLst/>
          </a:prstGeom>
        </p:spPr>
      </p:pic>
      <p:pic>
        <p:nvPicPr>
          <p:cNvPr id="3" name="Picture 2"/>
          <p:cNvPicPr>
            <a:picLocks noChangeAspect="1"/>
          </p:cNvPicPr>
          <p:nvPr/>
        </p:nvPicPr>
        <p:blipFill>
          <a:blip r:embed="rId3"/>
          <a:stretch>
            <a:fillRect/>
          </a:stretch>
        </p:blipFill>
        <p:spPr>
          <a:xfrm>
            <a:off x="323517" y="4458652"/>
            <a:ext cx="8723376" cy="2439442"/>
          </a:xfrm>
          <a:prstGeom prst="rect">
            <a:avLst/>
          </a:prstGeom>
        </p:spPr>
      </p:pic>
      <p:sp>
        <p:nvSpPr>
          <p:cNvPr id="4" name="Rectangle 3"/>
          <p:cNvSpPr/>
          <p:nvPr/>
        </p:nvSpPr>
        <p:spPr>
          <a:xfrm>
            <a:off x="378381" y="2349927"/>
            <a:ext cx="8668512" cy="2308324"/>
          </a:xfrm>
          <a:prstGeom prst="rect">
            <a:avLst/>
          </a:prstGeom>
        </p:spPr>
        <p:txBody>
          <a:bodyPr wrap="square">
            <a:spAutoFit/>
          </a:bodyPr>
          <a:lstStyle/>
          <a:p>
            <a:r>
              <a:rPr lang="en-US" b="1" i="0" u="none" strike="noStrike" baseline="0" dirty="0" smtClean="0">
                <a:solidFill>
                  <a:srgbClr val="000000"/>
                </a:solidFill>
                <a:latin typeface="Times New Roman" panose="02020603050405020304" pitchFamily="18" charset="0"/>
              </a:rPr>
              <a:t>3.2.2.2 Insight by Ranked Variables </a:t>
            </a:r>
            <a:r>
              <a:rPr lang="en-US" dirty="0">
                <a:solidFill>
                  <a:srgbClr val="000000"/>
                </a:solidFill>
                <a:latin typeface="Times New Roman" panose="02020603050405020304" pitchFamily="18" charset="0"/>
              </a:rPr>
              <a:t> </a:t>
            </a:r>
            <a:endParaRPr lang="en-US" dirty="0" smtClean="0">
              <a:solidFill>
                <a:srgbClr val="000000"/>
              </a:solidFill>
              <a:latin typeface="Times New Roman" panose="02020603050405020304" pitchFamily="18" charset="0"/>
            </a:endParaRPr>
          </a:p>
          <a:p>
            <a:r>
              <a:rPr lang="en-US" b="0" i="0" u="none" strike="noStrike" baseline="0" dirty="0" smtClean="0">
                <a:solidFill>
                  <a:srgbClr val="000000"/>
                </a:solidFill>
                <a:latin typeface="Times New Roman" panose="02020603050405020304" pitchFamily="18" charset="0"/>
              </a:rPr>
              <a:t>Going back to the Titanic example, the result of the KS-statistic show, that the variable “Sex” is the most strongly related to passengers death. We could generally assume that men conceded the places in lifeboats to women. Furthermore, it is feasible to deduct the subtle reasons of the death of each group. The passengers in group A died because of two reasons: they were man and the cabin class type was low. The passengers in the group B died because they were man. Finally, the passengers in the group C died because they were staying at third class even though most of them were women. </a:t>
            </a:r>
            <a:endParaRPr lang="en-US" dirty="0"/>
          </a:p>
        </p:txBody>
      </p:sp>
    </p:spTree>
    <p:extLst>
      <p:ext uri="{BB962C8B-B14F-4D97-AF65-F5344CB8AC3E}">
        <p14:creationId xmlns:p14="http://schemas.microsoft.com/office/powerpoint/2010/main" val="239067719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97184" y="235008"/>
            <a:ext cx="4389120" cy="6457587"/>
          </a:xfrm>
          <a:prstGeom prst="rect">
            <a:avLst/>
          </a:prstGeom>
        </p:spPr>
      </p:pic>
      <p:pic>
        <p:nvPicPr>
          <p:cNvPr id="3" name="Picture 2"/>
          <p:cNvPicPr>
            <a:picLocks noChangeAspect="1"/>
          </p:cNvPicPr>
          <p:nvPr/>
        </p:nvPicPr>
        <p:blipFill>
          <a:blip r:embed="rId3"/>
          <a:stretch>
            <a:fillRect/>
          </a:stretch>
        </p:blipFill>
        <p:spPr>
          <a:xfrm>
            <a:off x="258647" y="235008"/>
            <a:ext cx="3474720" cy="500083"/>
          </a:xfrm>
          <a:prstGeom prst="rect">
            <a:avLst/>
          </a:prstGeom>
        </p:spPr>
      </p:pic>
      <p:sp>
        <p:nvSpPr>
          <p:cNvPr id="4" name="Rectangle 3"/>
          <p:cNvSpPr/>
          <p:nvPr/>
        </p:nvSpPr>
        <p:spPr>
          <a:xfrm>
            <a:off x="375023" y="736985"/>
            <a:ext cx="4039033" cy="4893647"/>
          </a:xfrm>
          <a:prstGeom prst="rect">
            <a:avLst/>
          </a:prstGeom>
        </p:spPr>
        <p:txBody>
          <a:bodyPr wrap="square">
            <a:spAutoFit/>
          </a:bodyPr>
          <a:lstStyle/>
          <a:p>
            <a:r>
              <a:rPr lang="en-US" sz="2400" b="0" i="0" u="none" strike="noStrike" baseline="0" dirty="0" smtClean="0">
                <a:solidFill>
                  <a:srgbClr val="000000"/>
                </a:solidFill>
                <a:latin typeface="Times New Roman" panose="02020603050405020304" pitchFamily="18" charset="0"/>
              </a:rPr>
              <a:t>“Color ranges over red to blue and it has different meanings, depending on the type of attributes. For the continuous values, color represents an average of value. A red node contains data samples that have higher average values. In contrast, a blue node contains lower average values. In contrast, for the categorical values, color represents a value concentration.” </a:t>
            </a:r>
            <a:endParaRPr lang="en-US" sz="2400" dirty="0"/>
          </a:p>
        </p:txBody>
      </p:sp>
      <p:sp>
        <p:nvSpPr>
          <p:cNvPr id="5" name="TextBox 4"/>
          <p:cNvSpPr txBox="1"/>
          <p:nvPr/>
        </p:nvSpPr>
        <p:spPr>
          <a:xfrm>
            <a:off x="507078" y="5821823"/>
            <a:ext cx="3276167" cy="584775"/>
          </a:xfrm>
          <a:prstGeom prst="rect">
            <a:avLst/>
          </a:prstGeom>
          <a:solidFill>
            <a:schemeClr val="accent4">
              <a:lumMod val="20000"/>
              <a:lumOff val="80000"/>
            </a:schemeClr>
          </a:solidFill>
        </p:spPr>
        <p:txBody>
          <a:bodyPr wrap="square" rtlCol="0">
            <a:spAutoFit/>
          </a:bodyPr>
          <a:lstStyle/>
          <a:p>
            <a:r>
              <a:rPr lang="en-US" sz="3200" b="1" dirty="0" smtClean="0">
                <a:solidFill>
                  <a:srgbClr val="C00000"/>
                </a:solidFill>
              </a:rPr>
              <a:t>Analyze your data</a:t>
            </a:r>
            <a:endParaRPr lang="en-US" sz="3200" b="1" dirty="0">
              <a:solidFill>
                <a:srgbClr val="C00000"/>
              </a:solidFill>
            </a:endParaRPr>
          </a:p>
        </p:txBody>
      </p:sp>
      <p:cxnSp>
        <p:nvCxnSpPr>
          <p:cNvPr id="8" name="Straight Arrow Connector 7"/>
          <p:cNvCxnSpPr/>
          <p:nvPr/>
        </p:nvCxnSpPr>
        <p:spPr>
          <a:xfrm flipH="1">
            <a:off x="6860629" y="2464067"/>
            <a:ext cx="560450" cy="86628"/>
          </a:xfrm>
          <a:prstGeom prst="straightConnector1">
            <a:avLst/>
          </a:prstGeom>
          <a:ln w="5715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5996539" y="3686588"/>
            <a:ext cx="0" cy="394071"/>
          </a:xfrm>
          <a:prstGeom prst="straightConnector1">
            <a:avLst/>
          </a:prstGeom>
          <a:ln w="5715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665627" y="4080659"/>
            <a:ext cx="4052234" cy="1384995"/>
          </a:xfrm>
          <a:prstGeom prst="rect">
            <a:avLst/>
          </a:prstGeom>
          <a:solidFill>
            <a:schemeClr val="accent6">
              <a:lumMod val="20000"/>
              <a:lumOff val="80000"/>
            </a:schemeClr>
          </a:solidFill>
        </p:spPr>
        <p:txBody>
          <a:bodyPr wrap="square" rtlCol="0">
            <a:spAutoFit/>
          </a:bodyPr>
          <a:lstStyle/>
          <a:p>
            <a:pPr algn="ctr"/>
            <a:r>
              <a:rPr lang="en-US" sz="2800" dirty="0" smtClean="0">
                <a:solidFill>
                  <a:srgbClr val="7030A0"/>
                </a:solidFill>
              </a:rPr>
              <a:t>But maybe all the red nodes consist of 90% 3</a:t>
            </a:r>
            <a:r>
              <a:rPr lang="en-US" sz="2800" baseline="30000" dirty="0" smtClean="0">
                <a:solidFill>
                  <a:srgbClr val="7030A0"/>
                </a:solidFill>
              </a:rPr>
              <a:t>rd</a:t>
            </a:r>
            <a:r>
              <a:rPr lang="en-US" sz="2800" dirty="0" smtClean="0">
                <a:solidFill>
                  <a:srgbClr val="7030A0"/>
                </a:solidFill>
              </a:rPr>
              <a:t> class and 10% first class</a:t>
            </a:r>
            <a:endParaRPr lang="en-US" sz="2800" dirty="0">
              <a:solidFill>
                <a:srgbClr val="7030A0"/>
              </a:solidFill>
            </a:endParaRPr>
          </a:p>
        </p:txBody>
      </p:sp>
      <p:sp>
        <p:nvSpPr>
          <p:cNvPr id="6" name="TextBox 5"/>
          <p:cNvSpPr txBox="1"/>
          <p:nvPr/>
        </p:nvSpPr>
        <p:spPr>
          <a:xfrm>
            <a:off x="7421078" y="2162325"/>
            <a:ext cx="1548354" cy="954107"/>
          </a:xfrm>
          <a:prstGeom prst="rect">
            <a:avLst/>
          </a:prstGeom>
          <a:solidFill>
            <a:schemeClr val="accent6">
              <a:lumMod val="20000"/>
              <a:lumOff val="80000"/>
            </a:schemeClr>
          </a:solidFill>
        </p:spPr>
        <p:txBody>
          <a:bodyPr wrap="square" rtlCol="0">
            <a:spAutoFit/>
          </a:bodyPr>
          <a:lstStyle/>
          <a:p>
            <a:pPr algn="ctr"/>
            <a:r>
              <a:rPr lang="en-US" sz="2800" dirty="0" smtClean="0">
                <a:solidFill>
                  <a:srgbClr val="7030A0"/>
                </a:solidFill>
              </a:rPr>
              <a:t>1 node is orange</a:t>
            </a:r>
            <a:endParaRPr lang="en-US" sz="2800" dirty="0">
              <a:solidFill>
                <a:srgbClr val="7030A0"/>
              </a:solidFill>
            </a:endParaRPr>
          </a:p>
        </p:txBody>
      </p:sp>
    </p:spTree>
    <p:extLst>
      <p:ext uri="{BB962C8B-B14F-4D97-AF65-F5344CB8AC3E}">
        <p14:creationId xmlns:p14="http://schemas.microsoft.com/office/powerpoint/2010/main" val="361136814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8625" y="-77750"/>
            <a:ext cx="8668512" cy="2386298"/>
          </a:xfrm>
          <a:prstGeom prst="rect">
            <a:avLst/>
          </a:prstGeom>
        </p:spPr>
      </p:pic>
      <p:pic>
        <p:nvPicPr>
          <p:cNvPr id="3" name="Picture 2"/>
          <p:cNvPicPr>
            <a:picLocks noChangeAspect="1"/>
          </p:cNvPicPr>
          <p:nvPr/>
        </p:nvPicPr>
        <p:blipFill>
          <a:blip r:embed="rId3"/>
          <a:stretch>
            <a:fillRect/>
          </a:stretch>
        </p:blipFill>
        <p:spPr>
          <a:xfrm>
            <a:off x="323517" y="4458652"/>
            <a:ext cx="8723376" cy="2439442"/>
          </a:xfrm>
          <a:prstGeom prst="rect">
            <a:avLst/>
          </a:prstGeom>
        </p:spPr>
      </p:pic>
      <p:sp>
        <p:nvSpPr>
          <p:cNvPr id="4" name="Rectangle 3"/>
          <p:cNvSpPr/>
          <p:nvPr/>
        </p:nvSpPr>
        <p:spPr>
          <a:xfrm>
            <a:off x="378381" y="2349927"/>
            <a:ext cx="8668512" cy="2308324"/>
          </a:xfrm>
          <a:prstGeom prst="rect">
            <a:avLst/>
          </a:prstGeom>
        </p:spPr>
        <p:txBody>
          <a:bodyPr wrap="square">
            <a:spAutoFit/>
          </a:bodyPr>
          <a:lstStyle/>
          <a:p>
            <a:r>
              <a:rPr lang="en-US" b="1" i="0" u="none" strike="noStrike" baseline="0" dirty="0" smtClean="0">
                <a:solidFill>
                  <a:srgbClr val="000000"/>
                </a:solidFill>
                <a:latin typeface="Times New Roman" panose="02020603050405020304" pitchFamily="18" charset="0"/>
              </a:rPr>
              <a:t>3.2.2.2 Insight by Ranked Variables </a:t>
            </a:r>
            <a:r>
              <a:rPr lang="en-US" dirty="0">
                <a:solidFill>
                  <a:srgbClr val="000000"/>
                </a:solidFill>
                <a:latin typeface="Times New Roman" panose="02020603050405020304" pitchFamily="18" charset="0"/>
              </a:rPr>
              <a:t> </a:t>
            </a:r>
            <a:endParaRPr lang="en-US" dirty="0" smtClean="0">
              <a:solidFill>
                <a:srgbClr val="000000"/>
              </a:solidFill>
              <a:latin typeface="Times New Roman" panose="02020603050405020304" pitchFamily="18" charset="0"/>
            </a:endParaRPr>
          </a:p>
          <a:p>
            <a:r>
              <a:rPr lang="en-US" b="0" i="0" u="none" strike="noStrike" baseline="0" dirty="0" smtClean="0">
                <a:solidFill>
                  <a:srgbClr val="000000"/>
                </a:solidFill>
                <a:latin typeface="Times New Roman" panose="02020603050405020304" pitchFamily="18" charset="0"/>
              </a:rPr>
              <a:t>Going back to the Titanic example, the result of the KS-statistic show, that the variable “Sex” is the most strongly related to passengers death. We could generally assume that men conceded the places in lifeboats to women. Furthermore, it is feasible to deduct the subtle reasons of the death of each group. The passengers in group A died because of two reasons: they were man and the cabin class type was low. The passengers in the group B died because they were man. Finally, the passengers in the group C died because they were staying at third class even though most of them were women. </a:t>
            </a:r>
            <a:endParaRPr lang="en-US" dirty="0"/>
          </a:p>
        </p:txBody>
      </p:sp>
    </p:spTree>
    <p:extLst>
      <p:ext uri="{BB962C8B-B14F-4D97-AF65-F5344CB8AC3E}">
        <p14:creationId xmlns:p14="http://schemas.microsoft.com/office/powerpoint/2010/main" val="189621619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0042" y="1212782"/>
            <a:ext cx="6063916" cy="4401205"/>
          </a:xfrm>
          <a:prstGeom prst="rect">
            <a:avLst/>
          </a:prstGeom>
          <a:solidFill>
            <a:schemeClr val="accent6">
              <a:lumMod val="20000"/>
              <a:lumOff val="80000"/>
            </a:schemeClr>
          </a:solidFill>
        </p:spPr>
        <p:txBody>
          <a:bodyPr wrap="square" rtlCol="0">
            <a:spAutoFit/>
          </a:bodyPr>
          <a:lstStyle/>
          <a:p>
            <a:pPr algn="ctr"/>
            <a:r>
              <a:rPr lang="en-US" sz="2800" dirty="0" smtClean="0"/>
              <a:t>Note for titanic analysis, only the affects of individual variables was analyzed.</a:t>
            </a:r>
          </a:p>
          <a:p>
            <a:pPr algn="ctr"/>
            <a:endParaRPr lang="en-US" sz="2800" dirty="0"/>
          </a:p>
          <a:p>
            <a:pPr algn="ctr"/>
            <a:r>
              <a:rPr lang="en-US" sz="2800" dirty="0" smtClean="0"/>
              <a:t>One could also study how linear combinations of these variables affect survival.</a:t>
            </a:r>
          </a:p>
          <a:p>
            <a:pPr algn="ctr"/>
            <a:endParaRPr lang="en-US" sz="2800" dirty="0"/>
          </a:p>
          <a:p>
            <a:pPr algn="ctr"/>
            <a:r>
              <a:rPr lang="en-US" sz="2800" dirty="0" smtClean="0"/>
              <a:t>For example, the analysis could be redone using principal components or machine learning or clustering.</a:t>
            </a:r>
            <a:endParaRPr lang="en-US" sz="2800" dirty="0"/>
          </a:p>
        </p:txBody>
      </p:sp>
    </p:spTree>
    <p:extLst>
      <p:ext uri="{BB962C8B-B14F-4D97-AF65-F5344CB8AC3E}">
        <p14:creationId xmlns:p14="http://schemas.microsoft.com/office/powerpoint/2010/main" val="143383914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97184" y="235008"/>
            <a:ext cx="4389120" cy="6457587"/>
          </a:xfrm>
          <a:prstGeom prst="rect">
            <a:avLst/>
          </a:prstGeom>
        </p:spPr>
      </p:pic>
      <p:pic>
        <p:nvPicPr>
          <p:cNvPr id="3" name="Picture 2"/>
          <p:cNvPicPr>
            <a:picLocks noChangeAspect="1"/>
          </p:cNvPicPr>
          <p:nvPr/>
        </p:nvPicPr>
        <p:blipFill>
          <a:blip r:embed="rId3"/>
          <a:stretch>
            <a:fillRect/>
          </a:stretch>
        </p:blipFill>
        <p:spPr>
          <a:xfrm>
            <a:off x="258647" y="235008"/>
            <a:ext cx="3474720" cy="500083"/>
          </a:xfrm>
          <a:prstGeom prst="rect">
            <a:avLst/>
          </a:prstGeom>
        </p:spPr>
      </p:pic>
      <p:sp>
        <p:nvSpPr>
          <p:cNvPr id="4" name="Rectangle 3"/>
          <p:cNvSpPr/>
          <p:nvPr/>
        </p:nvSpPr>
        <p:spPr>
          <a:xfrm>
            <a:off x="375023" y="736985"/>
            <a:ext cx="4039033" cy="4893647"/>
          </a:xfrm>
          <a:prstGeom prst="rect">
            <a:avLst/>
          </a:prstGeom>
        </p:spPr>
        <p:txBody>
          <a:bodyPr wrap="square">
            <a:spAutoFit/>
          </a:bodyPr>
          <a:lstStyle/>
          <a:p>
            <a:r>
              <a:rPr lang="en-US" sz="2400" b="0" i="0" u="none" strike="noStrike" baseline="0" dirty="0" smtClean="0">
                <a:solidFill>
                  <a:srgbClr val="000000"/>
                </a:solidFill>
                <a:latin typeface="Times New Roman" panose="02020603050405020304" pitchFamily="18" charset="0"/>
              </a:rPr>
              <a:t>“Color ranges over red to blue and it has different meanings, depending on the type of attributes. For the continuous values, color represents an average of value. A red node contains data samples that have higher average values. In contrast, a blue node contains lower average values. In contrast, for the categorical values, color represents a value concentration.” </a:t>
            </a:r>
            <a:endParaRPr lang="en-US" sz="2400" dirty="0"/>
          </a:p>
        </p:txBody>
      </p:sp>
      <p:sp>
        <p:nvSpPr>
          <p:cNvPr id="5" name="TextBox 4"/>
          <p:cNvSpPr txBox="1"/>
          <p:nvPr/>
        </p:nvSpPr>
        <p:spPr>
          <a:xfrm>
            <a:off x="507078" y="5821823"/>
            <a:ext cx="3276167" cy="584775"/>
          </a:xfrm>
          <a:prstGeom prst="rect">
            <a:avLst/>
          </a:prstGeom>
          <a:solidFill>
            <a:schemeClr val="accent4">
              <a:lumMod val="20000"/>
              <a:lumOff val="80000"/>
            </a:schemeClr>
          </a:solidFill>
        </p:spPr>
        <p:txBody>
          <a:bodyPr wrap="square" rtlCol="0">
            <a:spAutoFit/>
          </a:bodyPr>
          <a:lstStyle/>
          <a:p>
            <a:r>
              <a:rPr lang="en-US" sz="3200" b="1" dirty="0" smtClean="0">
                <a:solidFill>
                  <a:srgbClr val="C00000"/>
                </a:solidFill>
              </a:rPr>
              <a:t>Analyze your data</a:t>
            </a:r>
            <a:endParaRPr lang="en-US" sz="3200" b="1" dirty="0">
              <a:solidFill>
                <a:srgbClr val="C00000"/>
              </a:solidFill>
            </a:endParaRPr>
          </a:p>
        </p:txBody>
      </p:sp>
    </p:spTree>
    <p:extLst>
      <p:ext uri="{BB962C8B-B14F-4D97-AF65-F5344CB8AC3E}">
        <p14:creationId xmlns:p14="http://schemas.microsoft.com/office/powerpoint/2010/main" val="26024031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526" y="181947"/>
            <a:ext cx="6096000" cy="4572000"/>
          </a:xfrm>
          <a:prstGeom prst="rect">
            <a:avLst/>
          </a:prstGeom>
        </p:spPr>
      </p:pic>
      <p:sp>
        <p:nvSpPr>
          <p:cNvPr id="3" name="Rectangle 2"/>
          <p:cNvSpPr/>
          <p:nvPr/>
        </p:nvSpPr>
        <p:spPr>
          <a:xfrm>
            <a:off x="793102" y="4777274"/>
            <a:ext cx="4864359" cy="584775"/>
          </a:xfrm>
          <a:prstGeom prst="rect">
            <a:avLst/>
          </a:prstGeom>
        </p:spPr>
        <p:txBody>
          <a:bodyPr wrap="square">
            <a:spAutoFit/>
          </a:bodyPr>
          <a:lstStyle/>
          <a:p>
            <a:r>
              <a:rPr lang="en-US" sz="1600" dirty="0"/>
              <a:t>http://images.gmanews.tv/webpics/2016/10/Untitled_2016_10_05_15_45_40.png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1571" y="3839158"/>
            <a:ext cx="2333625" cy="2781300"/>
          </a:xfrm>
          <a:prstGeom prst="rect">
            <a:avLst/>
          </a:prstGeom>
        </p:spPr>
      </p:pic>
      <p:sp>
        <p:nvSpPr>
          <p:cNvPr id="5" name="Rectangle 4"/>
          <p:cNvSpPr/>
          <p:nvPr/>
        </p:nvSpPr>
        <p:spPr>
          <a:xfrm>
            <a:off x="4572000" y="5962862"/>
            <a:ext cx="4572000" cy="830997"/>
          </a:xfrm>
          <a:prstGeom prst="rect">
            <a:avLst/>
          </a:prstGeom>
        </p:spPr>
        <p:txBody>
          <a:bodyPr>
            <a:spAutoFit/>
          </a:bodyPr>
          <a:lstStyle/>
          <a:p>
            <a:r>
              <a:rPr lang="en-US" sz="1600" dirty="0"/>
              <a:t>http://2.bp.blogspot.com/-SGwFwBjFnBs/ThBqTV1TVUI/AAAAAAAAARw/F1ftHB0teJE/s1600/coffee+cup+as+donut.png</a:t>
            </a:r>
          </a:p>
        </p:txBody>
      </p:sp>
    </p:spTree>
    <p:extLst>
      <p:ext uri="{BB962C8B-B14F-4D97-AF65-F5344CB8AC3E}">
        <p14:creationId xmlns:p14="http://schemas.microsoft.com/office/powerpoint/2010/main" val="41954497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8625" y="-77750"/>
            <a:ext cx="8668512" cy="2386298"/>
          </a:xfrm>
          <a:prstGeom prst="rect">
            <a:avLst/>
          </a:prstGeom>
        </p:spPr>
      </p:pic>
      <p:pic>
        <p:nvPicPr>
          <p:cNvPr id="3" name="Picture 2"/>
          <p:cNvPicPr>
            <a:picLocks noChangeAspect="1"/>
          </p:cNvPicPr>
          <p:nvPr/>
        </p:nvPicPr>
        <p:blipFill>
          <a:blip r:embed="rId3"/>
          <a:stretch>
            <a:fillRect/>
          </a:stretch>
        </p:blipFill>
        <p:spPr>
          <a:xfrm>
            <a:off x="323517" y="4458652"/>
            <a:ext cx="8723376" cy="2439442"/>
          </a:xfrm>
          <a:prstGeom prst="rect">
            <a:avLst/>
          </a:prstGeom>
        </p:spPr>
      </p:pic>
      <p:sp>
        <p:nvSpPr>
          <p:cNvPr id="4" name="Rectangle 3"/>
          <p:cNvSpPr/>
          <p:nvPr/>
        </p:nvSpPr>
        <p:spPr>
          <a:xfrm>
            <a:off x="378381" y="2349927"/>
            <a:ext cx="8668512" cy="2308324"/>
          </a:xfrm>
          <a:prstGeom prst="rect">
            <a:avLst/>
          </a:prstGeom>
        </p:spPr>
        <p:txBody>
          <a:bodyPr wrap="square">
            <a:spAutoFit/>
          </a:bodyPr>
          <a:lstStyle/>
          <a:p>
            <a:r>
              <a:rPr lang="en-US" b="1" i="0" u="none" strike="noStrike" baseline="0" dirty="0" smtClean="0">
                <a:solidFill>
                  <a:srgbClr val="000000"/>
                </a:solidFill>
                <a:latin typeface="Times New Roman" panose="02020603050405020304" pitchFamily="18" charset="0"/>
              </a:rPr>
              <a:t>3.2.2.2 Insight by Ranked Variables </a:t>
            </a:r>
            <a:r>
              <a:rPr lang="en-US" dirty="0">
                <a:solidFill>
                  <a:srgbClr val="000000"/>
                </a:solidFill>
                <a:latin typeface="Times New Roman" panose="02020603050405020304" pitchFamily="18" charset="0"/>
              </a:rPr>
              <a:t> </a:t>
            </a:r>
            <a:endParaRPr lang="en-US" dirty="0" smtClean="0">
              <a:solidFill>
                <a:srgbClr val="000000"/>
              </a:solidFill>
              <a:latin typeface="Times New Roman" panose="02020603050405020304" pitchFamily="18" charset="0"/>
            </a:endParaRPr>
          </a:p>
          <a:p>
            <a:r>
              <a:rPr lang="en-US" b="0" i="0" u="none" strike="noStrike" baseline="0" dirty="0" smtClean="0">
                <a:solidFill>
                  <a:srgbClr val="000000"/>
                </a:solidFill>
                <a:latin typeface="Times New Roman" panose="02020603050405020304" pitchFamily="18" charset="0"/>
              </a:rPr>
              <a:t>Going back to the Titanic example, the result of the KS-statistic show, that the variable “Sex” is the most strongly related to passengers death. We could generally assume that men conceded the places in lifeboats to women. Furthermore, it is feasible to deduct the subtle reasons of the death of each group. The passengers in group A died because of two reasons: they were man and the cabin class type was low. The passengers in the group B died because they were man. Finally, the passengers in the group C died because they were staying at third class even though most of them were women. </a:t>
            </a:r>
            <a:endParaRPr lang="en-US" dirty="0"/>
          </a:p>
        </p:txBody>
      </p:sp>
    </p:spTree>
    <p:extLst>
      <p:ext uri="{BB962C8B-B14F-4D97-AF65-F5344CB8AC3E}">
        <p14:creationId xmlns:p14="http://schemas.microsoft.com/office/powerpoint/2010/main" val="8500858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3692" y="427090"/>
            <a:ext cx="2304288" cy="192024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1908" y="246115"/>
            <a:ext cx="2333625" cy="27813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563" y="246115"/>
            <a:ext cx="3657600" cy="2743200"/>
          </a:xfrm>
          <a:prstGeom prst="rect">
            <a:avLst/>
          </a:prstGeom>
        </p:spPr>
      </p:pic>
      <p:cxnSp>
        <p:nvCxnSpPr>
          <p:cNvPr id="6" name="Straight Connector 5"/>
          <p:cNvCxnSpPr/>
          <p:nvPr/>
        </p:nvCxnSpPr>
        <p:spPr>
          <a:xfrm>
            <a:off x="0" y="4336021"/>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4041394" y="2347330"/>
            <a:ext cx="2428870" cy="230832"/>
          </a:xfrm>
          <a:prstGeom prst="rect">
            <a:avLst/>
          </a:prstGeom>
        </p:spPr>
        <p:txBody>
          <a:bodyPr wrap="none">
            <a:spAutoFit/>
          </a:bodyPr>
          <a:lstStyle/>
          <a:p>
            <a:r>
              <a:rPr lang="en-US" sz="900" dirty="0">
                <a:hlinkClick r:id="rId5"/>
              </a:rPr>
              <a:t>https://</a:t>
            </a:r>
            <a:r>
              <a:rPr lang="en-US" sz="900" dirty="0" smtClean="0">
                <a:hlinkClick r:id="rId5"/>
              </a:rPr>
              <a:t>www.geekalerts.com/u/Donut-Mug.jpg</a:t>
            </a:r>
            <a:r>
              <a:rPr lang="en-US" sz="900" dirty="0" smtClean="0"/>
              <a:t> </a:t>
            </a:r>
            <a:endParaRPr lang="en-US" sz="900" dirty="0"/>
          </a:p>
        </p:txBody>
      </p:sp>
      <p:sp>
        <p:nvSpPr>
          <p:cNvPr id="8" name="Rectangle 7"/>
          <p:cNvSpPr/>
          <p:nvPr/>
        </p:nvSpPr>
        <p:spPr>
          <a:xfrm>
            <a:off x="56147" y="80842"/>
            <a:ext cx="4864359" cy="230832"/>
          </a:xfrm>
          <a:prstGeom prst="rect">
            <a:avLst/>
          </a:prstGeom>
        </p:spPr>
        <p:txBody>
          <a:bodyPr wrap="square">
            <a:spAutoFit/>
          </a:bodyPr>
          <a:lstStyle/>
          <a:p>
            <a:r>
              <a:rPr lang="en-US" sz="900" dirty="0">
                <a:hlinkClick r:id="rId6"/>
              </a:rPr>
              <a:t>http://</a:t>
            </a:r>
            <a:r>
              <a:rPr lang="en-US" sz="900" dirty="0" smtClean="0">
                <a:hlinkClick r:id="rId6"/>
              </a:rPr>
              <a:t>images.gmanews.tv/webpics/2016/10/Untitled_2016_10_05_15_45_40.png</a:t>
            </a:r>
            <a:r>
              <a:rPr lang="en-US" sz="900" dirty="0" smtClean="0"/>
              <a:t> </a:t>
            </a:r>
            <a:endParaRPr lang="en-US" sz="900" dirty="0"/>
          </a:p>
        </p:txBody>
      </p:sp>
      <p:sp>
        <p:nvSpPr>
          <p:cNvPr id="9" name="Rectangle 8"/>
          <p:cNvSpPr/>
          <p:nvPr/>
        </p:nvSpPr>
        <p:spPr>
          <a:xfrm>
            <a:off x="6410278" y="0"/>
            <a:ext cx="2365255" cy="507831"/>
          </a:xfrm>
          <a:prstGeom prst="rect">
            <a:avLst/>
          </a:prstGeom>
        </p:spPr>
        <p:txBody>
          <a:bodyPr wrap="square">
            <a:spAutoFit/>
          </a:bodyPr>
          <a:lstStyle/>
          <a:p>
            <a:r>
              <a:rPr lang="en-US" sz="900" dirty="0">
                <a:hlinkClick r:id="rId7"/>
              </a:rPr>
              <a:t>http://2.bp.blogspot.com/-</a:t>
            </a:r>
            <a:r>
              <a:rPr lang="en-US" sz="900" dirty="0" smtClean="0">
                <a:hlinkClick r:id="rId7"/>
              </a:rPr>
              <a:t>SGwFwBjFnBs/ThBqTV1TVUI/AAAAAAAAARw/F1ftHB0teJE/s1600/coffee+cup+as+donut.png</a:t>
            </a:r>
            <a:r>
              <a:rPr lang="en-US" sz="900" dirty="0" smtClean="0"/>
              <a:t> </a:t>
            </a:r>
            <a:endParaRPr lang="en-US" sz="900" dirty="0"/>
          </a:p>
        </p:txBody>
      </p:sp>
      <p:grpSp>
        <p:nvGrpSpPr>
          <p:cNvPr id="17" name="Group 16"/>
          <p:cNvGrpSpPr/>
          <p:nvPr/>
        </p:nvGrpSpPr>
        <p:grpSpPr>
          <a:xfrm>
            <a:off x="960105" y="4483354"/>
            <a:ext cx="7223791" cy="2333756"/>
            <a:chOff x="135142" y="4483354"/>
            <a:chExt cx="7223791" cy="2333756"/>
          </a:xfrm>
        </p:grpSpPr>
        <p:sp>
          <p:nvSpPr>
            <p:cNvPr id="10" name="TextBox 9"/>
            <p:cNvSpPr txBox="1"/>
            <p:nvPr/>
          </p:nvSpPr>
          <p:spPr>
            <a:xfrm>
              <a:off x="1625467" y="4483354"/>
              <a:ext cx="4252443" cy="523220"/>
            </a:xfrm>
            <a:prstGeom prst="rect">
              <a:avLst/>
            </a:prstGeom>
            <a:solidFill>
              <a:schemeClr val="accent6">
                <a:lumMod val="20000"/>
                <a:lumOff val="80000"/>
              </a:schemeClr>
            </a:solidFill>
          </p:spPr>
          <p:txBody>
            <a:bodyPr wrap="square" rtlCol="0">
              <a:spAutoFit/>
            </a:bodyPr>
            <a:lstStyle/>
            <a:p>
              <a:pPr algn="ctr"/>
              <a:r>
                <a:rPr lang="en-US" sz="2800" dirty="0" smtClean="0">
                  <a:solidFill>
                    <a:srgbClr val="7030A0"/>
                  </a:solidFill>
                </a:rPr>
                <a:t>Not a donut (</a:t>
              </a:r>
              <a:r>
                <a:rPr lang="en-US" sz="2800" dirty="0" err="1" smtClean="0">
                  <a:solidFill>
                    <a:srgbClr val="7030A0"/>
                  </a:solidFill>
                </a:rPr>
                <a:t>ie</a:t>
              </a:r>
              <a:r>
                <a:rPr lang="en-US" sz="2800" dirty="0" smtClean="0">
                  <a:solidFill>
                    <a:srgbClr val="7030A0"/>
                  </a:solidFill>
                </a:rPr>
                <a:t> not a torus)</a:t>
              </a:r>
              <a:endParaRPr lang="en-US" sz="2800" dirty="0">
                <a:solidFill>
                  <a:srgbClr val="7030A0"/>
                </a:solidFill>
              </a:endParaRPr>
            </a:p>
          </p:txBody>
        </p:sp>
        <p:grpSp>
          <p:nvGrpSpPr>
            <p:cNvPr id="16" name="Group 15"/>
            <p:cNvGrpSpPr/>
            <p:nvPr/>
          </p:nvGrpSpPr>
          <p:grpSpPr>
            <a:xfrm>
              <a:off x="135142" y="4990532"/>
              <a:ext cx="7223791" cy="1826578"/>
              <a:chOff x="135142" y="4990532"/>
              <a:chExt cx="7223791" cy="1826578"/>
            </a:xfrm>
          </p:grpSpPr>
          <p:sp>
            <p:nvSpPr>
              <p:cNvPr id="11" name="Rectangle 10"/>
              <p:cNvSpPr/>
              <p:nvPr/>
            </p:nvSpPr>
            <p:spPr>
              <a:xfrm>
                <a:off x="135142" y="6506177"/>
                <a:ext cx="4572000" cy="215444"/>
              </a:xfrm>
              <a:prstGeom prst="rect">
                <a:avLst/>
              </a:prstGeom>
            </p:spPr>
            <p:txBody>
              <a:bodyPr>
                <a:spAutoFit/>
              </a:bodyPr>
              <a:lstStyle/>
              <a:p>
                <a:r>
                  <a:rPr lang="en-US" sz="800" dirty="0"/>
                  <a:t>http://www.yellowoctopus.com.au/media/catalog/product/y/e/yellow-octopus-donutmug.jpg</a:t>
                </a:r>
              </a:p>
            </p:txBody>
          </p:sp>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67326" y="5079713"/>
                <a:ext cx="2139696" cy="1426464"/>
              </a:xfrm>
              <a:prstGeom prst="rect">
                <a:avLst/>
              </a:prstGeom>
            </p:spPr>
          </p:pic>
          <p:sp>
            <p:nvSpPr>
              <p:cNvPr id="13" name="Text Box 1031"/>
              <p:cNvSpPr txBox="1">
                <a:spLocks noChangeArrowheads="1"/>
              </p:cNvSpPr>
              <p:nvPr/>
            </p:nvSpPr>
            <p:spPr bwMode="auto">
              <a:xfrm>
                <a:off x="3624806" y="4990532"/>
                <a:ext cx="9144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9600" dirty="0">
                    <a:solidFill>
                      <a:srgbClr val="660066"/>
                    </a:solidFill>
                  </a:rPr>
                  <a:t>=</a:t>
                </a:r>
              </a:p>
            </p:txBody>
          </p:sp>
          <p:pic>
            <p:nvPicPr>
              <p:cNvPr id="14" name="Picture 13"/>
              <p:cNvPicPr>
                <a:picLocks noChangeAspect="1"/>
              </p:cNvPicPr>
              <p:nvPr/>
            </p:nvPicPr>
            <p:blipFill>
              <a:blip r:embed="rId9"/>
              <a:stretch>
                <a:fillRect/>
              </a:stretch>
            </p:blipFill>
            <p:spPr>
              <a:xfrm rot="4366175">
                <a:off x="5192514" y="4866203"/>
                <a:ext cx="1517672" cy="1914906"/>
              </a:xfrm>
              <a:prstGeom prst="rect">
                <a:avLst/>
              </a:prstGeom>
            </p:spPr>
          </p:pic>
          <p:sp>
            <p:nvSpPr>
              <p:cNvPr id="15" name="Rectangle 14"/>
              <p:cNvSpPr/>
              <p:nvPr/>
            </p:nvSpPr>
            <p:spPr>
              <a:xfrm>
                <a:off x="4724427" y="6586278"/>
                <a:ext cx="2634506" cy="230832"/>
              </a:xfrm>
              <a:prstGeom prst="rect">
                <a:avLst/>
              </a:prstGeom>
            </p:spPr>
            <p:txBody>
              <a:bodyPr wrap="square">
                <a:spAutoFit/>
              </a:bodyPr>
              <a:lstStyle/>
              <a:p>
                <a:r>
                  <a:rPr lang="en-US" sz="900" dirty="0" smtClean="0"/>
                  <a:t>https</a:t>
                </a:r>
                <a:r>
                  <a:rPr lang="en-US" sz="900" dirty="0"/>
                  <a:t>://en.wikipedia.org/wiki/Euler_characteristic</a:t>
                </a:r>
              </a:p>
            </p:txBody>
          </p:sp>
        </p:grpSp>
      </p:grpSp>
      <p:sp>
        <p:nvSpPr>
          <p:cNvPr id="18" name="TextBox 17"/>
          <p:cNvSpPr txBox="1"/>
          <p:nvPr/>
        </p:nvSpPr>
        <p:spPr>
          <a:xfrm>
            <a:off x="842105" y="3349195"/>
            <a:ext cx="2404000" cy="523220"/>
          </a:xfrm>
          <a:prstGeom prst="rect">
            <a:avLst/>
          </a:prstGeom>
          <a:solidFill>
            <a:schemeClr val="accent6">
              <a:lumMod val="20000"/>
              <a:lumOff val="80000"/>
            </a:schemeClr>
          </a:solidFill>
        </p:spPr>
        <p:txBody>
          <a:bodyPr wrap="square" rtlCol="0">
            <a:spAutoFit/>
          </a:bodyPr>
          <a:lstStyle/>
          <a:p>
            <a:pPr algn="ctr"/>
            <a:r>
              <a:rPr lang="en-US" sz="2800" dirty="0">
                <a:solidFill>
                  <a:srgbClr val="7030A0"/>
                </a:solidFill>
              </a:rPr>
              <a:t>torus </a:t>
            </a:r>
            <a:r>
              <a:rPr lang="en-US" sz="2800" dirty="0" smtClean="0">
                <a:solidFill>
                  <a:srgbClr val="7030A0"/>
                </a:solidFill>
              </a:rPr>
              <a:t>= donut</a:t>
            </a:r>
            <a:endParaRPr lang="en-US" sz="2800" dirty="0">
              <a:solidFill>
                <a:srgbClr val="7030A0"/>
              </a:solidFill>
            </a:endParaRPr>
          </a:p>
        </p:txBody>
      </p:sp>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58760" y="2586390"/>
            <a:ext cx="1645920" cy="1645920"/>
          </a:xfrm>
          <a:prstGeom prst="rect">
            <a:avLst/>
          </a:prstGeom>
        </p:spPr>
      </p:pic>
      <p:sp>
        <p:nvSpPr>
          <p:cNvPr id="19" name="Rectangle 18"/>
          <p:cNvSpPr/>
          <p:nvPr/>
        </p:nvSpPr>
        <p:spPr>
          <a:xfrm>
            <a:off x="3947643" y="4081421"/>
            <a:ext cx="5045242" cy="230832"/>
          </a:xfrm>
          <a:prstGeom prst="rect">
            <a:avLst/>
          </a:prstGeom>
        </p:spPr>
        <p:txBody>
          <a:bodyPr wrap="square">
            <a:spAutoFit/>
          </a:bodyPr>
          <a:lstStyle/>
          <a:p>
            <a:r>
              <a:rPr lang="en-US" sz="900" dirty="0"/>
              <a:t>http://www.prevogel.fr/156-thickbox_default/donut-chocolat-surgel%C3%A9-vandermoortele.jpg</a:t>
            </a:r>
          </a:p>
        </p:txBody>
      </p:sp>
    </p:spTree>
    <p:extLst>
      <p:ext uri="{BB962C8B-B14F-4D97-AF65-F5344CB8AC3E}">
        <p14:creationId xmlns:p14="http://schemas.microsoft.com/office/powerpoint/2010/main" val="18258287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marL="342900" indent="-342900">
          <a:buAutoNum type="arabicPeriod"/>
          <a:defRPr sz="3200" b="1" dirty="0" smtClean="0">
            <a:latin typeface="Times-Bold"/>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solidFill>
          <a:schemeClr val="accent6">
            <a:lumMod val="20000"/>
            <a:lumOff val="80000"/>
          </a:schemeClr>
        </a:solidFill>
      </a:spPr>
      <a:bodyPr wrap="square" rtlCol="0">
        <a:spAutoFit/>
      </a:bodyPr>
      <a:lstStyle>
        <a:defPPr algn="ctr">
          <a:defRPr sz="2800" dirty="0" err="1">
            <a:solidFill>
              <a:srgbClr val="7030A0"/>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17152</TotalTime>
  <Words>2599</Words>
  <Application>Microsoft Office PowerPoint</Application>
  <PresentationFormat>On-screen Show (4:3)</PresentationFormat>
  <Paragraphs>286</Paragraphs>
  <Slides>80</Slides>
  <Notes>14</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80</vt:i4>
      </vt:variant>
    </vt:vector>
  </HeadingPairs>
  <TitlesOfParts>
    <vt:vector size="91" baseType="lpstr">
      <vt:lpstr>Arial</vt:lpstr>
      <vt:lpstr>Arial Black</vt:lpstr>
      <vt:lpstr>Calibri</vt:lpstr>
      <vt:lpstr>Cambria</vt:lpstr>
      <vt:lpstr>Courier New</vt:lpstr>
      <vt:lpstr>MS Mincho</vt:lpstr>
      <vt:lpstr>Symbol</vt:lpstr>
      <vt:lpstr>Times New Roman</vt:lpstr>
      <vt:lpstr>Times-Roman</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Kolmogorov-Smirnov Test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I Darcy</dc:creator>
  <cp:keywords/>
  <dc:description/>
  <cp:lastModifiedBy>Darcy, Isabel K</cp:lastModifiedBy>
  <cp:revision>284</cp:revision>
  <dcterms:created xsi:type="dcterms:W3CDTF">2013-11-08T02:36:41Z</dcterms:created>
  <dcterms:modified xsi:type="dcterms:W3CDTF">2018-02-13T21:23:59Z</dcterms:modified>
  <cp:category/>
</cp:coreProperties>
</file>